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332" r:id="rId2"/>
    <p:sldId id="272" r:id="rId3"/>
    <p:sldId id="259" r:id="rId4"/>
    <p:sldId id="273" r:id="rId5"/>
    <p:sldId id="338" r:id="rId6"/>
    <p:sldId id="342" r:id="rId7"/>
    <p:sldId id="322" r:id="rId8"/>
    <p:sldId id="337" r:id="rId9"/>
    <p:sldId id="339" r:id="rId10"/>
    <p:sldId id="277" r:id="rId11"/>
    <p:sldId id="276" r:id="rId12"/>
    <p:sldId id="280" r:id="rId13"/>
    <p:sldId id="278" r:id="rId14"/>
    <p:sldId id="319" r:id="rId15"/>
    <p:sldId id="340" r:id="rId16"/>
    <p:sldId id="288" r:id="rId17"/>
    <p:sldId id="289" r:id="rId18"/>
    <p:sldId id="282" r:id="rId19"/>
    <p:sldId id="314" r:id="rId20"/>
    <p:sldId id="341" r:id="rId21"/>
    <p:sldId id="335" r:id="rId22"/>
    <p:sldId id="297" r:id="rId23"/>
    <p:sldId id="323" r:id="rId24"/>
    <p:sldId id="345" r:id="rId25"/>
    <p:sldId id="346" r:id="rId26"/>
    <p:sldId id="327" r:id="rId27"/>
    <p:sldId id="301" r:id="rId28"/>
    <p:sldId id="302" r:id="rId29"/>
    <p:sldId id="304" r:id="rId30"/>
    <p:sldId id="309" r:id="rId31"/>
    <p:sldId id="31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56F2F-557C-4C78-93A6-9929603ECAEF}" v="72" dt="2020-11-04T13:35:53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651" autoAdjust="0"/>
  </p:normalViewPr>
  <p:slideViewPr>
    <p:cSldViewPr snapToGrid="0">
      <p:cViewPr varScale="1">
        <p:scale>
          <a:sx n="77" d="100"/>
          <a:sy n="77" d="100"/>
        </p:scale>
        <p:origin x="1546" y="58"/>
      </p:cViewPr>
      <p:guideLst>
        <p:guide orient="horz" pos="4095"/>
        <p:guide pos="213"/>
      </p:guideLst>
    </p:cSldViewPr>
  </p:slideViewPr>
  <p:outlineViewPr>
    <p:cViewPr>
      <p:scale>
        <a:sx n="33" d="100"/>
        <a:sy n="33" d="100"/>
      </p:scale>
      <p:origin x="0" y="-8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34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Szarowska" userId="3c7284c1ac5c9cd1" providerId="LiveId" clId="{E3656F2F-557C-4C78-93A6-9929603ECAEF}"/>
    <pc:docChg chg="undo redo custSel addSld delSld modSld sldOrd">
      <pc:chgData name="Irena Szarowska" userId="3c7284c1ac5c9cd1" providerId="LiveId" clId="{E3656F2F-557C-4C78-93A6-9929603ECAEF}" dt="2020-11-04T13:36:27.929" v="351" actId="2696"/>
      <pc:docMkLst>
        <pc:docMk/>
      </pc:docMkLst>
      <pc:sldChg chg="del">
        <pc:chgData name="Irena Szarowska" userId="3c7284c1ac5c9cd1" providerId="LiveId" clId="{E3656F2F-557C-4C78-93A6-9929603ECAEF}" dt="2020-11-04T13:34:11.685" v="346" actId="2696"/>
        <pc:sldMkLst>
          <pc:docMk/>
          <pc:sldMk cId="0" sldId="279"/>
        </pc:sldMkLst>
      </pc:sldChg>
      <pc:sldChg chg="ord">
        <pc:chgData name="Irena Szarowska" userId="3c7284c1ac5c9cd1" providerId="LiveId" clId="{E3656F2F-557C-4C78-93A6-9929603ECAEF}" dt="2020-11-04T13:35:13.018" v="348"/>
        <pc:sldMkLst>
          <pc:docMk/>
          <pc:sldMk cId="0" sldId="280"/>
        </pc:sldMkLst>
      </pc:sldChg>
      <pc:sldChg chg="ord">
        <pc:chgData name="Irena Szarowska" userId="3c7284c1ac5c9cd1" providerId="LiveId" clId="{E3656F2F-557C-4C78-93A6-9929603ECAEF}" dt="2020-11-04T13:35:53.180" v="350"/>
        <pc:sldMkLst>
          <pc:docMk/>
          <pc:sldMk cId="0" sldId="282"/>
        </pc:sldMkLst>
      </pc:sldChg>
      <pc:sldChg chg="del">
        <pc:chgData name="Irena Szarowska" userId="3c7284c1ac5c9cd1" providerId="LiveId" clId="{E3656F2F-557C-4C78-93A6-9929603ECAEF}" dt="2020-11-04T13:36:27.929" v="351" actId="2696"/>
        <pc:sldMkLst>
          <pc:docMk/>
          <pc:sldMk cId="0" sldId="296"/>
        </pc:sldMkLst>
      </pc:sldChg>
      <pc:sldChg chg="addSp delSp modSp ord">
        <pc:chgData name="Irena Szarowska" userId="3c7284c1ac5c9cd1" providerId="LiveId" clId="{E3656F2F-557C-4C78-93A6-9929603ECAEF}" dt="2020-11-04T13:33:28.599" v="345"/>
        <pc:sldMkLst>
          <pc:docMk/>
          <pc:sldMk cId="0" sldId="297"/>
        </pc:sldMkLst>
        <pc:spChg chg="mod">
          <ac:chgData name="Irena Szarowska" userId="3c7284c1ac5c9cd1" providerId="LiveId" clId="{E3656F2F-557C-4C78-93A6-9929603ECAEF}" dt="2020-11-02T17:49:12.798" v="53" actId="20577"/>
          <ac:spMkLst>
            <pc:docMk/>
            <pc:sldMk cId="0" sldId="297"/>
            <ac:spMk id="3" creationId="{00000000-0000-0000-0000-000000000000}"/>
          </ac:spMkLst>
        </pc:spChg>
        <pc:picChg chg="del mod">
          <ac:chgData name="Irena Szarowska" userId="3c7284c1ac5c9cd1" providerId="LiveId" clId="{E3656F2F-557C-4C78-93A6-9929603ECAEF}" dt="2020-11-02T17:46:36.066" v="27" actId="478"/>
          <ac:picMkLst>
            <pc:docMk/>
            <pc:sldMk cId="0" sldId="297"/>
            <ac:picMk id="2" creationId="{00000000-0000-0000-0000-000000000000}"/>
          </ac:picMkLst>
        </pc:picChg>
        <pc:picChg chg="add del mod">
          <ac:chgData name="Irena Szarowska" userId="3c7284c1ac5c9cd1" providerId="LiveId" clId="{E3656F2F-557C-4C78-93A6-9929603ECAEF}" dt="2020-11-02T17:48:38.567" v="44" actId="478"/>
          <ac:picMkLst>
            <pc:docMk/>
            <pc:sldMk cId="0" sldId="297"/>
            <ac:picMk id="5" creationId="{F52A11F5-ECE1-404E-80EA-9E4CAAAB9535}"/>
          </ac:picMkLst>
        </pc:picChg>
        <pc:picChg chg="add mod">
          <ac:chgData name="Irena Szarowska" userId="3c7284c1ac5c9cd1" providerId="LiveId" clId="{E3656F2F-557C-4C78-93A6-9929603ECAEF}" dt="2020-11-02T17:49:07.718" v="52" actId="1076"/>
          <ac:picMkLst>
            <pc:docMk/>
            <pc:sldMk cId="0" sldId="297"/>
            <ac:picMk id="6" creationId="{12F81AA4-B423-40B7-A203-3C2562E6D2DC}"/>
          </ac:picMkLst>
        </pc:picChg>
        <pc:picChg chg="del">
          <ac:chgData name="Irena Szarowska" userId="3c7284c1ac5c9cd1" providerId="LiveId" clId="{E3656F2F-557C-4C78-93A6-9929603ECAEF}" dt="2020-11-02T17:47:14.923" v="30" actId="478"/>
          <ac:picMkLst>
            <pc:docMk/>
            <pc:sldMk cId="0" sldId="297"/>
            <ac:picMk id="7" creationId="{00000000-0000-0000-0000-000000000000}"/>
          </ac:picMkLst>
        </pc:picChg>
      </pc:sldChg>
      <pc:sldChg chg="addSp delSp modSp">
        <pc:chgData name="Irena Szarowska" userId="3c7284c1ac5c9cd1" providerId="LiveId" clId="{E3656F2F-557C-4C78-93A6-9929603ECAEF}" dt="2020-11-02T17:44:08.047" v="12" actId="20577"/>
        <pc:sldMkLst>
          <pc:docMk/>
          <pc:sldMk cId="0" sldId="302"/>
        </pc:sldMkLst>
        <pc:spChg chg="mod">
          <ac:chgData name="Irena Szarowska" userId="3c7284c1ac5c9cd1" providerId="LiveId" clId="{E3656F2F-557C-4C78-93A6-9929603ECAEF}" dt="2020-11-02T17:44:08.047" v="12" actId="20577"/>
          <ac:spMkLst>
            <pc:docMk/>
            <pc:sldMk cId="0" sldId="302"/>
            <ac:spMk id="3" creationId="{00000000-0000-0000-0000-000000000000}"/>
          </ac:spMkLst>
        </pc:spChg>
        <pc:spChg chg="del">
          <ac:chgData name="Irena Szarowska" userId="3c7284c1ac5c9cd1" providerId="LiveId" clId="{E3656F2F-557C-4C78-93A6-9929603ECAEF}" dt="2020-11-02T17:43:43.410" v="8" actId="478"/>
          <ac:spMkLst>
            <pc:docMk/>
            <pc:sldMk cId="0" sldId="302"/>
            <ac:spMk id="6" creationId="{00000000-0000-0000-0000-000000000000}"/>
          </ac:spMkLst>
        </pc:spChg>
        <pc:graphicFrameChg chg="del modGraphic">
          <ac:chgData name="Irena Szarowska" userId="3c7284c1ac5c9cd1" providerId="LiveId" clId="{E3656F2F-557C-4C78-93A6-9929603ECAEF}" dt="2020-11-02T17:43:41.721" v="7" actId="478"/>
          <ac:graphicFrameMkLst>
            <pc:docMk/>
            <pc:sldMk cId="0" sldId="302"/>
            <ac:graphicFrameMk id="2" creationId="{00000000-0000-0000-0000-000000000000}"/>
          </ac:graphicFrameMkLst>
        </pc:graphicFrameChg>
        <pc:picChg chg="del">
          <ac:chgData name="Irena Szarowska" userId="3c7284c1ac5c9cd1" providerId="LiveId" clId="{E3656F2F-557C-4C78-93A6-9929603ECAEF}" dt="2020-11-02T17:43:24.245" v="0" actId="478"/>
          <ac:picMkLst>
            <pc:docMk/>
            <pc:sldMk cId="0" sldId="302"/>
            <ac:picMk id="5" creationId="{00000000-0000-0000-0000-000000000000}"/>
          </ac:picMkLst>
        </pc:picChg>
        <pc:picChg chg="add mod">
          <ac:chgData name="Irena Szarowska" userId="3c7284c1ac5c9cd1" providerId="LiveId" clId="{E3656F2F-557C-4C78-93A6-9929603ECAEF}" dt="2020-11-02T17:43:49.316" v="10" actId="1076"/>
          <ac:picMkLst>
            <pc:docMk/>
            <pc:sldMk cId="0" sldId="302"/>
            <ac:picMk id="7" creationId="{3974026D-682F-4EAC-B287-A5479A2D6C63}"/>
          </ac:picMkLst>
        </pc:picChg>
      </pc:sldChg>
      <pc:sldChg chg="modSp del">
        <pc:chgData name="Irena Szarowska" userId="3c7284c1ac5c9cd1" providerId="LiveId" clId="{E3656F2F-557C-4C78-93A6-9929603ECAEF}" dt="2020-11-04T13:31:34.308" v="340" actId="2696"/>
        <pc:sldMkLst>
          <pc:docMk/>
          <pc:sldMk cId="0" sldId="306"/>
        </pc:sldMkLst>
        <pc:spChg chg="mod">
          <ac:chgData name="Irena Szarowska" userId="3c7284c1ac5c9cd1" providerId="LiveId" clId="{E3656F2F-557C-4C78-93A6-9929603ECAEF}" dt="2020-11-02T17:45:44.364" v="25" actId="20577"/>
          <ac:spMkLst>
            <pc:docMk/>
            <pc:sldMk cId="0" sldId="306"/>
            <ac:spMk id="44039" creationId="{00000000-0000-0000-0000-000000000000}"/>
          </ac:spMkLst>
        </pc:spChg>
      </pc:sldChg>
      <pc:sldChg chg="del">
        <pc:chgData name="Irena Szarowska" userId="3c7284c1ac5c9cd1" providerId="LiveId" clId="{E3656F2F-557C-4C78-93A6-9929603ECAEF}" dt="2020-11-04T13:31:02.536" v="338" actId="2696"/>
        <pc:sldMkLst>
          <pc:docMk/>
          <pc:sldMk cId="0" sldId="307"/>
        </pc:sldMkLst>
      </pc:sldChg>
      <pc:sldChg chg="del">
        <pc:chgData name="Irena Szarowska" userId="3c7284c1ac5c9cd1" providerId="LiveId" clId="{E3656F2F-557C-4C78-93A6-9929603ECAEF}" dt="2020-11-04T13:31:06.097" v="339" actId="2696"/>
        <pc:sldMkLst>
          <pc:docMk/>
          <pc:sldMk cId="0" sldId="308"/>
        </pc:sldMkLst>
      </pc:sldChg>
      <pc:sldChg chg="modSp">
        <pc:chgData name="Irena Szarowska" userId="3c7284c1ac5c9cd1" providerId="LiveId" clId="{E3656F2F-557C-4C78-93A6-9929603ECAEF}" dt="2020-11-02T18:04:24.156" v="207" actId="6549"/>
        <pc:sldMkLst>
          <pc:docMk/>
          <pc:sldMk cId="0" sldId="310"/>
        </pc:sldMkLst>
        <pc:spChg chg="mod">
          <ac:chgData name="Irena Szarowska" userId="3c7284c1ac5c9cd1" providerId="LiveId" clId="{E3656F2F-557C-4C78-93A6-9929603ECAEF}" dt="2020-11-02T18:04:24.156" v="207" actId="6549"/>
          <ac:spMkLst>
            <pc:docMk/>
            <pc:sldMk cId="0" sldId="310"/>
            <ac:spMk id="58370" creationId="{00000000-0000-0000-0000-000000000000}"/>
          </ac:spMkLst>
        </pc:spChg>
      </pc:sldChg>
      <pc:sldChg chg="addSp delSp modSp del">
        <pc:chgData name="Irena Szarowska" userId="3c7284c1ac5c9cd1" providerId="LiveId" clId="{E3656F2F-557C-4C78-93A6-9929603ECAEF}" dt="2020-11-02T18:39:31.415" v="315" actId="2696"/>
        <pc:sldMkLst>
          <pc:docMk/>
          <pc:sldMk cId="0" sldId="311"/>
        </pc:sldMkLst>
        <pc:picChg chg="add mod">
          <ac:chgData name="Irena Szarowska" userId="3c7284c1ac5c9cd1" providerId="LiveId" clId="{E3656F2F-557C-4C78-93A6-9929603ECAEF}" dt="2020-11-02T18:12:11.706" v="219" actId="1076"/>
          <ac:picMkLst>
            <pc:docMk/>
            <pc:sldMk cId="0" sldId="311"/>
            <ac:picMk id="2" creationId="{5AA26A93-B93E-4E2F-AB00-94D58474ECE2}"/>
          </ac:picMkLst>
        </pc:picChg>
        <pc:picChg chg="add mod">
          <ac:chgData name="Irena Szarowska" userId="3c7284c1ac5c9cd1" providerId="LiveId" clId="{E3656F2F-557C-4C78-93A6-9929603ECAEF}" dt="2020-11-02T18:12:26.030" v="224" actId="14100"/>
          <ac:picMkLst>
            <pc:docMk/>
            <pc:sldMk cId="0" sldId="311"/>
            <ac:picMk id="3" creationId="{4D66EB3E-EBDD-4269-848C-51C83CD3F330}"/>
          </ac:picMkLst>
        </pc:picChg>
        <pc:picChg chg="del">
          <ac:chgData name="Irena Szarowska" userId="3c7284c1ac5c9cd1" providerId="LiveId" clId="{E3656F2F-557C-4C78-93A6-9929603ECAEF}" dt="2020-11-02T18:12:08.364" v="218" actId="478"/>
          <ac:picMkLst>
            <pc:docMk/>
            <pc:sldMk cId="0" sldId="311"/>
            <ac:picMk id="4" creationId="{00000000-0000-0000-0000-000000000000}"/>
          </ac:picMkLst>
        </pc:picChg>
        <pc:picChg chg="del">
          <ac:chgData name="Irena Szarowska" userId="3c7284c1ac5c9cd1" providerId="LiveId" clId="{E3656F2F-557C-4C78-93A6-9929603ECAEF}" dt="2020-11-02T18:06:58.144" v="214" actId="478"/>
          <ac:picMkLst>
            <pc:docMk/>
            <pc:sldMk cId="0" sldId="311"/>
            <ac:picMk id="5" creationId="{00000000-0000-0000-0000-000000000000}"/>
          </ac:picMkLst>
        </pc:picChg>
      </pc:sldChg>
      <pc:sldChg chg="modSp">
        <pc:chgData name="Irena Szarowska" userId="3c7284c1ac5c9cd1" providerId="LiveId" clId="{E3656F2F-557C-4C78-93A6-9929603ECAEF}" dt="2020-11-02T17:55:09.235" v="131" actId="20577"/>
        <pc:sldMkLst>
          <pc:docMk/>
          <pc:sldMk cId="0" sldId="314"/>
        </pc:sldMkLst>
        <pc:spChg chg="mod">
          <ac:chgData name="Irena Szarowska" userId="3c7284c1ac5c9cd1" providerId="LiveId" clId="{E3656F2F-557C-4C78-93A6-9929603ECAEF}" dt="2020-11-02T17:54:40.131" v="129" actId="20577"/>
          <ac:spMkLst>
            <pc:docMk/>
            <pc:sldMk cId="0" sldId="314"/>
            <ac:spMk id="3" creationId="{00000000-0000-0000-0000-000000000000}"/>
          </ac:spMkLst>
        </pc:spChg>
        <pc:spChg chg="mod">
          <ac:chgData name="Irena Szarowska" userId="3c7284c1ac5c9cd1" providerId="LiveId" clId="{E3656F2F-557C-4C78-93A6-9929603ECAEF}" dt="2020-11-02T17:55:09.235" v="131" actId="20577"/>
          <ac:spMkLst>
            <pc:docMk/>
            <pc:sldMk cId="0" sldId="314"/>
            <ac:spMk id="32772" creationId="{00000000-0000-0000-0000-000000000000}"/>
          </ac:spMkLst>
        </pc:spChg>
      </pc:sldChg>
      <pc:sldChg chg="addSp delSp modSp">
        <pc:chgData name="Irena Szarowska" userId="3c7284c1ac5c9cd1" providerId="LiveId" clId="{E3656F2F-557C-4C78-93A6-9929603ECAEF}" dt="2020-11-02T17:51:47.635" v="63" actId="1076"/>
        <pc:sldMkLst>
          <pc:docMk/>
          <pc:sldMk cId="0" sldId="319"/>
        </pc:sldMkLst>
        <pc:spChg chg="mod">
          <ac:chgData name="Irena Szarowska" userId="3c7284c1ac5c9cd1" providerId="LiveId" clId="{E3656F2F-557C-4C78-93A6-9929603ECAEF}" dt="2020-11-02T17:51:47.635" v="63" actId="1076"/>
          <ac:spMkLst>
            <pc:docMk/>
            <pc:sldMk cId="0" sldId="319"/>
            <ac:spMk id="34818" creationId="{00000000-0000-0000-0000-000000000000}"/>
          </ac:spMkLst>
        </pc:spChg>
        <pc:picChg chg="del">
          <ac:chgData name="Irena Szarowska" userId="3c7284c1ac5c9cd1" providerId="LiveId" clId="{E3656F2F-557C-4C78-93A6-9929603ECAEF}" dt="2020-11-02T17:50:27.766" v="54" actId="478"/>
          <ac:picMkLst>
            <pc:docMk/>
            <pc:sldMk cId="0" sldId="319"/>
            <ac:picMk id="2" creationId="{00000000-0000-0000-0000-000000000000}"/>
          </ac:picMkLst>
        </pc:picChg>
        <pc:picChg chg="add del mod">
          <ac:chgData name="Irena Szarowska" userId="3c7284c1ac5c9cd1" providerId="LiveId" clId="{E3656F2F-557C-4C78-93A6-9929603ECAEF}" dt="2020-11-02T17:50:57.130" v="57" actId="478"/>
          <ac:picMkLst>
            <pc:docMk/>
            <pc:sldMk cId="0" sldId="319"/>
            <ac:picMk id="3" creationId="{11A59B26-55AF-43A4-9066-B7AB244FA977}"/>
          </ac:picMkLst>
        </pc:picChg>
        <pc:picChg chg="add mod">
          <ac:chgData name="Irena Szarowska" userId="3c7284c1ac5c9cd1" providerId="LiveId" clId="{E3656F2F-557C-4C78-93A6-9929603ECAEF}" dt="2020-11-02T17:51:42.688" v="62" actId="1076"/>
          <ac:picMkLst>
            <pc:docMk/>
            <pc:sldMk cId="0" sldId="319"/>
            <ac:picMk id="4" creationId="{C8FD62E8-0BD0-4C39-955F-1B1BC90E785F}"/>
          </ac:picMkLst>
        </pc:picChg>
      </pc:sldChg>
      <pc:sldChg chg="addSp delSp modSp ord">
        <pc:chgData name="Irena Szarowska" userId="3c7284c1ac5c9cd1" providerId="LiveId" clId="{E3656F2F-557C-4C78-93A6-9929603ECAEF}" dt="2020-11-02T18:37:22.407" v="313" actId="20577"/>
        <pc:sldMkLst>
          <pc:docMk/>
          <pc:sldMk cId="3357983908" sldId="322"/>
        </pc:sldMkLst>
        <pc:spChg chg="add mod">
          <ac:chgData name="Irena Szarowska" userId="3c7284c1ac5c9cd1" providerId="LiveId" clId="{E3656F2F-557C-4C78-93A6-9929603ECAEF}" dt="2020-11-02T18:37:22.407" v="313" actId="20577"/>
          <ac:spMkLst>
            <pc:docMk/>
            <pc:sldMk cId="3357983908" sldId="322"/>
            <ac:spMk id="5" creationId="{6ED08290-3CF8-401E-AF43-B0804157A432}"/>
          </ac:spMkLst>
        </pc:spChg>
        <pc:spChg chg="del mod">
          <ac:chgData name="Irena Szarowska" userId="3c7284c1ac5c9cd1" providerId="LiveId" clId="{E3656F2F-557C-4C78-93A6-9929603ECAEF}" dt="2020-11-02T18:05:59.965" v="211" actId="478"/>
          <ac:spMkLst>
            <pc:docMk/>
            <pc:sldMk cId="3357983908" sldId="322"/>
            <ac:spMk id="13314" creationId="{00000000-0000-0000-0000-000000000000}"/>
          </ac:spMkLst>
        </pc:spChg>
        <pc:picChg chg="del">
          <ac:chgData name="Irena Szarowska" userId="3c7284c1ac5c9cd1" providerId="LiveId" clId="{E3656F2F-557C-4C78-93A6-9929603ECAEF}" dt="2020-11-02T18:05:49.654" v="208" actId="478"/>
          <ac:picMkLst>
            <pc:docMk/>
            <pc:sldMk cId="3357983908" sldId="322"/>
            <ac:picMk id="2" creationId="{00000000-0000-0000-0000-000000000000}"/>
          </ac:picMkLst>
        </pc:picChg>
        <pc:picChg chg="add mod">
          <ac:chgData name="Irena Szarowska" userId="3c7284c1ac5c9cd1" providerId="LiveId" clId="{E3656F2F-557C-4C78-93A6-9929603ECAEF}" dt="2020-11-02T18:06:06.556" v="213" actId="1076"/>
          <ac:picMkLst>
            <pc:docMk/>
            <pc:sldMk cId="3357983908" sldId="322"/>
            <ac:picMk id="3" creationId="{316D6328-A047-4D9D-B875-8DDF492937FF}"/>
          </ac:picMkLst>
        </pc:picChg>
      </pc:sldChg>
      <pc:sldChg chg="add">
        <pc:chgData name="Irena Szarowska" userId="3c7284c1ac5c9cd1" providerId="LiveId" clId="{E3656F2F-557C-4C78-93A6-9929603ECAEF}" dt="2020-11-04T13:31:37.993" v="341"/>
        <pc:sldMkLst>
          <pc:docMk/>
          <pc:sldMk cId="0" sldId="323"/>
        </pc:sldMkLst>
      </pc:sldChg>
      <pc:sldChg chg="add">
        <pc:chgData name="Irena Szarowska" userId="3c7284c1ac5c9cd1" providerId="LiveId" clId="{E3656F2F-557C-4C78-93A6-9929603ECAEF}" dt="2020-11-04T13:33:18.750" v="344"/>
        <pc:sldMkLst>
          <pc:docMk/>
          <pc:sldMk cId="0" sldId="327"/>
        </pc:sldMkLst>
      </pc:sldChg>
      <pc:sldChg chg="del">
        <pc:chgData name="Irena Szarowska" userId="3c7284c1ac5c9cd1" providerId="LiveId" clId="{E3656F2F-557C-4C78-93A6-9929603ECAEF}" dt="2020-11-02T17:55:26.171" v="132" actId="2696"/>
        <pc:sldMkLst>
          <pc:docMk/>
          <pc:sldMk cId="3042110812" sldId="327"/>
        </pc:sldMkLst>
      </pc:sldChg>
      <pc:sldChg chg="del">
        <pc:chgData name="Irena Szarowska" userId="3c7284c1ac5c9cd1" providerId="LiveId" clId="{E3656F2F-557C-4C78-93A6-9929603ECAEF}" dt="2020-11-02T18:39:38.287" v="316" actId="2696"/>
        <pc:sldMkLst>
          <pc:docMk/>
          <pc:sldMk cId="4103952149" sldId="334"/>
        </pc:sldMkLst>
      </pc:sldChg>
      <pc:sldChg chg="addSp delSp modSp">
        <pc:chgData name="Irena Szarowska" userId="3c7284c1ac5c9cd1" providerId="LiveId" clId="{E3656F2F-557C-4C78-93A6-9929603ECAEF}" dt="2020-11-02T17:53:53.723" v="68" actId="20577"/>
        <pc:sldMkLst>
          <pc:docMk/>
          <pc:sldMk cId="616124270" sldId="335"/>
        </pc:sldMkLst>
        <pc:spChg chg="mod">
          <ac:chgData name="Irena Szarowska" userId="3c7284c1ac5c9cd1" providerId="LiveId" clId="{E3656F2F-557C-4C78-93A6-9929603ECAEF}" dt="2020-11-02T17:53:53.723" v="68" actId="20577"/>
          <ac:spMkLst>
            <pc:docMk/>
            <pc:sldMk cId="616124270" sldId="335"/>
            <ac:spMk id="34818" creationId="{00000000-0000-0000-0000-000000000000}"/>
          </ac:spMkLst>
        </pc:spChg>
        <pc:picChg chg="del">
          <ac:chgData name="Irena Szarowska" userId="3c7284c1ac5c9cd1" providerId="LiveId" clId="{E3656F2F-557C-4C78-93A6-9929603ECAEF}" dt="2020-11-02T17:53:33.001" v="64" actId="478"/>
          <ac:picMkLst>
            <pc:docMk/>
            <pc:sldMk cId="616124270" sldId="335"/>
            <ac:picMk id="2" creationId="{00000000-0000-0000-0000-000000000000}"/>
          </ac:picMkLst>
        </pc:picChg>
        <pc:picChg chg="add mod">
          <ac:chgData name="Irena Szarowska" userId="3c7284c1ac5c9cd1" providerId="LiveId" clId="{E3656F2F-557C-4C78-93A6-9929603ECAEF}" dt="2020-11-02T17:53:37.494" v="66" actId="1076"/>
          <ac:picMkLst>
            <pc:docMk/>
            <pc:sldMk cId="616124270" sldId="335"/>
            <ac:picMk id="3" creationId="{0096904D-E423-4695-BE4C-9BB7EEA72008}"/>
          </ac:picMkLst>
        </pc:picChg>
      </pc:sldChg>
      <pc:sldChg chg="addSp delSp del">
        <pc:chgData name="Irena Szarowska" userId="3c7284c1ac5c9cd1" providerId="LiveId" clId="{E3656F2F-557C-4C78-93A6-9929603ECAEF}" dt="2020-11-02T18:39:44.661" v="317" actId="2696"/>
        <pc:sldMkLst>
          <pc:docMk/>
          <pc:sldMk cId="797111106" sldId="336"/>
        </pc:sldMkLst>
        <pc:picChg chg="add del">
          <ac:chgData name="Irena Szarowska" userId="3c7284c1ac5c9cd1" providerId="LiveId" clId="{E3656F2F-557C-4C78-93A6-9929603ECAEF}" dt="2020-11-02T18:22:38.516" v="250" actId="478"/>
          <ac:picMkLst>
            <pc:docMk/>
            <pc:sldMk cId="797111106" sldId="336"/>
            <ac:picMk id="2" creationId="{00000000-0000-0000-0000-000000000000}"/>
          </ac:picMkLst>
        </pc:picChg>
        <pc:picChg chg="add del">
          <ac:chgData name="Irena Szarowska" userId="3c7284c1ac5c9cd1" providerId="LiveId" clId="{E3656F2F-557C-4C78-93A6-9929603ECAEF}" dt="2020-11-02T18:22:37.971" v="249"/>
          <ac:picMkLst>
            <pc:docMk/>
            <pc:sldMk cId="797111106" sldId="336"/>
            <ac:picMk id="3" creationId="{19D94C75-2F5A-4E53-A098-6A95AFDCDD43}"/>
          </ac:picMkLst>
        </pc:picChg>
      </pc:sldChg>
      <pc:sldChg chg="addSp delSp modSp ord">
        <pc:chgData name="Irena Szarowska" userId="3c7284c1ac5c9cd1" providerId="LiveId" clId="{E3656F2F-557C-4C78-93A6-9929603ECAEF}" dt="2020-11-02T18:43:17.855" v="337"/>
        <pc:sldMkLst>
          <pc:docMk/>
          <pc:sldMk cId="490353694" sldId="337"/>
        </pc:sldMkLst>
        <pc:spChg chg="del mod">
          <ac:chgData name="Irena Szarowska" userId="3c7284c1ac5c9cd1" providerId="LiveId" clId="{E3656F2F-557C-4C78-93A6-9929603ECAEF}" dt="2020-11-02T18:15:53.572" v="228" actId="478"/>
          <ac:spMkLst>
            <pc:docMk/>
            <pc:sldMk cId="490353694" sldId="337"/>
            <ac:spMk id="3" creationId="{00000000-0000-0000-0000-000000000000}"/>
          </ac:spMkLst>
        </pc:spChg>
        <pc:spChg chg="add mod">
          <ac:chgData name="Irena Szarowska" userId="3c7284c1ac5c9cd1" providerId="LiveId" clId="{E3656F2F-557C-4C78-93A6-9929603ECAEF}" dt="2020-11-02T18:16:51.393" v="238" actId="1076"/>
          <ac:spMkLst>
            <pc:docMk/>
            <pc:sldMk cId="490353694" sldId="337"/>
            <ac:spMk id="5" creationId="{B14CC945-8801-4353-85BA-9FFE078BD846}"/>
          </ac:spMkLst>
        </pc:spChg>
        <pc:picChg chg="del">
          <ac:chgData name="Irena Szarowska" userId="3c7284c1ac5c9cd1" providerId="LiveId" clId="{E3656F2F-557C-4C78-93A6-9929603ECAEF}" dt="2020-11-02T18:15:51.078" v="226" actId="478"/>
          <ac:picMkLst>
            <pc:docMk/>
            <pc:sldMk cId="490353694" sldId="337"/>
            <ac:picMk id="2" creationId="{00000000-0000-0000-0000-000000000000}"/>
          </ac:picMkLst>
        </pc:picChg>
        <pc:picChg chg="del">
          <ac:chgData name="Irena Szarowska" userId="3c7284c1ac5c9cd1" providerId="LiveId" clId="{E3656F2F-557C-4C78-93A6-9929603ECAEF}" dt="2020-11-02T18:15:50.129" v="225" actId="478"/>
          <ac:picMkLst>
            <pc:docMk/>
            <pc:sldMk cId="490353694" sldId="337"/>
            <ac:picMk id="6" creationId="{00000000-0000-0000-0000-000000000000}"/>
          </ac:picMkLst>
        </pc:picChg>
        <pc:picChg chg="add mod">
          <ac:chgData name="Irena Szarowska" userId="3c7284c1ac5c9cd1" providerId="LiveId" clId="{E3656F2F-557C-4C78-93A6-9929603ECAEF}" dt="2020-11-02T18:16:55.819" v="239" actId="1076"/>
          <ac:picMkLst>
            <pc:docMk/>
            <pc:sldMk cId="490353694" sldId="337"/>
            <ac:picMk id="7" creationId="{C0A1D880-D75C-423B-ADD5-79955E3E02EE}"/>
          </ac:picMkLst>
        </pc:picChg>
      </pc:sldChg>
      <pc:sldChg chg="addSp delSp modSp">
        <pc:chgData name="Irena Szarowska" userId="3c7284c1ac5c9cd1" providerId="LiveId" clId="{E3656F2F-557C-4C78-93A6-9929603ECAEF}" dt="2020-11-02T18:34:32.180" v="266" actId="1076"/>
        <pc:sldMkLst>
          <pc:docMk/>
          <pc:sldMk cId="3969585046" sldId="338"/>
        </pc:sldMkLst>
        <pc:spChg chg="mod">
          <ac:chgData name="Irena Szarowska" userId="3c7284c1ac5c9cd1" providerId="LiveId" clId="{E3656F2F-557C-4C78-93A6-9929603ECAEF}" dt="2020-11-02T18:34:29.327" v="265" actId="1076"/>
          <ac:spMkLst>
            <pc:docMk/>
            <pc:sldMk cId="3969585046" sldId="338"/>
            <ac:spMk id="7" creationId="{00000000-0000-0000-0000-000000000000}"/>
          </ac:spMkLst>
        </pc:spChg>
        <pc:picChg chg="add del">
          <ac:chgData name="Irena Szarowska" userId="3c7284c1ac5c9cd1" providerId="LiveId" clId="{E3656F2F-557C-4C78-93A6-9929603ECAEF}" dt="2020-11-02T18:21:11.639" v="243" actId="478"/>
          <ac:picMkLst>
            <pc:docMk/>
            <pc:sldMk cId="3969585046" sldId="338"/>
            <ac:picMk id="2" creationId="{3E3420EB-86F9-4885-8117-0459229FB54E}"/>
          </ac:picMkLst>
        </pc:picChg>
        <pc:picChg chg="del">
          <ac:chgData name="Irena Szarowska" userId="3c7284c1ac5c9cd1" providerId="LiveId" clId="{E3656F2F-557C-4C78-93A6-9929603ECAEF}" dt="2020-11-02T18:20:43.878" v="241" actId="478"/>
          <ac:picMkLst>
            <pc:docMk/>
            <pc:sldMk cId="3969585046" sldId="338"/>
            <ac:picMk id="3" creationId="{00000000-0000-0000-0000-000000000000}"/>
          </ac:picMkLst>
        </pc:picChg>
        <pc:picChg chg="add del mod">
          <ac:chgData name="Irena Szarowska" userId="3c7284c1ac5c9cd1" providerId="LiveId" clId="{E3656F2F-557C-4C78-93A6-9929603ECAEF}" dt="2020-11-02T18:33:29.140" v="256" actId="478"/>
          <ac:picMkLst>
            <pc:docMk/>
            <pc:sldMk cId="3969585046" sldId="338"/>
            <ac:picMk id="5" creationId="{0AF4BD1A-2611-46D8-95FF-FA3953766B67}"/>
          </ac:picMkLst>
        </pc:picChg>
        <pc:picChg chg="add mod modCrop">
          <ac:chgData name="Irena Szarowska" userId="3c7284c1ac5c9cd1" providerId="LiveId" clId="{E3656F2F-557C-4C78-93A6-9929603ECAEF}" dt="2020-11-02T18:34:32.180" v="266" actId="1076"/>
          <ac:picMkLst>
            <pc:docMk/>
            <pc:sldMk cId="3969585046" sldId="338"/>
            <ac:picMk id="8" creationId="{818F02CE-BCF1-4FF3-B17B-35F7CB72FEC9}"/>
          </ac:picMkLst>
        </pc:picChg>
      </pc:sldChg>
      <pc:sldChg chg="addSp delSp modSp ord">
        <pc:chgData name="Irena Szarowska" userId="3c7284c1ac5c9cd1" providerId="LiveId" clId="{E3656F2F-557C-4C78-93A6-9929603ECAEF}" dt="2020-11-02T18:38:43.716" v="314"/>
        <pc:sldMkLst>
          <pc:docMk/>
          <pc:sldMk cId="3059220321" sldId="339"/>
        </pc:sldMkLst>
        <pc:spChg chg="add mod">
          <ac:chgData name="Irena Szarowska" userId="3c7284c1ac5c9cd1" providerId="LiveId" clId="{E3656F2F-557C-4C78-93A6-9929603ECAEF}" dt="2020-11-02T18:00:46.962" v="145" actId="14100"/>
          <ac:spMkLst>
            <pc:docMk/>
            <pc:sldMk cId="3059220321" sldId="339"/>
            <ac:spMk id="5" creationId="{CC16613A-9A01-4F12-8E6D-C99A2466E3D6}"/>
          </ac:spMkLst>
        </pc:spChg>
        <pc:spChg chg="add mod">
          <ac:chgData name="Irena Szarowska" userId="3c7284c1ac5c9cd1" providerId="LiveId" clId="{E3656F2F-557C-4C78-93A6-9929603ECAEF}" dt="2020-11-02T18:02:42.862" v="165" actId="1076"/>
          <ac:spMkLst>
            <pc:docMk/>
            <pc:sldMk cId="3059220321" sldId="339"/>
            <ac:spMk id="6" creationId="{BB3189E1-F3D9-4A61-AB89-AA774BFB4F2E}"/>
          </ac:spMkLst>
        </pc:spChg>
        <pc:picChg chg="add del">
          <ac:chgData name="Irena Szarowska" userId="3c7284c1ac5c9cd1" providerId="LiveId" clId="{E3656F2F-557C-4C78-93A6-9929603ECAEF}" dt="2020-11-02T17:59:23.342" v="139" actId="478"/>
          <ac:picMkLst>
            <pc:docMk/>
            <pc:sldMk cId="3059220321" sldId="339"/>
            <ac:picMk id="2" creationId="{00000000-0000-0000-0000-000000000000}"/>
          </ac:picMkLst>
        </pc:picChg>
        <pc:picChg chg="add del mod">
          <ac:chgData name="Irena Szarowska" userId="3c7284c1ac5c9cd1" providerId="LiveId" clId="{E3656F2F-557C-4C78-93A6-9929603ECAEF}" dt="2020-11-02T17:59:32.894" v="141" actId="1076"/>
          <ac:picMkLst>
            <pc:docMk/>
            <pc:sldMk cId="3059220321" sldId="339"/>
            <ac:picMk id="3" creationId="{23128130-706B-4AB0-B04D-BEAE30A6313D}"/>
          </ac:picMkLst>
        </pc:picChg>
      </pc:sldChg>
      <pc:sldChg chg="addSp delSp modSp">
        <pc:chgData name="Irena Szarowska" userId="3c7284c1ac5c9cd1" providerId="LiveId" clId="{E3656F2F-557C-4C78-93A6-9929603ECAEF}" dt="2020-11-02T18:42:23.144" v="336" actId="14100"/>
        <pc:sldMkLst>
          <pc:docMk/>
          <pc:sldMk cId="3313831692" sldId="340"/>
        </pc:sldMkLst>
        <pc:spChg chg="mod">
          <ac:chgData name="Irena Szarowska" userId="3c7284c1ac5c9cd1" providerId="LiveId" clId="{E3656F2F-557C-4C78-93A6-9929603ECAEF}" dt="2020-11-02T18:41:51.441" v="331" actId="20577"/>
          <ac:spMkLst>
            <pc:docMk/>
            <pc:sldMk cId="3313831692" sldId="340"/>
            <ac:spMk id="7" creationId="{00000000-0000-0000-0000-000000000000}"/>
          </ac:spMkLst>
        </pc:spChg>
        <pc:picChg chg="del">
          <ac:chgData name="Irena Szarowska" userId="3c7284c1ac5c9cd1" providerId="LiveId" clId="{E3656F2F-557C-4C78-93A6-9929603ECAEF}" dt="2020-11-02T18:41:20.539" v="323" actId="478"/>
          <ac:picMkLst>
            <pc:docMk/>
            <pc:sldMk cId="3313831692" sldId="340"/>
            <ac:picMk id="3" creationId="{00000000-0000-0000-0000-000000000000}"/>
          </ac:picMkLst>
        </pc:picChg>
        <pc:picChg chg="del">
          <ac:chgData name="Irena Szarowska" userId="3c7284c1ac5c9cd1" providerId="LiveId" clId="{E3656F2F-557C-4C78-93A6-9929603ECAEF}" dt="2020-11-02T18:40:35.687" v="318" actId="478"/>
          <ac:picMkLst>
            <pc:docMk/>
            <pc:sldMk cId="3313831692" sldId="340"/>
            <ac:picMk id="4" creationId="{00000000-0000-0000-0000-000000000000}"/>
          </ac:picMkLst>
        </pc:picChg>
        <pc:picChg chg="add mod ord">
          <ac:chgData name="Irena Szarowska" userId="3c7284c1ac5c9cd1" providerId="LiveId" clId="{E3656F2F-557C-4C78-93A6-9929603ECAEF}" dt="2020-11-02T18:42:23.144" v="336" actId="14100"/>
          <ac:picMkLst>
            <pc:docMk/>
            <pc:sldMk cId="3313831692" sldId="340"/>
            <ac:picMk id="8" creationId="{6AEB3039-CC70-4619-B1F1-B619E417634E}"/>
          </ac:picMkLst>
        </pc:picChg>
        <pc:picChg chg="add mod">
          <ac:chgData name="Irena Szarowska" userId="3c7284c1ac5c9cd1" providerId="LiveId" clId="{E3656F2F-557C-4C78-93A6-9929603ECAEF}" dt="2020-11-02T18:42:10.007" v="333" actId="1076"/>
          <ac:picMkLst>
            <pc:docMk/>
            <pc:sldMk cId="3313831692" sldId="340"/>
            <ac:picMk id="10" creationId="{406D5AE8-D560-486F-950B-0A7BF3C8B288}"/>
          </ac:picMkLst>
        </pc:picChg>
      </pc:sldChg>
      <pc:sldChg chg="addSp delSp modSp add ord">
        <pc:chgData name="Irena Szarowska" userId="3c7284c1ac5c9cd1" providerId="LiveId" clId="{E3656F2F-557C-4C78-93A6-9929603ECAEF}" dt="2020-11-02T18:23:53.041" v="255"/>
        <pc:sldMkLst>
          <pc:docMk/>
          <pc:sldMk cId="1005897442" sldId="341"/>
        </pc:sldMkLst>
        <pc:picChg chg="add mod">
          <ac:chgData name="Irena Szarowska" userId="3c7284c1ac5c9cd1" providerId="LiveId" clId="{E3656F2F-557C-4C78-93A6-9929603ECAEF}" dt="2020-11-02T18:23:44.653" v="254" actId="1076"/>
          <ac:picMkLst>
            <pc:docMk/>
            <pc:sldMk cId="1005897442" sldId="341"/>
            <ac:picMk id="2" creationId="{FC17FBA9-E893-456C-9E10-C4AD5B8F29DF}"/>
          </ac:picMkLst>
        </pc:picChg>
        <pc:picChg chg="del">
          <ac:chgData name="Irena Szarowska" userId="3c7284c1ac5c9cd1" providerId="LiveId" clId="{E3656F2F-557C-4C78-93A6-9929603ECAEF}" dt="2020-11-02T18:23:38.534" v="252" actId="478"/>
          <ac:picMkLst>
            <pc:docMk/>
            <pc:sldMk cId="1005897442" sldId="341"/>
            <ac:picMk id="3" creationId="{0096904D-E423-4695-BE4C-9BB7EEA72008}"/>
          </ac:picMkLst>
        </pc:picChg>
      </pc:sldChg>
      <pc:sldChg chg="addSp delSp modSp add">
        <pc:chgData name="Irena Szarowska" userId="3c7284c1ac5c9cd1" providerId="LiveId" clId="{E3656F2F-557C-4C78-93A6-9929603ECAEF}" dt="2020-11-02T18:35:36.124" v="273" actId="1076"/>
        <pc:sldMkLst>
          <pc:docMk/>
          <pc:sldMk cId="3193421930" sldId="342"/>
        </pc:sldMkLst>
        <pc:spChg chg="mod">
          <ac:chgData name="Irena Szarowska" userId="3c7284c1ac5c9cd1" providerId="LiveId" clId="{E3656F2F-557C-4C78-93A6-9929603ECAEF}" dt="2020-11-02T18:35:36.124" v="273" actId="1076"/>
          <ac:spMkLst>
            <pc:docMk/>
            <pc:sldMk cId="3193421930" sldId="342"/>
            <ac:spMk id="7" creationId="{00000000-0000-0000-0000-000000000000}"/>
          </ac:spMkLst>
        </pc:spChg>
        <pc:spChg chg="del">
          <ac:chgData name="Irena Szarowska" userId="3c7284c1ac5c9cd1" providerId="LiveId" clId="{E3656F2F-557C-4C78-93A6-9929603ECAEF}" dt="2020-11-02T18:35:23.201" v="269" actId="478"/>
          <ac:spMkLst>
            <pc:docMk/>
            <pc:sldMk cId="3193421930" sldId="342"/>
            <ac:spMk id="20485" creationId="{00000000-0000-0000-0000-000000000000}"/>
          </ac:spMkLst>
        </pc:spChg>
        <pc:picChg chg="add mod">
          <ac:chgData name="Irena Szarowska" userId="3c7284c1ac5c9cd1" providerId="LiveId" clId="{E3656F2F-557C-4C78-93A6-9929603ECAEF}" dt="2020-11-02T18:35:28.771" v="271" actId="1076"/>
          <ac:picMkLst>
            <pc:docMk/>
            <pc:sldMk cId="3193421930" sldId="342"/>
            <ac:picMk id="2" creationId="{40B475EC-3A63-4730-9B46-B2BE8812C9D8}"/>
          </ac:picMkLst>
        </pc:picChg>
        <pc:picChg chg="del">
          <ac:chgData name="Irena Szarowska" userId="3c7284c1ac5c9cd1" providerId="LiveId" clId="{E3656F2F-557C-4C78-93A6-9929603ECAEF}" dt="2020-11-02T18:35:19.339" v="268" actId="478"/>
          <ac:picMkLst>
            <pc:docMk/>
            <pc:sldMk cId="3193421930" sldId="342"/>
            <ac:picMk id="8" creationId="{818F02CE-BCF1-4FF3-B17B-35F7CB72FEC9}"/>
          </ac:picMkLst>
        </pc:picChg>
      </pc:sldChg>
      <pc:sldChg chg="add">
        <pc:chgData name="Irena Szarowska" userId="3c7284c1ac5c9cd1" providerId="LiveId" clId="{E3656F2F-557C-4C78-93A6-9929603ECAEF}" dt="2020-11-04T13:31:56.538" v="342"/>
        <pc:sldMkLst>
          <pc:docMk/>
          <pc:sldMk cId="3268264827" sldId="345"/>
        </pc:sldMkLst>
      </pc:sldChg>
      <pc:sldChg chg="add">
        <pc:chgData name="Irena Szarowska" userId="3c7284c1ac5c9cd1" providerId="LiveId" clId="{E3656F2F-557C-4C78-93A6-9929603ECAEF}" dt="2020-11-04T13:32:23.805" v="343"/>
        <pc:sldMkLst>
          <pc:docMk/>
          <pc:sldMk cId="0" sldId="34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3F854F-51C6-44B7-AC99-656CB5596377}" type="datetimeFigureOut">
              <a:rPr lang="cs-CZ"/>
              <a:pPr>
                <a:defRPr/>
              </a:pPr>
              <a:t>04.11.2020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9B2F8-9F39-435D-9422-492CD208CE6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61414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A7B60F-6145-4045-B5F2-F600371BDA37}" type="slidenum">
              <a:rPr lang="en-US" altLang="cs-CZ"/>
              <a:pPr eaLnBrk="1" hangingPunct="1"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1651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9C2591-28A1-47DC-8D8A-9C3CD5C07B9E}" type="slidenum">
              <a:rPr 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7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57944B-995E-4B3C-BD37-D0F88E88FCDB}" type="slidenum">
              <a:rPr 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7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D8BF2-91C2-427E-B354-714826FEE793}" type="slidenum">
              <a:rPr lang="en-US" altLang="cs-CZ"/>
              <a:pPr eaLnBrk="1" hangingPunct="1"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1153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1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B37C3F-3979-4C94-8D0C-5C0C5C76BF5F}" type="slidenum">
              <a:rPr lang="en-GB" altLang="cs-CZ">
                <a:ea typeface="ＭＳ Ｐゴシック" panose="020B0600070205080204" pitchFamily="34" charset="-128"/>
              </a:rPr>
              <a:pPr eaLnBrk="1" hangingPunct="1"/>
              <a:t>7</a:t>
            </a:fld>
            <a:endParaRPr lang="en-GB" altLang="cs-CZ">
              <a:ea typeface="ＭＳ Ｐゴシック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545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B2F8-9F39-435D-9422-492CD208CE64}" type="slidenum">
              <a:rPr lang="en-US" altLang="cs-CZ" smtClean="0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7406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D8BF2-91C2-427E-B354-714826FEE793}" type="slidenum">
              <a:rPr lang="en-US" altLang="cs-CZ"/>
              <a:pPr eaLnBrk="1" hangingPunct="1"/>
              <a:t>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8701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79083E-FB98-40A9-A194-1A43F65FB5D5}" type="slidenum">
              <a:rPr lang="en-US" altLang="cs-CZ"/>
              <a:pPr eaLnBrk="1" hangingPunct="1"/>
              <a:t>19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7281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9C2591-28A1-47DC-8D8A-9C3CD5C07B9E}" type="slidenum">
              <a:rPr 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9902-F79B-41A7-81E4-42C9A2C43F8F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586D6-A789-4E28-AECF-F62F7326F7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72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7BB0-0668-4676-80F3-815ADE2F8A17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14F4-D7B2-4ED3-8957-10211AE506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4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3C4C-01AB-470F-BBB5-70956C991DBD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EFF65-CFD3-4EC0-A27B-69EED2B4BF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DE1C-178F-49C0-9E9D-79F8A1F7571D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8F22F-7CD2-41A1-B3DB-3F2523AD64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98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97E5-9C3A-45AA-B1C0-C9B6C2CB89B3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DC3CA-0CD9-4935-B3AA-DB03AB5674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78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3BF2-3040-48D9-8C47-0DF5AFE31692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7EAE-88FB-4DCC-B7AD-3DD4E4B9A9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80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EDEE-75C1-4C7B-8BCB-9DC019FD776F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74ED-51EA-4F94-807A-CA0270F09E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07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5815-D281-43CF-9CB2-F6911896BB8B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F039-B690-4F3D-83D7-C412AFCF95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61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4ABF-A7D9-4A72-B2A0-96114CE85102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78F0-5B76-4333-9A31-6018B787A2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4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5AE2-020A-41FA-8AF5-BC447C2622AE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E7143-0503-4585-AD51-3CBA4BCDA3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95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4183-A6F2-4132-86A1-28DD532957DB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D87EB-4B5E-424A-8371-8B66F31D10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8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7A1FE4-3118-4DB7-8EA0-19C02E30AFE5}" type="datetimeFigureOut">
              <a:rPr lang="cs-CZ"/>
              <a:pPr>
                <a:defRPr/>
              </a:pPr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C2F655-B884-4A45-B527-58252B3E9E8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cr.cz/cs/verejny-sektor/rizeni-statniho-dluhu/dluhova-statistika/naklady-statniho-dluh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fcr.cz/assets/cs/media/Statni-dluh_2020_Strategie-financovani-a-rizeni-statniho-dluhu-CR_v02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verejny-sektor/uzemni-rozpocty/zadluzenost-uzemnich-rozpoctu/2018/zadluzenost-uzemnich-rozpoctu-v-roce-201-3629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ps/rde/xchg/mfcr/xsl/vrsd_dluhova_statistika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fcr.cz/cs/verejny-sektor/rizeni-statniho-dlu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ejnydluh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fcr.cz/assets/cs/media/Statni-dluh_2020_Strategie-financovani-a-rizeni-statniho-dluhu-CR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fcr.cz/assets/cs/media/Statni-dluh_2020_Strategie-financovani-a-rizeni-statniho-dluhu-CR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fcr.cz/assets/cs/media/Statni-dluh_2020_Strategie-financovani-a-rizeni-statniho-dluhu-CR_v02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street.cz/rating-sp-moodys-a-fitch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zahranicni-sektor/pristoupeni-cr-k-eurozone/konvergencni-program/2020/konvergencni-program-ceske-republiky-dub-38380" TargetMode="External"/><Relationship Id="rId2" Type="http://schemas.openxmlformats.org/officeDocument/2006/relationships/hyperlink" Target="https://www.mfcr.cz/assets/cs/media/Statni-dluh_2020_Strategie-financovani-a-rizeni-statniho-dluhu-CR_v0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fcr.cz/cs/verejny-sektor/rizeni-statniho-dluhu/publikace-a-prezentace/dluhove-portfolio-ctvrtletni-informace" TargetMode="External"/><Relationship Id="rId4" Type="http://schemas.openxmlformats.org/officeDocument/2006/relationships/hyperlink" Target="http://www.mfcr.cz/cs/verejny-sektor/rizeni-statniho-dluhu/dluhova-statistik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Makro-ekonomicka-predikce_2020-Q3_Makroekonomicka-predikce-zari-202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fcr.cz/assets/cs/media/Konvergence-k-EU_2020_Konvergencni-program-CR-duben-2020_v0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Material_2020-10-28_Ocekavane-saldo-a-dluh-verejnych-financi-zemi-EU-v-roce-2020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fcr.cz/cs/verejny-sektor/rizeni-statniho-dluhu/dluhova-statistika/struktura-a-vyvoj-statniho-dlu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Fiskální nerovnováha</a:t>
            </a: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(MBA)</a:t>
            </a: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pt-B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57925" y="4714874"/>
            <a:ext cx="2714346" cy="101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Irena Szarowská,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328727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07BEC20B-71C0-45B8-859D-9007A199B287}" type="slidenum">
              <a:rPr lang="en-US" altLang="cs-CZ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9220" name="TextovéPole 8"/>
          <p:cNvSpPr txBox="1">
            <a:spLocks noChangeArrowheads="1"/>
          </p:cNvSpPr>
          <p:nvPr/>
        </p:nvSpPr>
        <p:spPr bwMode="auto">
          <a:xfrm>
            <a:off x="338138" y="87153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DŮSLEDKY ROZPOČTOVÉHO DEFICITU </a:t>
            </a:r>
          </a:p>
        </p:txBody>
      </p:sp>
      <p:sp>
        <p:nvSpPr>
          <p:cNvPr id="9221" name="Zástupný symbol pro obsah 2"/>
          <p:cNvSpPr>
            <a:spLocks noGrp="1"/>
          </p:cNvSpPr>
          <p:nvPr>
            <p:ph idx="1"/>
          </p:nvPr>
        </p:nvSpPr>
        <p:spPr>
          <a:xfrm>
            <a:off x="381000" y="1573213"/>
            <a:ext cx="8229600" cy="4618037"/>
          </a:xfrm>
        </p:spPr>
        <p:txBody>
          <a:bodyPr/>
          <a:lstStyle/>
          <a:p>
            <a:pPr marL="536575" lvl="1" indent="-361950"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Rozpočtové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(finanční)</a:t>
            </a:r>
          </a:p>
          <a:p>
            <a:pPr marL="900113" lvl="2" indent="-363538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krátkodobě pozitivní</a:t>
            </a:r>
          </a:p>
          <a:p>
            <a:pPr marL="900113" lvl="2" indent="-363538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dlouhodobě negativní </a:t>
            </a:r>
          </a:p>
          <a:p>
            <a:pPr marL="536575" lvl="1" indent="-361950"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Fiskální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(makroekonomické)</a:t>
            </a:r>
          </a:p>
          <a:p>
            <a:pPr marL="900113" lvl="2" indent="-363538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keynesiánský přístup </a:t>
            </a:r>
          </a:p>
          <a:p>
            <a:pPr marL="900113" lvl="2" indent="-363538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neoklasický přístup </a:t>
            </a:r>
          </a:p>
          <a:p>
            <a:pPr marL="900113" lvl="2" indent="-363538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536575" algn="l"/>
              </a:tabLst>
            </a:pP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neoricardiánský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přístup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45593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127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dluhovým financováním</a:t>
            </a:r>
          </a:p>
          <a:p>
            <a:pPr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127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peněžním (emisním) financováním</a:t>
            </a:r>
          </a:p>
          <a:p>
            <a:pPr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127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 státních aktiv</a:t>
            </a:r>
          </a:p>
          <a:p>
            <a:pPr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127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vytvořené rezervy</a:t>
            </a:r>
          </a:p>
          <a:p>
            <a:pPr algn="just" eaLnBrk="1" hangingPunct="1">
              <a:lnSpc>
                <a:spcPct val="200000"/>
              </a:lnSpc>
              <a:spcBef>
                <a:spcPct val="30000"/>
              </a:spcBef>
              <a:buClr>
                <a:srgbClr val="FF0000"/>
              </a:buClr>
              <a:buSzPct val="127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výnosu ze zvýšených daní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chemeClr val="accent2"/>
              </a:buClr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3F931FC2-CD65-4545-8B38-DFBF638221C2}" type="slidenum">
              <a:rPr lang="en-US" altLang="cs-CZ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0246" name="TextovéPole 8"/>
          <p:cNvSpPr txBox="1">
            <a:spLocks noChangeArrowheads="1"/>
          </p:cNvSpPr>
          <p:nvPr/>
        </p:nvSpPr>
        <p:spPr bwMode="auto">
          <a:xfrm>
            <a:off x="406400" y="871538"/>
            <a:ext cx="8459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FINANCOVÁNÍ DEFICITU</a:t>
            </a:r>
            <a:r>
              <a:rPr lang="cs-CZ" altLang="cs-CZ" sz="2400" b="1" i="1"/>
              <a:t> </a:t>
            </a:r>
            <a:r>
              <a:rPr lang="cs-CZ" altLang="cs-CZ" sz="2400" b="1"/>
              <a:t>SR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81000" y="1760538"/>
            <a:ext cx="8229600" cy="43497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r>
              <a:rPr lang="cs-CZ" sz="2200" b="1" dirty="0">
                <a:latin typeface="Arial" pitchFamily="34" charset="0"/>
                <a:cs typeface="Arial" pitchFamily="34" charset="0"/>
              </a:rPr>
              <a:t>Domácí dluh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je kryt: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SPP pro řízení rozpočtové likvidity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SPP pro financování dlouhodobého dluhu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státními střednědobými a dlouhodobými st. dluhopisy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dalšími domácími instrumenty, např. přímými úvěry.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endParaRPr lang="cs-CZ" sz="22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None/>
              <a:defRPr/>
            </a:pPr>
            <a:r>
              <a:rPr lang="cs-CZ" sz="2200" b="1" dirty="0">
                <a:latin typeface="Arial" pitchFamily="34" charset="0"/>
                <a:cs typeface="Arial" pitchFamily="34" charset="0"/>
              </a:rPr>
              <a:t>Zahraniční dluh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je složen ze: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směnek vydaných k úhradě členství v IBRD a EBRD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půjček od Evropské investiční banky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dalších zahraničních nástrojů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endParaRPr lang="cs-CZ" sz="22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None/>
              <a:defRPr/>
            </a:pPr>
            <a:r>
              <a:rPr lang="cs-CZ" sz="2200" dirty="0">
                <a:latin typeface="Arial" pitchFamily="34" charset="0"/>
                <a:cs typeface="Arial" pitchFamily="34" charset="0"/>
                <a:hlinkClick r:id="rId2"/>
              </a:rPr>
              <a:t>http://www.mfcr.cz/cs/verejny-sektor/rizeni-statniho-dluhu/dluhova-statistika/naklady-statniho-dluhu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C00000"/>
              </a:buClr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09463C75-540B-4CE9-8AE0-63AAAB659DF9}" type="slidenum">
              <a:rPr lang="en-US" altLang="cs-CZ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6390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KRYTÍ STÁTNÍHO DLUHU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Veřejný dluh představuje: </a:t>
            </a:r>
          </a:p>
          <a:p>
            <a:pPr eaLnBrk="1" hangingPunct="1">
              <a:buClr>
                <a:srgbClr val="FF0000"/>
              </a:buClr>
              <a:buSzPct val="120000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alt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úhrn vládních závazků ve formě obligací a krátkodobých půjček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(P.A.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Samuelson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buClr>
                <a:srgbClr val="FF0000"/>
              </a:buClr>
              <a:buSzPct val="120000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Veřejný dluh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souhrn závazků:</a:t>
            </a:r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státu</a:t>
            </a:r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jednotlivých článků územní samosprávy</a:t>
            </a:r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mimorozpočtových fondů v rozpočtové soustavě</a:t>
            </a:r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veřejnoprávních institucí zřizovaných státem nebo územní samosprávou</a:t>
            </a:r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veřejných podniků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FE112898-F176-4659-92EE-B57AD2C1E225}" type="slidenum">
              <a:rPr lang="en-US" altLang="cs-CZ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4342" name="TextovéPole 8"/>
          <p:cNvSpPr txBox="1">
            <a:spLocks noChangeArrowheads="1"/>
          </p:cNvSpPr>
          <p:nvPr/>
        </p:nvSpPr>
        <p:spPr bwMode="auto">
          <a:xfrm>
            <a:off x="338138" y="75565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VEŘEJNÝ DLUH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3468" y="6436728"/>
            <a:ext cx="8809125" cy="582781"/>
          </a:xfrm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https://www.mfcr.cz/assets/cs/media/Statni-dluh_2020_Strategie-financovani-a-rizeni-statniho-dluhu-CR_v02.pdf</a:t>
            </a:r>
            <a:b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 sz="3200">
              <a:latin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84482218-E17B-483F-B47C-318E02CDCE20}" type="slidenum">
              <a:rPr lang="en-US" altLang="cs-CZ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Vývoj státního dluhu České republiky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FD62E8-0BD0-4C39-955F-1B1BC90E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9" y="1182390"/>
            <a:ext cx="9144000" cy="50840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AEB3039-CC70-4619-B1F1-B619E4176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31" y="997220"/>
            <a:ext cx="5582073" cy="2970603"/>
          </a:xfrm>
          <a:prstGeom prst="rect">
            <a:avLst/>
          </a:prstGeom>
        </p:spPr>
      </p:pic>
      <p:sp>
        <p:nvSpPr>
          <p:cNvPr id="9113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702717-D3F2-4507-9567-BE9FCC7FDB4D}" type="slidenum">
              <a:rPr lang="cs-CZ" altLang="cs-CZ">
                <a:solidFill>
                  <a:srgbClr val="898989"/>
                </a:solidFill>
              </a:rPr>
              <a:pPr eaLnBrk="1" hangingPunct="1"/>
              <a:t>15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F920EA4F-022E-4008-8B73-0BCA3FD08EB1}" type="slidenum">
              <a:rPr lang="en-US" altLang="cs-CZ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6271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https://www.mfcr.cz/cs/verejny-sektor/uzemni-rozpocty/zadluzenost-uzemnich-rozpoctu/2018/zadluzenost-uzemnich-rozpoctu-v-roce-201-36295</a:t>
            </a:r>
            <a:endParaRPr lang="cs-CZ" sz="1200" dirty="0"/>
          </a:p>
          <a:p>
            <a:endParaRPr lang="cs-CZ" sz="1200" dirty="0"/>
          </a:p>
          <a:p>
            <a:pPr algn="ctr"/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1360" y="727075"/>
            <a:ext cx="9112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2000" b="1" dirty="0"/>
              <a:t>Stavy na účtech a stav zadluženosti územních rozpočtů </a:t>
            </a:r>
            <a:r>
              <a:rPr lang="cs-CZ" sz="2000" dirty="0"/>
              <a:t>(v mld. Kč)</a:t>
            </a:r>
            <a:endParaRPr lang="cs-CZ" altLang="cs-CZ" sz="20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06D5AE8-D560-486F-950B-0A7BF3C8B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0" y="4071132"/>
            <a:ext cx="7737801" cy="24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16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početně: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dluhová past:  r &gt; q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 = reálná úroková mírou z veřejného dluhu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q = tempo růstu reálného HDP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PD = primární deficit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 = veřejný dluh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ΔM = změna peněžní zásoby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cs-CZ" sz="2000" dirty="0">
              <a:latin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"/>
              <a:defRPr/>
            </a:pPr>
            <a:endParaRPr lang="cs-CZ" sz="2000" b="1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C2B7A49B-A057-4022-9633-A440CF0F32C3}" type="slidenum">
              <a:rPr lang="en-US" altLang="cs-CZ">
                <a:solidFill>
                  <a:srgbClr val="FFFFFF"/>
                </a:solidFill>
              </a:rPr>
              <a:pPr eaLnBrk="1" hangingPunct="1"/>
              <a:t>16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8678" name="TextovéPole 8"/>
          <p:cNvSpPr txBox="1">
            <a:spLocks noChangeArrowheads="1"/>
          </p:cNvSpPr>
          <p:nvPr/>
        </p:nvSpPr>
        <p:spPr bwMode="auto">
          <a:xfrm>
            <a:off x="338138" y="7715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VELIKOST VEŘEJNÉHO DLUHU A DLUHOVÁ PAST</a:t>
            </a:r>
          </a:p>
        </p:txBody>
      </p:sp>
      <p:graphicFrame>
        <p:nvGraphicFramePr>
          <p:cNvPr id="28679" name="Objekt 7"/>
          <p:cNvGraphicFramePr>
            <a:graphicFrameLocks noChangeAspect="1"/>
          </p:cNvGraphicFramePr>
          <p:nvPr/>
        </p:nvGraphicFramePr>
        <p:xfrm>
          <a:off x="1042988" y="2060575"/>
          <a:ext cx="44656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e" r:id="rId3" imgW="2120900" imgH="431800" progId="Equation.3">
                  <p:embed/>
                </p:oleObj>
              </mc:Choice>
              <mc:Fallback>
                <p:oleObj name="Rovnice" r:id="rId3" imgW="2120900" imgH="431800" progId="Equation.3">
                  <p:embed/>
                  <p:pic>
                    <p:nvPicPr>
                      <p:cNvPr id="28679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4465637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kt 8"/>
          <p:cNvGraphicFramePr>
            <a:graphicFrameLocks noChangeAspect="1"/>
          </p:cNvGraphicFramePr>
          <p:nvPr/>
        </p:nvGraphicFramePr>
        <p:xfrm>
          <a:off x="2351088" y="2924175"/>
          <a:ext cx="12017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5" imgW="634725" imgH="418918" progId="Equation.3">
                  <p:embed/>
                </p:oleObj>
              </mc:Choice>
              <mc:Fallback>
                <p:oleObj name="Rovnice" r:id="rId5" imgW="634725" imgH="418918" progId="Equation.3">
                  <p:embed/>
                  <p:pic>
                    <p:nvPicPr>
                      <p:cNvPr id="2868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924175"/>
                        <a:ext cx="12017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Uvažujte relativní váhu veřejného dluhu v roce 2020 ve výši 60 % HDP.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Předpokládejte: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− vznik primárního deficitu v roce 2021 ve výši 6 % HDP </a:t>
            </a:r>
            <a:r>
              <a:rPr lang="cs-CZ" sz="19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PD/HDP</a:t>
            </a:r>
            <a:r>
              <a:rPr lang="cs-CZ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− tempo růstu HDP ve výši 2 % </a:t>
            </a:r>
            <a:r>
              <a:rPr lang="cs-CZ" sz="19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q</a:t>
            </a:r>
            <a:endParaRPr lang="cs-CZ" sz="1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dirty="0">
                <a:latin typeface="Arial" pitchFamily="34" charset="0"/>
                <a:cs typeface="Arial" pitchFamily="34" charset="0"/>
              </a:rPr>
              <a:t>− úrokovou sazbu z veřejného dluhu ve výši 4 </a:t>
            </a:r>
            <a:r>
              <a:rPr lang="cs-CZ" sz="1900" b="1" i="1" dirty="0">
                <a:latin typeface="Arial" pitchFamily="34" charset="0"/>
                <a:cs typeface="Arial" pitchFamily="34" charset="0"/>
              </a:rPr>
              <a:t>%. </a:t>
            </a:r>
            <a:r>
              <a:rPr lang="cs-CZ" sz="19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endParaRPr lang="cs-CZ" sz="1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b="1" dirty="0">
                <a:latin typeface="Arial" pitchFamily="34" charset="0"/>
                <a:cs typeface="Arial" pitchFamily="34" charset="0"/>
              </a:rPr>
              <a:t>Odhadněte relativní váhu veřejného dluhu pro rok 2021 a určete, zda dané ekonomice hrozí dluhová past.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1900" b="1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1900" b="1" i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b="1" i="1" dirty="0">
                <a:latin typeface="Arial" pitchFamily="34" charset="0"/>
                <a:cs typeface="Arial" pitchFamily="34" charset="0"/>
              </a:rPr>
              <a:t>R = 1,04/1,02 = 1,0196</a:t>
            </a:r>
            <a:endParaRPr lang="cs-CZ" sz="19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900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1000" b="1" i="1" dirty="0">
                <a:latin typeface="Arial" pitchFamily="34" charset="0"/>
                <a:cs typeface="Arial" pitchFamily="34" charset="0"/>
              </a:rPr>
              <a:t>2021</a:t>
            </a:r>
            <a:r>
              <a:rPr lang="cs-CZ" sz="1900" b="1" i="1" dirty="0">
                <a:latin typeface="Arial" pitchFamily="34" charset="0"/>
                <a:cs typeface="Arial" pitchFamily="34" charset="0"/>
              </a:rPr>
              <a:t>/HDP</a:t>
            </a:r>
            <a:r>
              <a:rPr lang="cs-CZ" sz="1000" b="1" i="1" dirty="0">
                <a:latin typeface="Arial" pitchFamily="34" charset="0"/>
                <a:cs typeface="Arial" pitchFamily="34" charset="0"/>
              </a:rPr>
              <a:t>2021</a:t>
            </a:r>
            <a:r>
              <a:rPr lang="cs-CZ" sz="1900" b="1" i="1" dirty="0">
                <a:latin typeface="Arial" pitchFamily="34" charset="0"/>
                <a:cs typeface="Arial" pitchFamily="34" charset="0"/>
              </a:rPr>
              <a:t>= 1,0196*0,6 + 0,06= 0,67176  relativní míra veř. dluhu v roce 2021  je 67,18%   ( </a:t>
            </a:r>
            <a:r>
              <a:rPr lang="cs-CZ" sz="19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&gt; q</a:t>
            </a:r>
            <a:r>
              <a:rPr lang="cs-CZ" sz="19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19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cs-CZ" sz="19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393CDA3B-AD09-4DDB-AF3B-A4AE84062D36}" type="slidenum">
              <a:rPr lang="en-US" altLang="cs-CZ">
                <a:solidFill>
                  <a:srgbClr val="FFFFFF"/>
                </a:solidFill>
              </a:rPr>
              <a:pPr eaLnBrk="1" hangingPunct="1"/>
              <a:t>17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29702" name="TextovéPole 8"/>
          <p:cNvSpPr txBox="1">
            <a:spLocks noChangeArrowheads="1"/>
          </p:cNvSpPr>
          <p:nvPr/>
        </p:nvSpPr>
        <p:spPr bwMode="auto">
          <a:xfrm>
            <a:off x="338138" y="87153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VELIKOST VEŘEJNÉHO DLUHU - PŘÍKLAD</a:t>
            </a:r>
          </a:p>
        </p:txBody>
      </p:sp>
      <p:graphicFrame>
        <p:nvGraphicFramePr>
          <p:cNvPr id="29703" name="Objekt 8"/>
          <p:cNvGraphicFramePr>
            <a:graphicFrameLocks noChangeAspect="1"/>
          </p:cNvGraphicFramePr>
          <p:nvPr/>
        </p:nvGraphicFramePr>
        <p:xfrm>
          <a:off x="1106488" y="4148138"/>
          <a:ext cx="44656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ovnice" r:id="rId3" imgW="2120900" imgH="431800" progId="Equation.3">
                  <p:embed/>
                </p:oleObj>
              </mc:Choice>
              <mc:Fallback>
                <p:oleObj name="Rovnice" r:id="rId3" imgW="2120900" imgH="431800" progId="Equation.3">
                  <p:embed/>
                  <p:pic>
                    <p:nvPicPr>
                      <p:cNvPr id="29703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148138"/>
                        <a:ext cx="446563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kt 9"/>
          <p:cNvGraphicFramePr>
            <a:graphicFrameLocks noChangeAspect="1"/>
          </p:cNvGraphicFramePr>
          <p:nvPr/>
        </p:nvGraphicFramePr>
        <p:xfrm>
          <a:off x="6484938" y="4148138"/>
          <a:ext cx="12255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ovnice" r:id="rId5" imgW="647700" imgH="419100" progId="Equation.3">
                  <p:embed/>
                </p:oleObj>
              </mc:Choice>
              <mc:Fallback>
                <p:oleObj name="Rovnice" r:id="rId5" imgW="647700" imgH="419100" progId="Equation.3">
                  <p:embed/>
                  <p:pic>
                    <p:nvPicPr>
                      <p:cNvPr id="29704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4148138"/>
                        <a:ext cx="12255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38137" y="1441450"/>
            <a:ext cx="8377845" cy="4422775"/>
          </a:xfrm>
        </p:spPr>
        <p:txBody>
          <a:bodyPr/>
          <a:lstStyle/>
          <a:p>
            <a:pPr marL="374650" indent="0">
              <a:buFont typeface="Arial" charset="0"/>
              <a:buNone/>
              <a:defRPr/>
            </a:pPr>
            <a:r>
              <a:rPr lang="cs-CZ" sz="2400" b="1" dirty="0">
                <a:latin typeface="Arial" pitchFamily="34" charset="0"/>
                <a:cs typeface="Arial" pitchFamily="34" charset="0"/>
              </a:rPr>
              <a:t>Maastrichtská fiskální kritéria:</a:t>
            </a:r>
          </a:p>
          <a:p>
            <a:pPr marL="565150" lvl="1"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u="sng" dirty="0">
                <a:latin typeface="Arial" pitchFamily="34" charset="0"/>
                <a:cs typeface="Arial" pitchFamily="34" charset="0"/>
              </a:rPr>
              <a:t>deficit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vládního sektoru</a:t>
            </a:r>
          </a:p>
          <a:p>
            <a:pPr marL="1282700" lvl="2" indent="-342900">
              <a:buClr>
                <a:schemeClr val="tx2"/>
              </a:buCl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poměr plánovaného nebo skutečného schodku vládního sektoru k HDP v tržních cenách nižší než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3 % HDP</a:t>
            </a:r>
          </a:p>
          <a:p>
            <a:pPr marL="1282700" lvl="2" indent="-342900">
              <a:buClr>
                <a:schemeClr val="tx2"/>
              </a:buCl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deficit a HDP jsou vykazovány v metodice ESA 95. </a:t>
            </a:r>
          </a:p>
          <a:p>
            <a:pPr lvl="2">
              <a:buClr>
                <a:schemeClr val="accent1"/>
              </a:buClr>
              <a:buFont typeface="Wingdings" pitchFamily="2" charset="2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565150" lvl="1"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hrubý vládní </a:t>
            </a:r>
            <a:r>
              <a:rPr lang="cs-CZ" sz="2400" b="1" u="sng" dirty="0">
                <a:latin typeface="Arial" pitchFamily="34" charset="0"/>
                <a:cs typeface="Arial" pitchFamily="34" charset="0"/>
              </a:rPr>
              <a:t>dluh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282700" lvl="2" indent="-342900">
              <a:buClr>
                <a:schemeClr val="tx2"/>
              </a:buCl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poměr vládního dluhu v nominální hodnotě k HDP v tržních cenách je nižší než (nebo udržitelně směřuje k)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60 % HDP</a:t>
            </a:r>
          </a:p>
          <a:p>
            <a:pPr marL="1282700" lvl="2" indent="-342900">
              <a:buClr>
                <a:schemeClr val="tx2"/>
              </a:buCl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vládní dluh znamená hrubý úhrn dluhů ke konci roku konsolidovaných uvnitř a mezi jednotlivými sub-sektory vlády.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B07BD3E0-737C-4EC3-B438-3CC289B67D1B}" type="slidenum">
              <a:rPr lang="en-US" altLang="cs-CZ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19462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MĚŘENÍ DEFICITU A DLUHU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744" y="1745786"/>
            <a:ext cx="7791855" cy="4525962"/>
          </a:xfrm>
        </p:spPr>
        <p:txBody>
          <a:bodyPr/>
          <a:lstStyle/>
          <a:p>
            <a:pPr marL="0" indent="0">
              <a:buFont typeface="Arial" charset="0"/>
              <a:buNone/>
              <a:tabLst>
                <a:tab pos="381000" algn="l"/>
              </a:tabLst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Reálně znamená:</a:t>
            </a:r>
          </a:p>
          <a:p>
            <a:pPr>
              <a:buClr>
                <a:srgbClr val="FF0000"/>
              </a:buClr>
              <a:tabLst>
                <a:tab pos="381000" algn="l"/>
              </a:tabLst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obstarávání úvěru pro krytí dluhu </a:t>
            </a:r>
          </a:p>
          <a:p>
            <a:pPr>
              <a:buClr>
                <a:srgbClr val="FF0000"/>
              </a:buClr>
              <a:tabLst>
                <a:tab pos="381000" algn="l"/>
              </a:tabLst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zajištění emise cenných papírů, jejich umístění na trhu, výplata úroků, umořování dluhu </a:t>
            </a:r>
          </a:p>
          <a:p>
            <a:pPr marL="374650" indent="-374650">
              <a:lnSpc>
                <a:spcPct val="80000"/>
              </a:lnSpc>
              <a:spcBef>
                <a:spcPct val="30000"/>
              </a:spcBef>
              <a:buFont typeface="Arial" charset="0"/>
              <a:buChar char="•"/>
              <a:defRPr/>
            </a:pPr>
            <a:endParaRPr lang="cs-CZ" sz="2000" b="1" dirty="0">
              <a:latin typeface="Arial" pitchFamily="34" charset="0"/>
              <a:cs typeface="Arial" pitchFamily="34" charset="0"/>
              <a:hlinkClick r:id="rId3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Podrobné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info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zde: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  <a:hlinkClick r:id="rId4"/>
              </a:rPr>
              <a:t>https://www.mfcr.cz/cs/verejny-sektor/rizeni-statniho-dluhu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74650" indent="-374650" algn="just">
              <a:lnSpc>
                <a:spcPct val="80000"/>
              </a:lnSpc>
              <a:spcBef>
                <a:spcPct val="30000"/>
              </a:spcBef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409F57E7-04C2-4A03-A33F-D709BB408919}" type="slidenum">
              <a:rPr lang="en-US" altLang="cs-CZ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2772" name="TextovéPole 8"/>
          <p:cNvSpPr txBox="1">
            <a:spLocks noChangeArrowheads="1"/>
          </p:cNvSpPr>
          <p:nvPr/>
        </p:nvSpPr>
        <p:spPr bwMode="auto">
          <a:xfrm>
            <a:off x="342106" y="869359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SPRÁVA DLUHU A DLUHOVÁ STATISTIKA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1CE3A075-9350-4D8F-B795-E8267960D1EB}" type="slidenum">
              <a:rPr lang="en-US" altLang="cs-CZ">
                <a:solidFill>
                  <a:srgbClr val="FFFFFF"/>
                </a:solidFill>
              </a:rPr>
              <a:pPr eaLnBrk="1" hangingPunct="1"/>
              <a:t>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196850" y="825500"/>
            <a:ext cx="8770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KRÁTKODOBÁ A DLOUHODOBÁ FISKÁLNÍ NEROVNOVÁHA </a:t>
            </a:r>
          </a:p>
        </p:txBody>
      </p:sp>
      <p:sp>
        <p:nvSpPr>
          <p:cNvPr id="4102" name="Zástupný symbol pro obsah 2"/>
          <p:cNvSpPr txBox="1">
            <a:spLocks/>
          </p:cNvSpPr>
          <p:nvPr/>
        </p:nvSpPr>
        <p:spPr bwMode="auto">
          <a:xfrm>
            <a:off x="338138" y="2009775"/>
            <a:ext cx="85471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/>
              <a:t>Fiskální nerovnováha</a:t>
            </a:r>
            <a:r>
              <a:rPr lang="cs-CZ" altLang="cs-CZ" sz="2000" dirty="0"/>
              <a:t> – situace, kdy vláda </a:t>
            </a:r>
            <a:r>
              <a:rPr lang="cs-CZ" altLang="cs-CZ" sz="2000" b="1" dirty="0"/>
              <a:t>krátkodobě</a:t>
            </a:r>
            <a:r>
              <a:rPr lang="cs-CZ" altLang="cs-CZ" sz="2000" dirty="0"/>
              <a:t> nebo </a:t>
            </a:r>
            <a:r>
              <a:rPr lang="cs-CZ" altLang="cs-CZ" sz="2000" b="1" dirty="0"/>
              <a:t>dlouhodobě</a:t>
            </a:r>
            <a:r>
              <a:rPr lang="cs-CZ" altLang="cs-CZ" sz="2000" dirty="0"/>
              <a:t> nekryje své výdaje svými příjmy 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základním důsledkem je v prvním případě </a:t>
            </a:r>
            <a:r>
              <a:rPr lang="cs-CZ" altLang="cs-CZ" sz="2000" b="1" dirty="0"/>
              <a:t>rozpočtový deficit, </a:t>
            </a:r>
            <a:r>
              <a:rPr lang="cs-CZ" altLang="cs-CZ" sz="2000" dirty="0"/>
              <a:t>ve druhém </a:t>
            </a:r>
            <a:r>
              <a:rPr lang="cs-CZ" altLang="cs-CZ" sz="2000" b="1" dirty="0"/>
              <a:t>veřejný dluh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věčně vyrovnaný rozpočet? Snaha o vyrovnaný rozpočet znamená vzdát se fiskální politiky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FF0000"/>
                </a:solidFill>
                <a:hlinkClick r:id="rId3"/>
              </a:rPr>
              <a:t>http://www.verejnydluh.cz/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1411" y="6275219"/>
            <a:ext cx="8809125" cy="582781"/>
          </a:xfrm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https://www.mfcr.cz/assets/cs/media/Statni-dluh_2020_Strategie-financovani-a-rizeni-statniho-dluhu-CR.pdf</a:t>
            </a:r>
            <a:b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 sz="3200">
              <a:latin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84482218-E17B-483F-B47C-318E02CDCE20}" type="slidenum">
              <a:rPr lang="en-US" altLang="cs-CZ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cs-CZ">
              <a:solidFill>
                <a:srgbClr val="FFFFFF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17FBA9-E893-456C-9E10-C4AD5B8F2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054"/>
            <a:ext cx="9144000" cy="37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1411" y="6275219"/>
            <a:ext cx="8809125" cy="582781"/>
          </a:xfrm>
        </p:spPr>
        <p:txBody>
          <a:bodyPr/>
          <a:lstStyle/>
          <a:p>
            <a:pPr eaLnBrk="1" hangingPunct="1"/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https://www.mfcr.cz/assets/cs/media/Statni-dluh_2020_Strategie-financovani-a-rizeni-statniho-dluhu-CR.pdf</a:t>
            </a:r>
            <a:b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 sz="3200">
              <a:latin typeface="Verdan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84482218-E17B-483F-B47C-318E02CDCE20}" type="slidenum">
              <a:rPr lang="en-US" altLang="cs-CZ">
                <a:solidFill>
                  <a:srgbClr val="FFFFFF"/>
                </a:solidFill>
              </a:rPr>
              <a:pPr eaLnBrk="1" hangingPunct="1"/>
              <a:t>21</a:t>
            </a:fld>
            <a:endParaRPr lang="en-US" altLang="cs-CZ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96904D-E423-4695-BE4C-9BB7EEA7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3" y="720725"/>
            <a:ext cx="8305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2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</a:rPr>
              <a:t> 									</a:t>
            </a:r>
            <a:fld id="{6E8F6A7F-037B-41AB-93FC-3E65D8C332F5}" type="slidenum">
              <a:rPr lang="en-US" altLang="cs-CZ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611231"/>
            <a:ext cx="896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 Vládou schválená výše schodku státního rozpočtu v důsledku novelizace zákona o státním rozpočtu na rok 2020 v rámci Usnesení č. 632 ze dne 8. června 2020.</a:t>
            </a:r>
          </a:p>
          <a:p>
            <a:r>
              <a:rPr lang="cs-CZ" sz="1400" dirty="0"/>
              <a:t>2 Převody a ostatní operace státních finančních aktiv podle § 36 odst. 3 zákona č. 218/2000 Sb. </a:t>
            </a:r>
          </a:p>
          <a:p>
            <a:r>
              <a:rPr lang="cs-CZ" sz="1400" dirty="0"/>
              <a:t>3 Včetně vlivu již realizovaných zpětných odkupů a výměnných operací v předchozích letech. Nezahrnuje budoucí zpětné odkupy a výměnné operace SDD. </a:t>
            </a:r>
          </a:p>
          <a:p>
            <a:r>
              <a:rPr lang="cs-CZ" sz="1400" dirty="0"/>
              <a:t>4 Splátky SDD denominované v zahraniční měně jsou uvedeny v korunovém ekvivalentu.</a:t>
            </a:r>
          </a:p>
          <a:p>
            <a:r>
              <a:rPr lang="cs-CZ" sz="1400" dirty="0"/>
              <a:t>5 Bez zahrnutí vlivu SPP vydaných a splacených v rámci daného roku a bez </a:t>
            </a:r>
            <a:r>
              <a:rPr lang="cs-CZ" sz="1400" dirty="0" err="1"/>
              <a:t>revolvingu</a:t>
            </a:r>
            <a:r>
              <a:rPr lang="cs-CZ" sz="1400" dirty="0"/>
              <a:t> ostatních instrumentů peněžního trhu. </a:t>
            </a:r>
          </a:p>
          <a:p>
            <a:r>
              <a:rPr lang="cs-CZ" sz="1400" dirty="0"/>
              <a:t>6 Zápůjčky a úvěry přijaté od mezinárodních finančních institucí. </a:t>
            </a:r>
          </a:p>
          <a:p>
            <a:r>
              <a:rPr lang="cs-CZ" sz="1400" dirty="0"/>
              <a:t>7 Zdroj pro HDP v metodice ESA 2010 je Makroekonomická predikce České republiky – duben 2020. Zdroj: MF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F81AA4-B423-40B7-A203-3C2562E6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7" y="720725"/>
            <a:ext cx="7158941" cy="37320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 idx="4294967295"/>
          </p:nvPr>
        </p:nvSpPr>
        <p:spPr>
          <a:xfrm>
            <a:off x="-28575" y="720725"/>
            <a:ext cx="9144000" cy="642938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FISKÁLNÍ PRAVIDLA V ČR - východiska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15888" y="1363663"/>
            <a:ext cx="9028112" cy="493981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–"/>
              <a:defRPr/>
            </a:pPr>
            <a:r>
              <a:rPr lang="cs-CZ" sz="2400" b="1" kern="600" dirty="0"/>
              <a:t>Pakt stability a růstu / Maastrichtská fiskální kritéria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–"/>
              <a:defRPr/>
            </a:pPr>
            <a:r>
              <a:rPr lang="cs-CZ" sz="2400" b="1" kern="600" dirty="0"/>
              <a:t>národní fiskální pravidla</a:t>
            </a:r>
          </a:p>
          <a:p>
            <a:pPr marL="800100" lvl="1" indent="-342900">
              <a:spcAft>
                <a:spcPts val="600"/>
              </a:spcAft>
              <a:buFontTx/>
              <a:buAutoNum type="arabicPeriod"/>
              <a:defRPr/>
            </a:pPr>
            <a:r>
              <a:rPr lang="cs-CZ" sz="2400" b="1" kern="600" dirty="0"/>
              <a:t>rozpočtová pravidla</a:t>
            </a:r>
            <a:r>
              <a:rPr lang="cs-CZ" sz="2400" kern="600" dirty="0"/>
              <a:t> 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–"/>
              <a:defRPr/>
            </a:pPr>
            <a:r>
              <a:rPr lang="cs-CZ" kern="600" dirty="0"/>
              <a:t>zákon č. 218/2000 Sb., o rozpočtových pravidlech a o změně některých souvisejících zákonů</a:t>
            </a:r>
          </a:p>
          <a:p>
            <a:pPr marL="800100" lvl="1" indent="-342900">
              <a:spcAft>
                <a:spcPts val="600"/>
              </a:spcAft>
              <a:buFontTx/>
              <a:buAutoNum type="arabicPeriod"/>
              <a:defRPr/>
            </a:pPr>
            <a:r>
              <a:rPr lang="cs-CZ" sz="2400" b="1" kern="600" dirty="0"/>
              <a:t>střednědobé výdajové rámce pro státní rozpočet a státní fondy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–"/>
              <a:defRPr/>
            </a:pPr>
            <a:r>
              <a:rPr lang="cs-CZ" kern="600" dirty="0"/>
              <a:t>zákon č. 218/2000 Sb., o rozpočtových pravidlech a o změně některých souvisejících zákonů</a:t>
            </a:r>
          </a:p>
          <a:p>
            <a:pPr marL="800100" lvl="1" indent="-342900">
              <a:spcAft>
                <a:spcPts val="600"/>
              </a:spcAft>
              <a:buFontTx/>
              <a:buAutoNum type="arabicPeriod"/>
              <a:defRPr/>
            </a:pPr>
            <a:r>
              <a:rPr lang="cs-CZ" sz="2400" b="1" kern="600" dirty="0"/>
              <a:t>monitoring územních samosprávných celků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–"/>
              <a:defRPr/>
            </a:pPr>
            <a:r>
              <a:rPr lang="cs-CZ" kern="600" dirty="0"/>
              <a:t>usnesení vlády č. 1395/2008, o monitoringu hospodaření obcí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–"/>
              <a:defRPr/>
            </a:pPr>
            <a:endParaRPr lang="cs-CZ" kern="600" dirty="0"/>
          </a:p>
          <a:p>
            <a:pPr marL="1257300" lvl="2" indent="-342900">
              <a:spcAft>
                <a:spcPts val="600"/>
              </a:spcAft>
              <a:buFont typeface="Arial" charset="0"/>
              <a:buChar char="–"/>
              <a:defRPr/>
            </a:pPr>
            <a:endParaRPr lang="cs-CZ" kern="6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 udržitelnost a cílení 			</a:t>
            </a:r>
            <a:r>
              <a:rPr lang="cs-CZ" dirty="0">
                <a:solidFill>
                  <a:srgbClr val="FFFFFF"/>
                </a:solidFill>
              </a:rPr>
              <a:t>				     </a:t>
            </a:r>
            <a:fld id="{2DFCB413-BB43-45F4-A75F-8AE4CE6B7F92}" type="slidenum"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eaLnBrk="1" hangingPunct="1"/>
              <a:t>23</a:t>
            </a:fld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 idx="4294967295"/>
          </p:nvPr>
        </p:nvSpPr>
        <p:spPr>
          <a:xfrm>
            <a:off x="-28575" y="720725"/>
            <a:ext cx="9144000" cy="642938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FISKÁLNÍ PRAVIDLA V ČR – východiska (2)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7313" y="1239838"/>
            <a:ext cx="9028112" cy="5616922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400" b="1" kern="600" dirty="0"/>
              <a:t>4. </a:t>
            </a:r>
            <a:r>
              <a:rPr lang="cs-CZ" sz="2400" b="1" dirty="0"/>
              <a:t>Zákon o pravidlech rozpočtové odpovědnosti (č.23/2017)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Zavádí pravidlo, že pokud dluh v sektoru veřejných institucí dosáhne 55 % HDP, bude muset vláda a jiné úřady přijmout korekční opatření. Vláda pak bude muset předkládat návrhy státního rozpočtu tak, aby vedly k dlouhodobě udržitelnému stavu.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Při zadlužení veřejných financí o více než 60 % HDP, bude muset vláda navrhnout postupy pro jeho snížení.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Pro obce zákon č. 23/2017 Sb. zavádí přísnější pravidla než pro stát. Jejich rozpočty budou muset být vyrovnané. Pokud by zadlužení překročilo 60 % průměrných příjmů za poslední 4 roky a obec by ho v následujícím kalendářním roce nesnížila, ministerstvo pozastaví převod podílu z výnosu daní na obec.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Clr>
                <a:srgbClr val="FF0000"/>
              </a:buClr>
            </a:pPr>
            <a:r>
              <a:rPr lang="cs-CZ" b="1" kern="600" dirty="0"/>
              <a:t> </a:t>
            </a:r>
            <a:r>
              <a:rPr lang="cs-CZ" sz="2400" b="1" kern="600" dirty="0"/>
              <a:t>5.</a:t>
            </a:r>
            <a:r>
              <a:rPr lang="cs-CZ" sz="2400" b="1" dirty="0"/>
              <a:t> Národní rozpočtová rada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Ustanovena zákonem č. 23/2017 Sb., o pravidlech rozpočtové odpovědnosti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Má vyhodnocovat plnění číselných fiskálních pravidel, hodnocení vlivu jednorázových a přechodných operací na příjmy a výdaje veřejného sektoru, problematika dlouhodobé udržitelnosti. </a:t>
            </a:r>
            <a:r>
              <a:rPr lang="cs-CZ" b="1" kern="600" dirty="0"/>
              <a:t> 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 udržitelnost a cílení 			</a:t>
            </a:r>
            <a:r>
              <a:rPr lang="cs-CZ" dirty="0">
                <a:solidFill>
                  <a:srgbClr val="FFFFFF"/>
                </a:solidFill>
              </a:rPr>
              <a:t>				     </a:t>
            </a:r>
            <a:fld id="{2DFCB413-BB43-45F4-A75F-8AE4CE6B7F92}" type="slidenum"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eaLnBrk="1" hangingPunct="1"/>
              <a:t>24</a:t>
            </a:fld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64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 txBox="1">
            <a:spLocks/>
          </p:cNvSpPr>
          <p:nvPr/>
        </p:nvSpPr>
        <p:spPr bwMode="auto">
          <a:xfrm>
            <a:off x="-76200" y="708025"/>
            <a:ext cx="87058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2400" b="1" dirty="0">
                <a:latin typeface="Arial" charset="0"/>
                <a:cs typeface="Arial" charset="0"/>
              </a:rPr>
              <a:t>PILÍŘE PRAVIDEL ROZPOČTOVÉ ODPOVĚDNOSTI </a:t>
            </a:r>
          </a:p>
          <a:p>
            <a:pPr algn="ctr" eaLnBrk="1" hangingPunct="1"/>
            <a:r>
              <a:rPr lang="cs-CZ" sz="2400" b="1" dirty="0">
                <a:latin typeface="Arial" charset="0"/>
                <a:cs typeface="Arial" charset="0"/>
              </a:rPr>
              <a:t>dle Zákona č. 23/2017 Sb.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 udržitelnost a cílení 			</a:t>
            </a:r>
            <a:r>
              <a:rPr lang="cs-CZ" dirty="0">
                <a:solidFill>
                  <a:srgbClr val="FFFFFF"/>
                </a:solidFill>
              </a:rPr>
              <a:t>				     </a:t>
            </a:r>
            <a:fld id="{1577C4C2-8255-4C61-8DCC-01112D51CF57}" type="slidenum">
              <a:rPr lang="en-US">
                <a:solidFill>
                  <a:srgbClr val="FFFFFF"/>
                </a:solidFill>
              </a:rPr>
              <a:pPr eaLnBrk="1" hangingPunct="1"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546065"/>
            <a:ext cx="8139113" cy="53119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 idx="4294967295"/>
          </p:nvPr>
        </p:nvSpPr>
        <p:spPr>
          <a:xfrm>
            <a:off x="0" y="720725"/>
            <a:ext cx="9144000" cy="561975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FISKÁLNÍ PRAVIDLA – MOŽNOSTI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046538" y="1341438"/>
            <a:ext cx="2497137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Fiskální pravidla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4573588" y="4298950"/>
            <a:ext cx="1582737" cy="49847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Limit deficitu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563938" y="5876925"/>
            <a:ext cx="1582737" cy="50482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Každoročně</a:t>
            </a: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539750" y="3933825"/>
            <a:ext cx="1584325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Neinvestiční bilance </a:t>
            </a:r>
            <a:r>
              <a:rPr lang="cs-CZ" sz="14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7021513" y="3141663"/>
            <a:ext cx="1582737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Každoroční limit</a:t>
            </a: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7021513" y="3789363"/>
            <a:ext cx="1582737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Stálý limit</a:t>
            </a:r>
          </a:p>
        </p:txBody>
      </p:sp>
      <p:sp>
        <p:nvSpPr>
          <p:cNvPr id="7177" name="Line 19"/>
          <p:cNvSpPr>
            <a:spLocks noChangeShapeType="1"/>
          </p:cNvSpPr>
          <p:nvPr/>
        </p:nvSpPr>
        <p:spPr bwMode="auto">
          <a:xfrm flipH="1">
            <a:off x="6659563" y="2852738"/>
            <a:ext cx="7937" cy="117633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20"/>
          <p:cNvSpPr>
            <a:spLocks noChangeShapeType="1"/>
          </p:cNvSpPr>
          <p:nvPr/>
        </p:nvSpPr>
        <p:spPr bwMode="auto">
          <a:xfrm>
            <a:off x="6659563" y="4005263"/>
            <a:ext cx="3603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Line 21"/>
          <p:cNvSpPr>
            <a:spLocks noChangeShapeType="1"/>
          </p:cNvSpPr>
          <p:nvPr/>
        </p:nvSpPr>
        <p:spPr bwMode="auto">
          <a:xfrm>
            <a:off x="6667500" y="3429000"/>
            <a:ext cx="35242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4502150" y="2349500"/>
            <a:ext cx="1582738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Na straně příjmů </a:t>
            </a:r>
            <a:r>
              <a:rPr lang="cs-CZ" sz="14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1835150" y="5876925"/>
            <a:ext cx="1582738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Ve středně-dlouhém období</a:t>
            </a:r>
          </a:p>
        </p:txBody>
      </p:sp>
      <p:sp>
        <p:nvSpPr>
          <p:cNvPr id="7182" name="Text Box 24"/>
          <p:cNvSpPr txBox="1">
            <a:spLocks noChangeArrowheads="1"/>
          </p:cNvSpPr>
          <p:nvPr/>
        </p:nvSpPr>
        <p:spPr bwMode="auto">
          <a:xfrm>
            <a:off x="5292725" y="5876925"/>
            <a:ext cx="1582738" cy="50482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Za hospodářský cyklus</a:t>
            </a:r>
          </a:p>
        </p:txBody>
      </p:sp>
      <p:sp>
        <p:nvSpPr>
          <p:cNvPr id="7183" name="Text Box 27"/>
          <p:cNvSpPr txBox="1">
            <a:spLocks noChangeArrowheads="1"/>
          </p:cNvSpPr>
          <p:nvPr/>
        </p:nvSpPr>
        <p:spPr bwMode="auto">
          <a:xfrm>
            <a:off x="539750" y="3284538"/>
            <a:ext cx="1584325" cy="50482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Speciální</a:t>
            </a:r>
          </a:p>
          <a:p>
            <a:pPr algn="ctr" eaLnBrk="1" hangingPunct="1"/>
            <a:r>
              <a:rPr lang="cs-CZ" sz="1400" b="1"/>
              <a:t>fond</a:t>
            </a:r>
          </a:p>
        </p:txBody>
      </p:sp>
      <p:sp>
        <p:nvSpPr>
          <p:cNvPr id="7184" name="Text Box 28"/>
          <p:cNvSpPr txBox="1">
            <a:spLocks noChangeArrowheads="1"/>
          </p:cNvSpPr>
          <p:nvPr/>
        </p:nvSpPr>
        <p:spPr bwMode="auto">
          <a:xfrm>
            <a:off x="539750" y="2436813"/>
            <a:ext cx="1582738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Omezení růstu platů</a:t>
            </a:r>
          </a:p>
        </p:txBody>
      </p:sp>
      <p:sp>
        <p:nvSpPr>
          <p:cNvPr id="7185" name="Text Box 32"/>
          <p:cNvSpPr txBox="1">
            <a:spLocks noChangeArrowheads="1"/>
          </p:cNvSpPr>
          <p:nvPr/>
        </p:nvSpPr>
        <p:spPr bwMode="auto">
          <a:xfrm>
            <a:off x="539750" y="4581525"/>
            <a:ext cx="1584325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Cyklicky </a:t>
            </a:r>
            <a:r>
              <a:rPr lang="cs-CZ" sz="1400" b="1">
                <a:solidFill>
                  <a:srgbClr val="FF0000"/>
                </a:solidFill>
              </a:rPr>
              <a:t>(4) </a:t>
            </a:r>
            <a:r>
              <a:rPr lang="cs-CZ" sz="1400" b="1"/>
              <a:t>očištěná bilance</a:t>
            </a:r>
          </a:p>
        </p:txBody>
      </p:sp>
      <p:cxnSp>
        <p:nvCxnSpPr>
          <p:cNvPr id="7186" name="AutoShape 33"/>
          <p:cNvCxnSpPr>
            <a:cxnSpLocks noChangeShapeType="1"/>
            <a:stCxn id="7189" idx="2"/>
            <a:endCxn id="7182" idx="0"/>
          </p:cNvCxnSpPr>
          <p:nvPr/>
        </p:nvCxnSpPr>
        <p:spPr bwMode="auto">
          <a:xfrm>
            <a:off x="3482975" y="4830763"/>
            <a:ext cx="2601913" cy="1046162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34"/>
          <p:cNvCxnSpPr>
            <a:cxnSpLocks noChangeShapeType="1"/>
            <a:stCxn id="7189" idx="2"/>
            <a:endCxn id="7173" idx="0"/>
          </p:cNvCxnSpPr>
          <p:nvPr/>
        </p:nvCxnSpPr>
        <p:spPr bwMode="auto">
          <a:xfrm>
            <a:off x="3482975" y="4830763"/>
            <a:ext cx="873125" cy="1046162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35"/>
          <p:cNvCxnSpPr>
            <a:cxnSpLocks noChangeShapeType="1"/>
            <a:stCxn id="7189" idx="2"/>
            <a:endCxn id="7181" idx="0"/>
          </p:cNvCxnSpPr>
          <p:nvPr/>
        </p:nvCxnSpPr>
        <p:spPr bwMode="auto">
          <a:xfrm flipH="1">
            <a:off x="2627313" y="4830763"/>
            <a:ext cx="855662" cy="1046162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Text Box 36"/>
          <p:cNvSpPr txBox="1">
            <a:spLocks noChangeArrowheads="1"/>
          </p:cNvSpPr>
          <p:nvPr/>
        </p:nvSpPr>
        <p:spPr bwMode="auto">
          <a:xfrm>
            <a:off x="2690813" y="4332288"/>
            <a:ext cx="1582737" cy="49847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Vyrovnaný rozpočet </a:t>
            </a:r>
            <a:r>
              <a:rPr lang="cs-CZ" sz="1400" b="1">
                <a:solidFill>
                  <a:srgbClr val="FF0000"/>
                </a:solidFill>
              </a:rPr>
              <a:t>(2-4)</a:t>
            </a:r>
          </a:p>
        </p:txBody>
      </p:sp>
      <p:cxnSp>
        <p:nvCxnSpPr>
          <p:cNvPr id="7190" name="AutoShape 37"/>
          <p:cNvCxnSpPr>
            <a:cxnSpLocks noChangeShapeType="1"/>
            <a:stCxn id="7189" idx="1"/>
            <a:endCxn id="7185" idx="3"/>
          </p:cNvCxnSpPr>
          <p:nvPr/>
        </p:nvCxnSpPr>
        <p:spPr bwMode="auto">
          <a:xfrm flipH="1">
            <a:off x="2124075" y="4581525"/>
            <a:ext cx="566738" cy="252413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1" name="AutoShape 38"/>
          <p:cNvCxnSpPr>
            <a:cxnSpLocks noChangeShapeType="1"/>
            <a:stCxn id="7189" idx="1"/>
            <a:endCxn id="7174" idx="3"/>
          </p:cNvCxnSpPr>
          <p:nvPr/>
        </p:nvCxnSpPr>
        <p:spPr bwMode="auto">
          <a:xfrm flipH="1" flipV="1">
            <a:off x="2124075" y="4186238"/>
            <a:ext cx="566738" cy="395287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2" name="AutoShape 39"/>
          <p:cNvCxnSpPr>
            <a:cxnSpLocks noChangeShapeType="1"/>
            <a:stCxn id="7189" idx="1"/>
            <a:endCxn id="7183" idx="3"/>
          </p:cNvCxnSpPr>
          <p:nvPr/>
        </p:nvCxnSpPr>
        <p:spPr bwMode="auto">
          <a:xfrm flipH="1" flipV="1">
            <a:off x="2124075" y="3536950"/>
            <a:ext cx="566738" cy="104457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3" name="AutoShape 40"/>
          <p:cNvCxnSpPr>
            <a:cxnSpLocks noChangeShapeType="1"/>
            <a:stCxn id="7201" idx="2"/>
            <a:endCxn id="7189" idx="0"/>
          </p:cNvCxnSpPr>
          <p:nvPr/>
        </p:nvCxnSpPr>
        <p:spPr bwMode="auto">
          <a:xfrm flipH="1">
            <a:off x="3482975" y="3787775"/>
            <a:ext cx="847725" cy="544513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AutoShape 41"/>
          <p:cNvCxnSpPr>
            <a:cxnSpLocks noChangeShapeType="1"/>
            <a:stCxn id="7201" idx="2"/>
            <a:endCxn id="7172" idx="0"/>
          </p:cNvCxnSpPr>
          <p:nvPr/>
        </p:nvCxnSpPr>
        <p:spPr bwMode="auto">
          <a:xfrm>
            <a:off x="4330700" y="3797300"/>
            <a:ext cx="1035050" cy="49212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 Box 42"/>
          <p:cNvSpPr txBox="1">
            <a:spLocks noChangeArrowheads="1"/>
          </p:cNvSpPr>
          <p:nvPr/>
        </p:nvSpPr>
        <p:spPr bwMode="auto">
          <a:xfrm>
            <a:off x="539750" y="1773238"/>
            <a:ext cx="1582738" cy="50482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Omezení primárních výdajů</a:t>
            </a:r>
          </a:p>
        </p:txBody>
      </p:sp>
      <p:cxnSp>
        <p:nvCxnSpPr>
          <p:cNvPr id="7196" name="AutoShape 45"/>
          <p:cNvCxnSpPr>
            <a:cxnSpLocks noChangeShapeType="1"/>
            <a:stCxn id="7172" idx="3"/>
            <a:endCxn id="7211" idx="1"/>
          </p:cNvCxnSpPr>
          <p:nvPr/>
        </p:nvCxnSpPr>
        <p:spPr bwMode="auto">
          <a:xfrm>
            <a:off x="6165850" y="4548188"/>
            <a:ext cx="342900" cy="157162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46"/>
          <p:cNvCxnSpPr>
            <a:cxnSpLocks noChangeShapeType="1"/>
            <a:stCxn id="7172" idx="3"/>
            <a:endCxn id="7210" idx="1"/>
          </p:cNvCxnSpPr>
          <p:nvPr/>
        </p:nvCxnSpPr>
        <p:spPr bwMode="auto">
          <a:xfrm>
            <a:off x="6165850" y="4548188"/>
            <a:ext cx="342900" cy="79057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Text Box 47"/>
          <p:cNvSpPr txBox="1">
            <a:spLocks noChangeArrowheads="1"/>
          </p:cNvSpPr>
          <p:nvPr/>
        </p:nvSpPr>
        <p:spPr bwMode="auto">
          <a:xfrm>
            <a:off x="539750" y="5229225"/>
            <a:ext cx="1584325" cy="504825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Celková bilance </a:t>
            </a:r>
            <a:r>
              <a:rPr lang="cs-CZ" sz="1400" b="1">
                <a:solidFill>
                  <a:srgbClr val="FF0000"/>
                </a:solidFill>
              </a:rPr>
              <a:t>(2)</a:t>
            </a:r>
          </a:p>
        </p:txBody>
      </p:sp>
      <p:cxnSp>
        <p:nvCxnSpPr>
          <p:cNvPr id="7199" name="AutoShape 48"/>
          <p:cNvCxnSpPr>
            <a:cxnSpLocks noChangeShapeType="1"/>
            <a:stCxn id="7189" idx="1"/>
            <a:endCxn id="7198" idx="3"/>
          </p:cNvCxnSpPr>
          <p:nvPr/>
        </p:nvCxnSpPr>
        <p:spPr bwMode="auto">
          <a:xfrm flipH="1">
            <a:off x="2124075" y="4581525"/>
            <a:ext cx="566738" cy="900113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0" name="Text Box 705"/>
          <p:cNvSpPr txBox="1">
            <a:spLocks noChangeArrowheads="1"/>
          </p:cNvSpPr>
          <p:nvPr/>
        </p:nvSpPr>
        <p:spPr bwMode="auto">
          <a:xfrm>
            <a:off x="539750" y="6597650"/>
            <a:ext cx="525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000" b="1" i="1" dirty="0"/>
              <a:t>Zdroj:</a:t>
            </a:r>
            <a:r>
              <a:rPr lang="cs-CZ" sz="1000" i="1" dirty="0"/>
              <a:t> </a:t>
            </a:r>
            <a:r>
              <a:rPr lang="cs-CZ" sz="1000" i="1" dirty="0" err="1"/>
              <a:t>Prušvic</a:t>
            </a:r>
            <a:r>
              <a:rPr lang="cs-CZ" sz="1000" i="1" dirty="0"/>
              <a:t> (2007), s. 16</a:t>
            </a:r>
          </a:p>
        </p:txBody>
      </p:sp>
      <p:sp>
        <p:nvSpPr>
          <p:cNvPr id="7201" name="Text Box 7"/>
          <p:cNvSpPr txBox="1">
            <a:spLocks noChangeArrowheads="1"/>
          </p:cNvSpPr>
          <p:nvPr/>
        </p:nvSpPr>
        <p:spPr bwMode="auto">
          <a:xfrm>
            <a:off x="3538538" y="3284538"/>
            <a:ext cx="1582737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Bilanční</a:t>
            </a:r>
          </a:p>
        </p:txBody>
      </p:sp>
      <p:cxnSp>
        <p:nvCxnSpPr>
          <p:cNvPr id="7202" name="AutoShape 55"/>
          <p:cNvCxnSpPr>
            <a:cxnSpLocks noChangeShapeType="1"/>
            <a:stCxn id="7201" idx="3"/>
            <a:endCxn id="7212" idx="1"/>
          </p:cNvCxnSpPr>
          <p:nvPr/>
        </p:nvCxnSpPr>
        <p:spPr bwMode="auto">
          <a:xfrm flipV="1">
            <a:off x="5130800" y="2601913"/>
            <a:ext cx="1376363" cy="935037"/>
          </a:xfrm>
          <a:prstGeom prst="bentConnector3">
            <a:avLst>
              <a:gd name="adj1" fmla="val 80042"/>
            </a:avLst>
          </a:prstGeom>
          <a:noFill/>
          <a:ln w="50800">
            <a:solidFill>
              <a:schemeClr val="tx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AutoShape 56"/>
          <p:cNvCxnSpPr>
            <a:cxnSpLocks noChangeShapeType="1"/>
            <a:stCxn id="7180" idx="2"/>
            <a:endCxn id="7201" idx="0"/>
          </p:cNvCxnSpPr>
          <p:nvPr/>
        </p:nvCxnSpPr>
        <p:spPr bwMode="auto">
          <a:xfrm flipH="1">
            <a:off x="4330700" y="2862263"/>
            <a:ext cx="963613" cy="41275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AutoShape 57"/>
          <p:cNvCxnSpPr>
            <a:cxnSpLocks noChangeShapeType="1"/>
            <a:stCxn id="7213" idx="2"/>
            <a:endCxn id="7201" idx="0"/>
          </p:cNvCxnSpPr>
          <p:nvPr/>
        </p:nvCxnSpPr>
        <p:spPr bwMode="auto">
          <a:xfrm>
            <a:off x="3492500" y="2862263"/>
            <a:ext cx="838200" cy="41275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5" name="AutoShape 58"/>
          <p:cNvCxnSpPr>
            <a:cxnSpLocks noChangeShapeType="1"/>
            <a:stCxn id="7171" idx="2"/>
            <a:endCxn id="7213" idx="0"/>
          </p:cNvCxnSpPr>
          <p:nvPr/>
        </p:nvCxnSpPr>
        <p:spPr bwMode="auto">
          <a:xfrm flipH="1">
            <a:off x="3492500" y="1854200"/>
            <a:ext cx="1803400" cy="48577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6" name="AutoShape 59"/>
          <p:cNvCxnSpPr>
            <a:cxnSpLocks noChangeShapeType="1"/>
            <a:stCxn id="7171" idx="2"/>
            <a:endCxn id="7180" idx="0"/>
          </p:cNvCxnSpPr>
          <p:nvPr/>
        </p:nvCxnSpPr>
        <p:spPr bwMode="auto">
          <a:xfrm flipH="1">
            <a:off x="5294313" y="1854200"/>
            <a:ext cx="1587" cy="48577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7" name="AutoShape 60"/>
          <p:cNvCxnSpPr>
            <a:cxnSpLocks noChangeShapeType="1"/>
            <a:stCxn id="7171" idx="2"/>
            <a:endCxn id="7212" idx="0"/>
          </p:cNvCxnSpPr>
          <p:nvPr/>
        </p:nvCxnSpPr>
        <p:spPr bwMode="auto">
          <a:xfrm>
            <a:off x="5295900" y="1854200"/>
            <a:ext cx="2012950" cy="48577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8" name="AutoShape 61"/>
          <p:cNvCxnSpPr>
            <a:cxnSpLocks noChangeShapeType="1"/>
            <a:stCxn id="7213" idx="1"/>
            <a:endCxn id="7195" idx="3"/>
          </p:cNvCxnSpPr>
          <p:nvPr/>
        </p:nvCxnSpPr>
        <p:spPr bwMode="auto">
          <a:xfrm flipH="1" flipV="1">
            <a:off x="2132013" y="2025650"/>
            <a:ext cx="558800" cy="576263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9" name="AutoShape 62"/>
          <p:cNvCxnSpPr>
            <a:cxnSpLocks noChangeShapeType="1"/>
            <a:stCxn id="7213" idx="1"/>
            <a:endCxn id="7184" idx="3"/>
          </p:cNvCxnSpPr>
          <p:nvPr/>
        </p:nvCxnSpPr>
        <p:spPr bwMode="auto">
          <a:xfrm flipH="1">
            <a:off x="2132013" y="2601913"/>
            <a:ext cx="558800" cy="87312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10" name="Text Box 44"/>
          <p:cNvSpPr txBox="1">
            <a:spLocks noChangeArrowheads="1"/>
          </p:cNvSpPr>
          <p:nvPr/>
        </p:nvSpPr>
        <p:spPr bwMode="auto">
          <a:xfrm>
            <a:off x="6518275" y="5086350"/>
            <a:ext cx="1582738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Cyklicky očištěný deficit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518275" y="4452938"/>
            <a:ext cx="1582738" cy="503237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Celkový deficit</a:t>
            </a:r>
          </a:p>
        </p:txBody>
      </p:sp>
      <p:sp>
        <p:nvSpPr>
          <p:cNvPr id="7212" name="Text Box 26"/>
          <p:cNvSpPr txBox="1">
            <a:spLocks noChangeArrowheads="1"/>
          </p:cNvSpPr>
          <p:nvPr/>
        </p:nvSpPr>
        <p:spPr bwMode="auto">
          <a:xfrm>
            <a:off x="6516688" y="2349500"/>
            <a:ext cx="1582737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Dluhové</a:t>
            </a:r>
          </a:p>
        </p:txBody>
      </p:sp>
      <p:sp>
        <p:nvSpPr>
          <p:cNvPr id="7213" name="Text Box 31"/>
          <p:cNvSpPr txBox="1">
            <a:spLocks noChangeArrowheads="1"/>
          </p:cNvSpPr>
          <p:nvPr/>
        </p:nvSpPr>
        <p:spPr bwMode="auto">
          <a:xfrm>
            <a:off x="2700338" y="2349500"/>
            <a:ext cx="1582737" cy="503238"/>
          </a:xfrm>
          <a:prstGeom prst="rect">
            <a:avLst/>
          </a:prstGeom>
          <a:solidFill>
            <a:schemeClr val="bg1">
              <a:alpha val="65097"/>
            </a:schemeClr>
          </a:solidFill>
          <a:ln w="19050" cap="rnd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400" b="1"/>
              <a:t>Na straně výdajů </a:t>
            </a:r>
            <a:r>
              <a:rPr lang="cs-CZ" sz="1400" b="1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 udržitelnost a cílení 			</a:t>
            </a:r>
            <a:r>
              <a:rPr lang="cs-CZ" dirty="0">
                <a:solidFill>
                  <a:srgbClr val="FFFFFF"/>
                </a:solidFill>
              </a:rPr>
              <a:t>				     </a:t>
            </a:r>
            <a:fld id="{DC37ED16-A691-417F-9F93-0394034F69D5}" type="slidenum">
              <a:rPr lang="en-US">
                <a:solidFill>
                  <a:srgbClr val="FFFFFF"/>
                </a:solidFill>
              </a:rPr>
              <a:pPr eaLnBrk="1" hangingPunct="1"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0975"/>
            <a:ext cx="8492247" cy="4675188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Rating ČR je oceněním její úvěruschopnosti. Ocenění je syntetickým výrazem kvality českého státu jako dlužníka a jeho ekonomické schopnosti dodržet vydané vlastní závazky a splatit včas a v úplném množství úroky i jistinu dlužné částky.</a:t>
            </a:r>
          </a:p>
          <a:p>
            <a:pPr>
              <a:buClr>
                <a:srgbClr val="FF0000"/>
              </a:buClr>
              <a:buSzPct val="120000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Rating má význam v tom, že dlužník musí za rozdíl mezi nejlepším ratingovým oceněním (např. AAA), tj. referenčním oceněním, a svým horším oceněním (např. A-) svým věřitelům platit tzv. kreditní přirážku při vydávání nových emisí, která horší kvalitu dlužníka zohledňuje. Tato kreditní přirážka se stále mění, avšak úroveň zůstává zhruba stejná.</a:t>
            </a:r>
          </a:p>
          <a:p>
            <a:pPr>
              <a:buClr>
                <a:srgbClr val="FF0000"/>
              </a:buClr>
              <a:buSzPct val="120000"/>
              <a:defRPr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EEB0C7A6-8053-47FD-A132-1B7351F67CC3}" type="slidenum">
              <a:rPr lang="en-US" altLang="cs-CZ">
                <a:solidFill>
                  <a:srgbClr val="FFFFFF"/>
                </a:solidFill>
              </a:rPr>
              <a:pPr eaLnBrk="1" hangingPunct="1"/>
              <a:t>27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9942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RATING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E5F5A864-B49D-41CB-8EAF-484FEC74683B}" type="slidenum">
              <a:rPr lang="en-US" altLang="cs-CZ">
                <a:solidFill>
                  <a:srgbClr val="FFFFFF"/>
                </a:solidFill>
              </a:rPr>
              <a:pPr eaLnBrk="1" hangingPunct="1"/>
              <a:t>28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2481" y="5384968"/>
            <a:ext cx="925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hlinkClick r:id="rId2"/>
              </a:rPr>
              <a:t>https://www.mfcr.cz/assets/cs/media/Statni-dluh_2020_Strategie-financovani-a-rizeni-statniho-dluhu-CR_v02.pdf</a:t>
            </a:r>
            <a:endParaRPr lang="cs-CZ" sz="1200" dirty="0"/>
          </a:p>
          <a:p>
            <a:pPr algn="ctr"/>
            <a:endParaRPr lang="cs-CZ" sz="1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74026D-682F-4EAC-B287-A5479A2D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1" y="815735"/>
            <a:ext cx="8879037" cy="40270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269B3040-409E-47A5-9ADD-91048545A546}" type="slidenum">
              <a:rPr lang="en-US" altLang="cs-CZ">
                <a:solidFill>
                  <a:srgbClr val="FFFFFF"/>
                </a:solidFill>
              </a:rPr>
              <a:pPr eaLnBrk="1" hangingPunct="1"/>
              <a:t>29</a:t>
            </a:fld>
            <a:endParaRPr lang="en-US" altLang="cs-CZ">
              <a:solidFill>
                <a:srgbClr val="FFFFFF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0" y="0"/>
            <a:ext cx="6260122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457890"/>
            <a:ext cx="2317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http://www.fxstreet.cz/rating-sp-moodys-a-fitch.html</a:t>
            </a:r>
            <a:endParaRPr lang="cs-CZ" sz="1000" dirty="0"/>
          </a:p>
          <a:p>
            <a:endParaRPr lang="cs-CZ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AC0B91AD-5A79-428A-81C3-50C90EB4E1FC}" type="slidenum">
              <a:rPr lang="en-US" altLang="cs-CZ">
                <a:solidFill>
                  <a:srgbClr val="FFFFFF"/>
                </a:solidFill>
              </a:rPr>
              <a:pPr eaLnBrk="1" hangingPunct="1"/>
              <a:t>3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147" name="TextovéPole 8"/>
          <p:cNvSpPr txBox="1">
            <a:spLocks noChangeArrowheads="1"/>
          </p:cNvSpPr>
          <p:nvPr/>
        </p:nvSpPr>
        <p:spPr bwMode="auto">
          <a:xfrm>
            <a:off x="341313" y="75565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 POJEM ROZPOČTOVÉHO DEFICITU A JEHO VÝZNAM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623888" y="1420813"/>
            <a:ext cx="7974012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/>
              <a:t>Celkový deficit = primární deficit + úroky z veřejného dluhu</a:t>
            </a:r>
          </a:p>
          <a:p>
            <a:pPr eaLnBrk="1" hangingPunct="1"/>
            <a:r>
              <a:rPr lang="cs-CZ" altLang="cs-CZ" sz="2400" b="1" dirty="0"/>
              <a:t>	</a:t>
            </a:r>
          </a:p>
          <a:p>
            <a:pPr eaLnBrk="1" hangingPunct="1"/>
            <a:r>
              <a:rPr lang="cs-CZ" altLang="cs-CZ" sz="2400" b="1" i="1" dirty="0" err="1"/>
              <a:t>D</a:t>
            </a:r>
            <a:r>
              <a:rPr lang="cs-CZ" altLang="cs-CZ" sz="2400" b="1" i="1" baseline="-25000" dirty="0" err="1"/>
              <a:t>t</a:t>
            </a:r>
            <a:r>
              <a:rPr lang="cs-CZ" altLang="cs-CZ" sz="2400" b="1" i="1" dirty="0"/>
              <a:t> = r*B</a:t>
            </a:r>
            <a:r>
              <a:rPr lang="cs-CZ" altLang="cs-CZ" sz="2400" b="1" i="1" baseline="-25000" dirty="0"/>
              <a:t>t-1</a:t>
            </a:r>
            <a:r>
              <a:rPr lang="cs-CZ" altLang="cs-CZ" sz="2400" b="1" i="1" dirty="0"/>
              <a:t> + (</a:t>
            </a:r>
            <a:r>
              <a:rPr lang="cs-CZ" altLang="cs-CZ" sz="2400" b="1" i="1" dirty="0" err="1"/>
              <a:t>G</a:t>
            </a:r>
            <a:r>
              <a:rPr lang="cs-CZ" altLang="cs-CZ" sz="2400" b="1" i="1" baseline="-25000" dirty="0" err="1"/>
              <a:t>t</a:t>
            </a:r>
            <a:r>
              <a:rPr lang="cs-CZ" altLang="cs-CZ" sz="2400" b="1" i="1" dirty="0"/>
              <a:t> – </a:t>
            </a:r>
            <a:r>
              <a:rPr lang="cs-CZ" altLang="cs-CZ" sz="2400" b="1" i="1" dirty="0" err="1"/>
              <a:t>TA</a:t>
            </a:r>
            <a:r>
              <a:rPr lang="cs-CZ" altLang="cs-CZ" sz="2400" b="1" i="1" baseline="-25000" dirty="0" err="1"/>
              <a:t>t</a:t>
            </a:r>
            <a:r>
              <a:rPr lang="cs-CZ" altLang="cs-CZ" sz="2400" b="1" i="1" dirty="0"/>
              <a:t>)</a:t>
            </a:r>
          </a:p>
          <a:p>
            <a:endParaRPr lang="cs-CZ" altLang="cs-CZ" sz="2400" dirty="0"/>
          </a:p>
          <a:p>
            <a:r>
              <a:rPr lang="cs-CZ" altLang="cs-CZ" sz="2000" dirty="0"/>
              <a:t>kde:</a:t>
            </a:r>
          </a:p>
          <a:p>
            <a:r>
              <a:rPr lang="cs-CZ" altLang="cs-CZ" sz="2000" dirty="0" err="1"/>
              <a:t>D</a:t>
            </a:r>
            <a:r>
              <a:rPr lang="cs-CZ" altLang="cs-CZ" sz="2000" baseline="-25000" dirty="0" err="1"/>
              <a:t>t</a:t>
            </a:r>
            <a:r>
              <a:rPr lang="cs-CZ" altLang="cs-CZ" sz="2000" dirty="0"/>
              <a:t>...    deficit v roce t</a:t>
            </a:r>
          </a:p>
          <a:p>
            <a:r>
              <a:rPr lang="cs-CZ" altLang="cs-CZ" sz="2000" dirty="0"/>
              <a:t>B</a:t>
            </a:r>
            <a:r>
              <a:rPr lang="cs-CZ" altLang="cs-CZ" sz="2000" baseline="-25000" dirty="0"/>
              <a:t>t-1</a:t>
            </a:r>
            <a:r>
              <a:rPr lang="cs-CZ" altLang="cs-CZ" sz="2000" dirty="0"/>
              <a:t> … dluh v roce t-1</a:t>
            </a:r>
          </a:p>
          <a:p>
            <a:r>
              <a:rPr lang="cs-CZ" altLang="cs-CZ" sz="2000" dirty="0" err="1"/>
              <a:t>G</a:t>
            </a:r>
            <a:r>
              <a:rPr lang="cs-CZ" altLang="cs-CZ" sz="2000" baseline="-25000" dirty="0" err="1"/>
              <a:t>t</a:t>
            </a:r>
            <a:r>
              <a:rPr lang="cs-CZ" altLang="cs-CZ" sz="2000" dirty="0"/>
              <a:t> ...   rozpočtové výdaje v roce t</a:t>
            </a:r>
          </a:p>
          <a:p>
            <a:r>
              <a:rPr lang="cs-CZ" altLang="cs-CZ" sz="2000" dirty="0" err="1"/>
              <a:t>TA</a:t>
            </a:r>
            <a:r>
              <a:rPr lang="cs-CZ" altLang="cs-CZ" sz="2000" baseline="-25000" dirty="0" err="1"/>
              <a:t>t</a:t>
            </a:r>
            <a:r>
              <a:rPr lang="cs-CZ" altLang="cs-CZ" sz="2000" dirty="0"/>
              <a:t>...   rozpočtové příjmy v roce t</a:t>
            </a:r>
          </a:p>
          <a:p>
            <a:r>
              <a:rPr lang="cs-CZ" altLang="cs-CZ" sz="2000" dirty="0"/>
              <a:t>r...       reálná úroková míra</a:t>
            </a:r>
          </a:p>
          <a:p>
            <a:endParaRPr lang="cs-CZ" altLang="cs-CZ" sz="2400" dirty="0"/>
          </a:p>
          <a:p>
            <a:r>
              <a:rPr lang="cs-CZ" altLang="cs-CZ" sz="2400" dirty="0"/>
              <a:t>Součin </a:t>
            </a:r>
            <a:r>
              <a:rPr lang="cs-CZ" altLang="cs-CZ" sz="2400" b="1" dirty="0"/>
              <a:t>r*B</a:t>
            </a:r>
            <a:r>
              <a:rPr lang="cs-CZ" altLang="cs-CZ" sz="2400" b="1" baseline="-25000" dirty="0"/>
              <a:t>t-1</a:t>
            </a:r>
            <a:r>
              <a:rPr lang="cs-CZ" altLang="cs-CZ" sz="2400" dirty="0"/>
              <a:t> představuje </a:t>
            </a:r>
            <a:r>
              <a:rPr lang="cs-CZ" altLang="cs-CZ" sz="2400" b="1" dirty="0"/>
              <a:t>úrokové platby</a:t>
            </a:r>
          </a:p>
          <a:p>
            <a:r>
              <a:rPr lang="cs-CZ" altLang="cs-CZ" sz="2400" b="1" dirty="0"/>
              <a:t>(</a:t>
            </a:r>
            <a:r>
              <a:rPr lang="cs-CZ" altLang="cs-CZ" sz="2400" b="1" dirty="0" err="1"/>
              <a:t>G</a:t>
            </a:r>
            <a:r>
              <a:rPr lang="cs-CZ" altLang="cs-CZ" sz="2400" b="1" baseline="-25000" dirty="0" err="1"/>
              <a:t>t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TA</a:t>
            </a:r>
            <a:r>
              <a:rPr lang="cs-CZ" altLang="cs-CZ" sz="2400" b="1" baseline="-25000" dirty="0" err="1"/>
              <a:t>t</a:t>
            </a:r>
            <a:r>
              <a:rPr lang="cs-CZ" altLang="cs-CZ" sz="2400" b="1" dirty="0"/>
              <a:t>)  </a:t>
            </a:r>
            <a:r>
              <a:rPr lang="cs-CZ" altLang="cs-CZ" sz="2400" dirty="0"/>
              <a:t>je </a:t>
            </a:r>
            <a:r>
              <a:rPr lang="cs-CZ" altLang="cs-CZ" sz="2400" b="1" dirty="0"/>
              <a:t>primární rozpočtová bilance</a:t>
            </a:r>
            <a:endParaRPr lang="en-US" altLang="cs-CZ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7037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Rozpočtový deficit, přestože je teorií s malými výjimkami odmítán, je běžnou praxí systému veřejných financí v řadě zemí.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vládami oblíben,  protože změkčuje vládní rozpočtové omezení a umožňuje populismus; vede však k nárůstu vládního zadlužení.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Jedním z hlavních dlouhodobých problémů většiny vyspělých ekonomik je trvalá nerovnováha veřejných financí, která se projevuje trvalým a rostoucím veřejným dluhem.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tranzitivních ekonomikách vznikla část veřejného dluhu jako důsledek nákladů transformačních institucí.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A417DD9D-BEC9-4C78-9EAB-E78E5DEBE5BF}" type="slidenum">
              <a:rPr lang="en-US" altLang="cs-CZ">
                <a:solidFill>
                  <a:srgbClr val="FFFFFF"/>
                </a:solidFill>
              </a:rPr>
              <a:pPr eaLnBrk="1" hangingPunct="1"/>
              <a:t>30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7110" name="TextovéPole 8"/>
          <p:cNvSpPr txBox="1">
            <a:spLocks noChangeArrowheads="1"/>
          </p:cNvSpPr>
          <p:nvPr/>
        </p:nvSpPr>
        <p:spPr bwMode="auto">
          <a:xfrm>
            <a:off x="338138" y="82708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FISKÁLNÍ NEROVNOVÁHA - SHRNUTÍ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sah 2"/>
          <p:cNvSpPr txBox="1">
            <a:spLocks/>
          </p:cNvSpPr>
          <p:nvPr/>
        </p:nvSpPr>
        <p:spPr bwMode="auto">
          <a:xfrm>
            <a:off x="231776" y="1504949"/>
            <a:ext cx="8416113" cy="42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DVOŘÁK, P., 2008. </a:t>
            </a:r>
            <a:r>
              <a:rPr lang="cs-CZ" altLang="cs-CZ" i="1" dirty="0"/>
              <a:t>Veřejné finance, fiskální nerovnováha a finanční krize</a:t>
            </a:r>
            <a:r>
              <a:rPr lang="cs-CZ" altLang="cs-CZ" dirty="0"/>
              <a:t>. Praha: C.H.BECK.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DVOŘÁK, P. a MANDEL, M., 1994. K typologii rozpočtových deficitů. In </a:t>
            </a:r>
            <a:r>
              <a:rPr lang="cs-CZ" altLang="cs-CZ" i="1" dirty="0"/>
              <a:t>Finance a úvěr</a:t>
            </a:r>
            <a:r>
              <a:rPr lang="cs-CZ" altLang="cs-CZ" dirty="0"/>
              <a:t>, vol. 44, č. 7.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MUSGRAVE, R.A. a MUSGRAVE, P.B., 1994. Ekonomie veřejného dluhu. In  </a:t>
            </a:r>
            <a:r>
              <a:rPr lang="cs-CZ" altLang="cs-CZ" i="1" dirty="0"/>
              <a:t>Veřejné finance v teorii a praxi</a:t>
            </a:r>
            <a:r>
              <a:rPr lang="cs-CZ" altLang="cs-CZ" dirty="0"/>
              <a:t>. Praha: Management </a:t>
            </a:r>
            <a:r>
              <a:rPr lang="cs-CZ" altLang="cs-CZ" dirty="0" err="1"/>
              <a:t>Press</a:t>
            </a:r>
            <a:r>
              <a:rPr lang="cs-CZ" altLang="cs-CZ" dirty="0"/>
              <a:t>, s. 504-520.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MF ČR, 2020. </a:t>
            </a:r>
            <a:r>
              <a:rPr lang="cs-CZ" i="1" dirty="0"/>
              <a:t>Strategie financování a řízení státního dluhu České republiky na rok 2020</a:t>
            </a:r>
            <a:r>
              <a:rPr lang="cs-CZ" b="1" dirty="0"/>
              <a:t>.</a:t>
            </a:r>
            <a:r>
              <a:rPr lang="cs-CZ" dirty="0"/>
              <a:t> </a:t>
            </a:r>
            <a:r>
              <a:rPr lang="cs-CZ" altLang="cs-CZ" dirty="0"/>
              <a:t>Dostupné zde: </a:t>
            </a:r>
            <a:r>
              <a:rPr lang="cs-CZ" sz="1200" dirty="0">
                <a:hlinkClick r:id="rId2"/>
              </a:rPr>
              <a:t>https://www.mfcr.cz/assets/cs/media/Statni-dluh_2020_Strategie-financovani-a-rizeni-statniho-dluhu-CR_v02.pdf</a:t>
            </a:r>
            <a:endParaRPr lang="cs-CZ" sz="1200" dirty="0"/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altLang="cs-CZ" dirty="0"/>
              <a:t>MF ČR, 2020. </a:t>
            </a:r>
            <a:r>
              <a:rPr lang="cs-CZ" altLang="cs-CZ" i="1" dirty="0"/>
              <a:t>Konvergenční program České republiky</a:t>
            </a:r>
            <a:r>
              <a:rPr lang="cs-CZ" altLang="cs-CZ" dirty="0"/>
              <a:t>. </a:t>
            </a:r>
            <a:r>
              <a:rPr lang="cs-CZ" altLang="cs-CZ" sz="1600" dirty="0"/>
              <a:t>Dostupné zde:  </a:t>
            </a:r>
            <a:r>
              <a:rPr lang="cs-CZ" sz="1200" dirty="0">
                <a:hlinkClick r:id="rId3"/>
              </a:rPr>
              <a:t>https://www.mfcr.cz/cs/zahranicni-sektor/pristoupeni-cr-k-eurozone/konvergencni-program/2020/konvergencni-program-ceske-republiky-dub-38380</a:t>
            </a:r>
            <a:endParaRPr lang="cs-CZ" sz="1200" dirty="0"/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Dluhová statistika </a:t>
            </a:r>
            <a:r>
              <a:rPr lang="cs-CZ" sz="1200" dirty="0">
                <a:hlinkClick r:id="rId4"/>
              </a:rPr>
              <a:t>http://www.mfcr.cz/cs/verejny-sektor/rizeni-statniho-dluhu/dluhova-statistika</a:t>
            </a:r>
            <a:endParaRPr lang="cs-CZ" sz="1200" dirty="0"/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Čtvrtletní informace o řízení dluhového portfolia </a:t>
            </a:r>
            <a:r>
              <a:rPr lang="cs-CZ" sz="1200" dirty="0"/>
              <a:t>(</a:t>
            </a:r>
            <a:r>
              <a:rPr lang="cs-CZ" sz="1200" dirty="0">
                <a:hlinkClick r:id="rId5"/>
              </a:rPr>
              <a:t>http://www.mfcr.cz/</a:t>
            </a:r>
            <a:r>
              <a:rPr lang="cs-CZ" sz="1200" dirty="0" err="1">
                <a:hlinkClick r:id="rId5"/>
              </a:rPr>
              <a:t>cs</a:t>
            </a:r>
            <a:r>
              <a:rPr lang="cs-CZ" sz="1200" dirty="0">
                <a:hlinkClick r:id="rId5"/>
              </a:rPr>
              <a:t>/</a:t>
            </a:r>
            <a:r>
              <a:rPr lang="cs-CZ" sz="1200" dirty="0" err="1">
                <a:hlinkClick r:id="rId5"/>
              </a:rPr>
              <a:t>verejny</a:t>
            </a:r>
            <a:r>
              <a:rPr lang="cs-CZ" sz="1200" dirty="0">
                <a:hlinkClick r:id="rId5"/>
              </a:rPr>
              <a:t>-sektor/</a:t>
            </a:r>
            <a:r>
              <a:rPr lang="cs-CZ" sz="1200" dirty="0" err="1">
                <a:hlinkClick r:id="rId5"/>
              </a:rPr>
              <a:t>rizeni</a:t>
            </a:r>
            <a:r>
              <a:rPr lang="cs-CZ" sz="1200" dirty="0">
                <a:hlinkClick r:id="rId5"/>
              </a:rPr>
              <a:t>-</a:t>
            </a:r>
            <a:r>
              <a:rPr lang="cs-CZ" sz="1200" dirty="0" err="1">
                <a:hlinkClick r:id="rId5"/>
              </a:rPr>
              <a:t>statniho</a:t>
            </a:r>
            <a:r>
              <a:rPr lang="cs-CZ" sz="1200" dirty="0">
                <a:hlinkClick r:id="rId5"/>
              </a:rPr>
              <a:t>-dluhu/publikace-a-prezentace/</a:t>
            </a:r>
            <a:r>
              <a:rPr lang="cs-CZ" sz="1200" dirty="0" err="1">
                <a:hlinkClick r:id="rId5"/>
              </a:rPr>
              <a:t>dluhove</a:t>
            </a:r>
            <a:r>
              <a:rPr lang="cs-CZ" sz="1200" dirty="0">
                <a:hlinkClick r:id="rId5"/>
              </a:rPr>
              <a:t>-portfolio-</a:t>
            </a:r>
            <a:r>
              <a:rPr lang="cs-CZ" sz="1200" dirty="0" err="1">
                <a:hlinkClick r:id="rId5"/>
              </a:rPr>
              <a:t>ctvrtletni</a:t>
            </a:r>
            <a:r>
              <a:rPr lang="cs-CZ" sz="1200" dirty="0">
                <a:hlinkClick r:id="rId5"/>
              </a:rPr>
              <a:t>-informace</a:t>
            </a:r>
            <a:r>
              <a:rPr lang="cs-CZ" sz="1200" dirty="0"/>
              <a:t>)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spcAft>
                <a:spcPts val="600"/>
              </a:spcAft>
              <a:buClr>
                <a:srgbClr val="FF0000"/>
              </a:buClr>
            </a:pPr>
            <a:endParaRPr lang="cs-CZ" altLang="cs-CZ" dirty="0"/>
          </a:p>
          <a:p>
            <a:pPr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1400" dirty="0"/>
          </a:p>
        </p:txBody>
      </p:sp>
      <p:sp>
        <p:nvSpPr>
          <p:cNvPr id="58371" name="TextovéPole 8"/>
          <p:cNvSpPr txBox="1">
            <a:spLocks noChangeArrowheads="1"/>
          </p:cNvSpPr>
          <p:nvPr/>
        </p:nvSpPr>
        <p:spPr bwMode="auto">
          <a:xfrm>
            <a:off x="338138" y="785813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DALŠÍ DOPORUČENÉ PRAMENY KE STUDIU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-33338"/>
            <a:ext cx="9144000" cy="720726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66D308DA-9323-4F1E-86F1-C917D043E205}" type="slidenum">
              <a:rPr lang="en-US" altLang="cs-CZ">
                <a:solidFill>
                  <a:srgbClr val="FFFFFF"/>
                </a:solidFill>
              </a:rPr>
              <a:pPr eaLnBrk="1" hangingPunct="1"/>
              <a:t>31</a:t>
            </a:fld>
            <a:endParaRPr lang="en-US" altLang="cs-CZ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E00B3088-C2B1-44A5-9B4D-DF6C3B8754C0}" type="slidenum">
              <a:rPr lang="en-US" altLang="cs-CZ">
                <a:solidFill>
                  <a:srgbClr val="FFFFFF"/>
                </a:solidFill>
              </a:rPr>
              <a:pPr eaLnBrk="1" hangingPunct="1"/>
              <a:t>4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197" name="TextovéPole 8"/>
          <p:cNvSpPr txBox="1">
            <a:spLocks noChangeArrowheads="1"/>
          </p:cNvSpPr>
          <p:nvPr/>
        </p:nvSpPr>
        <p:spPr bwMode="auto">
          <a:xfrm>
            <a:off x="341313" y="72707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/>
              <a:t>PŘÍČINY ROZPOČTOVÉHO DEFICITU</a:t>
            </a:r>
            <a:r>
              <a:rPr lang="cs-CZ" altLang="cs-CZ" sz="2000"/>
              <a:t> </a:t>
            </a:r>
            <a:endParaRPr lang="cs-CZ" altLang="cs-CZ" sz="2400" b="1"/>
          </a:p>
        </p:txBody>
      </p:sp>
      <p:sp>
        <p:nvSpPr>
          <p:cNvPr id="7" name="TextovéPole 6"/>
          <p:cNvSpPr txBox="1"/>
          <p:nvPr/>
        </p:nvSpPr>
        <p:spPr>
          <a:xfrm>
            <a:off x="409575" y="1381125"/>
            <a:ext cx="416242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/>
              <a:t>Aktivní (strukturální) schodek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Expanzivní  fiskální politika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Politické důvody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Snaha rozložit důsledky tzv. výdajových šoků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Rozložení daňového břemene na více generací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1206" y="1381125"/>
            <a:ext cx="442753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/>
              <a:t>Pasivní (cyklický) schodek</a:t>
            </a:r>
          </a:p>
          <a:p>
            <a:pPr>
              <a:defRPr/>
            </a:pPr>
            <a:endParaRPr lang="cs-CZ" sz="2400" b="1" dirty="0"/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Hospodářský pokles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Růst cen základních surovin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Přírodní a společenské katastrofy</a:t>
            </a:r>
          </a:p>
          <a:p>
            <a:pPr marL="70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Úroky z veřejného dluhu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</a:t>
            </a:r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5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342106" y="720725"/>
            <a:ext cx="8621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sz="2000" b="1" dirty="0">
                <a:latin typeface="Arial" panose="020B0604020202020204" pitchFamily="34" charset="0"/>
              </a:rPr>
              <a:t>Dekompozice salda sektoru vládních institucí </a:t>
            </a:r>
            <a:r>
              <a:rPr lang="cs-CZ" sz="2000" i="1" dirty="0">
                <a:latin typeface="Arial" panose="020B0604020202020204" pitchFamily="34" charset="0"/>
              </a:rPr>
              <a:t>(</a:t>
            </a:r>
            <a:r>
              <a:rPr lang="cs-CZ" sz="2000" dirty="0">
                <a:latin typeface="Arial" panose="020B0604020202020204" pitchFamily="34" charset="0"/>
              </a:rPr>
              <a:t>v</a:t>
            </a:r>
            <a:r>
              <a:rPr lang="cs-CZ" sz="2000" i="1" dirty="0">
                <a:latin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</a:rPr>
              <a:t>% HDP</a:t>
            </a:r>
            <a:r>
              <a:rPr lang="cs-CZ" sz="2000" i="1" dirty="0">
                <a:latin typeface="Arial" panose="020B0604020202020204" pitchFamily="34" charset="0"/>
              </a:rPr>
              <a:t>)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470" y="5158244"/>
            <a:ext cx="147275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1349" y="6581001"/>
            <a:ext cx="8321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https://www.mfcr.cz/assets/cs/media/Makro-ekonomicka-predikce_2020-Q3_Makroekonomicka-predikce-zari-2020.pdf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8F02CE-BCF1-4FF3-B17B-35F7CB72F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83"/>
          <a:stretch/>
        </p:blipFill>
        <p:spPr>
          <a:xfrm>
            <a:off x="663673" y="1220152"/>
            <a:ext cx="7516609" cy="48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8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</a:t>
            </a:r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6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470" y="5158244"/>
            <a:ext cx="147275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1349" y="6449266"/>
            <a:ext cx="832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3"/>
              </a:rPr>
              <a:t>https://www.mfcr.cz/assets/cs/media/Makro-ekonomicka-predikce_2020-Q3_Makroekonomicka-predikce-zari-2020.pdf</a:t>
            </a:r>
            <a:endParaRPr lang="cs-CZ" sz="1200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B475EC-3A63-4730-9B46-B2BE8812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6426"/>
            <a:ext cx="9144000" cy="40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B5476818-3CAB-4B30-86E3-49724E05E5F5}" type="slidenum">
              <a:rPr lang="en-US" altLang="cs-CZ">
                <a:solidFill>
                  <a:srgbClr val="FFFFFF"/>
                </a:solidFill>
              </a:rPr>
              <a:pPr eaLnBrk="1" hangingPunct="1"/>
              <a:t>7</a:t>
            </a:fld>
            <a:endParaRPr lang="en-US" altLang="cs-CZ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6D6328-A047-4D9D-B875-8DDF4929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" y="1003852"/>
            <a:ext cx="8949159" cy="39992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D08290-3CF8-401E-AF43-B0804157A432}"/>
              </a:ext>
            </a:extLst>
          </p:cNvPr>
          <p:cNvSpPr txBox="1"/>
          <p:nvPr/>
        </p:nvSpPr>
        <p:spPr>
          <a:xfrm>
            <a:off x="188843" y="536713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Podrobně Konvergenční program ČR –duben 2020, str. 16-17</a:t>
            </a:r>
          </a:p>
          <a:p>
            <a:r>
              <a:rPr lang="cs-CZ" dirty="0">
                <a:hlinkClick r:id="rId4"/>
              </a:rPr>
              <a:t>https://www.mfcr.cz/assets/cs/media/Konvergence-k-EU_2020_Konvergencni-program-CR-duben-2020_v02.pdf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8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E00B3088-C2B1-44A5-9B4D-DF6C3B8754C0}" type="slidenum">
              <a:rPr lang="en-US" altLang="cs-CZ">
                <a:solidFill>
                  <a:srgbClr val="FFFFFF"/>
                </a:solidFill>
              </a:rPr>
              <a:pPr eaLnBrk="1" hangingPunct="1"/>
              <a:t>8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14CC945-8801-4353-85BA-9FFE078BD846}"/>
              </a:ext>
            </a:extLst>
          </p:cNvPr>
          <p:cNvSpPr/>
          <p:nvPr/>
        </p:nvSpPr>
        <p:spPr>
          <a:xfrm>
            <a:off x="168964" y="658100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https://www.mfcr.cz/assets/cs/media/Material_2020-10-28_Ocekavane-saldo-a-dluh-verejnych-financi-zemi-EU-v-roce-2020.png</a:t>
            </a:r>
            <a:endParaRPr lang="cs-CZ" sz="12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A1D880-D75C-423B-ADD5-79955E3E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1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Fiskální nerovnováha 		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AC0B91AD-5A79-428A-81C3-50C90EB4E1FC}" type="slidenum">
              <a:rPr lang="en-US" altLang="cs-CZ">
                <a:solidFill>
                  <a:srgbClr val="FFFFFF"/>
                </a:solidFill>
              </a:rPr>
              <a:pPr eaLnBrk="1" hangingPunct="1"/>
              <a:t>9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7" name="TextovéPole 8"/>
          <p:cNvSpPr txBox="1">
            <a:spLocks noChangeArrowheads="1"/>
          </p:cNvSpPr>
          <p:nvPr/>
        </p:nvSpPr>
        <p:spPr bwMode="auto">
          <a:xfrm>
            <a:off x="3843270" y="2214799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128130-706B-4AB0-B04D-BEAE30A6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31" y="0"/>
            <a:ext cx="6943369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16613A-9A01-4F12-8E6D-C99A2466E3D6}"/>
              </a:ext>
            </a:extLst>
          </p:cNvPr>
          <p:cNvSpPr/>
          <p:nvPr/>
        </p:nvSpPr>
        <p:spPr>
          <a:xfrm>
            <a:off x="0" y="1027908"/>
            <a:ext cx="220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VÝVOJ STÁTNÍHO DLUHU A PŘÍJMŮ, VÝDAJŮ A SALDA SR V MLD. KČ </a:t>
            </a:r>
            <a:endParaRPr lang="cs-CZ" b="1" i="0" dirty="0">
              <a:solidFill>
                <a:srgbClr val="000000"/>
              </a:solidFill>
              <a:effectLst/>
              <a:latin typeface="TeutonNorm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3189E1-F3D9-4A61-AB89-AA774BFB4F2E}"/>
              </a:ext>
            </a:extLst>
          </p:cNvPr>
          <p:cNvSpPr txBox="1"/>
          <p:nvPr/>
        </p:nvSpPr>
        <p:spPr>
          <a:xfrm>
            <a:off x="175977" y="3756991"/>
            <a:ext cx="20772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Struktura a vývoj státního dluhu viz </a:t>
            </a:r>
            <a:r>
              <a:rPr lang="cs-CZ" b="1" dirty="0">
                <a:hlinkClick r:id="rId4"/>
              </a:rPr>
              <a:t>https://www.mfcr.cz/cs/verejny-sektor/rizeni-statniho-dluhu/dluhova-statistika/struktura-a-vyvoj-statniho-dluhu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22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2157</Words>
  <Application>Microsoft Office PowerPoint</Application>
  <PresentationFormat>Předvádění na obrazovce (4:3)</PresentationFormat>
  <Paragraphs>251</Paragraphs>
  <Slides>31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TeutonNormal</vt:lpstr>
      <vt:lpstr>Times New Roman</vt:lpstr>
      <vt:lpstr>Verdana</vt:lpstr>
      <vt:lpstr>Wingdings</vt:lpstr>
      <vt:lpstr>Motiv sady Office</vt:lpstr>
      <vt:lpstr>Rovnice</vt:lpstr>
      <vt:lpstr>Fiskální nerovnováha  (MBA)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https://www.mfcr.cz/assets/cs/media/Statni-dluh_2020_Strategie-financovani-a-rizeni-statniho-dluhu-CR_v02.pdf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https://www.mfcr.cz/assets/cs/media/Statni-dluh_2020_Strategie-financovani-a-rizeni-statniho-dluhu-CR.pdf </vt:lpstr>
      <vt:lpstr>https://www.mfcr.cz/assets/cs/media/Statni-dluh_2020_Strategie-financovani-a-rizeni-statniho-dluhu-CR.pdf </vt:lpstr>
      <vt:lpstr>Prezentace aplikace PowerPoint</vt:lpstr>
      <vt:lpstr>FISKÁLNÍ PRAVIDLA V ČR - východiska</vt:lpstr>
      <vt:lpstr>FISKÁLNÍ PRAVIDLA V ČR – východiska (2)</vt:lpstr>
      <vt:lpstr>Prezentace aplikace PowerPoint</vt:lpstr>
      <vt:lpstr>FISKÁLNÍ PRAVIDLA – MOŽNOSTI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Irena Szarowska</dc:creator>
  <cp:lastModifiedBy>Irena Szarowska</cp:lastModifiedBy>
  <cp:revision>167</cp:revision>
  <dcterms:created xsi:type="dcterms:W3CDTF">2008-12-30T09:11:17Z</dcterms:created>
  <dcterms:modified xsi:type="dcterms:W3CDTF">2020-11-04T13:36:38Z</dcterms:modified>
</cp:coreProperties>
</file>