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257" r:id="rId3"/>
    <p:sldId id="277" r:id="rId4"/>
    <p:sldId id="310" r:id="rId5"/>
    <p:sldId id="264" r:id="rId6"/>
    <p:sldId id="320" r:id="rId7"/>
    <p:sldId id="334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279" r:id="rId18"/>
    <p:sldId id="346" r:id="rId19"/>
    <p:sldId id="335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86" r:id="rId33"/>
    <p:sldId id="360" r:id="rId34"/>
    <p:sldId id="361" r:id="rId35"/>
    <p:sldId id="362" r:id="rId36"/>
    <p:sldId id="363" r:id="rId37"/>
    <p:sldId id="364" r:id="rId38"/>
    <p:sldId id="292" r:id="rId39"/>
    <p:sldId id="390" r:id="rId40"/>
    <p:sldId id="391" r:id="rId41"/>
    <p:sldId id="312" r:id="rId42"/>
    <p:sldId id="392" r:id="rId43"/>
    <p:sldId id="366" r:id="rId44"/>
    <p:sldId id="367" r:id="rId45"/>
    <p:sldId id="368" r:id="rId46"/>
    <p:sldId id="369" r:id="rId47"/>
    <p:sldId id="370" r:id="rId48"/>
    <p:sldId id="371" r:id="rId49"/>
    <p:sldId id="393" r:id="rId50"/>
    <p:sldId id="372" r:id="rId51"/>
    <p:sldId id="373" r:id="rId52"/>
    <p:sldId id="374" r:id="rId53"/>
    <p:sldId id="375" r:id="rId54"/>
    <p:sldId id="321" r:id="rId55"/>
    <p:sldId id="322" r:id="rId56"/>
    <p:sldId id="323" r:id="rId57"/>
    <p:sldId id="324" r:id="rId58"/>
    <p:sldId id="376" r:id="rId59"/>
    <p:sldId id="377" r:id="rId60"/>
    <p:sldId id="378" r:id="rId61"/>
    <p:sldId id="379" r:id="rId62"/>
    <p:sldId id="395" r:id="rId63"/>
    <p:sldId id="414" r:id="rId64"/>
    <p:sldId id="380" r:id="rId65"/>
    <p:sldId id="381" r:id="rId66"/>
    <p:sldId id="382" r:id="rId67"/>
    <p:sldId id="383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415" r:id="rId76"/>
    <p:sldId id="416" r:id="rId77"/>
    <p:sldId id="314" r:id="rId78"/>
    <p:sldId id="417" r:id="rId79"/>
    <p:sldId id="385" r:id="rId80"/>
    <p:sldId id="309" r:id="rId81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9" autoAdjust="0"/>
    <p:restoredTop sz="94660"/>
  </p:normalViewPr>
  <p:slideViewPr>
    <p:cSldViewPr>
      <p:cViewPr varScale="1">
        <p:scale>
          <a:sx n="143" d="100"/>
          <a:sy n="143" d="100"/>
        </p:scale>
        <p:origin x="702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30.09.2020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26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788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6114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788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039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375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912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mi.org/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mi.org/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mi.org/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mi.org/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mi.org/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mi.org/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mi.org/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mi.org/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mi.org/" TargetMode="Externa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mi.org/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ma.cz/" TargetMode="External"/><Relationship Id="rId2" Type="http://schemas.openxmlformats.org/officeDocument/2006/relationships/hyperlink" Target="http://www.ipma.ch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ma.cz/" TargetMode="External"/><Relationship Id="rId2" Type="http://schemas.openxmlformats.org/officeDocument/2006/relationships/hyperlink" Target="http://www.ipma.ch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ma.cz/" TargetMode="External"/><Relationship Id="rId2" Type="http://schemas.openxmlformats.org/officeDocument/2006/relationships/hyperlink" Target="http://www.ipma.ch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ma.cz/" TargetMode="External"/><Relationship Id="rId2" Type="http://schemas.openxmlformats.org/officeDocument/2006/relationships/hyperlink" Target="http://www.ipma.ch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ma.cz/" TargetMode="External"/><Relationship Id="rId2" Type="http://schemas.openxmlformats.org/officeDocument/2006/relationships/hyperlink" Target="http://www.ipma.ch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ma.cz/" TargetMode="External"/><Relationship Id="rId2" Type="http://schemas.openxmlformats.org/officeDocument/2006/relationships/hyperlink" Target="http://www.ipma.ch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ma.cz/" TargetMode="External"/><Relationship Id="rId2" Type="http://schemas.openxmlformats.org/officeDocument/2006/relationships/hyperlink" Target="http://www.ipma.ch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x.cz/prince2/metodik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x.cz/prince2/metodik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TUTORIÁL</a:t>
            </a: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management</a:t>
            </a:r>
            <a:br>
              <a:rPr lang="cs-CZ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403648" y="3219822"/>
            <a:ext cx="4248472" cy="136815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Organizace kurzu</a:t>
            </a: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 do projektového managementu</a:t>
            </a: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v projektovém managementu</a:t>
            </a: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 a vymezení „projektu“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372200" y="3723878"/>
            <a:ext cx="2600071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Pavel Adámek, Ph.D.</a:t>
            </a:r>
          </a:p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adamek@opf.slu.cz</a:t>
            </a:r>
          </a:p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 podnikové ekonomiky a managementu</a:t>
            </a: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všeobecně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použitelné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know-how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(2):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79912" y="427434"/>
            <a:ext cx="410445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řídit velké množství projektů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tak, aby nedocházelo např. k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přetížení zdrojů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(někteří členové projektových týmů pracují současně na několika projektech. Nekoordinované řízení více projektů vyvolá konflikt priorit – „Na kterém projektu má A pracovat teď?“, „Kdy má přejít k dalšímu projektu?“, „Nevznikne zpoždění některých projektů jen proto, že se na nich současně podílejí stejní lidé?“,…),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uřídit projekt tak, aby bylo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dosaženo hlavně cílů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projektu, ne pouze jeho výstupy,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řídit i velmi různorodé projekty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(komerční/nekomerční, technické/společenské) pomocí stejných nástrojů a postupů (certifikace – standardizace).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 do projektového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6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5832648" cy="507703"/>
          </a:xfrm>
        </p:spPr>
        <p:txBody>
          <a:bodyPr/>
          <a:lstStyle/>
          <a:p>
            <a:r>
              <a:rPr lang="cs-CZ" dirty="0"/>
              <a:t>Vymezení projektového managementu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7" y="897274"/>
            <a:ext cx="5472608" cy="376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11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Kdy</a:t>
            </a:r>
            <a:r>
              <a:rPr lang="en-A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AU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vhodné</a:t>
            </a:r>
            <a:r>
              <a:rPr lang="en-A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projektové</a:t>
            </a:r>
            <a:r>
              <a:rPr lang="en-A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</a:t>
            </a:r>
            <a:r>
              <a:rPr lang="en-A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používat</a:t>
            </a:r>
            <a:r>
              <a:rPr lang="en-A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cs-CZ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projektové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jsou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zvláště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vhodné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následující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problémy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typické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návrh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79912" y="427434"/>
            <a:ext cx="410445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vývoj nových výrobků,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inovace a rekonstrukce výrobků,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zavádění nových technologií,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zavádění nových výrobků do výroby a na trh,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návrh a realizace investičních akcí,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návrh a realizace stavebních akcí,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návrh a realizace informačních systému,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tvorba programových produktu,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zavádění systému řízení jakosti (např. ISO, EFQM),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příprava marketingových akcí,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podnikatelských záměrů,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generální opravy strojů,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 a realizace reorganizace firmy,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realizace podnikatelských záměrů,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příprava a realizace zakázek v kusové výrobě, </a:t>
            </a:r>
            <a:b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jiné.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 do projektového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46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Výhody projektového řízení:</a:t>
            </a: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79912" y="427434"/>
            <a:ext cx="410445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každá aktivita projektu má přiřazenu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odpovědnost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 případě personálních změn v realizačním týmu se nemění,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přiřazení odpovědnosti za řízení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zmenšuje potřebu dohledu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 strany zadavatele projektu,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základě specifikace požadavků je možno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přesně definovat cíl(e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projektu,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přesně vymezené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časové a finanční podmínky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realizace projektu (určení rozpočtového omezení),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 realizaci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jsou po ukončení projektu spotřebovány nebo uvolněny na jiné projekty, tzn. vyšší efektivita vynaložených prostředků,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zapojení všech členů projektového týmu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plánovacích procesů umožňuje posilovat spoluúčast při řízení kvality,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systémový přístup k řízení projektu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přináší spoustu informací, které mohou být využity pro další realizované projekty.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 do projektového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60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Nevýhody projektového řízení:</a:t>
            </a: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79912" y="427434"/>
            <a:ext cx="410445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specifické požadavky ze strany zákazníků vyjádřené až v průběhu realizace,</a:t>
            </a:r>
          </a:p>
          <a:p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působení endogenních vlivů (tj. vlivů těžko ovlivnitelných, např. legislativních),</a:t>
            </a:r>
          </a:p>
          <a:p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změny v technologii,</a:t>
            </a:r>
          </a:p>
          <a:p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organizační změny ve společnosti, jež mohou nastat v průběhu realizace projektu,</a:t>
            </a:r>
          </a:p>
          <a:p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časové zpoždění tj. prodleva mezi plánováním, oceňováním a vlastní realizací projektu (např. vliv inflace, měnícího se prostředí a podmínek projektu).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 do projektového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78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7488832" cy="507703"/>
          </a:xfrm>
        </p:spPr>
        <p:txBody>
          <a:bodyPr/>
          <a:lstStyle/>
          <a:p>
            <a:r>
              <a:rPr lang="cs-CZ" sz="2000" dirty="0"/>
              <a:t>Projektový management – kontext strategie projektu a organizace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56" y="789975"/>
            <a:ext cx="6420160" cy="388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04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7488832" cy="507703"/>
          </a:xfrm>
        </p:spPr>
        <p:txBody>
          <a:bodyPr/>
          <a:lstStyle/>
          <a:p>
            <a:r>
              <a:rPr lang="cs-CZ" sz="2000" dirty="0"/>
              <a:t>Projektový management – kontext projektu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67" y="843558"/>
            <a:ext cx="5753857" cy="381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95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3024336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projektového managementu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představují doporučení, osvědčené metody, filozofii řízení. </a:t>
            </a: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Tématu řízení projektů na mezinárodní úrovni se věnují různé profesní organizace nebo organizace vydávající standardy.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1707654"/>
            <a:ext cx="3888052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Přínos certifikačních programů (příklady):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zaměstnance projektu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získání mezinárodně uznávaného certifikátu, který stvrzuje jejich kompetence pro projektové řízení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dodavatele služeb projektového řízení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ukázka profesionálních kompetencí jejich zaměstnanců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zákazníky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větší jistota, že obdrží od projektového manažera ty nejmodernější služby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a standardizace </a:t>
            </a:r>
            <a:r>
              <a:rPr lang="cs-CZ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(slidy 17-43)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7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Mezinárodní standardy projektového řízení</a:t>
            </a: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1"/>
            <a:ext cx="410445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PMI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„návod na vedení kuchyně“ – vytvoření prostředí pro „vaření“.</a:t>
            </a:r>
          </a:p>
          <a:p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IPMA 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„ingredience“ -  suroviny, přísady a nástroje, které potřebuje projektový manažer k úspěšnému „upečení projektu“.</a:t>
            </a:r>
          </a:p>
          <a:p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 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„kuchařka“ technologický postup přípravy „jídla“.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52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5403115" y="1054382"/>
            <a:ext cx="3767394" cy="23517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(www.pmi.org)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Firma, která se rozhodne projektové řízení podle tohoto standardu zavést, má výhodu v tom, že nemusí vymýšlet vše od začátku.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Brána v úvahu - většina možných vazeb s okolím firmy (zákazník, uživatel, sub-dodavatel atp.).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PMBOK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primárně zaměřen na firmy dodávající produkty/služby pomocí projektů. Navíc řeší soužití liniové a projektové struktury v organizaci, což je velmi výhodné i pro implementaci metodiky v jakémkoliv odvětví a stylu řízení.</a:t>
            </a:r>
          </a:p>
          <a:p>
            <a:pPr marL="0" indent="0">
              <a:buNone/>
            </a:pPr>
            <a:endParaRPr lang="cs-C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5832648" cy="507703"/>
          </a:xfrm>
        </p:spPr>
        <p:txBody>
          <a:bodyPr/>
          <a:lstStyle/>
          <a:p>
            <a:r>
              <a:rPr lang="cs-CZ" dirty="0"/>
              <a:t>Standardizace v projektovém managementu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347614"/>
            <a:ext cx="5295610" cy="286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34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1059582"/>
            <a:ext cx="8280920" cy="28083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Organizace kurzu – </a:t>
            </a: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požadavky na ukončení předmětu, případová studie, evaluace, literatura a studijní materiály, náplň tutoriálů </a:t>
            </a:r>
            <a:r>
              <a:rPr 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(slidy 2-4)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 do projektového managementu </a:t>
            </a:r>
            <a:r>
              <a:rPr 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(slidy 5-16)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v projektovém managementu </a:t>
            </a:r>
            <a:r>
              <a:rPr 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(slidy  17-43)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 a vymezení projektu </a:t>
            </a: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zdroje, řízení, životní cykly projektu </a:t>
            </a:r>
            <a:r>
              <a:rPr 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(slidy 44-67)</a:t>
            </a:r>
          </a:p>
          <a:p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Odchylky od plánu </a:t>
            </a:r>
            <a:r>
              <a:rPr 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(slidy 68-77)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464496" cy="507703"/>
          </a:xfrm>
        </p:spPr>
        <p:txBody>
          <a:bodyPr/>
          <a:lstStyle/>
          <a:p>
            <a:r>
              <a:rPr lang="cs-CZ"/>
              <a:t>Obsahové zaměření tutoriálu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543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www.pmi.org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Znalostní oblasti PMBOK: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408639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integrace projektu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zaměřující se na metodiky a techniky spojené s plánováním a realizací projektu se zvláštním akcentem na provázanost jednotlivých procesů, procedur a technik v rámci projektu a na integrované řízení změn v rámci celého projektu.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projektových změn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popsáno od okamžiku iniciace změny, resp. vypracování žádosti na změnu až po následnou kontrolu a koordinaci dopadů změny (do rozsahu, rozpočtu, harmonogramu, zdrojů, kvality atd.)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9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www.pmi.org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Znalostní oblasti PMBOK: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1"/>
            <a:ext cx="410445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rozsahu projektu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definuje pět procesních fází stanovení rozsahu projektu:</a:t>
            </a: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způsobu stanovení rozsahu projektu (jak bude rozsah projektu plánován, verifikován, kontrolován atd.),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definování rozsahu (zpracování detailního popisu rozsahu projektu),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detailního rozkladu pracovních úkonů - tzv. WBS rozklad pracovních úkonů nutných k naplnění stanoveného rozsahu,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verifikace rozsahu (formální schválení rozsahu projektu),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změn rozsahu (vyvolaných vnitřními či vnějšími činiteli projektu).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46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www.pmi.org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Znalostní oblasti PMBOK: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5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času projektu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zahrnuje procesy zaměřené na včasnou ukončení projektu v souladu se schváleným harmonogramem. Patří zde: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Definice činností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(rozpracování detailního rozkladu činností nezbytných pro dosaženích projektových cílů, a to na úroveň základních pracovních kroků aplikací metody WBS /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workbreakdown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sekvenční uspořádání činností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(využitím technik síťových diagramů -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Gantt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diagramů atd.),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odhady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druhu, kvality a kvantity potřebných zdrojů,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odhady trvání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resp. pracnosti jednotlivých aktivit (na základě expertních odhadů, příp. zkušeností z minulých projektů),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vytvoření harmonogramu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(vč. aplikace metody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aj.), doporučuje se použití softwarových nástrojů např. typu Microsoft Project),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harmonogramu.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0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www.pmi.org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Znalostní oblasti PMBOK: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5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nákladů projektu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oblast zaměřená na plánování a řízení nákladů projektu. Procesy obsahují také správu zdrojů „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pool“, které zahrnují přehled všech zdrojových potřeb (materiál, finance a pracovníci). Mezi hlavní vstupy patří opět zmiňovaná WBS, na které se náklady naváží a také výkazy nákladů v organizaci. Procesy této znalostní oblasti jsou následující:</a:t>
            </a:r>
          </a:p>
          <a:p>
            <a:pPr lvl="1"/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zdrojů</a:t>
            </a:r>
          </a:p>
          <a:p>
            <a:pPr lvl="1"/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Odhadování nákladů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proces je zaměřen opět jen na expertní odhadování nákladů.</a:t>
            </a:r>
          </a:p>
          <a:p>
            <a:pPr lvl="1"/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Rozvržení nákladů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výhody použití počítačové podpory</a:t>
            </a:r>
          </a:p>
          <a:p>
            <a:pPr lvl="1"/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nákladů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3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www.pmi.org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Znalostní oblasti PMBOK: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1"/>
            <a:ext cx="3760568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kvality projektu 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zajištění kvality v průběhu projektu ve smyslu plánování, monitoringu, kontroly a měřící úkolů, a to takovým způsobem, aby bylo zajištěno naplnění potřeb, pro které je projekt realizován.</a:t>
            </a:r>
          </a:p>
          <a:p>
            <a:pPr lvl="1"/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kvality,</a:t>
            </a:r>
          </a:p>
          <a:p>
            <a:pPr lvl="1"/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realizace kontrolních mechanismů v souladu s připraveným plánem,</a:t>
            </a:r>
          </a:p>
          <a:p>
            <a:pPr lvl="1"/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kvality výstupů projektu v souladu s vybranými standardy.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26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www.pmi.org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Znalostní oblasti PMBOK: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5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lidských zdrojů projektu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zabývá aplikací relevantních metod personálního managementu v projektovém prostředí a je rozdělena na následující procesy:</a:t>
            </a:r>
          </a:p>
          <a:p>
            <a:pPr lvl="1"/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lidských zdrojů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(identifikace a dokumentace rolí v rámci projektu, přiřazení zodpovědnosti za vymezené části projektu a zejména stanovení vazeb mezi těmito prvky),</a:t>
            </a:r>
          </a:p>
          <a:p>
            <a:pPr lvl="1"/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získávání lidských zdrojů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(získávání a školení nových členů týmu, zajištění předání a dostupnosti všech potřebných zdrojů a informací nutných pro snadnou integraci do projektového týmu),</a:t>
            </a:r>
          </a:p>
          <a:p>
            <a:pPr lvl="1"/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ustanovení projektového týmu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(posílení kompetencí členů projektových týmů za účelem zvýšení efektivity a výkonnosti projektového týmu),</a:t>
            </a:r>
          </a:p>
          <a:p>
            <a:pPr lvl="1"/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vedení týmu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(monitoring výkonnosti, poskytování zpětné vazby, řešení konfliktů atd.).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7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www.pmi.org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Znalostní oblasti PMBOK: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5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komunikace projektu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definovány způsoby nastavení komunikačních toků nejen v rámci projektových týmů, ale vůči všem zúčastněným stranám, a to prostřednictvím formalizovaných komunikačních procedur. Zároveň stanovuje pravidla reportingu (zpracování zpráv o stavu projektu). V rámci této oblasti jsou definovány procesy: </a:t>
            </a: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komunikace, </a:t>
            </a: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distribuce informací, </a:t>
            </a: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reportování a monitoring stavu projektu, </a:t>
            </a: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vztahů se zadavateli, investory.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06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www.pmi.org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Znalostní oblasti PMBOK: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5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rizik projektu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procesy souvisejícími s tvorbou plánu řízení rizik, a to zejména s identifikací rizik, kvantitativní a kvalitativní analýzou rizik a jejich ohodnocením, vytvořením strategie pro zvládnutí rizik (zajištění, snížení dopadu či eliminaci rizik) a jejich následnou kontrolu.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06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www.pmi.org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Znalostní oblasti PMBOK: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5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obstarávání projektu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stanovení postupů pro řízení dodavatelských vztahů za účelem zajištění včasné a úplné dodávky od subdodavatelů. Zahrnuty jsou procesy:</a:t>
            </a:r>
          </a:p>
          <a:p>
            <a:pPr lvl="1"/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vytvoření plánu nákupů a akvizic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výstupem tohoto procesu je soupis oblastí, které bylo rozhodnuto zajistit prostřednictvím dalších partnerů,</a:t>
            </a:r>
          </a:p>
          <a:p>
            <a:pPr lvl="1"/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příprava smluvních ujednání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dokumentace produktu, identifikace potenciálních dodavatelů,</a:t>
            </a:r>
          </a:p>
          <a:p>
            <a:pPr lvl="1"/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žádostí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předložení nabídky,</a:t>
            </a:r>
          </a:p>
          <a:p>
            <a:pPr lvl="1"/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výběrové řízení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vyhodnocení nabídek, výběr dodavatele a vyjednání smluvních podmínek,</a:t>
            </a:r>
          </a:p>
          <a:p>
            <a:pPr lvl="1"/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administrace smluv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vč. monitoringu, řešení změnových požadavků atd.,</a:t>
            </a:r>
          </a:p>
          <a:p>
            <a:pPr lvl="1"/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uzavírání smluv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kompletace dodávky, ukončení smlouvy v souladu s nastavenými předávacími procesy.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39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www.pmi.org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Znalostní oblasti PMBOK: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zainteresovaných stran projektu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Zainteresované strany lze rozdělit dle významnosti na dvě skupiny: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primární a sekundární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Primárními stranami jsou: vlastníci a investoři, zaměstnanci, zákazníci (stávající i potenciální), obchodní partneři, zejména dodavatelé, atd. mezi sekundární je možno řadit: veřejnost, vládní instituce a samosprávní orgány, konkurenty a další.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Jednou z metod identifikace zainteresovaných stran je mapování podle otázek:</a:t>
            </a:r>
          </a:p>
          <a:p>
            <a:pPr marL="0" indent="0">
              <a:buNone/>
            </a:pPr>
            <a:r>
              <a:rPr lang="cs-CZ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Kdo chce úspěch / neúspěch)?</a:t>
            </a:r>
          </a:p>
          <a:p>
            <a:pPr marL="0" indent="0">
              <a:buNone/>
            </a:pPr>
            <a:r>
              <a:rPr lang="cs-CZ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Kdo může z výsledku těžit, nebo jej naopak výsledek poškozuje?</a:t>
            </a:r>
          </a:p>
          <a:p>
            <a:pPr marL="0" indent="0">
              <a:buNone/>
            </a:pPr>
            <a:r>
              <a:rPr lang="cs-CZ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Kdo sází na úspěch / neúspěch?</a:t>
            </a:r>
          </a:p>
          <a:p>
            <a:pPr marL="0" indent="0">
              <a:buNone/>
            </a:pPr>
            <a:r>
              <a:rPr lang="cs-CZ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Kdo disponuje užívacími nebo vlastnickými právy?</a:t>
            </a:r>
          </a:p>
          <a:p>
            <a:pPr marL="0" indent="0">
              <a:buNone/>
            </a:pPr>
            <a:r>
              <a:rPr lang="cs-CZ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Kdo nebude moci velmi pravděpodobně uplatnit žádné zájmy?</a:t>
            </a:r>
          </a:p>
          <a:p>
            <a:pPr marL="0" indent="0">
              <a:buNone/>
            </a:pPr>
            <a:r>
              <a:rPr lang="cs-CZ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Kdo disponuje finančními zdroji, relevantními schopnostmi a informacemi?</a:t>
            </a:r>
          </a:p>
          <a:p>
            <a:pPr marL="0" indent="0">
              <a:buNone/>
            </a:pPr>
            <a:r>
              <a:rPr lang="cs-CZ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Kdo je pro výsledek nutný a čí podpory je zapotřebí?</a:t>
            </a:r>
          </a:p>
          <a:p>
            <a:pPr marL="0" indent="0">
              <a:buNone/>
            </a:pPr>
            <a:r>
              <a:rPr lang="cs-CZ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Kdo by mohl realizaci bránit / zabránit? 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78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923678"/>
            <a:ext cx="8280920" cy="20162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___________________________________________________________________________________________</a:t>
            </a:r>
          </a:p>
          <a:p>
            <a:pPr marL="0" indent="0">
              <a:buNone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Požadavky na ukončení předmětu:</a:t>
            </a: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Vypracování případové studie a upload do Informačního systému (Odevzdávárna)</a:t>
            </a:r>
            <a:b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(minimální úspěšnost 60 %).</a:t>
            </a:r>
          </a:p>
          <a:p>
            <a:pPr marL="0" indent="0">
              <a:buNone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___________________________________________________________________________________________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Zadání případové studie (</a:t>
            </a:r>
            <a:r>
              <a:rPr lang="cs-CZ" sz="14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template</a:t>
            </a: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je dostupné v Informačním systému (Odevzdávárna).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Upload do 15. ledna 2021.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Rozsah dle individuální náročnosti a složitosti projektu. Vypracovat komplexní projekt s využitím projektových nástrojů/technik/metod k řešení konkrétního problému (cíle projektu).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vypracování projektu je možno využít doporučenou strukturu (</a:t>
            </a:r>
            <a:r>
              <a:rPr lang="cs-CZ" sz="14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template</a:t>
            </a: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případně softwarovou podporu např. MS Project.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843558"/>
            <a:ext cx="7488832" cy="12961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Cílem předmětu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seznámit posluchače s podstatou, významem a terminologickým aparátem projektového managementu a jeho interdisciplinární povahu, kdy je kladen důraz na konkrétní projektové charakteristiky, atributy a metodické postupy v aplikační rovině projektového řízení. Posluchači budou seznámeni s jednotlivými fázemi životního cyklu projektu, procesy a oblastmi znalostí projektového řízení včetně vybraných nástrojů a metod projektového řízení a jejich využití při úspěšné realizaci projektů a projektového řízení v organizaci.</a:t>
            </a:r>
            <a:endParaRPr lang="cs-CZ" alt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896544" cy="507703"/>
          </a:xfrm>
        </p:spPr>
        <p:txBody>
          <a:bodyPr/>
          <a:lstStyle/>
          <a:p>
            <a:r>
              <a:rPr lang="cs-CZ"/>
              <a:t>Cíl a podmínky splnění předmětu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2451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</a:t>
            </a:r>
            <a:r>
              <a:rPr lang="cs-CZ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Association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(IPMA) (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www.ipma.ch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www.ipma.cz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Certifikaci je možno získat na základě hodnocení kompetencí v typických aktivitách projektového řízení, které se vyskytují v každodenním pracovním životě. 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Certifikační systém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Společnosti pro projektové řízení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(SPŘ) vychází z certifikačního systému IPMA®, který určuje následující čtyři kategorie osob, pro které platí stejné příslušné standardy.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55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</a:t>
            </a:r>
            <a:r>
              <a:rPr lang="cs-CZ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Association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(IPMA) (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www.ipma.ch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www.ipma.cz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397740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ředitel projektů (IPMA </a:t>
            </a:r>
            <a:r>
              <a:rPr lang="cs-CZ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A®, </a:t>
            </a:r>
            <a:r>
              <a:rPr lang="cs-CZ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</a:t>
            </a: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pracovník na této pozici je schopen řídit důležité portfolio nebo program, s odpovídajícími zdroji, metodologií a nástroji, který je, spíše než řízení jednotlivého projektu, samotným předmětem certifikace. Aby bylo možné převzít tuto zodpovědnost, jsou požadovány pokročilé znalosti a zkušenosti.</a:t>
            </a:r>
          </a:p>
          <a:p>
            <a:endParaRPr lang="cs-CZ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senior manažer (IPMA </a:t>
            </a:r>
            <a:r>
              <a:rPr lang="cs-CZ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B®, </a:t>
            </a:r>
            <a:r>
              <a:rPr lang="cs-CZ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Senior Project </a:t>
            </a:r>
            <a:r>
              <a:rPr lang="cs-CZ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Manager</a:t>
            </a: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pracovník je schopen řídit komplexní projekt. Často jsou používány vedlejší projekty, tzn. projektový manažer řídí projekt spíše než přímým řízením projektového týmu pomocí manažerů vedlejších projektů.</a:t>
            </a:r>
          </a:p>
          <a:p>
            <a:pPr marL="0" indent="0">
              <a:buNone/>
            </a:pP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59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</a:t>
            </a:r>
            <a:r>
              <a:rPr lang="cs-CZ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Association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(IPMA) (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www.ipma.ch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www.ipma.cz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635646"/>
            <a:ext cx="4192616" cy="3052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manažer (IPMA </a:t>
            </a:r>
            <a:r>
              <a:rPr lang="cs-CZ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C®, </a:t>
            </a:r>
            <a:r>
              <a:rPr lang="cs-CZ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 </a:t>
            </a:r>
            <a:r>
              <a:rPr lang="cs-CZ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Manager</a:t>
            </a: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pracovník je schopen vést projekt s omezenou složitostí, což znamená, že již prokázal mimo schopnosti použít znalosti projektového řízení i odpovídající úroveň zkušeností.</a:t>
            </a:r>
          </a:p>
          <a:p>
            <a:endParaRPr lang="cs-CZ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praktikant (IPMA </a:t>
            </a:r>
            <a:r>
              <a:rPr lang="cs-CZ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D®, </a:t>
            </a:r>
            <a:r>
              <a:rPr lang="cs-CZ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 Management </a:t>
            </a:r>
            <a:r>
              <a:rPr lang="cs-CZ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</a:t>
            </a: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pracovník je schopný použít znalosti projektového řízení při účasti na projektu na jakékoli úrovni, ale obecné znalosti nedostačují k vykonávání kompetencí na dostatečné úrovni.</a:t>
            </a:r>
          </a:p>
          <a:p>
            <a:pPr marL="0" indent="0">
              <a:buNone/>
            </a:pP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03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</a:t>
            </a:r>
            <a:r>
              <a:rPr lang="cs-CZ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Association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(IPMA) (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www.ipma.ch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www.ipma.cz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3760" y="1239602"/>
            <a:ext cx="5240404" cy="341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43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</a:t>
            </a:r>
            <a:r>
              <a:rPr lang="cs-CZ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Association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(IPMA) (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www.ipma.ch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www.ipma.cz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427" y="1116945"/>
            <a:ext cx="5119760" cy="37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7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</a:t>
            </a:r>
            <a:r>
              <a:rPr lang="cs-CZ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Association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(IPMA) (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www.ipma.ch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www.ipma.cz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604" y="1059582"/>
            <a:ext cx="4472601" cy="38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68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</a:t>
            </a:r>
            <a:r>
              <a:rPr lang="cs-CZ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Association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(IPMA) (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www.ipma.ch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www.ipma.cz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605" y="1131590"/>
            <a:ext cx="5148345" cy="355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65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5832648" cy="507703"/>
          </a:xfrm>
        </p:spPr>
        <p:txBody>
          <a:bodyPr/>
          <a:lstStyle/>
          <a:p>
            <a:r>
              <a:rPr lang="cs-CZ" dirty="0"/>
              <a:t>Standardizace v projektovém managementu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750890"/>
            <a:ext cx="5544616" cy="39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31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Procesní pojetí, které vzniklo na základě zadání Office of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Commerce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(GB) - nutnost pro státní zakázky – rychlost v používání a následné rozšíření do „obecné“ uplatnitelnosti.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1FD408D-6B00-4EBD-B678-A7DCC7AA3A4A}"/>
              </a:ext>
            </a:extLst>
          </p:cNvPr>
          <p:cNvSpPr/>
          <p:nvPr/>
        </p:nvSpPr>
        <p:spPr>
          <a:xfrm>
            <a:off x="3844516" y="599795"/>
            <a:ext cx="38880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(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Enviroment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je nejrozšířenější metodika pro řízení projektů.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Díky flexibilitě a univerzálnosti se využívá napříč obory pro řízení velkých i malých projektů.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 PRINCE2 se stala globálním standardem nejenom na pozicích projektového manažera.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Jedná o metodiku obecnou, kterou lze užít na jakýkoliv projekt bez ohledu na rozsah, typ, organizaci, místo a kulturu.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822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Procesní pojetí, které vzniklo na základě zadání Office of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Commerce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(GB) - nutnost pro státní zakázky – rychlost v používání a následné rozšíření do „obecné“ uplatnitelnosti.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1FD408D-6B00-4EBD-B678-A7DCC7AA3A4A}"/>
              </a:ext>
            </a:extLst>
          </p:cNvPr>
          <p:cNvSpPr/>
          <p:nvPr/>
        </p:nvSpPr>
        <p:spPr>
          <a:xfrm>
            <a:off x="3844516" y="599795"/>
            <a:ext cx="38880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Jedním z nejrozšířenějších standardů na světě (cca více než 250 000 držitelů certifikace).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Využívá ji např. NATO, Program OSN pro rozvoj, DHL, Sun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Microsystems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Philips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vlády Velké Británie, Holandska a Dánska, ČR a jiné…, které používají tuto certifikaci či z něj odvozují své projekty.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Možno certifikovat: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Fundation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Practitioner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Agile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Professional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8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991682"/>
            <a:ext cx="7704856" cy="40953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BARKER. S. Projektový management pro praxi. Praha: Grada Publishing, 2009, ISBN 978-80-247-2838-4.</a:t>
            </a:r>
          </a:p>
          <a:p>
            <a:pPr lvl="1"/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HELDMAN, K. 2013. Project Management Professional – výukový průvodce přípravou na zkoušku.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Computer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ISBN 978-80-251-3799-4.</a:t>
            </a:r>
          </a:p>
          <a:p>
            <a:pPr lvl="1"/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LEWIS, J. P. Fundamentals of project management. 3. vyd. New York: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Amacom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2007. ISBN 0-8144-0879-6</a:t>
            </a:r>
          </a:p>
          <a:p>
            <a:pPr lvl="1"/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RAIS, K., SMEJKAL, V. Řízení rizik. Praha: Grada Publishing, 2013. ISBN 978-80-247-4644-9.</a:t>
            </a:r>
          </a:p>
          <a:p>
            <a:pPr lvl="1"/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SVOZILOVÁ, A. Projektový management. Praha: Grada Publishing, 2016, ISBN 978-80-271-0075-0.</a:t>
            </a:r>
          </a:p>
          <a:p>
            <a:pPr lvl="1"/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KERZNER, H. 2017. Project Management: A Systems Approach to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Planning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Scheduling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Controlling.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Hoboken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New Jersey: John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Wiley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Sons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Inc. ISBN 978-1-119-16535-4.</a:t>
            </a:r>
          </a:p>
          <a:p>
            <a:pPr lvl="1"/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LAYTON, M. C. and S. J. OSTERMILLER, 2017.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Agile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 Management.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Hoboken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New Jersey: John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Wiley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Sons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Inc. ISBN 978-1-119-40569-6.</a:t>
            </a:r>
          </a:p>
          <a:p>
            <a:pPr lvl="1"/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PMBOK®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2017. A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the Project Management Body of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Pennsylvania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USA: Project Management Institute. ISBN 978-1-62825-184-5.</a:t>
            </a:r>
          </a:p>
          <a:p>
            <a:pPr lvl="1"/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AXELOS. 2017.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Managing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Successful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PRINCE2®. United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Kingdom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The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Stationary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Office. ISBN 978-0-113-31533-8.</a:t>
            </a:r>
          </a:p>
          <a:p>
            <a:pPr lvl="1"/>
            <a:endParaRPr lang="cs-CZ" altLang="cs-CZ" sz="1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200800" cy="507703"/>
          </a:xfrm>
        </p:spPr>
        <p:txBody>
          <a:bodyPr/>
          <a:lstStyle/>
          <a:p>
            <a:r>
              <a:rPr lang="cs-CZ" altLang="cs-CZ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a literatura</a:t>
            </a:r>
            <a:br>
              <a:rPr lang="cs-CZ" altLang="cs-CZ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altLang="cs-CZ" sz="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814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 </a:t>
            </a:r>
            <a:r>
              <a:rPr lang="cs-CZ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https://www.tx.cz/prince2/metodika</a:t>
            </a: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DE40B89-72AB-4649-A546-C932E317D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89" t="31800" r="20075" b="16400"/>
          <a:stretch/>
        </p:blipFill>
        <p:spPr>
          <a:xfrm>
            <a:off x="3782784" y="1631855"/>
            <a:ext cx="5157416" cy="24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800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prochází tzv. </a:t>
            </a:r>
            <a:r>
              <a:rPr lang="cs-CZ" sz="1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tailoringem</a:t>
            </a:r>
            <a:r>
              <a:rPr lang="cs-CZ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(přizpůsobením) pro potřeby organizace, podmínkám a konkrétnímu projektu</a:t>
            </a: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B8481B9-6AA6-4428-B106-71E3F7F54412}"/>
              </a:ext>
            </a:extLst>
          </p:cNvPr>
          <p:cNvSpPr/>
          <p:nvPr/>
        </p:nvSpPr>
        <p:spPr>
          <a:xfrm>
            <a:off x="3844516" y="599795"/>
            <a:ext cx="3888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přizpůsobení (tailoring)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DDF6514-A975-4310-897B-14FE362C11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r="22000"/>
          <a:stretch/>
        </p:blipFill>
        <p:spPr>
          <a:xfrm rot="5400000">
            <a:off x="5076655" y="280570"/>
            <a:ext cx="26792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75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 </a:t>
            </a:r>
            <a:r>
              <a:rPr lang="cs-CZ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https://www.tx.cz/prince2/metodika</a:t>
            </a: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2CC256B-06D3-43B3-A83F-A6792902E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08423" y="-846131"/>
            <a:ext cx="5076785" cy="676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221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ČSN ISO 10 006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ČSN ISO 10 006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jedná se 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směrnici jakosti managementu projektu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(není samostatnou normou).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 21500:2012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Guidance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management – není certifikační standard – pouze soubor doporučení. Certifikovat pak lze systém řízení projektů jako součást systému řízení kvality organizace podle normy ISO 9001:2008.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ISO 10006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není metoda řízení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je to standard, který slouží jako referenční model pro nastavení řízení projektů v organizaci.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 má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doporučující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povahu a proto nebyla původně zamýšlena k certifikaci. </a:t>
            </a:r>
          </a:p>
          <a:p>
            <a:pPr marL="0" indent="0">
              <a:buNone/>
            </a:pP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933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 rozdělit např. do dílčích kategorií: </a:t>
            </a: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komplexní 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unikátní, jedinečný, neopakovatelný, dlouhodobý, spojuje mnoho činností, speciální organizační struktura, vysoké náklady, mnoho zdrojů, velký počet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subprojektů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speciální 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střednědobý, nižší rozsah činností, dočasné přiřazení pracovníků, větší organizační jednotka, dekompozice na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odpovídající zdroje a náklady…,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jednoduché 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malý projekt, krátkodobý (v řádech měsíců), relativně jednoduše definovaný cíl, realizovatelný jednou osobou, několik málo činností, v omezené míře lze využít standardizovaných postupů….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(slidy 44-67)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53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Skupina věcně souvisejících,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společně řízených projektů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organizačních změn, které byly společně spuštěny za účelem dosažení cílů programu. Přínosy programu lze očekávat až po ukončení celého programu.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Obvykle programový manažer projekt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řídí pomocí projektových manažerů,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zajišťuje interakci s liniovými manažery v rámci uskutečnění změny a je zodpovědný za řízení přínosů. Není však zodpovědný za dosažení přínosů, opět se totiž jedná o zodpovědnost liniového managementu a zadavatele programu.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 příklady tohoto typu programů můžeme zařadit vývoj kompletního sortimentu příbuzných produktů, národní kampaň proti závislosti na drogách, nový systém dopravy, kampaň na ochranu proti hluku či standardizaci informací v komplexní oblasti znalostí.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82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Portfolio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Soubor projektů a případně programů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které nemusí být nutně nějak propojeny, a které byly dány dohromady za účelem řízení, kontroly, koordinace a optimalizace. Projekty se vzájemně ovlivňují většinou pouze sdílenými zdroji a jejich časovým rámcem. Manažer portfolia o důležitých záležitostech na úrovni portfolia informuje management organizace a současně uvede možnosti řešení těchto záležitostí.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organizaci může existovat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několik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portfolií současně. 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Manažer portfolia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v rámci organizace s liniovým řízením stálá funkce. Zatímco konkrétní projekty a programy portfolia existují omezenou dobu, portfolio samotné zůstává. Na této pozici obvykle nalezneme ředitele projektu (IPMA Level A®), který v sobě slučuje znalosti a zkušenosti s projekty se sladěním portfolia se strategií organizace.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364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Propojení mezi strategií a řízením projektů, programů a portfolia projektů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209" y="999713"/>
            <a:ext cx="5393319" cy="30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057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Atributy projektu</a:t>
            </a: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Jedinečnost – projekt je realizován jen jednou za úplně stejných podmínek, ve svém stejném obsahu a rozsahu je podruhé neopakovatelný. 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Vysoká míra rizika – rizika jsou přirozenou součástí projektů, bezrizikové akce je mnohem snadnější realizovat, tudíž pro ně není nutné používat projektové řízení.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Komplexnost – projekt je komplexní činností, provázaných dílčích aktivit. Nejedná se jen o jednu dílčí činnost.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tým – projekt je tak složitý a komplexní, že je pro jeho realizaci potřeba projektový tým, projekt je jen obtížně řešitelný jedním člověkem.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Vymezenost (termín, náklady, zdroje) – projekt je omezený termínem, náklady a dostupnými zdroji.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Acykličnost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Složitost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055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</a:t>
            </a:r>
            <a:b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charakterizuje </a:t>
            </a:r>
          </a:p>
          <a:p>
            <a:pPr marL="0" indent="0" algn="r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projekty: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 projektu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0F3B4859-5EC5-415A-9F0B-E0190A716CC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44516" y="1265481"/>
          <a:ext cx="5040560" cy="3571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08086">
                  <a:extLst>
                    <a:ext uri="{9D8B030D-6E8A-4147-A177-3AD203B41FA5}">
                      <a16:colId xmlns:a16="http://schemas.microsoft.com/office/drawing/2014/main" val="3137662888"/>
                    </a:ext>
                  </a:extLst>
                </a:gridCol>
                <a:gridCol w="3532474">
                  <a:extLst>
                    <a:ext uri="{9D8B030D-6E8A-4147-A177-3AD203B41FA5}">
                      <a16:colId xmlns:a16="http://schemas.microsoft.com/office/drawing/2014/main" val="3125703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Charakteristika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Vysvětlení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829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Změna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Všechny projekty přináší změnu k zaběhlé, dennodenní činnosti 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82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Dočasnost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Projekty nejsou navždy, mají svůj předpokládaný termín ukončení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Napříč strukturou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Na projektech spolupracují lidé s různými dovednostmi, z různých týmů, oddělení a dokonce i různých organizací (externí týmy)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68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Unikátnost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Každý projekt je odlišný, unikátní. I v případě opakovaného projektu je možné nacházet odlišnosti – jiný tým lidí, jiné roční období, jiná lokalita, jiné prostředí firmy…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089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Nejistota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Protože vytváříme něco nového, unikátního, nevíme přesně předem, jaké všechny hrozby a příležitosti bude třeba řešit. Projekty mají vyšší míru nejistoty, než běžná, dennodenní činnost. 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51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526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Vymezení projektového managementu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1" y="256930"/>
            <a:ext cx="410445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Projektové řízení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versus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projektu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(projektové řízení) - chápeme jako filozofii přístupu k řízení projektu s jasně stanoveným cílem, který musí být dosažen v požadovaném čase, nákladech a provedení, tedy kvalitě. Projektový management je systematicky využíván například v projektových organizacích.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projektu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soubor praktických technik a postupů (metodik) jak na operativní úrovni řídit konkrétní projekt (plánování, realizace, sestavení týmu, kontroly, ukončení atd.).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Integrované řízení projektu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dosažení úspěšného projektu vyžaduje, aby problematika termínového, nákladového a zdrojového plánování a řízení, stejně jako problematika změn, jakosti, nakupování a dalších záležitostí nebyla posuzována izolovaně, ale ve vzájemných vazbách.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 do projektového managementu </a:t>
            </a: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(slidy 5-16)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294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</a:t>
            </a: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zdrojů spočívá v plánování zdrojů, jejich identifikaci a jejich přidělování s ohledem na potřebné schopnosti.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Součástí managementu zdrojů je optimalizace způsobů jejich využívání v rámci časového harmonogramu projektu, stejně jako i neustálé monitorování a řízení těchto zdrojů.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Materiálové (zařízení, vybavení, informační technologie, dokumenty atd.) nebo lidské zdroje.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Zaměstnanci musí mít k úspěšnému plnění požadovaných úkolů potřebné technické, behaviorální a kontextové kompetence, že mají adekvátní informace a nástroje pro splnění těchto úkolů.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655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zdroji by měl projektový manažer pracovat již od předprojektové fáze. Nejvíce se se zdroji setkáváme právě v části plánování a přípravy projektu, kdy bychom měli určit dostupné zdroje a sestavit analýzu potřebných zdrojů a jejich rozvržení.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Neodmyslitelnou součástí jsou zdroje ve chvíli finanční analýzy, kdy nám určí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finanční rámec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projektu. Plánování zdrojů je nejčastěji prováděno ve dvou formách: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tabulkové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formě (přehled zdrojů a jejich popis),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grafické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formě pomocí histogramů, diagramů, síťového grafu.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plánování je potřeba také určit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termíny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kdy budou dané zdroje využívány či použity.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13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076112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Softwarová podpora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(Microsoft Project, Trello, Freelo, OpenProj..) je pak schopna vypočítati finanční toky a stanovit konkrétní kalendáře zdrojů v projektu.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případě vedení více projektů a zejména u lidských zdrojů bychom neměli opomenout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analýzu překryvu zdrojů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jinými projekty.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Prioritně bychom měli také analyzovat zdroje, které souvisí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kritickou cestou projektu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Právě tyto zdroje (materiál nedodaný včas, přetížení pracovníci projektu aj. nám mohou výrazně zpozdit celý projekt).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442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 - procesní kroky</a:t>
            </a:r>
          </a:p>
          <a:p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Identifikujte potřebné zdroje, a to včetně speciálních, potřebných pro řízení projektu. Explicitně formulujte potřebné kompetence, které budou od všech členů projektového týmu vyžadovány.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Vytvořte časový plán potřeby zdrojů.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Získejte souhlas s přidělením zdrojů k projektu od liniového managementu.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Zařaďte odhady a plán přidělování zdrojů do vykonávání procesu řízení změn.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Řiďte přidělování úloh a zvláštní důraz věnujte produktivitě nově zařazených pracovníků.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Řiďte a kontrolujte zdroje se zřetelem na řízení změn.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případech, kdy došlo k nadhodnocení nebo podhodnocení potřeby zdrojů, eskalujte problém na úroveň řízení programu nebo portfolia za účelem přerozdělení zdrojů.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Modifikujte databázi odhadu zdrojů aktuálními hodnotami, které ukazují skutečně použité zdroje, a to zejména při ukončení projektu.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Dokumentujte získané poznatky a tyto poznatky užijte v budoucích projektech.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446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880320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Úspěšné řízení projektu</a:t>
            </a: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Úspěšnost řízení projektu je dána oceněním výsledků různými zainteresovanými stranami.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37661" y="483518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Klíčovým cílem manažerů projektu je dosáhnout </a:t>
            </a:r>
            <a:b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jejich snažení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úspěchu a vyhnout se nezdaru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chtějí si být jisti v tom, že znají uvažovaná kritéria určující  úspěch, nebo nezdar, a že znají způsoby jejich hodnocení – přesná a jasná definice těchto kritérií.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Úspěch lze definovat jako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dosažení cílů projektu v rámci dohodnutých limitů.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když je úspěšnost řízení projektu s úspěchem projektu spojená, nejedná se o totéž, např. je možné úspěšně řídit projekt, který musí být vzhledem k novému strategickému směru firmy ukončen.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úspěch řízení projektu je důležitá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integrace – kombinace požadavků, aktivit a výsledků projektu s úmyslem dosáhnout cílů a výstupů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720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Úspěšné řízení projektu</a:t>
            </a: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Integrace je považována za jednu z klíčových funkcí projektového manažera.</a:t>
            </a:r>
          </a:p>
          <a:p>
            <a:pPr marL="0" indent="0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Příkladem integračních činností projektového manažera je vytvoření projektového týmu z vhodných typů spolupracovníků.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integrace zahrnuje všechny procesy, pokusy, snahy a výsledky realizované v projektu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 koordinace a kontrola pro dosažení plánovaného cíle. 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Efektivní integrace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vyžaduje vhodnou osobu a adekvátní technické znalosti, organizační, manažerské a sociálně-psychologické dovednosti. 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Účinná integrace je v projektech výsledkem hlavních činností:</a:t>
            </a:r>
          </a:p>
          <a:p>
            <a:pPr lvl="1"/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Sestavení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</a:p>
          <a:p>
            <a:pPr lvl="1"/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Operativního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</a:p>
          <a:p>
            <a:pPr lvl="1"/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změn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 (jejich celkovou koordinaci v celém projektu)</a:t>
            </a:r>
          </a:p>
          <a:p>
            <a:pPr lvl="1"/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Vedení manažerem</a:t>
            </a: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538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Možné procesní kroky pro úspěšné řízení projektu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Analyzujte projekt a jeho kontext </a:t>
            </a:r>
            <a:b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(včetně rozhodnutí a dokumentace).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Vytvořte koncepci řízení projektu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na základě požadavků projektu, prodiskutovat návrh se zainteresovanými stranami – odsouhlasení se zákazníkem (formou smlouvy např. o řízení projektu).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Vytvořte plán řízení projektu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sestavte tým, metody, techniky a nástroje řízení projektu.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Naplánujte integrační postupy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včetně managementu (odstranit neslučitelnosti).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Provádějte a kontrolujte plány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projektu a provádějte řízení změn, reportujte o účinnosti řízení projektu.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Shromažďujte dosažené výsledky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jejich interpretaci odpovídajícím zainteresovaným stranám.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Vyhodnoťte úspěchy a nezdary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projektu.</a:t>
            </a: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790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Úspěšné řízení projektu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manažer je schopen ve zmatené a chaotické situaci najít pořádek a vzájemné vazby</a:t>
            </a: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972650"/>
            <a:ext cx="4255876" cy="3933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Aby mohl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manažer úspěšně provádět integraci v celém průběhu projektu, musí být schopen systémového myšlení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což je způsob nazírání, který dává přednost celkovému pohledu na důležité části projektu, a to s respektováním všech významných souvislostí.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Protikladem je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nesystémové myšlení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kdy osoba uvažuje o projektu jen v krátkodobém časovém horizontu a to z jednoho pohledu určitého zájmu.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praxi projektového řízení systémové myšlení musí obsahovat jak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analytické myšlení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(schopnost rozpoznat důležité jednotlivosti projektu), tak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syntetické myšlení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(schopnost složit z jednotlivostí smysluplný projekt).</a:t>
            </a: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245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5832648" cy="507703"/>
          </a:xfrm>
        </p:spPr>
        <p:txBody>
          <a:bodyPr/>
          <a:lstStyle/>
          <a:p>
            <a:r>
              <a:rPr lang="cs-CZ" dirty="0"/>
              <a:t>Řízení projektu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798725"/>
            <a:ext cx="5700023" cy="38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792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Životní cyklus projektu je souborem obecně následných fází projektu, jejichž názvy a počet jsou určeny potřebami kontroly organizace, která je v projektu angažovaná.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Různé metodiky uvádějí různé dělení a různý počet fází, zpravidla čtyři až pět fází životního cyklu projektu. Počet a pojmenování jednotlivých životních fází projektu jsou zpravidla podřízeny typu a rozsahu projektu a potřebám jeho řízení.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Např. PMBOK uvádí dělení do čtyř hlavních fází: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Proveditelnost;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a návrh;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Zavedení a spuštění;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Uzavření.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78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8" name="Zástupný symbol pro obsah 2"/>
          <p:cNvSpPr txBox="1">
            <a:spLocks/>
          </p:cNvSpPr>
          <p:nvPr/>
        </p:nvSpPr>
        <p:spPr>
          <a:xfrm>
            <a:off x="827584" y="4327179"/>
            <a:ext cx="2088232" cy="481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Zdroj: Svozilová (2006)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5832648" cy="507703"/>
          </a:xfrm>
        </p:spPr>
        <p:txBody>
          <a:bodyPr/>
          <a:lstStyle/>
          <a:p>
            <a:r>
              <a:rPr lang="cs-CZ" dirty="0"/>
              <a:t>Vymezení projektového managementu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817301"/>
            <a:ext cx="6858594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536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Koncepční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Volba řešení úkolu formou projektu: identifikace problému, který má být projektem vyřešen, a formulace představy o tom, čeho má být projekčním řešením dosaženo – specifikace zadání projektu.</a:t>
            </a: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Plánovací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Sestavení plánu řešení projektu: definice cílů projektu, vytvoření představy o „optimální cestě" ke zvoleným cílům, stanovení požadavků na zajištění projektu potřebnými kapacitními zdroji, sestavení projekčního týmu – vypracování plánovací dokumentace (harmonogram postupu a rozpočet).</a:t>
            </a: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Řešitelská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projekčního řešení: postupné zpřesňování výchozí představy o řešení zadaného problému, plnění zadání projektu ve třech etapách od vzniku koncepčního modelu přes zpracování logického modelu až po vypracování modelu prováděcího – projektová dokumentace.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021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Implementační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Implementace výsledků projekčního řešení: uvedení zdokumentované představy do života, vybudování a zprovoznění systému, který svými provozními a funkčními parametry odpovídá požadavkům specifikace zadání projektu.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Závěrečná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Ukončení projektu: zhodnocení dosažených výsledků, záznam získaných zkušeností a jejich využití jako poučení pro další projekty, rozpuštění týmu – archivace záznamů. Rozhodujícím momentem ve vývoji každého projektu je implementace jeho výsledků. Projekční řešení je totiž záznamem výsledků určitého myšlenkového experimentu, pokusu nalézt co nejlepší cestu k vytyčeným cílům projektu. Tyto výsledky je však nutné uvést do života.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038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771550"/>
            <a:ext cx="5688632" cy="280831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Identifikace</a:t>
            </a: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Projektový záměr, Logický rámec, Identifikační listina projektu</a:t>
            </a:r>
          </a:p>
          <a:p>
            <a:pPr>
              <a:buFont typeface="+mj-lt"/>
              <a:buAutoNum type="arabicPeriod"/>
            </a:pPr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Zadání/Definice</a:t>
            </a: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Registr zainteresovaných stran, Tabulka souvislostí, </a:t>
            </a:r>
            <a:r>
              <a:rPr lang="cs-CZ" sz="14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Breakdown</a:t>
            </a: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Structure (WBS)</a:t>
            </a:r>
          </a:p>
          <a:p>
            <a:pPr>
              <a:buFont typeface="+mj-lt"/>
              <a:buAutoNum type="arabicPeriod"/>
            </a:pPr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</a:t>
            </a: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Plán řízení projektu, Matice odpovědnosti, Organizační struktura, role a odpovědnost, Komunikační plán, Rozpočet a finanční plán, Registr rizik, Harmonogram</a:t>
            </a:r>
          </a:p>
          <a:p>
            <a:pPr>
              <a:buFont typeface="+mj-lt"/>
              <a:buAutoNum type="arabicPeriod"/>
            </a:pPr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Realizace</a:t>
            </a: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Zápis z porady, Report o stavu projektu, Seznam bodu k řešení, Změnový požadavek, Seznam poučení</a:t>
            </a:r>
          </a:p>
          <a:p>
            <a:pPr>
              <a:buFont typeface="+mj-lt"/>
              <a:buAutoNum type="arabicPeriod"/>
            </a:pPr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Ukončení</a:t>
            </a: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Předávací protokol, Akceptační protokol, Vyhodnocení projektu, Poučení z projektu</a:t>
            </a:r>
          </a:p>
          <a:p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768752" cy="507703"/>
          </a:xfrm>
        </p:spPr>
        <p:txBody>
          <a:bodyPr/>
          <a:lstStyle/>
          <a:p>
            <a:r>
              <a:rPr lang="cs-CZ" dirty="0"/>
              <a:t>5 hlavních kroků a vhodná projektová dokumentace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5755F12C-9901-40D1-8877-529928D63999}"/>
              </a:ext>
            </a:extLst>
          </p:cNvPr>
          <p:cNvSpPr txBox="1">
            <a:spLocks/>
          </p:cNvSpPr>
          <p:nvPr/>
        </p:nvSpPr>
        <p:spPr>
          <a:xfrm>
            <a:off x="5901240" y="483518"/>
            <a:ext cx="2631200" cy="4001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Čeho chceme vlastně dosáhnout?</a:t>
            </a:r>
          </a:p>
          <a:p>
            <a:pPr>
              <a:buAutoNum type="arabicPeriod"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 vše bude projekt obnášet?</a:t>
            </a:r>
          </a:p>
          <a:p>
            <a:pPr>
              <a:buAutoNum type="arabicPeriod"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 by měl projekt proběhnout? Co se může stát během realizace?</a:t>
            </a:r>
          </a:p>
          <a:p>
            <a:pPr>
              <a:buAutoNum type="arabicPeriod"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 projekt uřídit?</a:t>
            </a:r>
          </a:p>
          <a:p>
            <a:pPr>
              <a:buAutoNum type="arabicPeriod"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 projekt správně zakončit?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06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768752" cy="507703"/>
          </a:xfrm>
        </p:spPr>
        <p:txBody>
          <a:bodyPr/>
          <a:lstStyle/>
          <a:p>
            <a:r>
              <a:rPr lang="cs-CZ" dirty="0"/>
              <a:t>Rozdělení dokumentů na základní a doplňkové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86EE598E-4A4D-4758-94CE-34E5169BE91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3568" y="771550"/>
          <a:ext cx="6336705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2235">
                  <a:extLst>
                    <a:ext uri="{9D8B030D-6E8A-4147-A177-3AD203B41FA5}">
                      <a16:colId xmlns:a16="http://schemas.microsoft.com/office/drawing/2014/main" val="789030608"/>
                    </a:ext>
                  </a:extLst>
                </a:gridCol>
                <a:gridCol w="2112235">
                  <a:extLst>
                    <a:ext uri="{9D8B030D-6E8A-4147-A177-3AD203B41FA5}">
                      <a16:colId xmlns:a16="http://schemas.microsoft.com/office/drawing/2014/main" val="1264428140"/>
                    </a:ext>
                  </a:extLst>
                </a:gridCol>
                <a:gridCol w="2112235">
                  <a:extLst>
                    <a:ext uri="{9D8B030D-6E8A-4147-A177-3AD203B41FA5}">
                      <a16:colId xmlns:a16="http://schemas.microsoft.com/office/drawing/2014/main" val="141357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Fáze řízení projektu (kroky)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Základní dokumenty (nutné)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Doplňkové dokumenty</a:t>
                      </a:r>
                    </a:p>
                    <a:p>
                      <a:r>
                        <a:rPr lang="cs-CZ" sz="1200" dirty="0"/>
                        <a:t>(u komplexních projektů=musí být)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353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b="1" dirty="0"/>
                        <a:t>1. Identifikace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Identifikační listina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Projektový záměr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Logický rámec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298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b="1" dirty="0"/>
                        <a:t>2. Zadání/Definice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WBS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Registr zainteresovaných stran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Tabulka souvislostí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425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b="1" dirty="0"/>
                        <a:t>3. Plánování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Matice odpovědnosti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Registr rizik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Rozpočet a finanční plán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Harmonogram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Plán řízení projektu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Organizační struktura, role a odpovědnosti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Komunikační plán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223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b="1" dirty="0"/>
                        <a:t>4. Realizace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Zápis z porady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Změnový požadavek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Report o stavu projektu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Seznam bodů k řešení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Seznam poučení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999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b="1" dirty="0"/>
                        <a:t>5. Ukončení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Akceptační protokol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Vyhodnocení projektu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Předávací protokol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200" dirty="0"/>
                        <a:t>Poučení z projektu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234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8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Předprojektová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zkoumat příležitost pro projekt a posoudit proveditelnost záměru.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 příležitosti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„</a:t>
            </a:r>
            <a:r>
              <a:rPr lang="pl-PL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vůbec možné realizovat zamýšlený projekt?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V případě doporučení první podrobnější charakteristika projektu.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zpracovat informace o příležitostech, reakce na hrozby trhu, vniřní život firmy atd.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podnět/záměr projektu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analýza podnětů (trhu, zákazníků, vedení, prognóz, chování konkurence), analýza příležitostí (finanční situace, komodity, personální zdroje), analýza hrozeb (legislativní podmínky), analýza problémů, formulace základní koncepce a obsah záměru, odhad nadějnosti záměru (odhad nákladů a přínosů), základní předpoklady, odhad rizika.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studie 3 -10 stran.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6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Předprojektová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zkoumat příležitost pro projekt a posoudit proveditelnost záměru.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 proveditelnosti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rozbor možný cest k dosažení cíle ze současné situace (nejvýhodnější varianta)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závěry ze studie příležitosti (omezení – čas, zdroje, podmínky..)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popis projektu a jeho obsahu (jaký problém se má řešit), analýza podnětů, specifikace cílů, analýza současného stavu a podmínek, lokalizace prostředí projektu, organizace a řízení (včetně návrhu vedení projektu a týmu), popis základního technického řešení, odhad délky projektu a celkových nákladů, odhad kritických zdrojů, návrh milníků, odhad přínosů, finanční a ekonomická analýza, návaznosti na jiné projekty, rozbor rizik, kritických faktorů úspěchu, předpoklady pro průběh projektu.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studie 7-25 stran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584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sestavení projektového týmu k vytvoření plánu a jeho realizaci až po předání výsledků projektu.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Zahájení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případné upřesnění cíle projektu, jeho účelu, personálního obsazení, kompetence atd. Dokument – Základací listina projektu.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již vytvořen tým – následné sestavení plánu projektu – baseline.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Realizace projektu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plán řízení, harmonogram projektu, zúčastněné strany, průběžné zjištování odchylek (reporting) , korekce, přeplánovaní atd.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Předání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výstupů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ukončení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617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Poprojektová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využitelnost poznatků a zkušeností v dalších projektech. Analyzovat celý průběh projektu, určit chyby (pro neopakování). 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Komplexní vyhodnocení projektu.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Zaznamenat zpětnou vazbu klíčových zainteresovaných stran.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930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 nacházející se v různých fázích realizace mohou vykazovat různé odlišnosti (odchylky) od stanovených plánů.</a:t>
            </a:r>
          </a:p>
          <a:p>
            <a:pPr marL="0" indent="0" algn="r">
              <a:buNone/>
            </a:pPr>
            <a:endParaRPr lang="pl-PL" sz="1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Závažné odchylky či pochybení projektového manažera může být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důvodem pozastavení projektu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té doby, dokud se neodstraní zjištěné nedostatky např.: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zjištění příčin výrazných odchylek v oblastech nákladů, 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plnění úkolů členů projektového týmu, 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využívání zdrojů, 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pochybení členů týmu, nesrovnalosti vynakládaní finančních prostředků – účelovost, nesmyslnost, navyšování cen atd.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- odchylky </a:t>
            </a:r>
            <a:b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(slidy 68-77)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035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- mohou nastat změny ze strany zájmových skupin:</a:t>
            </a: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vlastník firmy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má novou odlišnou strategii, </a:t>
            </a:r>
            <a:b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proto může pozastavit probíhající projekt(y), případně je i zrušit nebo naopak modifikovat pro jiné využití;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zákazník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změní požadavky, kritéria výstupu projektu – může být důvodem k dočasnému pozastavení projektu do doby, než se vše opět „vyjasní“ a dohodnou nové podmínky;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 strany zaměstnanců či projektového týmu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obměnění stávajícího týmu – potřebný čas na zaškolení a uvedení do problematiky projektu;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„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třetích stran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– zadavatel, veřejná instituce atd.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7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Projektem může být akce, která je: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79912" y="427434"/>
            <a:ext cx="410445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Jedinečná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nejedná se tedy o nějaký opakovaný proces, ale o něco nového.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Vymezená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je jasná (výsledek/výstup), časová, finanční a případně dalšími způsoby ohraničená.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Různorodá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dosažení stanoveného cíle vyžaduje různé dovednosti různých lidí.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Komplexní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řešení není jednoduché a na jednu poradu.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Riziková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jedná se o něco nového, je na to málo času, peněz a vůbec všeho, účastní se toho celá řada různých lidí, velká složitost - spousta nejistých událostí, které mohou takovou akci poškodit.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 do projektového managementu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281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praxi není mnoho projektů, které by skončily zásadním neúspěchem vinou špatného řízení nebo kontroly. 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Většina skutečně katastrofálních konců je výsledkem špatných předpokladů, učiněných ve fázi iniciace, ale nejvíce potíží a problémů má své kořeny ve špatném plánu. 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156542" y="1296338"/>
            <a:ext cx="3766298" cy="3054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zjištění odchylek od plánů se provádí systematická průběžná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projektu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kterou může provádět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nezávislý subjekt,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který není součástí projektového týmu (např. </a:t>
            </a: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auditor, člen top managementu firmy, dozorčí rady, člen představenstva, jiný pověřený pracovník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nebo naopak se může jednat např. 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projektového manažera, finančního manažera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 atd.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179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7092280" y="1203599"/>
            <a:ext cx="1787171" cy="309634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8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čem tkví společná příčina neúspěchu tolika projektů </a:t>
            </a:r>
            <a:br>
              <a:rPr lang="cs-CZ" sz="18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řadě firem?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6840760" cy="507703"/>
          </a:xfrm>
        </p:spPr>
        <p:txBody>
          <a:bodyPr/>
          <a:lstStyle/>
          <a:p>
            <a:r>
              <a:rPr lang="cs-CZ"/>
              <a:t>Příčiny neúspěchu projektů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71551"/>
            <a:ext cx="67142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435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156542" y="771550"/>
            <a:ext cx="3766298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iniciaci projektu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Nejasná vazba mezi strategickými záměry podniku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následné nesprávné stavení cílů projektu.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Špatná cenová strategie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projektů zpracovávaných externím dodavatelem nebo úvodní odhad nákladů u interních projektů – následný vliv na potíže při návrhu rozpočtu, rozsahu rizik  - opakovaná nedorozumění v kontrolních procesech a následný tlak a nervózní atmosféře v projektovém týmu.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Podceněné nebo naopak nadsazené odhady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spotřeby zdrojů.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Celkové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nedocenění náročnosti a rizikovosti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Volba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nevhodných postupů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realizaci konkrétního projektu.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140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411510"/>
            <a:ext cx="410445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plánování projektu: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Nedostatky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nejasnosti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nejednoznačnost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formulací cílů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definování projektu,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nedorozumění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komunikaci cílů a záměrů mezi vedením společnosti a projektovým manažerem.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Volba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nevhodného modelu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projektového managementu (např. nevhodná organizační struktura) pro konkrétní typ projektu.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Chyby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zpracování podrobného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rozpisu prací,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nedostatečnost v převodu podrobného rozpisu prací do harmonogramu a rozpočtu projektu.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nebo nadsazení odhadů pracnosti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dopadem do harmonogramu i rozpočtu.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Opomenutí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některých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oblastí a jejich dopadů v plánovacích dokumentech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nebo vynechání některé ze součástí plánu projektu.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Špatné posouzení rizik projektu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nedostatky v předpokladech a plánech budování kvality.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Podlehnutí tlakům a spěchu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vyhotovení „projektové dokumentace“.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003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411510"/>
            <a:ext cx="410445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koordinaci a řízení prací na projektu: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Nedorozumění v komunikaci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 projektovým manažerem a projektovým týmem.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Chyby v komunikačním plánu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nedostatečná nebo naopak nezvládnutelně objemná komunikace.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Nedostupnost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některých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komunikačních kanálů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část projektového týmu.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výhod osobního styku členů týmu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převládající formalizace a užívání technologií výrazně eliminující vyjadřování a komunikaci mezi členy týmu.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Špatně rozdělené odpo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vědnosti a schopnosti rozhodování, pomalé a komplikované rozhodovací a schvalovací procesy, nejasně nastavené priority.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Nedostatečný rozsah autority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manažera projektu, konflikty liniového a projektového řízení, nízká podpora nadřízeného managementu.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535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411510"/>
            <a:ext cx="410445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koordinaci a řízení prací na projektu: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Nedůslednost v delegování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pověřování k plnění úkolů.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Problémy mezilidských vztahů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osobní rozpory špatně zvládnuté osobní ambice jednotlivců, nekonstruktivní soutěživost.</a:t>
            </a:r>
          </a:p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monitorování a kontrole projektu: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Nedostatky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plánovaných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kontrolních postupů.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Nedůslednost a nepravidelnost provádění kontrol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chyby měření, subjektivní odhady, benevolence k záměrnému zkreslování výsledků.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významu kontrol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ověřování kvality mezivýsledků předávaných mezi členy projektového týmu v jednotlivých fázích nebo krocích zpracování.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Špatně navržená korekční opatření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pomalé rozhodování  o jejich aplikaci.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Opomenutí kontroly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oblastech řízení rizik a řízení kvality projektu.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996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1419622"/>
            <a:ext cx="4104456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uzavření projektu: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rozsahu a náročnosti dokončovacích prací a administrativních úkonů.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Předčasné převedení pracovních zdrojů na jiné projekty.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Nedostatky ve formulacích akceptačních kritérií, přílišná volnost ve výkladu naplnění cílů projektu.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944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9664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má své pro i proti. Je na organizaci, který standard využívá a lépe se s ním „sžije“.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umožňuje jednotný přístup k řízení projektu v celé organizaci a umožňuje mluvit „jedním jazykem“ pro všechny zainteresované strany.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Každá standardizace prochází procesem </a:t>
            </a:r>
            <a:r>
              <a:rPr lang="cs-CZ" sz="14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tailoringu</a:t>
            </a: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(přizpůsobení) tak, aby byla vhodně implementována a využívaná.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vyšší úrovní implementace projektového řízení je spojeno efektivnější využívání zdrojů, také často vede k vyšší efektivitě procesů a rychlejšímu dosahování cílů organizace.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jsou vhodné pro jakékoliv typy projektů (neziskové/ziskové).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Požadavek na certifikaci projektových manažerů zvyšuje jejich odbornost a také kompetenční bázi znalostí projektového řízení (může být podmínkou v rámci zahraniční projektové spolupráce). 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Závěr</a:t>
            </a:r>
          </a:p>
        </p:txBody>
      </p:sp>
    </p:spTree>
    <p:extLst>
      <p:ext uri="{BB962C8B-B14F-4D97-AF65-F5344CB8AC3E}">
        <p14:creationId xmlns:p14="http://schemas.microsoft.com/office/powerpoint/2010/main" val="21469293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má jasné časové ohraničení, pracuje s náklady, rizikem, přináší benefity, dosahuje stanoveného cíle.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má zpravidla 3 fáze: předprojektová, realizační, poprojektová.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pracuje se svou terminologií – procesy, aktivity, činnosti. Každá organizace může mít jiné požadavky na rozdělení fází projektového řízení i jednotlivých aspektů – důraz na tailoring a aplikovatelnost projektového řízení v podmínkách organizace / podniku. 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se skládá ze základních atributů, které jej odlišují od BAU (business as usual). 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Závěr</a:t>
            </a:r>
          </a:p>
        </p:txBody>
      </p:sp>
    </p:spTree>
    <p:extLst>
      <p:ext uri="{BB962C8B-B14F-4D97-AF65-F5344CB8AC3E}">
        <p14:creationId xmlns:p14="http://schemas.microsoft.com/office/powerpoint/2010/main" val="29497833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923678"/>
            <a:ext cx="2880320" cy="266429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2067694"/>
            <a:ext cx="4104456" cy="2520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</a:p>
          <a:p>
            <a:pPr marL="0" indent="0" algn="ctr">
              <a:buNone/>
            </a:pP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</a:p>
          <a:p>
            <a:pPr marL="0" indent="0" algn="ctr">
              <a:buNone/>
            </a:pP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</a:p>
          <a:p>
            <a:pPr marL="0" indent="0" algn="ctr">
              <a:buNone/>
            </a:pPr>
            <a:endParaRPr lang="cs-CZ" sz="1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24482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Dotazy a diskuse </a:t>
            </a:r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39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Předmětem projektového řízení je </a:t>
            </a:r>
            <a:r>
              <a:rPr lang="pl-PL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který představuje soubor činností, které je potřeba naplánovat a provést, aby bylo dosaženo požadovaných cílů. 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79912" y="427434"/>
            <a:ext cx="410445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Cílem projektového řízení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zajistit naplánování a realizaci úspěšného projektu, kterým se rozumí případ, kdy v plánovaném čase a s plánovanými náklady bylo dosaženo cílů projektu. 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Pět základních prvků projektového managementu: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projektová komunikace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prostředí, které slouží efektivnímu dorozumění účastníků projektu,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týmová spolupráce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principy kooperace a důvěry,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životní cyklus projektu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logický sled úseků a fází projektu,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vlastní součást projektového managementu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nástroje řízení projektů aplikovaných v průběhu životního cyklu,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organizační závazek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pověření manažera projektu řízením projektu, finanční zdroje, odpovídající metodika aj.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 do projektového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10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</a:t>
            </a: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763688" y="3219822"/>
            <a:ext cx="3888432" cy="1368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přeji Vám úspěšný den </a:t>
            </a:r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956047" y="3723878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cs-CZ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Pavel Adámek, Ph.D.</a:t>
            </a:r>
          </a:p>
          <a:p>
            <a:pPr algn="r"/>
            <a:r>
              <a:rPr lang="cs-CZ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adamek@opf.slu.cz</a:t>
            </a:r>
            <a:endParaRPr lang="cs-CZ" altLang="cs-CZ" sz="9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20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všeobecně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použitelné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know-how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(1):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79912" y="427434"/>
            <a:ext cx="410445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zvýšit efektivitu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komerčních projektů,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snížit náklady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zachování kvality a rozsahu výstupů projektu,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významně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snížit celkovou dobu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trvání projektu,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snížit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obecně předimenzované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 při zachování kvality výstupu,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řídit projekty tak, aby směřovaly k naplňování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dlouhodobých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 a strategií,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řídit projekty tak, aby prioritami při výběru projektu byl jeho celkový přínos (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synergický efekt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v naplňování celkové strategie, nikoli jen izolovaný přínos projektu – zisk (některé i velmi ziskové projekty nepřispívají k naplňování strategie a odchylují ji nežádoucím směrem – takže vzniká potřeba, k jejímu naplnění, zahájit další dodatečné projekty vyžadující další náklady, které nejsou v oněch „úspěšných“ projektech patrné),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 do projektového managementu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12692"/>
      </p:ext>
    </p:extLst>
  </p:cSld>
  <p:clrMapOvr>
    <a:masterClrMapping/>
  </p:clrMapOvr>
</p:sld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12420</TotalTime>
  <Words>7186</Words>
  <Application>Microsoft Office PowerPoint</Application>
  <PresentationFormat>Předvádění na obrazovce (16:9)</PresentationFormat>
  <Paragraphs>915</Paragraphs>
  <Slides>80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80</vt:i4>
      </vt:variant>
    </vt:vector>
  </HeadingPairs>
  <TitlesOfParts>
    <vt:vector size="86" baseType="lpstr">
      <vt:lpstr>Arial</vt:lpstr>
      <vt:lpstr>Calibri</vt:lpstr>
      <vt:lpstr>Enriqueta</vt:lpstr>
      <vt:lpstr>Times New Roman</vt:lpstr>
      <vt:lpstr>Wingdings</vt:lpstr>
      <vt:lpstr>SLU</vt:lpstr>
      <vt:lpstr>1. TUTORIÁL  Projektový management </vt:lpstr>
      <vt:lpstr>Obsahové zaměření tutoriálu</vt:lpstr>
      <vt:lpstr>Cíl a podmínky splnění předmětu</vt:lpstr>
      <vt:lpstr>Zdroje a literatura </vt:lpstr>
      <vt:lpstr>Prezentace aplikace PowerPoint</vt:lpstr>
      <vt:lpstr>Vymezení projektového managementu</vt:lpstr>
      <vt:lpstr>Prezentace aplikace PowerPoint</vt:lpstr>
      <vt:lpstr>Prezentace aplikace PowerPoint</vt:lpstr>
      <vt:lpstr>Prezentace aplikace PowerPoint</vt:lpstr>
      <vt:lpstr>Prezentace aplikace PowerPoint</vt:lpstr>
      <vt:lpstr>Vymezení projektového managementu</vt:lpstr>
      <vt:lpstr>Prezentace aplikace PowerPoint</vt:lpstr>
      <vt:lpstr>Prezentace aplikace PowerPoint</vt:lpstr>
      <vt:lpstr>Prezentace aplikace PowerPoint</vt:lpstr>
      <vt:lpstr>Projektový management – kontext strategie projektu a organizace</vt:lpstr>
      <vt:lpstr>Projektový management – kontext projektu </vt:lpstr>
      <vt:lpstr>Prezentace aplikace PowerPoint</vt:lpstr>
      <vt:lpstr>Prezentace aplikace PowerPoint</vt:lpstr>
      <vt:lpstr>Standardizace v projektovém managementu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Standardizace v projektovém managementu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Řízení projektu</vt:lpstr>
      <vt:lpstr>Prezentace aplikace PowerPoint</vt:lpstr>
      <vt:lpstr>Prezentace aplikace PowerPoint</vt:lpstr>
      <vt:lpstr>Prezentace aplikace PowerPoint</vt:lpstr>
      <vt:lpstr>5 hlavních kroků a vhodná projektová dokumentace</vt:lpstr>
      <vt:lpstr>Rozdělení dokumentů na základní a doplňkové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Příčiny neúspěchu projektů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Závěr</vt:lpstr>
      <vt:lpstr>Závěr</vt:lpstr>
      <vt:lpstr>Prezentace aplikace PowerPoint</vt:lpstr>
      <vt:lpstr> Děkuji za pozornost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Pavel Adámek</cp:lastModifiedBy>
  <cp:revision>208</cp:revision>
  <dcterms:created xsi:type="dcterms:W3CDTF">2016-07-06T15:42:34Z</dcterms:created>
  <dcterms:modified xsi:type="dcterms:W3CDTF">2020-09-30T20:42:55Z</dcterms:modified>
</cp:coreProperties>
</file>