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8" r:id="rId3"/>
    <p:sldId id="279" r:id="rId4"/>
    <p:sldId id="282" r:id="rId5"/>
    <p:sldId id="283" r:id="rId6"/>
    <p:sldId id="280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35837C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331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20.9.2020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58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-468560" y="627534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„Pravidla hry“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723878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Radka Bauerová, Ph.D.</a:t>
            </a:r>
          </a:p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seminář </a:t>
            </a:r>
          </a:p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22. 9. 2020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008" y="2126229"/>
            <a:ext cx="2703160" cy="250584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1452844"/>
            <a:ext cx="2088232" cy="205228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123478"/>
            <a:ext cx="5256584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CÍLE ÚVODNÍHO SEMINÁŘE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7544" y="1458254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Podat základní informace o vyučujícím a možnosti konzultací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Představit požadavky pro úspěšné absolvování předmětu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Informovat o způsobu výuky předmětu</a:t>
            </a:r>
          </a:p>
        </p:txBody>
      </p:sp>
    </p:spTree>
    <p:extLst>
      <p:ext uri="{BB962C8B-B14F-4D97-AF65-F5344CB8AC3E}">
        <p14:creationId xmlns:p14="http://schemas.microsoft.com/office/powerpoint/2010/main" val="4348158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7861"/>
            <a:ext cx="6480720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INFORMACE O VYUČUJÍCÍM A PŘEDMĚTU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3680057"/>
            <a:ext cx="1626242" cy="139190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84990" y="733969"/>
            <a:ext cx="89289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</a:rPr>
              <a:t>Ing</a:t>
            </a:r>
            <a:r>
              <a:rPr lang="en-GB" sz="2400" b="1" dirty="0">
                <a:solidFill>
                  <a:srgbClr val="000000"/>
                </a:solidFill>
              </a:rPr>
              <a:t>. Radka Bauerová</a:t>
            </a:r>
            <a:r>
              <a:rPr lang="cs-CZ" sz="2400" b="1" dirty="0">
                <a:solidFill>
                  <a:srgbClr val="000000"/>
                </a:solidFill>
              </a:rPr>
              <a:t>, Ph.D.</a:t>
            </a:r>
          </a:p>
          <a:p>
            <a:r>
              <a:rPr lang="en-GB" sz="2400" dirty="0">
                <a:solidFill>
                  <a:srgbClr val="000000"/>
                </a:solidFill>
              </a:rPr>
              <a:t>E-mail:			bauerova@opf.slu.cz</a:t>
            </a:r>
          </a:p>
          <a:p>
            <a:r>
              <a:rPr lang="cs-CZ" sz="2400" dirty="0">
                <a:solidFill>
                  <a:srgbClr val="000000"/>
                </a:solidFill>
              </a:rPr>
              <a:t>Konzultační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hodiny</a:t>
            </a:r>
            <a:r>
              <a:rPr lang="en-GB" sz="2400" dirty="0">
                <a:solidFill>
                  <a:srgbClr val="000000"/>
                </a:solidFill>
              </a:rPr>
              <a:t>:</a:t>
            </a:r>
            <a:r>
              <a:rPr lang="cs-CZ" sz="2400" dirty="0">
                <a:solidFill>
                  <a:srgbClr val="000000"/>
                </a:solidFill>
              </a:rPr>
              <a:t> 	úterý od 9:45 do 10:30 a od 11:25 do 12:10, 				středa od 10:35 do 11:20 </a:t>
            </a:r>
          </a:p>
          <a:p>
            <a:r>
              <a:rPr lang="cs-CZ" sz="2400" dirty="0">
                <a:solidFill>
                  <a:srgbClr val="000000"/>
                </a:solidFill>
              </a:rPr>
              <a:t>Místnost</a:t>
            </a:r>
            <a:r>
              <a:rPr lang="en-GB" sz="2400" dirty="0">
                <a:solidFill>
                  <a:srgbClr val="000000"/>
                </a:solidFill>
              </a:rPr>
              <a:t>:		B </a:t>
            </a:r>
            <a:r>
              <a:rPr lang="cs-CZ" sz="2400" dirty="0">
                <a:solidFill>
                  <a:srgbClr val="000000"/>
                </a:solidFill>
              </a:rPr>
              <a:t>3</a:t>
            </a:r>
            <a:r>
              <a:rPr lang="en-GB" sz="2400" dirty="0">
                <a:solidFill>
                  <a:srgbClr val="000000"/>
                </a:solidFill>
              </a:rPr>
              <a:t>01</a:t>
            </a:r>
            <a:r>
              <a:rPr lang="cs-CZ" sz="24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6" name="Obdélník 5"/>
          <p:cNvSpPr/>
          <p:nvPr/>
        </p:nvSpPr>
        <p:spPr>
          <a:xfrm>
            <a:off x="251520" y="2931790"/>
            <a:ext cx="6912768" cy="169277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cs-CZ" sz="2000" b="1" dirty="0">
                <a:solidFill>
                  <a:srgbClr val="000000"/>
                </a:solidFill>
              </a:rPr>
              <a:t>Online konzultační hodiny: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 případě potřeby studentů, kteří budou v karanténě bude možné konzultovat přes MS </a:t>
            </a:r>
            <a:r>
              <a:rPr lang="cs-CZ" sz="2000" dirty="0" err="1">
                <a:solidFill>
                  <a:srgbClr val="000000"/>
                </a:solidFill>
              </a:rPr>
              <a:t>Teams</a:t>
            </a:r>
            <a:r>
              <a:rPr lang="cs-CZ" sz="2000" dirty="0">
                <a:solidFill>
                  <a:srgbClr val="000000"/>
                </a:solidFill>
              </a:rPr>
              <a:t> po předchozí domluvě e-mailem 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→ tým s názvem: „Bauerová – konzultace“.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Kód pro vstup do týmu: </a:t>
            </a:r>
            <a:r>
              <a:rPr lang="cs-CZ" sz="2000" b="1" dirty="0">
                <a:solidFill>
                  <a:srgbClr val="000000"/>
                </a:solidFill>
              </a:rPr>
              <a:t>ppfm7ar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67134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370" y="191839"/>
            <a:ext cx="7416824" cy="507703"/>
          </a:xfrm>
        </p:spPr>
        <p:txBody>
          <a:bodyPr/>
          <a:lstStyle/>
          <a:p>
            <a:pPr lvl="0" algn="ctr">
              <a:spcBef>
                <a:spcPts val="0"/>
              </a:spcBef>
              <a:defRPr/>
            </a:pPr>
            <a:r>
              <a:rPr lang="cs-CZ" dirty="0">
                <a:solidFill>
                  <a:srgbClr val="000000"/>
                </a:solidFill>
              </a:rPr>
              <a:t>POŽADAVKY NA ABSOLVOVÁNÍ PŘEDMĚTU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86236" y="713999"/>
            <a:ext cx="870624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Zpracování seminární práce – 15 bodů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dirty="0">
                <a:solidFill>
                  <a:srgbClr val="000000"/>
                </a:solidFill>
                <a:latin typeface="Times New Roman"/>
              </a:rPr>
              <a:t>Písemná z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kouška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–</a:t>
            </a:r>
            <a:r>
              <a:rPr kumimoji="0" lang="cs-CZ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možnost získat</a:t>
            </a:r>
            <a:r>
              <a:rPr lang="cs-CZ" sz="2000" dirty="0">
                <a:solidFill>
                  <a:srgbClr val="000000"/>
                </a:solidFill>
                <a:latin typeface="Times New Roman"/>
              </a:rPr>
              <a:t> až </a:t>
            </a:r>
            <a:r>
              <a:rPr lang="cs-CZ" sz="2000" b="1" dirty="0">
                <a:solidFill>
                  <a:srgbClr val="000000"/>
                </a:solidFill>
                <a:latin typeface="Times New Roman"/>
              </a:rPr>
              <a:t>40 bodů</a:t>
            </a:r>
            <a:endParaRPr kumimoji="0" lang="cs-CZ" sz="2000" b="1" i="0" u="none" strike="noStrike" kern="120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baseline="0" dirty="0">
                <a:solidFill>
                  <a:srgbClr val="000000"/>
                </a:solidFill>
                <a:latin typeface="Times New Roman"/>
              </a:rPr>
              <a:t>Minimální</a:t>
            </a:r>
            <a:r>
              <a:rPr lang="cs-CZ" sz="2000" dirty="0">
                <a:solidFill>
                  <a:srgbClr val="000000"/>
                </a:solidFill>
                <a:latin typeface="Times New Roman"/>
              </a:rPr>
              <a:t> účast na seminářích je </a:t>
            </a:r>
            <a:r>
              <a:rPr lang="cs-CZ" sz="2000" b="1" strike="sngStrike" dirty="0">
                <a:solidFill>
                  <a:srgbClr val="000000"/>
                </a:solidFill>
                <a:latin typeface="Times New Roman"/>
              </a:rPr>
              <a:t>50 % </a:t>
            </a:r>
            <a:r>
              <a:rPr lang="cs-CZ" sz="2000" b="1" dirty="0">
                <a:solidFill>
                  <a:srgbClr val="000000"/>
                </a:solidFill>
                <a:latin typeface="Times New Roman"/>
              </a:rPr>
              <a:t>-&gt; tento semestr nebude vyžadována </a:t>
            </a:r>
            <a:endParaRPr kumimoji="0" lang="cs-CZ" sz="2000" b="1" i="0" u="non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5651" y="2283718"/>
            <a:ext cx="6185964" cy="203132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Celkové hodnocení: </a:t>
            </a:r>
            <a:r>
              <a:rPr lang="cs-CZ" dirty="0">
                <a:solidFill>
                  <a:srgbClr val="000000"/>
                </a:solidFill>
              </a:rPr>
              <a:t>seminární práce + závěrečný písemný test </a:t>
            </a:r>
            <a:r>
              <a:rPr lang="en-GB" dirty="0">
                <a:solidFill>
                  <a:srgbClr val="000000"/>
                </a:solidFill>
              </a:rPr>
              <a:t/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>
                <a:solidFill>
                  <a:srgbClr val="000000"/>
                </a:solidFill>
              </a:rPr>
              <a:t>A (1)    </a:t>
            </a:r>
            <a:r>
              <a:rPr lang="cs-CZ" dirty="0">
                <a:solidFill>
                  <a:srgbClr val="000000"/>
                </a:solidFill>
              </a:rPr>
              <a:t>55</a:t>
            </a:r>
            <a:r>
              <a:rPr lang="en-GB" dirty="0">
                <a:solidFill>
                  <a:srgbClr val="000000"/>
                </a:solidFill>
              </a:rPr>
              <a:t> -  </a:t>
            </a:r>
            <a:r>
              <a:rPr lang="cs-CZ" dirty="0">
                <a:solidFill>
                  <a:srgbClr val="000000"/>
                </a:solidFill>
              </a:rPr>
              <a:t>52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bodů</a:t>
            </a:r>
            <a:r>
              <a:rPr lang="en-GB" dirty="0">
                <a:solidFill>
                  <a:srgbClr val="000000"/>
                </a:solidFill>
              </a:rPr>
              <a:t/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>
                <a:solidFill>
                  <a:srgbClr val="000000"/>
                </a:solidFill>
              </a:rPr>
              <a:t>B (1,5)    </a:t>
            </a:r>
            <a:r>
              <a:rPr lang="cs-CZ" dirty="0">
                <a:solidFill>
                  <a:srgbClr val="000000"/>
                </a:solidFill>
              </a:rPr>
              <a:t>51</a:t>
            </a:r>
            <a:r>
              <a:rPr lang="en-GB" dirty="0">
                <a:solidFill>
                  <a:srgbClr val="000000"/>
                </a:solidFill>
              </a:rPr>
              <a:t> -  </a:t>
            </a:r>
            <a:r>
              <a:rPr lang="cs-CZ" dirty="0">
                <a:solidFill>
                  <a:srgbClr val="000000"/>
                </a:solidFill>
              </a:rPr>
              <a:t>48</a:t>
            </a:r>
            <a:r>
              <a:rPr lang="en-GB" dirty="0">
                <a:solidFill>
                  <a:srgbClr val="000000"/>
                </a:solidFill>
              </a:rPr>
              <a:t> bodů</a:t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>
                <a:solidFill>
                  <a:srgbClr val="000000"/>
                </a:solidFill>
              </a:rPr>
              <a:t>C (2)       </a:t>
            </a:r>
            <a:r>
              <a:rPr lang="cs-CZ" dirty="0">
                <a:solidFill>
                  <a:srgbClr val="000000"/>
                </a:solidFill>
              </a:rPr>
              <a:t>47</a:t>
            </a:r>
            <a:r>
              <a:rPr lang="en-GB" dirty="0">
                <a:solidFill>
                  <a:srgbClr val="000000"/>
                </a:solidFill>
              </a:rPr>
              <a:t> -  </a:t>
            </a:r>
            <a:r>
              <a:rPr lang="cs-CZ" dirty="0">
                <a:solidFill>
                  <a:srgbClr val="000000"/>
                </a:solidFill>
              </a:rPr>
              <a:t>43</a:t>
            </a:r>
            <a:r>
              <a:rPr lang="en-GB" dirty="0">
                <a:solidFill>
                  <a:srgbClr val="000000"/>
                </a:solidFill>
              </a:rPr>
              <a:t> bodů</a:t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>
                <a:solidFill>
                  <a:srgbClr val="000000"/>
                </a:solidFill>
              </a:rPr>
              <a:t>D (2,5)    </a:t>
            </a:r>
            <a:r>
              <a:rPr lang="cs-CZ" dirty="0">
                <a:solidFill>
                  <a:srgbClr val="000000"/>
                </a:solidFill>
              </a:rPr>
              <a:t>42</a:t>
            </a:r>
            <a:r>
              <a:rPr lang="en-GB" dirty="0">
                <a:solidFill>
                  <a:srgbClr val="000000"/>
                </a:solidFill>
              </a:rPr>
              <a:t> -  </a:t>
            </a:r>
            <a:r>
              <a:rPr lang="cs-CZ" dirty="0">
                <a:solidFill>
                  <a:srgbClr val="000000"/>
                </a:solidFill>
              </a:rPr>
              <a:t>38</a:t>
            </a:r>
            <a:r>
              <a:rPr lang="en-GB" dirty="0">
                <a:solidFill>
                  <a:srgbClr val="000000"/>
                </a:solidFill>
              </a:rPr>
              <a:t> bodů</a:t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b="1" dirty="0">
                <a:solidFill>
                  <a:srgbClr val="000000"/>
                </a:solidFill>
              </a:rPr>
              <a:t>E (3)        </a:t>
            </a:r>
            <a:r>
              <a:rPr lang="cs-CZ" b="1" dirty="0">
                <a:solidFill>
                  <a:srgbClr val="000000"/>
                </a:solidFill>
              </a:rPr>
              <a:t>37</a:t>
            </a:r>
            <a:r>
              <a:rPr lang="en-GB" b="1" dirty="0">
                <a:solidFill>
                  <a:srgbClr val="000000"/>
                </a:solidFill>
              </a:rPr>
              <a:t> -  </a:t>
            </a:r>
            <a:r>
              <a:rPr lang="cs-CZ" b="1" dirty="0">
                <a:solidFill>
                  <a:srgbClr val="000000"/>
                </a:solidFill>
              </a:rPr>
              <a:t>33</a:t>
            </a:r>
            <a:r>
              <a:rPr lang="en-GB" b="1" dirty="0">
                <a:solidFill>
                  <a:srgbClr val="000000"/>
                </a:solidFill>
              </a:rPr>
              <a:t> bodů</a:t>
            </a:r>
            <a:r>
              <a:rPr lang="en-GB" dirty="0">
                <a:solidFill>
                  <a:srgbClr val="000000"/>
                </a:solidFill>
              </a:rPr>
              <a:t/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>
                <a:solidFill>
                  <a:srgbClr val="FF0000"/>
                </a:solidFill>
              </a:rPr>
              <a:t>F (4)         </a:t>
            </a:r>
            <a:r>
              <a:rPr lang="cs-CZ" dirty="0">
                <a:solidFill>
                  <a:srgbClr val="FF0000"/>
                </a:solidFill>
              </a:rPr>
              <a:t>32</a:t>
            </a:r>
            <a:r>
              <a:rPr lang="en-GB" dirty="0">
                <a:solidFill>
                  <a:srgbClr val="FF0000"/>
                </a:solidFill>
              </a:rPr>
              <a:t> -    0 bodů</a:t>
            </a:r>
            <a:endParaRPr lang="en-GB" b="0" i="0" dirty="0">
              <a:solidFill>
                <a:srgbClr val="FF0000"/>
              </a:solidFill>
              <a:effectLst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8571" y="3460553"/>
            <a:ext cx="1741641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29704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370" y="191839"/>
            <a:ext cx="7416824" cy="507703"/>
          </a:xfrm>
        </p:spPr>
        <p:txBody>
          <a:bodyPr/>
          <a:lstStyle/>
          <a:p>
            <a:pPr lvl="0" algn="ctr">
              <a:spcBef>
                <a:spcPts val="0"/>
              </a:spcBef>
              <a:defRPr/>
            </a:pPr>
            <a:r>
              <a:rPr lang="cs-CZ" dirty="0">
                <a:solidFill>
                  <a:srgbClr val="000000"/>
                </a:solidFill>
              </a:rPr>
              <a:t>ZPŮSOB VÝUKY SEMINÁŘŮ Z E-MARKETINGU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00261" y="843558"/>
            <a:ext cx="7194076" cy="24622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200" dirty="0">
                <a:solidFill>
                  <a:srgbClr val="000000"/>
                </a:solidFill>
                <a:latin typeface="Times New Roman"/>
              </a:rPr>
              <a:t>Na semináři studenti </a:t>
            </a:r>
            <a:r>
              <a:rPr lang="cs-CZ" sz="2200" b="1" dirty="0">
                <a:solidFill>
                  <a:srgbClr val="000000"/>
                </a:solidFill>
                <a:latin typeface="Times New Roman"/>
              </a:rPr>
              <a:t>aktivně vypracovávají své seminární práce </a:t>
            </a:r>
            <a:r>
              <a:rPr lang="cs-CZ" sz="2200" dirty="0">
                <a:solidFill>
                  <a:srgbClr val="000000"/>
                </a:solidFill>
                <a:latin typeface="Times New Roman"/>
              </a:rPr>
              <a:t>o aplikaci moderních metod e-marketingu ve fungování konkrétní firmy.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200" dirty="0">
                <a:solidFill>
                  <a:srgbClr val="000000"/>
                </a:solidFill>
                <a:latin typeface="Times New Roman"/>
              </a:rPr>
              <a:t>Vyučující má na semináři roli </a:t>
            </a:r>
            <a:r>
              <a:rPr lang="cs-CZ" sz="2200" dirty="0" err="1">
                <a:solidFill>
                  <a:srgbClr val="000000"/>
                </a:solidFill>
                <a:latin typeface="Times New Roman"/>
              </a:rPr>
              <a:t>facilitátora</a:t>
            </a:r>
            <a:r>
              <a:rPr lang="cs-CZ" sz="2200" dirty="0">
                <a:solidFill>
                  <a:srgbClr val="000000"/>
                </a:solidFill>
                <a:latin typeface="Times New Roman"/>
              </a:rPr>
              <a:t>, se kterým studenti vedou diskuzi v rámci zpracovávaných SP. Vyučující tak průběžně dohlíží a radí studentům v rámci zpracovávané oblasti.</a:t>
            </a:r>
            <a:endParaRPr kumimoji="0" lang="cs-CZ" sz="2200" b="1" i="0" u="non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3507854"/>
            <a:ext cx="6984776" cy="107721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cs-CZ" sz="1600" b="1" i="0" dirty="0">
                <a:solidFill>
                  <a:srgbClr val="000000"/>
                </a:solidFill>
                <a:effectLst/>
              </a:rPr>
              <a:t>V případě zavedení online výuky </a:t>
            </a:r>
            <a:r>
              <a:rPr lang="cs-CZ" sz="1600" b="0" i="0" dirty="0">
                <a:solidFill>
                  <a:srgbClr val="000000"/>
                </a:solidFill>
                <a:effectLst/>
              </a:rPr>
              <a:t>(pouze za předpokladu, že takové nařízení bude vyhlášené při zhoršující se epidemické situaci!) bude vyučující dostupný online prostřednictvím MS </a:t>
            </a:r>
            <a:r>
              <a:rPr lang="cs-CZ" sz="1600" b="0" i="0" dirty="0" err="1">
                <a:solidFill>
                  <a:srgbClr val="000000"/>
                </a:solidFill>
                <a:effectLst/>
              </a:rPr>
              <a:t>Teams</a:t>
            </a:r>
            <a:r>
              <a:rPr lang="cs-CZ" sz="1600" b="0" i="0" dirty="0">
                <a:solidFill>
                  <a:srgbClr val="000000"/>
                </a:solidFill>
                <a:effectLst/>
              </a:rPr>
              <a:t> – týmu „Bauerová – konzultace“ pro diskuzi </a:t>
            </a:r>
            <a:r>
              <a:rPr lang="cs-CZ" sz="1600" dirty="0">
                <a:solidFill>
                  <a:srgbClr val="000000"/>
                </a:solidFill>
              </a:rPr>
              <a:t>se studenty </a:t>
            </a:r>
            <a:r>
              <a:rPr lang="cs-CZ" sz="1600" b="1" dirty="0">
                <a:solidFill>
                  <a:srgbClr val="000000"/>
                </a:solidFill>
              </a:rPr>
              <a:t>v</a:t>
            </a:r>
            <a:r>
              <a:rPr lang="cs-CZ" sz="1600" dirty="0">
                <a:solidFill>
                  <a:srgbClr val="000000"/>
                </a:solidFill>
              </a:rPr>
              <a:t> </a:t>
            </a:r>
            <a:r>
              <a:rPr lang="cs-CZ" sz="1600" b="1" dirty="0">
                <a:solidFill>
                  <a:srgbClr val="000000"/>
                </a:solidFill>
              </a:rPr>
              <a:t>obvyklých časech seminářů dle rozvrhu 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  <a:endParaRPr lang="en-GB" sz="16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304" y="3402029"/>
            <a:ext cx="1741641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24621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955" y="627534"/>
            <a:ext cx="396044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400" b="1" cap="none" spc="0" dirty="0">
                <a:ln w="12700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solidFill>
                  <a:srgbClr val="30787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Přeji hodně štěstí v zimním semestru</a:t>
            </a:r>
          </a:p>
          <a:p>
            <a:pPr algn="ctr"/>
            <a:r>
              <a:rPr lang="cs-CZ" sz="4400" b="1" cap="none" spc="0" dirty="0">
                <a:ln w="12700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solidFill>
                  <a:srgbClr val="30787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sym typeface="Wingdings" panose="05000000000000000000" pitchFamily="2" charset="2"/>
              </a:rPr>
              <a:t></a:t>
            </a:r>
            <a:endParaRPr lang="cs-CZ" sz="4400" b="1" cap="none" spc="0" dirty="0">
              <a:ln w="12700">
                <a:solidFill>
                  <a:schemeClr val="tx1">
                    <a:lumMod val="7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999581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3092</TotalTime>
  <Words>378</Words>
  <Application>Microsoft Office PowerPoint</Application>
  <PresentationFormat>Předvádění na obrazovce (16:9)</PresentationFormat>
  <Paragraphs>29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SLU</vt:lpstr>
      <vt:lpstr>„Pravidla hry“ </vt:lpstr>
      <vt:lpstr>CÍLE ÚVODNÍHO SEMINÁŘE</vt:lpstr>
      <vt:lpstr>INFORMACE O VYUČUJÍCÍM A PŘEDMĚTU</vt:lpstr>
      <vt:lpstr>POŽADAVKY NA ABSOLVOVÁNÍ PŘEDMĚTU</vt:lpstr>
      <vt:lpstr>ZPŮSOB VÝUKY SEMINÁŘŮ Z E-MARKETINGU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Radka Bauerová</cp:lastModifiedBy>
  <cp:revision>173</cp:revision>
  <dcterms:created xsi:type="dcterms:W3CDTF">2016-07-06T15:42:34Z</dcterms:created>
  <dcterms:modified xsi:type="dcterms:W3CDTF">2020-09-20T13:30:35Z</dcterms:modified>
</cp:coreProperties>
</file>