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0" r:id="rId2"/>
    <p:sldId id="303" r:id="rId3"/>
    <p:sldId id="302" r:id="rId4"/>
    <p:sldId id="304" r:id="rId5"/>
    <p:sldId id="305" r:id="rId6"/>
    <p:sldId id="301" r:id="rId7"/>
    <p:sldId id="295" r:id="rId8"/>
    <p:sldId id="306" r:id="rId9"/>
    <p:sldId id="307" r:id="rId10"/>
    <p:sldId id="308" r:id="rId11"/>
    <p:sldId id="311" r:id="rId12"/>
    <p:sldId id="313" r:id="rId13"/>
    <p:sldId id="314" r:id="rId14"/>
    <p:sldId id="315" r:id="rId15"/>
    <p:sldId id="316" r:id="rId16"/>
    <p:sldId id="317" r:id="rId17"/>
    <p:sldId id="321" r:id="rId18"/>
    <p:sldId id="322" r:id="rId19"/>
    <p:sldId id="320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86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22. 11. 2020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2538" y="285750"/>
            <a:ext cx="7772400" cy="10287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2538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52538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90938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119938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8A187FE-B260-42B1-846D-1F7E3E01F2A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9006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/>
                </a:solidFill>
              </a:rPr>
              <a:t>Vedlejší podnikové </a:t>
            </a:r>
            <a:r>
              <a:rPr lang="cs-CZ" sz="3000" b="1" cap="all" dirty="0" smtClean="0">
                <a:solidFill>
                  <a:schemeClr val="bg1"/>
                </a:solidFill>
              </a:rPr>
              <a:t>procesy: Investice</a:t>
            </a:r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266989"/>
            <a:ext cx="3604568" cy="2723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Pochopit podstatu </a:t>
            </a:r>
            <a:r>
              <a:rPr lang="cs-CZ" sz="1800" b="1" i="1" dirty="0" smtClean="0">
                <a:solidFill>
                  <a:srgbClr val="002060"/>
                </a:solidFill>
              </a:rPr>
              <a:t>procesu investování</a:t>
            </a:r>
            <a:endParaRPr lang="cs-CZ" sz="1800" b="1" i="1" dirty="0" smtClean="0">
              <a:solidFill>
                <a:srgbClr val="002060"/>
              </a:solidFill>
            </a:endParaRP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864" y="17537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PLÁNOVÁNÍ  INVESTIC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400" dirty="0" smtClean="0"/>
              <a:t>Má stránku:</a:t>
            </a:r>
          </a:p>
          <a:p>
            <a:pPr algn="just">
              <a:lnSpc>
                <a:spcPct val="90000"/>
              </a:lnSpc>
            </a:pPr>
            <a:r>
              <a:rPr lang="cs-CZ" altLang="cs-CZ" sz="2400" b="1" dirty="0" smtClean="0"/>
              <a:t>Věcnou </a:t>
            </a:r>
            <a:r>
              <a:rPr lang="cs-CZ" altLang="cs-CZ" sz="2400" dirty="0" smtClean="0"/>
              <a:t>( rozhodování o technické a výrobní stránce investice, jaké stroje, kapacity - projekt),</a:t>
            </a:r>
          </a:p>
          <a:p>
            <a:pPr algn="just">
              <a:lnSpc>
                <a:spcPct val="90000"/>
              </a:lnSpc>
            </a:pPr>
            <a:r>
              <a:rPr lang="cs-CZ" altLang="cs-CZ" sz="2400" b="1" dirty="0" smtClean="0"/>
              <a:t>Finanční</a:t>
            </a:r>
            <a:r>
              <a:rPr lang="cs-CZ" altLang="cs-CZ" sz="2400" dirty="0" smtClean="0"/>
              <a:t> ( jaké zdroje, jaká efektivnost při použití různých zdrojů, tvorba investičních variant - </a:t>
            </a:r>
            <a:r>
              <a:rPr lang="cs-CZ" altLang="cs-CZ" sz="2400" b="1" dirty="0" smtClean="0"/>
              <a:t>výběr dle kritéria výnosnosti = rentability,  dále podle  návratnosti.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96008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altLang="cs-CZ" sz="3000" b="1" i="0" dirty="0" smtClean="0">
                <a:solidFill>
                  <a:schemeClr val="tx1"/>
                </a:solidFill>
              </a:rPr>
              <a:t>Hodnocení efektivnosti</a:t>
            </a:r>
            <a:endParaRPr lang="cs-CZ" altLang="cs-CZ" sz="3000" b="1" i="0" dirty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915566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400" b="1" dirty="0" smtClean="0"/>
              <a:t>Výnosem</a:t>
            </a:r>
            <a:r>
              <a:rPr lang="cs-CZ" altLang="cs-CZ" sz="2400" dirty="0" smtClean="0"/>
              <a:t> z investice je přírůstek zisku a přírůstek odpisů, které se vrací do podniku v ceně prodaných výrobků ( ve výnosech). </a:t>
            </a:r>
          </a:p>
          <a:p>
            <a:pPr algn="just"/>
            <a:r>
              <a:rPr lang="cs-CZ" altLang="cs-CZ" sz="2400" dirty="0" smtClean="0"/>
              <a:t>Souhrnně tyto položky nazýváme cash </a:t>
            </a:r>
            <a:r>
              <a:rPr lang="cs-CZ" altLang="cs-CZ" sz="2400" dirty="0" err="1" smtClean="0"/>
              <a:t>flow</a:t>
            </a:r>
            <a:r>
              <a:rPr lang="cs-CZ" altLang="cs-CZ" sz="2400" dirty="0" smtClean="0"/>
              <a:t> (peněžní toky) podniku. </a:t>
            </a:r>
          </a:p>
          <a:p>
            <a:pPr algn="just"/>
            <a:r>
              <a:rPr lang="cs-CZ" altLang="cs-CZ" sz="2400" dirty="0" smtClean="0"/>
              <a:t>Uvažujeme ovšem čistý zisk, tj. Zisk po zdanění.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47958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0">
                <a:solidFill>
                  <a:schemeClr val="tx1"/>
                </a:solidFill>
              </a:rPr>
              <a:t>POSTUP HODNOCENÍ: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275606"/>
            <a:ext cx="8604448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800" dirty="0" smtClean="0"/>
              <a:t>Určení </a:t>
            </a:r>
            <a:r>
              <a:rPr lang="cs-CZ" altLang="cs-CZ" sz="2800" b="1" dirty="0" smtClean="0"/>
              <a:t>jednorázových nákladů</a:t>
            </a:r>
            <a:r>
              <a:rPr lang="cs-CZ" altLang="cs-CZ" sz="2800" dirty="0" smtClean="0"/>
              <a:t> na investici ( akci, projekt),</a:t>
            </a:r>
          </a:p>
          <a:p>
            <a:r>
              <a:rPr lang="cs-CZ" altLang="cs-CZ" sz="2800" b="1" dirty="0" smtClean="0"/>
              <a:t>Odhad a propočet budoucích</a:t>
            </a:r>
            <a:r>
              <a:rPr lang="cs-CZ" altLang="cs-CZ" sz="2800" dirty="0" smtClean="0"/>
              <a:t> výnosů, popř. Vymezení rizika,</a:t>
            </a:r>
          </a:p>
          <a:p>
            <a:r>
              <a:rPr lang="cs-CZ" altLang="cs-CZ" sz="2800" dirty="0" smtClean="0"/>
              <a:t>Určení „ </a:t>
            </a:r>
            <a:r>
              <a:rPr lang="cs-CZ" altLang="cs-CZ" sz="2800" b="1" dirty="0" smtClean="0"/>
              <a:t>nákladů“ na kapitál vlastního podniku</a:t>
            </a:r>
            <a:r>
              <a:rPr lang="cs-CZ" altLang="cs-CZ" sz="2800" dirty="0" smtClean="0"/>
              <a:t>,</a:t>
            </a:r>
          </a:p>
          <a:p>
            <a:r>
              <a:rPr lang="cs-CZ" altLang="cs-CZ" sz="2800" dirty="0" smtClean="0"/>
              <a:t>Výpočet </a:t>
            </a:r>
            <a:r>
              <a:rPr lang="cs-CZ" altLang="cs-CZ" sz="2800" b="1" dirty="0" smtClean="0"/>
              <a:t>současné hodnoty očekávaných výnosů</a:t>
            </a:r>
            <a:r>
              <a:rPr lang="cs-CZ" altLang="cs-CZ" sz="2800" dirty="0" smtClean="0"/>
              <a:t> (CF).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55049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848872" cy="507703"/>
          </a:xfrm>
        </p:spPr>
        <p:txBody>
          <a:bodyPr/>
          <a:lstStyle/>
          <a:p>
            <a:r>
              <a:rPr lang="cs-CZ" altLang="cs-CZ" sz="2200" b="1" i="0" dirty="0">
                <a:solidFill>
                  <a:schemeClr val="tx1"/>
                </a:solidFill>
              </a:rPr>
              <a:t>URČENÍ JEDNORÁZOVÝCH NÁKLADŮ NA INVESTICI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3159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200" dirty="0" smtClean="0"/>
              <a:t>Jedná se o odhad nebo zjištění nákladů na stroje, zařízení, je obvykle přesný, např. Nákupní cena zařízení + dopravné+ náklady na instalaci..</a:t>
            </a:r>
          </a:p>
          <a:p>
            <a:r>
              <a:rPr lang="cs-CZ" altLang="cs-CZ" sz="2200" b="1" dirty="0" smtClean="0"/>
              <a:t>Odhad ostatních nákladů</a:t>
            </a:r>
            <a:r>
              <a:rPr lang="cs-CZ" altLang="cs-CZ" sz="2200" dirty="0" smtClean="0"/>
              <a:t>, např. stavebních, na výzkum a vývoj, přeškolení pracovníků.. 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74108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altLang="cs-CZ" b="1" i="0" dirty="0">
                <a:solidFill>
                  <a:schemeClr val="tx1"/>
                </a:solidFill>
              </a:rPr>
              <a:t>ODHAD BUDOUCÍCH VÝNOSŮ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987574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800" dirty="0"/>
              <a:t> </a:t>
            </a:r>
            <a:r>
              <a:rPr lang="cs-CZ" altLang="cs-CZ" sz="2800" dirty="0" smtClean="0"/>
              <a:t>Hlavními položkami jsou </a:t>
            </a:r>
            <a:r>
              <a:rPr lang="cs-CZ" altLang="cs-CZ" sz="2800" b="1" dirty="0" smtClean="0"/>
              <a:t>čistý zisk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a odpisy</a:t>
            </a:r>
            <a:r>
              <a:rPr lang="cs-CZ" altLang="cs-CZ" sz="2800" dirty="0" smtClean="0"/>
              <a:t>, plynoucími z realizace investice. Jejich výpočet vychází z:</a:t>
            </a:r>
          </a:p>
          <a:p>
            <a:pPr lvl="1"/>
            <a:r>
              <a:rPr lang="cs-CZ" altLang="cs-CZ" sz="2400" dirty="0" smtClean="0"/>
              <a:t>Odhadu budoucích </a:t>
            </a:r>
            <a:r>
              <a:rPr lang="cs-CZ" altLang="cs-CZ" sz="2400" b="1" dirty="0" smtClean="0"/>
              <a:t>tržeb</a:t>
            </a:r>
            <a:r>
              <a:rPr lang="cs-CZ" altLang="cs-CZ" sz="2400" dirty="0" smtClean="0"/>
              <a:t> ( výnosů),</a:t>
            </a:r>
          </a:p>
          <a:p>
            <a:pPr lvl="1"/>
            <a:r>
              <a:rPr lang="cs-CZ" altLang="cs-CZ" sz="2400" b="1" dirty="0" smtClean="0"/>
              <a:t>Z nákladů</a:t>
            </a:r>
            <a:r>
              <a:rPr lang="cs-CZ" altLang="cs-CZ" sz="2400" dirty="0" smtClean="0"/>
              <a:t> na provoz včetně členění nákladů na fixní, variabilní, nákladů oportunitních ( výnos z nejlepší možné varianty).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833819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ALE POZOR</a:t>
            </a:r>
            <a:r>
              <a:rPr lang="cs-CZ" altLang="cs-CZ"/>
              <a:t> 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13159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400" b="1" dirty="0" smtClean="0">
                <a:solidFill>
                  <a:srgbClr val="FF0000"/>
                </a:solidFill>
              </a:rPr>
              <a:t>Je třeba si uvědomit, že rozšíření kapacity podniku obvykle vyvolá i nárůst zásob, pohledávek, změnu provozních (oběžných) aktiv a tím i zdrojů krytí.</a:t>
            </a:r>
          </a:p>
          <a:p>
            <a:r>
              <a:rPr lang="cs-CZ" altLang="cs-CZ" sz="2400" b="1" dirty="0" smtClean="0">
                <a:solidFill>
                  <a:srgbClr val="FF0000"/>
                </a:solidFill>
              </a:rPr>
              <a:t>Pak se setkáváme s výrazem změn potřeby provozního kapitálu ( </a:t>
            </a:r>
            <a:r>
              <a:rPr lang="cs-CZ" altLang="cs-CZ" sz="2400" b="1" dirty="0" err="1" smtClean="0">
                <a:solidFill>
                  <a:srgbClr val="FF0000"/>
                </a:solidFill>
              </a:rPr>
              <a:t>working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 smtClean="0">
                <a:solidFill>
                  <a:srgbClr val="FF0000"/>
                </a:solidFill>
              </a:rPr>
              <a:t>capital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), což se projeví v rozpočtu CF.</a:t>
            </a:r>
            <a:endParaRPr lang="cs-CZ" alt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39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0">
                <a:solidFill>
                  <a:schemeClr val="tx1"/>
                </a:solidFill>
              </a:rPr>
              <a:t>Životnost investice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Životností  dlouhodobého majetku rozumíme </a:t>
            </a:r>
            <a:r>
              <a:rPr lang="cs-CZ" altLang="cs-CZ" sz="2500" b="1" dirty="0"/>
              <a:t>časový interval</a:t>
            </a:r>
            <a:r>
              <a:rPr lang="cs-CZ" altLang="cs-CZ" sz="2500" dirty="0"/>
              <a:t> ohraničený </a:t>
            </a:r>
            <a:r>
              <a:rPr lang="cs-CZ" altLang="cs-CZ" sz="2500" b="1" dirty="0"/>
              <a:t>pořízením</a:t>
            </a:r>
            <a:r>
              <a:rPr lang="cs-CZ" altLang="cs-CZ" sz="2500" dirty="0"/>
              <a:t> (a to okamžikem uvedení do používání) až </a:t>
            </a:r>
            <a:r>
              <a:rPr lang="cs-CZ" altLang="cs-CZ" sz="2500" b="1" dirty="0"/>
              <a:t>po likvidaci</a:t>
            </a:r>
            <a:r>
              <a:rPr lang="cs-CZ" altLang="cs-CZ" sz="2500" dirty="0"/>
              <a:t> konkrétního druhu dlouhodobého (investičního) majetku,  (tj. okamžikem jeho vyřazení z používání). </a:t>
            </a:r>
            <a:endParaRPr lang="cs-CZ" altLang="cs-CZ" sz="2500" dirty="0" smtClean="0"/>
          </a:p>
          <a:p>
            <a:pPr algn="just"/>
            <a:r>
              <a:rPr lang="cs-CZ" altLang="cs-CZ" sz="2500" b="1" dirty="0" smtClean="0"/>
              <a:t>Životnost</a:t>
            </a:r>
            <a:r>
              <a:rPr lang="cs-CZ" altLang="cs-CZ" sz="2500" dirty="0" smtClean="0"/>
              <a:t> </a:t>
            </a:r>
            <a:r>
              <a:rPr lang="cs-CZ" altLang="cs-CZ" sz="2500" dirty="0"/>
              <a:t>investičního majetku má </a:t>
            </a:r>
            <a:r>
              <a:rPr lang="cs-CZ" altLang="cs-CZ" sz="2500" b="1" dirty="0"/>
              <a:t>individuální </a:t>
            </a:r>
            <a:r>
              <a:rPr lang="cs-CZ" altLang="cs-CZ" sz="2500" dirty="0"/>
              <a:t>charakter.</a:t>
            </a:r>
          </a:p>
        </p:txBody>
      </p:sp>
    </p:spTree>
    <p:extLst>
      <p:ext uri="{BB962C8B-B14F-4D97-AF65-F5344CB8AC3E}">
        <p14:creationId xmlns:p14="http://schemas.microsoft.com/office/powerpoint/2010/main" val="688916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ekonomické efektivnosti investic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4294967295"/>
          </p:nvPr>
        </p:nvSpPr>
        <p:spPr>
          <a:xfrm>
            <a:off x="13716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Ekonomická efektivnost v případě investic je dána vztahem mezi výnosy (čistými peněžními příjmy), které investice přináší a kapitálovými výdaji (náklady, které její pořízení stojí), které byly na investici vynaloženy.</a:t>
            </a:r>
          </a:p>
          <a:p>
            <a:r>
              <a:rPr lang="cs-CZ" dirty="0" smtClean="0"/>
              <a:t>Vedle </a:t>
            </a:r>
            <a:r>
              <a:rPr lang="cs-CZ" dirty="0"/>
              <a:t>kritéria výnosnosti jsou dalšími důležitými faktory hodnocení efektivnosti investice rizikovost, tj. stupeň nebezpečí, že nebude dosaženo očekávaných výnosů a likvidnost (návratnost), tj. rychlost přeměny investice zpět do peněžní formy</a:t>
            </a:r>
            <a:r>
              <a:rPr lang="cs-CZ" dirty="0" smtClean="0"/>
              <a:t>.</a:t>
            </a:r>
          </a:p>
          <a:p>
            <a:r>
              <a:rPr lang="cs-CZ" dirty="0"/>
              <a:t>Za ideální je možné považovat investici, která má vysokou výnosnost a zároveň je bez rizika a bude co nejdříve zaplacena</a:t>
            </a:r>
          </a:p>
        </p:txBody>
      </p:sp>
    </p:spTree>
    <p:extLst>
      <p:ext uri="{BB962C8B-B14F-4D97-AF65-F5344CB8AC3E}">
        <p14:creationId xmlns:p14="http://schemas.microsoft.com/office/powerpoint/2010/main" val="3589174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762"/>
          <a:stretch/>
        </p:blipFill>
        <p:spPr>
          <a:xfrm>
            <a:off x="405685" y="138616"/>
            <a:ext cx="7127270" cy="488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32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tx1"/>
                </a:solidFill>
              </a:rPr>
              <a:t>Metody pro měření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843558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800" dirty="0"/>
              <a:t>Metody srovnatelné efektivnosti, slouží k výběru ekonomicky nejvhodnějšího řešení investice. Kritériem jsou zde </a:t>
            </a:r>
            <a:r>
              <a:rPr lang="cs-CZ" altLang="cs-CZ" sz="2800" b="1" dirty="0"/>
              <a:t>minimáln</a:t>
            </a:r>
            <a:r>
              <a:rPr lang="cs-CZ" altLang="cs-CZ" sz="2800" dirty="0"/>
              <a:t>í </a:t>
            </a:r>
            <a:r>
              <a:rPr lang="cs-CZ" altLang="cs-CZ" sz="2800" b="1" dirty="0"/>
              <a:t>náklady</a:t>
            </a:r>
            <a:r>
              <a:rPr lang="cs-CZ" altLang="cs-CZ" sz="2800" dirty="0"/>
              <a:t> investice během výstavby i během </a:t>
            </a:r>
            <a:r>
              <a:rPr lang="cs-CZ" altLang="cs-CZ" sz="2800" b="1" dirty="0"/>
              <a:t>její doby ekonomické užitečnosti</a:t>
            </a:r>
            <a:r>
              <a:rPr lang="cs-CZ" altLang="cs-CZ" sz="2800" dirty="0"/>
              <a:t>.</a:t>
            </a:r>
          </a:p>
          <a:p>
            <a:pPr algn="just"/>
            <a:r>
              <a:rPr lang="cs-CZ" altLang="cs-CZ" sz="2800" dirty="0"/>
              <a:t>Metody celkové efektivnosti, slouží ke zhodnocení úrovně efektivnosti, jedná se o výběr relativně nejlepší varianty vybrané metodou . </a:t>
            </a:r>
          </a:p>
          <a:p>
            <a:pPr algn="just"/>
            <a:endParaRPr lang="cs-CZ" altLang="cs-CZ" sz="2800" dirty="0">
              <a:latin typeface="Arial" charset="0"/>
            </a:endParaRP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22180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POJMY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059582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dirty="0" smtClean="0"/>
              <a:t>Investici </a:t>
            </a:r>
            <a:r>
              <a:rPr lang="cs-CZ" altLang="cs-CZ" sz="2800" dirty="0" smtClean="0"/>
              <a:t>chápeme </a:t>
            </a:r>
            <a:r>
              <a:rPr lang="cs-CZ" altLang="cs-CZ" sz="2800" b="1" dirty="0" smtClean="0"/>
              <a:t>jako vynaložení</a:t>
            </a:r>
            <a:r>
              <a:rPr lang="cs-CZ" altLang="cs-CZ" sz="2800" dirty="0" smtClean="0"/>
              <a:t> zdrojů za účelem získání užitků V delším časovém období</a:t>
            </a:r>
            <a:r>
              <a:rPr lang="cs-CZ" altLang="cs-CZ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cs-CZ" altLang="cs-CZ" dirty="0" smtClean="0"/>
              <a:t>Rozhodování o investicích </a:t>
            </a:r>
            <a:r>
              <a:rPr lang="cs-CZ" altLang="cs-CZ" sz="2800" dirty="0" smtClean="0"/>
              <a:t>patří k nejdůležitějším manažerským strategickým rozhodováním. Musí vycházet za strategických cílů a záměrů podniku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1412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altLang="cs-CZ" sz="2000" b="1" i="0" dirty="0">
                <a:solidFill>
                  <a:schemeClr val="tx1"/>
                </a:solidFill>
              </a:rPr>
              <a:t>ROZHODOVÁNÍ O INVESTICÍCH ZAHRNUJE ODPOVĚDI NA OTÁZKY 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915566"/>
            <a:ext cx="7772400" cy="3086100"/>
          </a:xfrm>
          <a:prstGeom prst="rect">
            <a:avLst/>
          </a:prstGeom>
        </p:spPr>
        <p:txBody>
          <a:bodyPr/>
          <a:lstStyle/>
          <a:p>
            <a:pPr lvl="1"/>
            <a:r>
              <a:rPr lang="cs-CZ" altLang="cs-CZ" sz="2400" i="1" dirty="0" smtClean="0"/>
              <a:t>Kolik</a:t>
            </a:r>
          </a:p>
          <a:p>
            <a:pPr lvl="1"/>
            <a:r>
              <a:rPr lang="cs-CZ" altLang="cs-CZ" sz="2400" i="1" dirty="0" smtClean="0"/>
              <a:t>Do </a:t>
            </a:r>
            <a:r>
              <a:rPr lang="cs-CZ" altLang="cs-CZ" sz="2400" i="1" dirty="0" smtClean="0"/>
              <a:t>čeho</a:t>
            </a:r>
          </a:p>
          <a:p>
            <a:pPr lvl="1"/>
            <a:r>
              <a:rPr lang="cs-CZ" altLang="cs-CZ" sz="2400" i="1" dirty="0" smtClean="0"/>
              <a:t>Kdy</a:t>
            </a:r>
          </a:p>
          <a:p>
            <a:pPr lvl="1"/>
            <a:r>
              <a:rPr lang="cs-CZ" altLang="cs-CZ" sz="2400" i="1" dirty="0" smtClean="0"/>
              <a:t>Kde</a:t>
            </a:r>
          </a:p>
          <a:p>
            <a:pPr lvl="1"/>
            <a:r>
              <a:rPr lang="cs-CZ" altLang="cs-CZ" sz="2400" i="1" dirty="0" smtClean="0"/>
              <a:t>Jak</a:t>
            </a:r>
            <a:endParaRPr lang="cs-CZ" altLang="cs-CZ" sz="2400" i="1" dirty="0" smtClean="0"/>
          </a:p>
          <a:p>
            <a:pPr marL="457200" lvl="1" indent="0">
              <a:buNone/>
            </a:pPr>
            <a:endParaRPr lang="cs-CZ" altLang="cs-CZ" sz="2400" dirty="0" smtClean="0"/>
          </a:p>
          <a:p>
            <a:pPr marL="457200" lvl="1" indent="0">
              <a:buNone/>
            </a:pPr>
            <a:r>
              <a:rPr lang="cs-CZ" altLang="cs-CZ" sz="2400" dirty="0" smtClean="0"/>
              <a:t>Investovat </a:t>
            </a:r>
            <a:r>
              <a:rPr lang="cs-CZ" altLang="cs-CZ" sz="2400" dirty="0" smtClean="0"/>
              <a:t>kapitál, který bude v budoucnu ovlivňovat budoucí ekonomiku podniku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1222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Rozlišujeme 3 základní typy investic :</a:t>
            </a: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75606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000" b="1" dirty="0" smtClean="0"/>
              <a:t>Finanční investice</a:t>
            </a:r>
            <a:r>
              <a:rPr lang="cs-CZ" altLang="cs-CZ" sz="2000" dirty="0" smtClean="0"/>
              <a:t> ( nákup cenných papírů, </a:t>
            </a:r>
            <a:r>
              <a:rPr lang="cs-CZ" altLang="cs-CZ" sz="2000" dirty="0" err="1" smtClean="0"/>
              <a:t>obligací,akcií</a:t>
            </a:r>
            <a:r>
              <a:rPr lang="cs-CZ" altLang="cs-CZ" sz="2000" dirty="0" smtClean="0"/>
              <a:t>,, s cílem získat úrok, dividendu... Zisk),</a:t>
            </a:r>
          </a:p>
          <a:p>
            <a:pPr algn="just"/>
            <a:r>
              <a:rPr lang="cs-CZ" altLang="cs-CZ" sz="2000" b="1" dirty="0" smtClean="0"/>
              <a:t>Kapitálové ( věcné, hmotné</a:t>
            </a:r>
            <a:r>
              <a:rPr lang="cs-CZ" altLang="cs-CZ" sz="2000" dirty="0" smtClean="0"/>
              <a:t> investice, které jsou základem pro tvorbu nebo rozšíření výrobní kapacity, technického zhodnocení..),</a:t>
            </a:r>
          </a:p>
          <a:p>
            <a:pPr algn="just"/>
            <a:r>
              <a:rPr lang="cs-CZ" altLang="cs-CZ" sz="2000" b="1" dirty="0" smtClean="0"/>
              <a:t>Nehmotné </a:t>
            </a:r>
            <a:r>
              <a:rPr lang="cs-CZ" altLang="cs-CZ" sz="2000" dirty="0" smtClean="0"/>
              <a:t>( know-how, výsledky výzkumu, vývoje, vzdělanosti</a:t>
            </a:r>
            <a:r>
              <a:rPr lang="cs-CZ" altLang="cs-CZ" sz="2800" dirty="0" smtClean="0"/>
              <a:t>..)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2330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Kapitálové investice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Kapitálovými investicemi v ekonomice podniku rozumíme vlastně celkové náklady vynaložené na výstavbu, modernizaci a rekonstrukci nebo obnovu majetku podniku.</a:t>
            </a:r>
          </a:p>
          <a:p>
            <a:pPr algn="just"/>
            <a:r>
              <a:rPr lang="cs-CZ" altLang="cs-CZ" sz="2500" dirty="0"/>
              <a:t>Jedná se tedy o </a:t>
            </a:r>
            <a:r>
              <a:rPr lang="cs-CZ" altLang="cs-CZ" sz="2500" b="1" dirty="0"/>
              <a:t>skutečnou kapitálovou</a:t>
            </a:r>
            <a:r>
              <a:rPr lang="cs-CZ" altLang="cs-CZ" sz="2500" dirty="0"/>
              <a:t> tvorbu spojenou s pořízením strojů, zařízení ( aktiv), zavedením nových technologií, výrob...</a:t>
            </a:r>
          </a:p>
        </p:txBody>
      </p:sp>
    </p:spTree>
    <p:extLst>
      <p:ext uri="{BB962C8B-B14F-4D97-AF65-F5344CB8AC3E}">
        <p14:creationId xmlns:p14="http://schemas.microsoft.com/office/powerpoint/2010/main" val="293843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 majetku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915566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Propracovaný systém reprodukce dlouhodobého majetku je nejúčinnější v boji proti morálnímu a fyzickému opotřebení. Zajišťuje systematické a plánovité nahrazování opotřebeného investičního majetku novým.</a:t>
            </a:r>
          </a:p>
          <a:p>
            <a:r>
              <a:rPr lang="cs-CZ" sz="1600" b="1" dirty="0"/>
              <a:t>Reprodukci členíme:</a:t>
            </a:r>
            <a:endParaRPr lang="cs-CZ" sz="1600" dirty="0"/>
          </a:p>
          <a:p>
            <a:r>
              <a:rPr lang="cs-CZ" sz="1600" b="1" dirty="0"/>
              <a:t> </a:t>
            </a:r>
            <a:endParaRPr lang="cs-CZ" sz="1600" dirty="0"/>
          </a:p>
          <a:p>
            <a:pPr lvl="1"/>
            <a:r>
              <a:rPr lang="cs-CZ" sz="1600" b="1" dirty="0"/>
              <a:t>Reprodukce prostá</a:t>
            </a:r>
            <a:r>
              <a:rPr lang="cs-CZ" sz="1600" dirty="0"/>
              <a:t> – starý stroj je nahrazen novým strojem stejného výkonu.</a:t>
            </a:r>
          </a:p>
          <a:p>
            <a:pPr lvl="1"/>
            <a:r>
              <a:rPr lang="cs-CZ" sz="1600" b="1" dirty="0"/>
              <a:t>Reprodukce rozšířená</a:t>
            </a:r>
            <a:r>
              <a:rPr lang="cs-CZ" sz="1600" dirty="0"/>
              <a:t> – starý stroj je nahrazen novým strojem s vyšším výkonem, případně dvěma stroji stejného výkonu. S touto situací se nejčastěji setkáváme v případě velkého zájmů trhu.</a:t>
            </a:r>
          </a:p>
          <a:p>
            <a:pPr lvl="1"/>
            <a:r>
              <a:rPr lang="cs-CZ" sz="1600" b="1" dirty="0"/>
              <a:t>Reprodukce zúžená</a:t>
            </a:r>
            <a:r>
              <a:rPr lang="cs-CZ" sz="1600" dirty="0"/>
              <a:t> – starý stroj je nahrazen novým s menším výkonem nebo se starý stroj zlikviduje bez náhrady. K takové situaci dochází při krizovém poklesu poptávky na trhu.</a:t>
            </a:r>
          </a:p>
        </p:txBody>
      </p:sp>
    </p:spTree>
    <p:extLst>
      <p:ext uri="{BB962C8B-B14F-4D97-AF65-F5344CB8AC3E}">
        <p14:creationId xmlns:p14="http://schemas.microsoft.com/office/powerpoint/2010/main" val="337802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8DA00D8C-3047-4B55-95BA-841EF36874C8}"/>
              </a:ext>
            </a:extLst>
          </p:cNvPr>
          <p:cNvSpPr/>
          <p:nvPr/>
        </p:nvSpPr>
        <p:spPr>
          <a:xfrm>
            <a:off x="445324" y="146614"/>
            <a:ext cx="2547364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 smtClean="0"/>
              <a:t>Investiční činnost: Typy 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07EFDFA0-AAE8-4EC3-AABD-2388C88C68A6}"/>
              </a:ext>
            </a:extLst>
          </p:cNvPr>
          <p:cNvSpPr/>
          <p:nvPr/>
        </p:nvSpPr>
        <p:spPr>
          <a:xfrm>
            <a:off x="411930" y="915566"/>
            <a:ext cx="7688461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dirty="0"/>
              <a:t>Dle kritéria, zda je investice zaměřena na rozšíření výrobní kapacity nebo jde o prostou obnovu stávajících výrobních kapacit, se rozlišují: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b="1" dirty="0"/>
              <a:t>Rozvojové investice </a:t>
            </a:r>
            <a:r>
              <a:rPr lang="cs-CZ" dirty="0"/>
              <a:t>(zvýšení výroby) – zavedení nové technologie výroby s cílem zvýšit výrobní kapacitu</a:t>
            </a:r>
            <a:r>
              <a:rPr lang="cs-CZ" dirty="0" smtClean="0"/>
              <a:t>.</a:t>
            </a:r>
            <a:endParaRPr lang="cs-CZ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b="1" dirty="0"/>
              <a:t>Investice na obnovu výrobního zařízení </a:t>
            </a:r>
            <a:r>
              <a:rPr lang="cs-CZ" dirty="0"/>
              <a:t>– náhrada zastaralého výrobního zařízení moderním zařízením se zaměřením na stávající výrobkové portfolio. </a:t>
            </a:r>
            <a:endParaRPr lang="cs-CZ" dirty="0" smtClean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b="1" dirty="0" smtClean="0"/>
              <a:t>Ostatní </a:t>
            </a:r>
            <a:r>
              <a:rPr lang="cs-CZ" b="1" dirty="0"/>
              <a:t>investice </a:t>
            </a:r>
            <a:r>
              <a:rPr lang="cs-CZ" dirty="0"/>
              <a:t>(mandatorního charakteru) – do této skupiny investic se řadí investice, které nemají „ekonomický charakter“, ale jsou vyvolané potřebou zlepšit stav životního prostředí, vyhovět požadavkům bezpečnosti práce, hygienickým předpisům apod.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29112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2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altLang="cs-CZ" sz="2000" dirty="0">
                <a:solidFill>
                  <a:schemeClr val="tx1"/>
                </a:solidFill>
              </a:rPr>
              <a:t>ZDROJEM financování investic jsou  vlastní zdroje</a:t>
            </a:r>
            <a:r>
              <a:rPr lang="cs-CZ" altLang="cs-CZ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843558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 smtClean="0"/>
              <a:t>odpisy</a:t>
            </a:r>
            <a:endParaRPr lang="cs-CZ" altLang="cs-CZ" sz="2500" dirty="0"/>
          </a:p>
          <a:p>
            <a:r>
              <a:rPr lang="cs-CZ" altLang="cs-CZ" sz="2500" dirty="0" smtClean="0"/>
              <a:t>nerozdělený </a:t>
            </a:r>
            <a:r>
              <a:rPr lang="cs-CZ" altLang="cs-CZ" sz="2500" dirty="0"/>
              <a:t>zisk</a:t>
            </a:r>
          </a:p>
          <a:p>
            <a:r>
              <a:rPr lang="cs-CZ" altLang="cs-CZ" sz="2500" dirty="0" smtClean="0"/>
              <a:t>výnosy </a:t>
            </a:r>
            <a:r>
              <a:rPr lang="cs-CZ" altLang="cs-CZ" sz="2500" dirty="0"/>
              <a:t>z prodeje a z likvidace dlouhodobého majetku a nepotřebných zásob,</a:t>
            </a:r>
          </a:p>
          <a:p>
            <a:r>
              <a:rPr lang="cs-CZ" altLang="cs-CZ" sz="2500" dirty="0" smtClean="0"/>
              <a:t>nově </a:t>
            </a:r>
            <a:r>
              <a:rPr lang="cs-CZ" altLang="cs-CZ" sz="2500" dirty="0"/>
              <a:t>vydané akcie</a:t>
            </a:r>
          </a:p>
          <a:p>
            <a:r>
              <a:rPr lang="cs-CZ" altLang="cs-CZ" sz="2500" dirty="0"/>
              <a:t>Financování z těchto zdrojů lze nazvat samofinancováním.</a:t>
            </a:r>
          </a:p>
        </p:txBody>
      </p:sp>
    </p:spTree>
    <p:extLst>
      <p:ext uri="{BB962C8B-B14F-4D97-AF65-F5344CB8AC3E}">
        <p14:creationId xmlns:p14="http://schemas.microsoft.com/office/powerpoint/2010/main" val="368531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Cizí </a:t>
            </a:r>
            <a:r>
              <a:rPr lang="cs-CZ" altLang="cs-CZ" dirty="0" smtClean="0">
                <a:solidFill>
                  <a:schemeClr val="tx1"/>
                </a:solidFill>
              </a:rPr>
              <a:t>zdroje pro investice</a:t>
            </a: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300" dirty="0"/>
              <a:t>Nemáme-li dostatek zdrojů vlastních pro financování investic, nebo potřebujeme-li si uvolnit vlastní zdroje k jiným podnikatelským aktivitám, pak užíváme nejčastěji : úvěru, půjček, leasingu.. </a:t>
            </a:r>
          </a:p>
          <a:p>
            <a:pPr algn="just"/>
            <a:r>
              <a:rPr lang="cs-CZ" altLang="cs-CZ" sz="2300" dirty="0"/>
              <a:t>Je-li investice financována plně úvěrem, pak nákladem je úrok z úvěru.</a:t>
            </a:r>
          </a:p>
        </p:txBody>
      </p:sp>
    </p:spTree>
    <p:extLst>
      <p:ext uri="{BB962C8B-B14F-4D97-AF65-F5344CB8AC3E}">
        <p14:creationId xmlns:p14="http://schemas.microsoft.com/office/powerpoint/2010/main" val="251493261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837</Words>
  <Application>Microsoft Office PowerPoint</Application>
  <PresentationFormat>Předvádění na obrazovce (16:9)</PresentationFormat>
  <Paragraphs>84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Prezentace aplikace PowerPoint</vt:lpstr>
      <vt:lpstr>POJMY</vt:lpstr>
      <vt:lpstr>ROZHODOVÁNÍ O INVESTICÍCH ZAHRNUJE ODPOVĚDI NA OTÁZKY :</vt:lpstr>
      <vt:lpstr>Rozlišujeme 3 základní typy investic :</vt:lpstr>
      <vt:lpstr>Kapitálové investice</vt:lpstr>
      <vt:lpstr>Reprodukce majetku</vt:lpstr>
      <vt:lpstr>Prezentace aplikace PowerPoint</vt:lpstr>
      <vt:lpstr>ZDROJEM financování investic jsou  vlastní zdroje:</vt:lpstr>
      <vt:lpstr>Cizí zdroje pro investice</vt:lpstr>
      <vt:lpstr>PLÁNOVÁNÍ  INVESTIC</vt:lpstr>
      <vt:lpstr>Hodnocení efektivnosti</vt:lpstr>
      <vt:lpstr>POSTUP HODNOCENÍ:</vt:lpstr>
      <vt:lpstr>URČENÍ JEDNORÁZOVÝCH NÁKLADŮ NA INVESTICI</vt:lpstr>
      <vt:lpstr>ODHAD BUDOUCÍCH VÝNOSŮ</vt:lpstr>
      <vt:lpstr>ALE POZOR !</vt:lpstr>
      <vt:lpstr>Životnost investice</vt:lpstr>
      <vt:lpstr>Hodnocení ekonomické efektivnosti investic</vt:lpstr>
      <vt:lpstr>Prezentace aplikace PowerPoint</vt:lpstr>
      <vt:lpstr>Metody pro měření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55</cp:revision>
  <cp:lastPrinted>2018-03-27T09:30:31Z</cp:lastPrinted>
  <dcterms:created xsi:type="dcterms:W3CDTF">2016-07-06T15:42:34Z</dcterms:created>
  <dcterms:modified xsi:type="dcterms:W3CDTF">2020-11-22T15:22:09Z</dcterms:modified>
</cp:coreProperties>
</file>