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82" r:id="rId5"/>
    <p:sldId id="292" r:id="rId6"/>
    <p:sldId id="260" r:id="rId7"/>
    <p:sldId id="293" r:id="rId8"/>
    <p:sldId id="261" r:id="rId9"/>
    <p:sldId id="283" r:id="rId10"/>
    <p:sldId id="294" r:id="rId11"/>
    <p:sldId id="284" r:id="rId12"/>
    <p:sldId id="262" r:id="rId13"/>
    <p:sldId id="263" r:id="rId14"/>
    <p:sldId id="285" r:id="rId15"/>
    <p:sldId id="264" r:id="rId16"/>
    <p:sldId id="286" r:id="rId17"/>
    <p:sldId id="287" r:id="rId18"/>
    <p:sldId id="296" r:id="rId19"/>
    <p:sldId id="265" r:id="rId20"/>
    <p:sldId id="288" r:id="rId21"/>
    <p:sldId id="266" r:id="rId22"/>
    <p:sldId id="267" r:id="rId23"/>
    <p:sldId id="295" r:id="rId24"/>
    <p:sldId id="289" r:id="rId25"/>
    <p:sldId id="291" r:id="rId26"/>
    <p:sldId id="290" r:id="rId27"/>
    <p:sldId id="281" r:id="rId2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4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45726-D002-4B8D-950B-04FF1F8D80A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87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45726-D002-4B8D-950B-04FF1F8D80A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87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45726-D002-4B8D-950B-04FF1F8D80A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87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45726-D002-4B8D-950B-04FF1F8D80A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8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 PODNIKU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Přednáška 1 : Podnik a jeho základní charakteristiky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Jarmila Šebestová,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 smtClean="0"/>
              <a:t>Právní formy podnikání = zopakování</a:t>
            </a:r>
            <a:endParaRPr lang="cs-CZ" sz="21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142" name="Picture 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43558"/>
            <a:ext cx="7782986" cy="410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3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 smtClean="0"/>
              <a:t>Atributy cílů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729176"/>
            <a:ext cx="7383848" cy="33009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Stanovené cíle by měly splňovat také několik podmínek  dle </a:t>
            </a:r>
            <a:r>
              <a:rPr lang="cs-CZ" sz="1700" dirty="0" smtClean="0"/>
              <a:t>akronymů:</a:t>
            </a:r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  SMART: S – </a:t>
            </a:r>
            <a:r>
              <a:rPr lang="cs-CZ" sz="1700" dirty="0" err="1"/>
              <a:t>Specific</a:t>
            </a:r>
            <a:r>
              <a:rPr lang="cs-CZ" sz="1700" dirty="0"/>
              <a:t> (specifické, konkrétní cíle), M – </a:t>
            </a:r>
            <a:r>
              <a:rPr lang="cs-CZ" sz="1700" dirty="0" err="1"/>
              <a:t>Measurable</a:t>
            </a:r>
            <a:r>
              <a:rPr lang="cs-CZ" sz="1700" dirty="0"/>
              <a:t> (měřitelné cíle), A – </a:t>
            </a:r>
            <a:r>
              <a:rPr lang="cs-CZ" sz="1700" dirty="0" err="1"/>
              <a:t>Achievable</a:t>
            </a:r>
            <a:r>
              <a:rPr lang="cs-CZ" sz="1700" dirty="0"/>
              <a:t>/</a:t>
            </a:r>
            <a:r>
              <a:rPr lang="cs-CZ" sz="1700" dirty="0" err="1"/>
              <a:t>Acceptable</a:t>
            </a:r>
            <a:r>
              <a:rPr lang="cs-CZ" sz="1700" dirty="0"/>
              <a:t> (dosažitelné/přijatelné cíle), R – </a:t>
            </a:r>
            <a:r>
              <a:rPr lang="cs-CZ" sz="1700" dirty="0" err="1"/>
              <a:t>Realistict</a:t>
            </a:r>
            <a:r>
              <a:rPr lang="cs-CZ" sz="1700" dirty="0"/>
              <a:t> (realistické cíle) a T – </a:t>
            </a:r>
            <a:r>
              <a:rPr lang="cs-CZ" sz="1700" dirty="0" err="1"/>
              <a:t>Time</a:t>
            </a:r>
            <a:r>
              <a:rPr lang="cs-CZ" sz="1700" dirty="0"/>
              <a:t> </a:t>
            </a:r>
            <a:r>
              <a:rPr lang="cs-CZ" sz="1700" dirty="0" err="1"/>
              <a:t>Specific</a:t>
            </a:r>
            <a:r>
              <a:rPr lang="cs-CZ" sz="1700" dirty="0"/>
              <a:t> (časově sledovatelné)</a:t>
            </a:r>
            <a:endParaRPr lang="cs-CZ" sz="1700" dirty="0" smtClean="0"/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SMARTER: jsou přidána dvě písmena, kdy E může znamenat </a:t>
            </a:r>
            <a:r>
              <a:rPr lang="cs-CZ" sz="1700" dirty="0" err="1"/>
              <a:t>Ecology</a:t>
            </a:r>
            <a:r>
              <a:rPr lang="cs-CZ" sz="1700" dirty="0"/>
              <a:t> popř. </a:t>
            </a:r>
            <a:r>
              <a:rPr lang="cs-CZ" sz="1700" dirty="0" err="1"/>
              <a:t>Evaluate</a:t>
            </a:r>
            <a:r>
              <a:rPr lang="cs-CZ" sz="1700" dirty="0"/>
              <a:t> (ekologický nebo hodnotitelný) a R znamená </a:t>
            </a:r>
            <a:r>
              <a:rPr lang="cs-CZ" sz="1700" dirty="0" err="1"/>
              <a:t>Revisit</a:t>
            </a:r>
            <a:r>
              <a:rPr lang="cs-CZ" sz="1700" dirty="0"/>
              <a:t>, tj. průběžně hodnocený, revidovaný.</a:t>
            </a:r>
            <a:endParaRPr lang="cs-CZ" sz="1700" dirty="0" smtClean="0"/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KARAT: </a:t>
            </a:r>
            <a:r>
              <a:rPr lang="cs-CZ" sz="1700" dirty="0" smtClean="0"/>
              <a:t>Konkrétní, Ambiciózní, Reálný, Akceptovatelný/akceptovaný, Termínovaný</a:t>
            </a:r>
            <a:endParaRPr lang="cs-CZ" sz="1700" dirty="0"/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5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Struktura podnikových funkcí I.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1117331"/>
            <a:ext cx="8364153" cy="217751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1700" dirty="0"/>
              <a:t>V obecné rovině je podnik charakterizován těmito funkcemi: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společenskou – cílem podniku je spoluúčast na uspokojování potřeb v celospolečenském měřítku,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individuální – cílem podniku je zhodnocovat prostředky vložené zakladatelem. </a:t>
            </a:r>
          </a:p>
          <a:p>
            <a:endParaRPr lang="cs-CZ" dirty="0"/>
          </a:p>
          <a:p>
            <a:r>
              <a:rPr lang="cs-CZ" sz="1700" dirty="0"/>
              <a:t>Podnikové funkce můžeme dále dělit dle Synka a kol. (2007) na: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 primární a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700" dirty="0"/>
              <a:t>sekundární funkce.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97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Struktura podnikových funkcí II.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628600"/>
            <a:ext cx="7013359" cy="217751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700" b="1" dirty="0"/>
              <a:t>Primární funkce </a:t>
            </a:r>
            <a:r>
              <a:rPr lang="cs-CZ" sz="1700" dirty="0"/>
              <a:t>podniku tvoří „páteř“ podnikových činností a pro fungování podniku jsou zásadní. Patří k nim funkce: </a:t>
            </a:r>
          </a:p>
          <a:p>
            <a:pPr marL="60007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zásobovací </a:t>
            </a:r>
          </a:p>
          <a:p>
            <a:pPr marL="60007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výrobní </a:t>
            </a:r>
          </a:p>
          <a:p>
            <a:pPr marL="60007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prodejní </a:t>
            </a:r>
          </a:p>
          <a:p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66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Struktura podnikových funkcí </a:t>
            </a:r>
            <a:r>
              <a:rPr lang="cs-CZ" sz="2100" dirty="0" smtClean="0"/>
              <a:t>III</a:t>
            </a:r>
            <a:r>
              <a:rPr lang="cs-CZ" sz="2100" dirty="0"/>
              <a:t>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628600"/>
            <a:ext cx="7013359" cy="32701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700" b="1" dirty="0"/>
              <a:t>Sekundární (podpůrné, vedlejší) </a:t>
            </a:r>
            <a:r>
              <a:rPr lang="cs-CZ" sz="1700" dirty="0"/>
              <a:t>funkce se prolínají primárními funkcemi, a pokud by jim podnik nevěnoval dostatečnou pozornost, vedlo by to k existenčním problémům podniku: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personální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investiční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finanční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vědeckotechnická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správní</a:t>
            </a:r>
          </a:p>
          <a:p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Organizační výstavba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3" y="840507"/>
            <a:ext cx="7415379" cy="190052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700" dirty="0"/>
              <a:t>Organizování v sobě zahrnuje několik na sobě navazující činnosti, jako: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vytvoření popisu jednotlivých činností,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seskupování činností,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přiřazení vedoucího pracovníka ke skupině činností, tj. přiřazení pravomocí nad pracovníky skupiny,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vytvoření horizontálních a vertikálních vazeb v organizační struktuře podniku. </a:t>
            </a:r>
          </a:p>
          <a:p>
            <a:pPr algn="just"/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0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Organizační výstavba </a:t>
            </a:r>
            <a:r>
              <a:rPr lang="cs-CZ" sz="2100" dirty="0" smtClean="0"/>
              <a:t>podniku II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3" y="840507"/>
            <a:ext cx="7415379" cy="24237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Tvar organizační </a:t>
            </a:r>
            <a:r>
              <a:rPr lang="cs-CZ" sz="1700" dirty="0" smtClean="0"/>
              <a:t>struktury </a:t>
            </a:r>
            <a:r>
              <a:rPr lang="cs-CZ" sz="1700" dirty="0"/>
              <a:t>je podstatně determinován rozpětím </a:t>
            </a:r>
            <a:r>
              <a:rPr lang="cs-CZ" sz="1700" dirty="0" smtClean="0"/>
              <a:t>řízení a </a:t>
            </a:r>
            <a:r>
              <a:rPr lang="cs-CZ" sz="1700" dirty="0"/>
              <a:t>z něj vyplývajícím počtem úrovní řízení. </a:t>
            </a: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b="1" dirty="0" smtClean="0"/>
              <a:t>Rozpětí </a:t>
            </a:r>
            <a:r>
              <a:rPr lang="cs-CZ" sz="1700" b="1" dirty="0"/>
              <a:t>řízení </a:t>
            </a:r>
            <a:r>
              <a:rPr lang="cs-CZ" sz="1700" dirty="0" smtClean="0"/>
              <a:t>představuje počet </a:t>
            </a:r>
            <a:r>
              <a:rPr lang="cs-CZ" sz="1700" dirty="0"/>
              <a:t>pracovníků či organizačních jednotek </a:t>
            </a:r>
            <a:r>
              <a:rPr lang="cs-CZ" sz="1700" dirty="0" smtClean="0"/>
              <a:t>bezprostředně podřízených </a:t>
            </a:r>
            <a:r>
              <a:rPr lang="cs-CZ" sz="1700" dirty="0"/>
              <a:t>jednomu vedoucímu.</a:t>
            </a:r>
          </a:p>
          <a:p>
            <a:pPr lvl="1" algn="just"/>
            <a:r>
              <a:rPr lang="cs-CZ" sz="1700" dirty="0"/>
              <a:t>• Je-li tento počet příliš malý, dostáváme špičatou pyramidu. </a:t>
            </a:r>
            <a:r>
              <a:rPr lang="cs-CZ" sz="1700" dirty="0" smtClean="0"/>
              <a:t>Je zřejmé</a:t>
            </a:r>
            <a:r>
              <a:rPr lang="cs-CZ" sz="1700" dirty="0"/>
              <a:t>, že špičatá pyramida v sobě skrývá nebezpečí </a:t>
            </a:r>
            <a:r>
              <a:rPr lang="cs-CZ" sz="1700" dirty="0" smtClean="0"/>
              <a:t>poruch při </a:t>
            </a:r>
            <a:r>
              <a:rPr lang="cs-CZ" sz="1700" dirty="0"/>
              <a:t>přenosu informací přes několik úrovní, obvykle je </a:t>
            </a:r>
            <a:r>
              <a:rPr lang="cs-CZ" sz="1700" dirty="0" smtClean="0"/>
              <a:t>také méně hospodárná. </a:t>
            </a:r>
          </a:p>
          <a:p>
            <a:pPr lvl="1" algn="just"/>
            <a:r>
              <a:rPr lang="cs-CZ" sz="1700" dirty="0" smtClean="0"/>
              <a:t>Při </a:t>
            </a:r>
            <a:r>
              <a:rPr lang="cs-CZ" sz="1700" dirty="0"/>
              <a:t>nadměrném rozpětí řízení je pyramida plochá. </a:t>
            </a:r>
            <a:r>
              <a:rPr lang="cs-CZ" sz="1700" dirty="0" smtClean="0"/>
              <a:t>Může </a:t>
            </a:r>
            <a:r>
              <a:rPr lang="cs-CZ" sz="1700" dirty="0"/>
              <a:t>naopak vést k přetížení </a:t>
            </a:r>
            <a:r>
              <a:rPr lang="cs-CZ" sz="1700" dirty="0" smtClean="0"/>
              <a:t>vedoucího</a:t>
            </a:r>
            <a:r>
              <a:rPr lang="cs-CZ" sz="1700" dirty="0"/>
              <a:t>.</a:t>
            </a: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56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Organizační výstavba </a:t>
            </a:r>
            <a:r>
              <a:rPr lang="cs-CZ" sz="2100" dirty="0" smtClean="0"/>
              <a:t>podniku III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3" y="840507"/>
            <a:ext cx="7415379" cy="190052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Na proces organizování a tomu odpovídající tvorbu struktury jsou </a:t>
            </a:r>
            <a:r>
              <a:rPr lang="cs-CZ" sz="1700" dirty="0" smtClean="0"/>
              <a:t>kladeny určité požadavky, které jsou shrnuty v akronymu OSCAR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cíle </a:t>
            </a:r>
            <a:r>
              <a:rPr lang="cs-CZ" sz="1700" dirty="0"/>
              <a:t>podnikatelských činností (O = </a:t>
            </a:r>
            <a:r>
              <a:rPr lang="cs-CZ" sz="1700" dirty="0" err="1"/>
              <a:t>Objectives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specializace </a:t>
            </a:r>
            <a:r>
              <a:rPr lang="cs-CZ" sz="1700" dirty="0"/>
              <a:t>(S = </a:t>
            </a:r>
            <a:r>
              <a:rPr lang="cs-CZ" sz="1700" dirty="0" err="1"/>
              <a:t>Specialization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koordinace </a:t>
            </a:r>
            <a:r>
              <a:rPr lang="cs-CZ" sz="1700" dirty="0"/>
              <a:t>(C = </a:t>
            </a:r>
            <a:r>
              <a:rPr lang="cs-CZ" sz="1700" dirty="0" err="1"/>
              <a:t>Coordination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pravomoc </a:t>
            </a:r>
            <a:r>
              <a:rPr lang="cs-CZ" sz="1700" dirty="0"/>
              <a:t>(A = </a:t>
            </a:r>
            <a:r>
              <a:rPr lang="cs-CZ" sz="1700" dirty="0" err="1"/>
              <a:t>Authority</a:t>
            </a:r>
            <a:r>
              <a:rPr lang="cs-CZ" sz="1700" dirty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zodpovědnost </a:t>
            </a:r>
            <a:r>
              <a:rPr lang="cs-CZ" sz="1700" dirty="0"/>
              <a:t>(R = </a:t>
            </a:r>
            <a:r>
              <a:rPr lang="cs-CZ" sz="1700" dirty="0" err="1"/>
              <a:t>Responsibility</a:t>
            </a:r>
            <a:r>
              <a:rPr lang="cs-CZ" sz="1700" dirty="0"/>
              <a:t>)</a:t>
            </a: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Pyramidová organizační struktura</a:t>
            </a:r>
            <a:endParaRPr lang="cs-CZ" sz="21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79" y="919968"/>
            <a:ext cx="8034858" cy="36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0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552" y="337003"/>
            <a:ext cx="6684579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100" dirty="0"/>
              <a:t>Příklady  organizačních struktur</a:t>
            </a:r>
          </a:p>
        </p:txBody>
      </p:sp>
      <p:pic>
        <p:nvPicPr>
          <p:cNvPr id="5" name="obrázek 10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94" y="899620"/>
            <a:ext cx="432054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33552" y="2372711"/>
            <a:ext cx="3823138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funkcionální 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99577"/>
            <a:ext cx="3681248" cy="100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élník 7"/>
          <p:cNvSpPr/>
          <p:nvPr/>
        </p:nvSpPr>
        <p:spPr>
          <a:xfrm>
            <a:off x="5287171" y="2433251"/>
            <a:ext cx="292996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/>
              <a:t>procesní 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pic>
        <p:nvPicPr>
          <p:cNvPr id="10" name="Obrázek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6164" y="2739334"/>
            <a:ext cx="1943100" cy="222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5314827" y="3213813"/>
            <a:ext cx="346323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Příklad ploché (A) a strmé (B) organizační struktury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3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Podnik a jeho základní charakteristiky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podstatu cíle podniku a jeho základních funkcí (činností).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Objasnit tvorbu organizační struktury podniku.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Rozčlenit životní cyklus podniku na jeho jednotlivé fáze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Životní cyklus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713410"/>
            <a:ext cx="7265607" cy="17312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Život podniku významně souvisí s vývojem okolí podniku (např. stav ekonomiky, od-větví, socioekonomickou situací, demografickým vývojem apod.), jež může například umožnit vznik nějakého podniku, nebo naopak způsobit jeho zánik.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Pod </a:t>
            </a:r>
            <a:r>
              <a:rPr lang="cs-CZ" dirty="0"/>
              <a:t>pojmem životní cyklus podniku myslíme fáze existence podniku, kterými může (ale nemusí vždy) </a:t>
            </a:r>
            <a:r>
              <a:rPr lang="cs-CZ" dirty="0" smtClean="0"/>
              <a:t>procházet </a:t>
            </a:r>
            <a:r>
              <a:rPr lang="cs-CZ" dirty="0"/>
              <a:t>(Synek, 2007).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422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Životní cyklus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8552" y="713410"/>
            <a:ext cx="7265607" cy="17312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Mezi základní fáze životního cyklu podniku patří </a:t>
            </a:r>
            <a:r>
              <a:rPr lang="cs-CZ" dirty="0" smtClean="0"/>
              <a:t>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založení</a:t>
            </a:r>
            <a:r>
              <a:rPr lang="cs-CZ" dirty="0"/>
              <a:t>, </a:t>
            </a: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růst</a:t>
            </a:r>
            <a:r>
              <a:rPr lang="cs-CZ" dirty="0"/>
              <a:t>, </a:t>
            </a: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stabilizace</a:t>
            </a:r>
            <a:r>
              <a:rPr lang="cs-CZ" dirty="0"/>
              <a:t>, </a:t>
            </a: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krize </a:t>
            </a:r>
            <a:r>
              <a:rPr lang="cs-CZ" dirty="0"/>
              <a:t>(a případná sanace)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zánik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449" y="1626065"/>
            <a:ext cx="5600880" cy="29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/>
              <a:t>Životní cyklus podniku : Fáze</a:t>
            </a:r>
          </a:p>
        </p:txBody>
      </p:sp>
      <p:sp>
        <p:nvSpPr>
          <p:cNvPr id="3" name="Obdélník 2"/>
          <p:cNvSpPr/>
          <p:nvPr/>
        </p:nvSpPr>
        <p:spPr>
          <a:xfrm>
            <a:off x="188639" y="755998"/>
            <a:ext cx="7691981" cy="176202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Založení </a:t>
            </a:r>
            <a:r>
              <a:rPr lang="cs-CZ" dirty="0"/>
              <a:t>– v této fázi podnikatel řeší hlavní existenční otázky typu: Co bude vyrábět, poskytovat? Čím se bude zabývat.</a:t>
            </a:r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Růst </a:t>
            </a:r>
            <a:r>
              <a:rPr lang="cs-CZ" dirty="0"/>
              <a:t>– zde je snaha o trvalý růst podniku, rostou objemy prodejů a podíl na trhu, což motivuje podnikatele do dalších investic 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2083779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Životní cyklus podniku : </a:t>
            </a:r>
            <a:r>
              <a:rPr lang="cs-CZ" dirty="0" smtClean="0"/>
              <a:t>Založení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2990"/>
            <a:ext cx="2947394" cy="469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3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308161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/>
              <a:t>Životní cyklus podniku : </a:t>
            </a:r>
            <a:r>
              <a:rPr lang="cs-CZ" dirty="0" smtClean="0"/>
              <a:t>Fáze 2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8639" y="755998"/>
            <a:ext cx="7691981" cy="22852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Stabilizace </a:t>
            </a:r>
            <a:r>
              <a:rPr lang="cs-CZ" dirty="0"/>
              <a:t>– podnik má vzhledem k trhu optimální velikost, dostatek zákazníků a tvoří hodnotu pro vlastníka (zisk).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Krize </a:t>
            </a:r>
            <a:r>
              <a:rPr lang="cs-CZ" dirty="0"/>
              <a:t>– toto je rozhodující čas v životě podniku. Předmět podnikání je stále složitější. Majitelé se musí rozhodnout, jak rychle bude podnik růst a jak jej budou financovat 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Zánik </a:t>
            </a:r>
            <a:r>
              <a:rPr lang="cs-CZ" dirty="0"/>
              <a:t>– nemůže-li být zachován předchozí podnikatelský duch, je i vysoká pravděpodobnost pokračujícího neúspěchu 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29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190821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 smtClean="0"/>
              <a:t>Fáze růstu podniku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81" y="1059582"/>
            <a:ext cx="7174260" cy="343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629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5973" y="146615"/>
            <a:ext cx="2434000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dirty="0" smtClean="0"/>
              <a:t>Způsoby zániku podniku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8639" y="755998"/>
            <a:ext cx="7691981" cy="31162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dobrovolné </a:t>
            </a:r>
            <a:r>
              <a:rPr lang="cs-CZ" b="1" dirty="0"/>
              <a:t>rozhodnutí o ukončení činnosti obchodní korporace </a:t>
            </a:r>
            <a:endParaRPr lang="cs-CZ" b="1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zrušení </a:t>
            </a:r>
            <a:r>
              <a:rPr lang="cs-CZ" b="1" dirty="0"/>
              <a:t>obchodní korporace bez likvidace </a:t>
            </a:r>
            <a:r>
              <a:rPr lang="cs-CZ" dirty="0"/>
              <a:t>– zde řadíme fúze, rozdělení podniku, změnu právní formy, převod jmění na společníka či </a:t>
            </a:r>
            <a:r>
              <a:rPr lang="cs-CZ" dirty="0" smtClean="0"/>
              <a:t>přeshraniční </a:t>
            </a:r>
            <a:r>
              <a:rPr lang="cs-CZ" dirty="0"/>
              <a:t>přemístění sídla.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b="1" dirty="0" smtClean="0"/>
              <a:t>zrušení </a:t>
            </a:r>
            <a:r>
              <a:rPr lang="cs-CZ" b="1" dirty="0"/>
              <a:t>obchodní korporace s likvidací </a:t>
            </a:r>
            <a:r>
              <a:rPr lang="cs-CZ" dirty="0"/>
              <a:t>(§ 187–209 NOZ) – likvidace je zákonem řízený postup mimosoudního vyrovnání majetkových vztahů (likvidátorem) v případě, že majetek podniku postačuje k zaplacení zá-</a:t>
            </a:r>
            <a:r>
              <a:rPr lang="cs-CZ" dirty="0" err="1"/>
              <a:t>vazků</a:t>
            </a:r>
            <a:r>
              <a:rPr lang="cs-CZ" dirty="0"/>
              <a:t> k věřitelům; pokud majetek podniku nestačí k uspokojení věřitelů, pak se podnik dostává do konkurzního řízení, kdy dochází alespoň k částečnému (poměrnému) uspokojení věřitelů.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71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7617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Cíle podniku realizujeme prostřednictvím funkcí (výrobní, technické, ekonomické, zásobovací, odbytové,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…)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Funkcí  podniku rozumíme </a:t>
            </a: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výkon řady sourodých činností k realizaci konkrétních procesů v podniku.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r>
              <a:rPr lang="pl-PL" sz="3000" b="1" dirty="0"/>
              <a:t>Podnik a jeho základní charakteristiky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 a podniková ekonomika?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jsou podnikové cíle?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Struktura podnikových funkcí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Organizační výstavba podniku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Životní cyklus podniku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 smtClean="0"/>
              <a:t>Ekonomika podniku</a:t>
            </a:r>
            <a:endParaRPr lang="cs-CZ" sz="2100" dirty="0"/>
          </a:p>
        </p:txBody>
      </p:sp>
      <p:sp>
        <p:nvSpPr>
          <p:cNvPr id="5" name="Obdélník 4"/>
          <p:cNvSpPr/>
          <p:nvPr/>
        </p:nvSpPr>
        <p:spPr>
          <a:xfrm>
            <a:off x="304081" y="1131590"/>
            <a:ext cx="7727831" cy="340862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Předmětem podnikové ekonomiky je podnik jako </a:t>
            </a:r>
            <a:r>
              <a:rPr lang="cs-CZ" sz="1700" dirty="0" smtClean="0"/>
              <a:t>institucionalizované podnikání</a:t>
            </a:r>
            <a:r>
              <a:rPr lang="cs-CZ" sz="1700" dirty="0"/>
              <a:t>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 smtClean="0"/>
              <a:t>Cílem </a:t>
            </a:r>
            <a:r>
              <a:rPr lang="cs-CZ" sz="1700" dirty="0"/>
              <a:t>podnikání je zhodnotit vynaložený kapitál, dosažení zisku.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Výrazem zhodnocování kapitálu je zvyšování hodnoty podniku. </a:t>
            </a:r>
            <a:endParaRPr lang="cs-CZ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Podnik vzniká tím, že jej někdo založí. </a:t>
            </a:r>
            <a:r>
              <a:rPr lang="cs-CZ" sz="1600" dirty="0" smtClean="0"/>
              <a:t>S tím souvisí řada činností </a:t>
            </a:r>
            <a:r>
              <a:rPr lang="cs-CZ" sz="1600" dirty="0"/>
              <a:t>a rozhodnutí, která musí budoucí podnikatel </a:t>
            </a:r>
            <a:r>
              <a:rPr lang="cs-CZ" sz="1600" dirty="0" smtClean="0"/>
              <a:t>učinit</a:t>
            </a:r>
            <a:r>
              <a:rPr lang="cs-CZ" sz="1600" dirty="0"/>
              <a:t> </a:t>
            </a:r>
            <a:r>
              <a:rPr lang="cs-CZ" sz="1600" dirty="0" smtClean="0"/>
              <a:t>např.: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 předmět </a:t>
            </a:r>
            <a:r>
              <a:rPr lang="cs-CZ" sz="1600" dirty="0"/>
              <a:t>činnosti (</a:t>
            </a:r>
            <a:r>
              <a:rPr lang="cs-CZ" sz="1600" dirty="0" smtClean="0"/>
              <a:t>oblast </a:t>
            </a:r>
            <a:r>
              <a:rPr lang="cs-CZ" sz="1600" dirty="0"/>
              <a:t>podnikání),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organizačně </a:t>
            </a:r>
            <a:r>
              <a:rPr lang="cs-CZ" sz="1600" dirty="0"/>
              <a:t>právní </a:t>
            </a:r>
            <a:r>
              <a:rPr lang="cs-CZ" sz="1600" dirty="0" smtClean="0"/>
              <a:t>forma </a:t>
            </a:r>
            <a:r>
              <a:rPr lang="cs-CZ" sz="1600" dirty="0"/>
              <a:t>podnikání,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finančně ekonomické otázky- potřeba </a:t>
            </a:r>
            <a:r>
              <a:rPr lang="cs-CZ" sz="1600" dirty="0"/>
              <a:t>finančních prostředků </a:t>
            </a:r>
            <a:r>
              <a:rPr lang="cs-CZ" sz="1600" dirty="0" smtClean="0"/>
              <a:t>a jejich </a:t>
            </a:r>
            <a:r>
              <a:rPr lang="cs-CZ" sz="1600" dirty="0"/>
              <a:t>získání,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 smtClean="0"/>
              <a:t>umístění </a:t>
            </a:r>
            <a:r>
              <a:rPr lang="pl-PL" sz="1600" dirty="0"/>
              <a:t>podniku a jeho strategii.</a:t>
            </a: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526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Co je podnik?</a:t>
            </a:r>
          </a:p>
        </p:txBody>
      </p:sp>
      <p:sp>
        <p:nvSpPr>
          <p:cNvPr id="5" name="Obdélník 4"/>
          <p:cNvSpPr/>
          <p:nvPr/>
        </p:nvSpPr>
        <p:spPr>
          <a:xfrm>
            <a:off x="315310" y="651856"/>
            <a:ext cx="7307317" cy="111569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700" dirty="0"/>
              <a:t>Obecně můžeme říci, že smysl podniku spočívá v „</a:t>
            </a:r>
            <a:r>
              <a:rPr lang="cs-CZ" sz="1700" i="1" dirty="0"/>
              <a:t>organizování lidské činnosti v daném okruhu uspokojování cizích potřeb tak, aby i potřeby podnikatele byly uspokojeny</a:t>
            </a:r>
            <a:r>
              <a:rPr lang="cs-CZ" sz="1700" dirty="0"/>
              <a:t>“ (Zámečník a kol., 2008). Podnik tak můžeme chápat jako hospodářský systém.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1827988"/>
            <a:ext cx="4685863" cy="311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8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P</a:t>
            </a:r>
            <a:r>
              <a:rPr lang="cs-CZ" sz="2100" dirty="0" smtClean="0"/>
              <a:t>odnik</a:t>
            </a:r>
            <a:endParaRPr lang="cs-CZ" sz="2100" dirty="0"/>
          </a:p>
        </p:txBody>
      </p:sp>
      <p:sp>
        <p:nvSpPr>
          <p:cNvPr id="5" name="Obdélník 4"/>
          <p:cNvSpPr/>
          <p:nvPr/>
        </p:nvSpPr>
        <p:spPr>
          <a:xfrm>
            <a:off x="315310" y="651856"/>
            <a:ext cx="7307317" cy="32085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Podnik je obvykle chápán jako ziskový subjekt. Existují však i nestátní neziskové organizace, které nejsou orientovány na zisk, ale na potřeby společnosti.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Nový </a:t>
            </a:r>
            <a:r>
              <a:rPr lang="cs-CZ" sz="1700" dirty="0"/>
              <a:t>občanský zákoník </a:t>
            </a:r>
            <a:r>
              <a:rPr lang="cs-CZ" sz="1700" dirty="0" smtClean="0"/>
              <a:t>definuje podnik </a:t>
            </a:r>
            <a:r>
              <a:rPr lang="cs-CZ" sz="1700" dirty="0"/>
              <a:t>v § 502 </a:t>
            </a:r>
            <a:r>
              <a:rPr lang="cs-CZ" sz="1700" dirty="0" smtClean="0"/>
              <a:t>jako tzv</a:t>
            </a:r>
            <a:r>
              <a:rPr lang="cs-CZ" sz="1700" dirty="0"/>
              <a:t>. obchodní </a:t>
            </a:r>
            <a:r>
              <a:rPr lang="cs-CZ" sz="1700" dirty="0" smtClean="0"/>
              <a:t>závod: </a:t>
            </a:r>
            <a:r>
              <a:rPr lang="cs-CZ" sz="1700" i="1" dirty="0" smtClean="0"/>
              <a:t>Obchodní </a:t>
            </a:r>
            <a:r>
              <a:rPr lang="cs-CZ" sz="1700" i="1" dirty="0"/>
              <a:t>závod (dále jen "závod") je organizovaný soubor jmění, který podnikatel vytvořil a který z jeho vůle slouží k provozování jeho činnosti. Má se za to, že závod tvoří vše, co zpravidla slouží k jeho provozu</a:t>
            </a:r>
            <a:r>
              <a:rPr lang="cs-CZ" sz="1700" i="1" dirty="0" smtClean="0"/>
              <a:t>.</a:t>
            </a:r>
          </a:p>
          <a:p>
            <a:pPr algn="just"/>
            <a:r>
              <a:rPr lang="cs-CZ" sz="1700" i="1" dirty="0" smtClean="0"/>
              <a:t>Z toho vyplývá:</a:t>
            </a:r>
            <a:endParaRPr lang="cs-CZ" sz="17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je ekonomicko-právním subjektem (má ekonomickou samostatnost a právní subjektivitu)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podnikateli k podnikatelské 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je základní prvek institucionálního uspořádání </a:t>
            </a:r>
            <a:r>
              <a:rPr lang="cs-CZ" sz="1700" dirty="0" smtClean="0"/>
              <a:t>národního hospodářství </a:t>
            </a: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8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Kritéria členění podniků</a:t>
            </a:r>
            <a:endParaRPr lang="cs-CZ" sz="21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88639" y="863590"/>
            <a:ext cx="785450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podle velikosti (malé, střední, velké,…)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podle sektorů a odvětví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podle právní formy (živnost, s.r.o., …)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Podle hlavního cíle na podniky ziskové a neziskové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podle působnosti - regionální, národní a nadnárodní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výrobní a nevýrobní (poskytující služby)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podle typu výroby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Podniky velkoobchodní a maloobchodní, aj.</a:t>
            </a:r>
          </a:p>
        </p:txBody>
      </p:sp>
    </p:spTree>
    <p:extLst>
      <p:ext uri="{BB962C8B-B14F-4D97-AF65-F5344CB8AC3E}">
        <p14:creationId xmlns:p14="http://schemas.microsoft.com/office/powerpoint/2010/main" val="317702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Jaké jsou podnikové cíle?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9618" y="1563638"/>
            <a:ext cx="3103328" cy="273151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Cíl, potažmo cíle, závisí na tom, proč daný podnik začal existovat</a:t>
            </a:r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Při podnikání a potažmo řízení podniku nevystačíme pouze se znalostí primárního cíle, ale je nutné cíl dále rozpracovat. </a:t>
            </a:r>
            <a:endParaRPr lang="cs-CZ" sz="1700" dirty="0" smtClean="0"/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 smtClean="0"/>
              <a:t>Z </a:t>
            </a:r>
            <a:r>
              <a:rPr lang="cs-CZ" sz="1700" dirty="0"/>
              <a:t>této potřeby vzniklo i různorodé třídění cílů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65"/>
          <a:stretch/>
        </p:blipFill>
        <p:spPr bwMode="auto">
          <a:xfrm>
            <a:off x="4080476" y="1059582"/>
            <a:ext cx="4803084" cy="338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72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 smtClean="0"/>
              <a:t>Třídění podnikových cílů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729176"/>
            <a:ext cx="7383848" cy="40703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Cíle lze třídit dle: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i="1" dirty="0"/>
              <a:t>významu (hierarchie</a:t>
            </a:r>
            <a:r>
              <a:rPr lang="cs-CZ" sz="1700" i="1" dirty="0" smtClean="0"/>
              <a:t>)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vrcholové</a:t>
            </a:r>
            <a:endParaRPr lang="cs-CZ" sz="1700" dirty="0"/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podřazené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 </a:t>
            </a:r>
            <a:r>
              <a:rPr lang="cs-CZ" sz="1700" i="1" dirty="0" smtClean="0"/>
              <a:t>velikosti </a:t>
            </a:r>
            <a:r>
              <a:rPr lang="cs-CZ" sz="1700" i="1" dirty="0"/>
              <a:t>(rozsahu) </a:t>
            </a:r>
            <a:endParaRPr lang="cs-CZ" sz="1700" i="1" dirty="0" smtClean="0"/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cíle neomezené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cíle omezené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i="1" dirty="0"/>
              <a:t>časového hlediska</a:t>
            </a:r>
            <a:r>
              <a:rPr lang="cs-CZ" sz="1700" dirty="0"/>
              <a:t> </a:t>
            </a:r>
            <a:r>
              <a:rPr lang="cs-CZ" sz="1700" dirty="0" smtClean="0"/>
              <a:t>: krátkodobé</a:t>
            </a:r>
            <a:r>
              <a:rPr lang="cs-CZ" sz="1700" dirty="0"/>
              <a:t>, střednědobé a dlouhodobé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i="1" dirty="0"/>
              <a:t>vztahu mezi cíli </a:t>
            </a:r>
            <a:endParaRPr lang="cs-CZ" sz="1700" i="1" dirty="0" smtClean="0"/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cíle komplementární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cíle konkurenční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cíle protikladné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700" dirty="0"/>
              <a:t>cíle indiferentní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700" i="1" dirty="0" smtClean="0"/>
              <a:t>podle </a:t>
            </a:r>
            <a:r>
              <a:rPr lang="cs-CZ" sz="1700" i="1" dirty="0"/>
              <a:t>obsahu </a:t>
            </a:r>
            <a:r>
              <a:rPr lang="cs-CZ" sz="1700" i="1" dirty="0" smtClean="0"/>
              <a:t>cíle</a:t>
            </a:r>
            <a:r>
              <a:rPr lang="cs-CZ" sz="1700" dirty="0" smtClean="0"/>
              <a:t>: cíle ekonomické, technické , sociální </a:t>
            </a:r>
            <a:endParaRPr lang="cs-CZ" sz="1700" dirty="0"/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1306</Words>
  <Application>Microsoft Office PowerPoint</Application>
  <PresentationFormat>Předvádění na obrazovce (16:9)</PresentationFormat>
  <Paragraphs>158</Paragraphs>
  <Slides>27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SLU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58</cp:revision>
  <cp:lastPrinted>2018-03-27T09:30:31Z</cp:lastPrinted>
  <dcterms:created xsi:type="dcterms:W3CDTF">2016-07-06T15:42:34Z</dcterms:created>
  <dcterms:modified xsi:type="dcterms:W3CDTF">2018-04-06T09:59:29Z</dcterms:modified>
</cp:coreProperties>
</file>