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8" r:id="rId5"/>
    <p:sldId id="283" r:id="rId6"/>
    <p:sldId id="269" r:id="rId7"/>
    <p:sldId id="270" r:id="rId8"/>
    <p:sldId id="284" r:id="rId9"/>
    <p:sldId id="271" r:id="rId10"/>
    <p:sldId id="285" r:id="rId11"/>
    <p:sldId id="272" r:id="rId12"/>
    <p:sldId id="273" r:id="rId13"/>
    <p:sldId id="286" r:id="rId14"/>
    <p:sldId id="274" r:id="rId15"/>
    <p:sldId id="287" r:id="rId16"/>
    <p:sldId id="290" r:id="rId17"/>
    <p:sldId id="291" r:id="rId18"/>
    <p:sldId id="275" r:id="rId19"/>
    <p:sldId id="289" r:id="rId20"/>
    <p:sldId id="276" r:id="rId21"/>
    <p:sldId id="293" r:id="rId22"/>
    <p:sldId id="282"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936"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29. 9. 2020</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410589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737837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67641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29. 9. 2020</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685800" y="171450"/>
            <a:ext cx="7772400" cy="914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85800" y="1231106"/>
            <a:ext cx="3810000" cy="334089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31106"/>
            <a:ext cx="3810000" cy="334089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685800" y="4686300"/>
            <a:ext cx="1905000" cy="342900"/>
          </a:xfrm>
          <a:prstGeom prst="rect">
            <a:avLst/>
          </a:prstGeo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6300"/>
            <a:ext cx="2895600" cy="342900"/>
          </a:xfrm>
          <a:prstGeom prst="rect">
            <a:avLst/>
          </a:prstGeo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6300"/>
            <a:ext cx="1905000" cy="342900"/>
          </a:xfrm>
          <a:prstGeom prst="rect">
            <a:avLst/>
          </a:prstGeom>
        </p:spPr>
        <p:txBody>
          <a:bodyPr/>
          <a:lstStyle>
            <a:lvl1pPr>
              <a:defRPr/>
            </a:lvl1pPr>
          </a:lstStyle>
          <a:p>
            <a:fld id="{AA7290C2-DD0E-4CF3-96F5-C2AFC47E4134}" type="slidenum">
              <a:rPr lang="cs-CZ" altLang="cs-CZ"/>
              <a:pPr/>
              <a:t>‹#›</a:t>
            </a:fld>
            <a:endParaRPr lang="cs-CZ" altLang="cs-CZ"/>
          </a:p>
        </p:txBody>
      </p:sp>
    </p:spTree>
    <p:extLst>
      <p:ext uri="{BB962C8B-B14F-4D97-AF65-F5344CB8AC3E}">
        <p14:creationId xmlns:p14="http://schemas.microsoft.com/office/powerpoint/2010/main" val="67448511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85800" y="171450"/>
            <a:ext cx="7772400" cy="914400"/>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a:xfrm>
            <a:off x="685800" y="1231106"/>
            <a:ext cx="7772400" cy="3340894"/>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685800" y="4686300"/>
            <a:ext cx="1905000" cy="342900"/>
          </a:xfrm>
          <a:prstGeom prst="rect">
            <a:avLst/>
          </a:prstGeom>
        </p:spPr>
        <p:txBody>
          <a:bodyPr/>
          <a:lstStyle>
            <a:lvl1pPr>
              <a:defRPr/>
            </a:lvl1pPr>
          </a:lstStyle>
          <a:p>
            <a:endParaRPr lang="cs-CZ" altLang="cs-CZ"/>
          </a:p>
        </p:txBody>
      </p:sp>
      <p:sp>
        <p:nvSpPr>
          <p:cNvPr id="5" name="Zástupný symbol pro zápatí 4"/>
          <p:cNvSpPr>
            <a:spLocks noGrp="1"/>
          </p:cNvSpPr>
          <p:nvPr>
            <p:ph type="ftr" sz="quarter" idx="11"/>
          </p:nvPr>
        </p:nvSpPr>
        <p:spPr>
          <a:xfrm>
            <a:off x="3124200" y="4686300"/>
            <a:ext cx="2895600" cy="342900"/>
          </a:xfrm>
          <a:prstGeom prst="rect">
            <a:avLst/>
          </a:prstGeo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6553200" y="4686300"/>
            <a:ext cx="1905000" cy="342900"/>
          </a:xfrm>
          <a:prstGeom prst="rect">
            <a:avLst/>
          </a:prstGeom>
        </p:spPr>
        <p:txBody>
          <a:bodyPr/>
          <a:lstStyle>
            <a:lvl1pPr>
              <a:defRPr/>
            </a:lvl1pPr>
          </a:lstStyle>
          <a:p>
            <a:fld id="{7F9DB52C-3BEE-49AD-9072-C6750813EEA1}" type="slidenum">
              <a:rPr lang="cs-CZ" altLang="cs-CZ"/>
              <a:pPr/>
              <a:t>‹#›</a:t>
            </a:fld>
            <a:endParaRPr lang="cs-CZ" altLang="cs-CZ"/>
          </a:p>
        </p:txBody>
      </p:sp>
    </p:spTree>
    <p:extLst>
      <p:ext uri="{BB962C8B-B14F-4D97-AF65-F5344CB8AC3E}">
        <p14:creationId xmlns:p14="http://schemas.microsoft.com/office/powerpoint/2010/main" val="1018621070"/>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EKONOMIKA PODNIKU</a:t>
            </a:r>
          </a:p>
          <a:p>
            <a:pPr algn="ctr"/>
            <a:r>
              <a:rPr lang="cs-CZ" b="1" dirty="0" smtClean="0">
                <a:ln w="0"/>
                <a:solidFill>
                  <a:schemeClr val="bg1"/>
                </a:solidFill>
                <a:effectLst>
                  <a:outerShdw blurRad="38100" dist="19050" dir="2700000" algn="tl" rotWithShape="0">
                    <a:schemeClr val="dk1">
                      <a:alpha val="40000"/>
                    </a:schemeClr>
                  </a:outerShdw>
                </a:effectLst>
              </a:rPr>
              <a:t>Přednáška </a:t>
            </a:r>
            <a:r>
              <a:rPr lang="cs-CZ" b="1" dirty="0" smtClean="0">
                <a:ln w="0"/>
                <a:solidFill>
                  <a:schemeClr val="bg1"/>
                </a:solidFill>
                <a:effectLst>
                  <a:outerShdw blurRad="38100" dist="19050" dir="2700000" algn="tl" rotWithShape="0">
                    <a:schemeClr val="dk1">
                      <a:alpha val="40000"/>
                    </a:schemeClr>
                  </a:outerShdw>
                </a:effectLst>
              </a:rPr>
              <a:t>: </a:t>
            </a:r>
            <a:r>
              <a:rPr lang="cs-CZ" b="1" dirty="0" smtClean="0">
                <a:ln w="0"/>
                <a:solidFill>
                  <a:schemeClr val="bg1"/>
                </a:solidFill>
                <a:effectLst>
                  <a:outerShdw blurRad="38100" dist="19050" dir="2700000" algn="tl" rotWithShape="0">
                    <a:schemeClr val="dk1">
                      <a:alpha val="40000"/>
                    </a:schemeClr>
                  </a:outerShdw>
                </a:effectLst>
              </a:rPr>
              <a:t>Majetková a kapitálová struktura podniku</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Doc. Ing. </a:t>
            </a:r>
            <a:r>
              <a:rPr lang="cs-CZ" b="1" dirty="0" smtClean="0">
                <a:ln w="0"/>
                <a:solidFill>
                  <a:schemeClr val="bg1"/>
                </a:solidFill>
                <a:effectLst>
                  <a:outerShdw blurRad="38100" dist="19050" dir="2700000" algn="tl" rotWithShape="0">
                    <a:schemeClr val="dk1">
                      <a:alpha val="40000"/>
                    </a:schemeClr>
                  </a:outerShdw>
                </a:effectLst>
              </a:rPr>
              <a:t>Jarmila </a:t>
            </a:r>
            <a:r>
              <a:rPr lang="cs-CZ" b="1" dirty="0" err="1" smtClean="0">
                <a:ln w="0"/>
                <a:solidFill>
                  <a:schemeClr val="bg1"/>
                </a:solidFill>
                <a:effectLst>
                  <a:outerShdw blurRad="38100" dist="19050" dir="2700000" algn="tl" rotWithShape="0">
                    <a:schemeClr val="dk1">
                      <a:alpha val="40000"/>
                    </a:schemeClr>
                  </a:outerShdw>
                </a:effectLst>
              </a:rPr>
              <a:t>Duháček</a:t>
            </a:r>
            <a:r>
              <a:rPr lang="cs-CZ" b="1" dirty="0" smtClean="0">
                <a:ln w="0"/>
                <a:solidFill>
                  <a:schemeClr val="bg1"/>
                </a:solidFill>
                <a:effectLst>
                  <a:outerShdw blurRad="38100" dist="19050" dir="2700000" algn="tl" rotWithShape="0">
                    <a:schemeClr val="dk1">
                      <a:alpha val="40000"/>
                    </a:schemeClr>
                  </a:outerShdw>
                </a:effectLst>
              </a:rPr>
              <a:t> </a:t>
            </a:r>
            <a:r>
              <a:rPr lang="cs-CZ" b="1" dirty="0" smtClean="0">
                <a:ln w="0"/>
                <a:solidFill>
                  <a:schemeClr val="bg1"/>
                </a:solidFill>
                <a:effectLst>
                  <a:outerShdw blurRad="38100" dist="19050" dir="2700000" algn="tl" rotWithShape="0">
                    <a:schemeClr val="dk1">
                      <a:alpha val="40000"/>
                    </a:schemeClr>
                  </a:outerShdw>
                </a:effectLst>
              </a:rPr>
              <a:t>Šebestová,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1" y="151976"/>
            <a:ext cx="5319470" cy="346249"/>
          </a:xfrm>
          <a:prstGeom prst="rect">
            <a:avLst/>
          </a:prstGeom>
        </p:spPr>
        <p:txBody>
          <a:bodyPr wrap="none" lIns="68580" tIns="34290" rIns="68580" bIns="34290">
            <a:spAutoFit/>
          </a:bodyPr>
          <a:lstStyle/>
          <a:p>
            <a:r>
              <a:rPr lang="cs-CZ" b="1" dirty="0"/>
              <a:t>CHARAKTERISTIKA OBĚŽNÉHO MAJETKU </a:t>
            </a:r>
            <a:r>
              <a:rPr lang="cs-CZ" b="1" dirty="0" smtClean="0"/>
              <a:t>II.</a:t>
            </a:r>
            <a:endParaRPr lang="cs-CZ" dirty="0"/>
          </a:p>
        </p:txBody>
      </p:sp>
      <p:sp>
        <p:nvSpPr>
          <p:cNvPr id="3" name="Obdélník 2"/>
          <p:cNvSpPr/>
          <p:nvPr/>
        </p:nvSpPr>
        <p:spPr>
          <a:xfrm>
            <a:off x="188640" y="628600"/>
            <a:ext cx="7583760" cy="4224233"/>
          </a:xfrm>
          <a:prstGeom prst="rect">
            <a:avLst/>
          </a:prstGeom>
        </p:spPr>
        <p:txBody>
          <a:bodyPr wrap="square" lIns="68580" tIns="34290" rIns="68580" bIns="34290">
            <a:spAutoFit/>
          </a:bodyPr>
          <a:lstStyle/>
          <a:p>
            <a:pPr marL="214313" indent="-214313">
              <a:buFont typeface="Arial" panose="020B0604020202020204" pitchFamily="34" charset="0"/>
              <a:buChar char="•"/>
            </a:pPr>
            <a:r>
              <a:rPr lang="cs-CZ" dirty="0" smtClean="0"/>
              <a:t>Oběžný </a:t>
            </a:r>
            <a:r>
              <a:rPr lang="cs-CZ" dirty="0"/>
              <a:t>majetek se dále člení do těchto skupin: </a:t>
            </a:r>
          </a:p>
          <a:p>
            <a:pPr marL="557213" lvl="1" indent="-214313">
              <a:buFont typeface="Arial" panose="020B0604020202020204" pitchFamily="34" charset="0"/>
              <a:buChar char="•"/>
            </a:pPr>
            <a:r>
              <a:rPr lang="cs-CZ" b="1" dirty="0" smtClean="0"/>
              <a:t>Zásoby </a:t>
            </a:r>
            <a:r>
              <a:rPr lang="cs-CZ" dirty="0"/>
              <a:t>– druhové členění zásob souvisí s procesem výroby a lze evidovat </a:t>
            </a:r>
            <a:r>
              <a:rPr lang="cs-CZ" dirty="0" smtClean="0"/>
              <a:t>následující </a:t>
            </a:r>
            <a:r>
              <a:rPr lang="cs-CZ" dirty="0"/>
              <a:t>podobu zásob: </a:t>
            </a:r>
          </a:p>
          <a:p>
            <a:pPr marL="900113" lvl="2" indent="-214313">
              <a:buFont typeface="Arial" panose="020B0604020202020204" pitchFamily="34" charset="0"/>
              <a:buChar char="•"/>
            </a:pPr>
            <a:r>
              <a:rPr lang="cs-CZ" i="1" dirty="0" smtClean="0"/>
              <a:t>základního </a:t>
            </a:r>
            <a:r>
              <a:rPr lang="cs-CZ" i="1" dirty="0"/>
              <a:t>vstupního materiálu, respektive surovin, </a:t>
            </a:r>
          </a:p>
          <a:p>
            <a:pPr marL="900113" lvl="2" indent="-214313">
              <a:buFont typeface="Arial" panose="020B0604020202020204" pitchFamily="34" charset="0"/>
              <a:buChar char="•"/>
            </a:pPr>
            <a:r>
              <a:rPr lang="cs-CZ" i="1" dirty="0" smtClean="0"/>
              <a:t>polotovarů</a:t>
            </a:r>
            <a:r>
              <a:rPr lang="cs-CZ" i="1" dirty="0"/>
              <a:t>, </a:t>
            </a:r>
          </a:p>
          <a:p>
            <a:pPr marL="900113" lvl="2" indent="-214313">
              <a:buFont typeface="Arial" panose="020B0604020202020204" pitchFamily="34" charset="0"/>
              <a:buChar char="•"/>
            </a:pPr>
            <a:r>
              <a:rPr lang="cs-CZ" i="1" dirty="0" smtClean="0"/>
              <a:t>nedokončené </a:t>
            </a:r>
            <a:r>
              <a:rPr lang="cs-CZ" i="1" dirty="0"/>
              <a:t>výroby, </a:t>
            </a:r>
          </a:p>
          <a:p>
            <a:pPr marL="900113" lvl="2" indent="-214313">
              <a:buFont typeface="Arial" panose="020B0604020202020204" pitchFamily="34" charset="0"/>
              <a:buChar char="•"/>
            </a:pPr>
            <a:r>
              <a:rPr lang="cs-CZ" i="1" dirty="0" smtClean="0"/>
              <a:t>hotových </a:t>
            </a:r>
            <a:r>
              <a:rPr lang="cs-CZ" i="1" dirty="0"/>
              <a:t>výrobků, </a:t>
            </a:r>
          </a:p>
          <a:p>
            <a:pPr marL="900113" lvl="2" indent="-214313">
              <a:buFont typeface="Arial" panose="020B0604020202020204" pitchFamily="34" charset="0"/>
              <a:buChar char="•"/>
            </a:pPr>
            <a:r>
              <a:rPr lang="cs-CZ" i="1" dirty="0" smtClean="0"/>
              <a:t>pomocných </a:t>
            </a:r>
            <a:r>
              <a:rPr lang="cs-CZ" i="1" dirty="0"/>
              <a:t>a provozních látek, </a:t>
            </a:r>
          </a:p>
          <a:p>
            <a:pPr marL="900113" lvl="2" indent="-214313">
              <a:buFont typeface="Arial" panose="020B0604020202020204" pitchFamily="34" charset="0"/>
              <a:buChar char="•"/>
            </a:pPr>
            <a:r>
              <a:rPr lang="cs-CZ" i="1" dirty="0" smtClean="0"/>
              <a:t>náhradních </a:t>
            </a:r>
            <a:r>
              <a:rPr lang="cs-CZ" i="1" dirty="0"/>
              <a:t>dílů, </a:t>
            </a:r>
          </a:p>
          <a:p>
            <a:pPr marL="900113" lvl="2" indent="-214313">
              <a:buFont typeface="Arial" panose="020B0604020202020204" pitchFamily="34" charset="0"/>
              <a:buChar char="•"/>
            </a:pPr>
            <a:r>
              <a:rPr lang="cs-CZ" i="1" dirty="0" smtClean="0"/>
              <a:t>obalového </a:t>
            </a:r>
            <a:r>
              <a:rPr lang="cs-CZ" i="1" dirty="0"/>
              <a:t>materiálu aj. </a:t>
            </a:r>
          </a:p>
          <a:p>
            <a:pPr marL="557213" lvl="1" indent="-214313">
              <a:buFont typeface="Arial" panose="020B0604020202020204" pitchFamily="34" charset="0"/>
              <a:buChar char="•"/>
            </a:pPr>
            <a:r>
              <a:rPr lang="cs-CZ" b="1" dirty="0" smtClean="0"/>
              <a:t>Pohledávky </a:t>
            </a:r>
            <a:r>
              <a:rPr lang="cs-CZ" dirty="0"/>
              <a:t>– neuhrazené finanční částky dle faktur za dodané výrobky (</a:t>
            </a:r>
            <a:r>
              <a:rPr lang="cs-CZ" dirty="0" smtClean="0"/>
              <a:t>poskytnuté </a:t>
            </a:r>
            <a:r>
              <a:rPr lang="cs-CZ" dirty="0"/>
              <a:t>služby) odběratelům. </a:t>
            </a:r>
            <a:endParaRPr lang="cs-CZ" dirty="0" smtClean="0"/>
          </a:p>
          <a:p>
            <a:pPr marL="557213" lvl="1" indent="-214313">
              <a:buFont typeface="Arial" panose="020B0604020202020204" pitchFamily="34" charset="0"/>
              <a:buChar char="•"/>
            </a:pPr>
            <a:r>
              <a:rPr lang="cs-CZ" b="1" dirty="0" smtClean="0"/>
              <a:t>Krátkodobý </a:t>
            </a:r>
            <a:r>
              <a:rPr lang="cs-CZ" b="1" dirty="0"/>
              <a:t>finanční majetek </a:t>
            </a:r>
            <a:r>
              <a:rPr lang="cs-CZ" dirty="0"/>
              <a:t>– hotovost v pokladně a na běžném účtu u banky, ceniny, šeky, cenné papíry určené ke krátkodobému obchodování. </a:t>
            </a:r>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8581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29787" y="146615"/>
            <a:ext cx="7241341" cy="346249"/>
          </a:xfrm>
          <a:prstGeom prst="rect">
            <a:avLst/>
          </a:prstGeom>
        </p:spPr>
        <p:txBody>
          <a:bodyPr wrap="none" lIns="68580" tIns="34290" rIns="68580" bIns="34290">
            <a:spAutoFit/>
          </a:bodyPr>
          <a:lstStyle/>
          <a:p>
            <a:r>
              <a:rPr lang="pl-PL" b="1" dirty="0"/>
              <a:t>ZDROJE KRYTÍ MAJETKU – STRUKTURA KAPITÁLU PODNIKU </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1049" y="527392"/>
            <a:ext cx="4307312" cy="43332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26025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17786" y="563508"/>
            <a:ext cx="6674494" cy="1792798"/>
          </a:xfrm>
          <a:prstGeom prst="rect">
            <a:avLst/>
          </a:prstGeom>
        </p:spPr>
        <p:txBody>
          <a:bodyPr wrap="square" lIns="68580" tIns="34290" rIns="68580" bIns="34290">
            <a:spAutoFit/>
          </a:bodyPr>
          <a:lstStyle/>
          <a:p>
            <a:pPr marL="285750" indent="-285750" algn="just">
              <a:spcBef>
                <a:spcPts val="600"/>
              </a:spcBef>
              <a:spcAft>
                <a:spcPts val="600"/>
              </a:spcAft>
              <a:buFont typeface="Arial" panose="020B0604020202020204" pitchFamily="34" charset="0"/>
              <a:buChar char="•"/>
            </a:pPr>
            <a:r>
              <a:rPr lang="cs-CZ" sz="1700" b="1" dirty="0"/>
              <a:t>Vlastní kapitál </a:t>
            </a:r>
            <a:r>
              <a:rPr lang="cs-CZ" sz="1700" dirty="0"/>
              <a:t> je spjat s vlastníky podniku, kteří vložili majetek, jehož zdrojem krytí je kapitál vlastníků na začátku podnikání, respektive vlastníci ponechali část zisku pro potřeby jeho dalšího rozvoje. </a:t>
            </a:r>
            <a:endParaRPr lang="cs-CZ" sz="1700" dirty="0" smtClean="0"/>
          </a:p>
          <a:p>
            <a:pPr marL="285750" indent="-285750" algn="just">
              <a:spcBef>
                <a:spcPts val="600"/>
              </a:spcBef>
              <a:spcAft>
                <a:spcPts val="600"/>
              </a:spcAft>
              <a:buFont typeface="Arial" panose="020B0604020202020204" pitchFamily="34" charset="0"/>
              <a:buChar char="•"/>
            </a:pPr>
            <a:r>
              <a:rPr lang="cs-CZ" sz="1700" b="1" dirty="0" smtClean="0"/>
              <a:t>V </a:t>
            </a:r>
            <a:r>
              <a:rPr lang="cs-CZ" sz="1700" b="1" dirty="0"/>
              <a:t>podniku jednotlivce </a:t>
            </a:r>
            <a:r>
              <a:rPr lang="cs-CZ" sz="1700" dirty="0"/>
              <a:t>jsou zahrnuty do položky vlastní kapitál peněžité i nepeněžité vklady majitele podniku. </a:t>
            </a:r>
          </a:p>
        </p:txBody>
      </p:sp>
      <p:sp>
        <p:nvSpPr>
          <p:cNvPr id="3" name="Obdélník 2"/>
          <p:cNvSpPr/>
          <p:nvPr/>
        </p:nvSpPr>
        <p:spPr>
          <a:xfrm>
            <a:off x="334379" y="146615"/>
            <a:ext cx="5411481" cy="346249"/>
          </a:xfrm>
          <a:prstGeom prst="rect">
            <a:avLst/>
          </a:prstGeom>
        </p:spPr>
        <p:txBody>
          <a:bodyPr wrap="none" lIns="68580" tIns="34290" rIns="68580" bIns="34290">
            <a:spAutoFit/>
          </a:bodyPr>
          <a:lstStyle/>
          <a:p>
            <a:r>
              <a:rPr lang="cs-CZ" b="1" dirty="0"/>
              <a:t>CHARAKTERISTIKA VLASTNÍHO </a:t>
            </a:r>
            <a:r>
              <a:rPr lang="cs-CZ" b="1" dirty="0" smtClean="0"/>
              <a:t>KAPITÁLU I.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31697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17786" y="563508"/>
            <a:ext cx="7462834" cy="3608680"/>
          </a:xfrm>
          <a:prstGeom prst="rect">
            <a:avLst/>
          </a:prstGeom>
        </p:spPr>
        <p:txBody>
          <a:bodyPr wrap="square" lIns="68580" tIns="34290" rIns="68580" bIns="34290">
            <a:spAutoFit/>
          </a:bodyPr>
          <a:lstStyle/>
          <a:p>
            <a:pPr algn="just">
              <a:spcBef>
                <a:spcPts val="600"/>
              </a:spcBef>
              <a:spcAft>
                <a:spcPts val="1200"/>
              </a:spcAft>
            </a:pPr>
            <a:r>
              <a:rPr lang="cs-CZ" sz="1700" dirty="0" smtClean="0"/>
              <a:t>V </a:t>
            </a:r>
            <a:r>
              <a:rPr lang="cs-CZ" sz="1700" dirty="0"/>
              <a:t>obchodních společnostech tvoří vlastní kapitál: </a:t>
            </a:r>
          </a:p>
          <a:p>
            <a:pPr marL="257175" indent="-257175" algn="just">
              <a:spcBef>
                <a:spcPts val="600"/>
              </a:spcBef>
              <a:spcAft>
                <a:spcPts val="1200"/>
              </a:spcAft>
              <a:buFont typeface="Arial" panose="020B0604020202020204" pitchFamily="34" charset="0"/>
              <a:buChar char="•"/>
            </a:pPr>
            <a:r>
              <a:rPr lang="cs-CZ" sz="1700" b="1" dirty="0"/>
              <a:t>Základní kapitál</a:t>
            </a:r>
          </a:p>
          <a:p>
            <a:pPr marL="257175" indent="-257175" algn="just">
              <a:spcBef>
                <a:spcPts val="600"/>
              </a:spcBef>
              <a:spcAft>
                <a:spcPts val="1200"/>
              </a:spcAft>
              <a:buFont typeface="Arial" panose="020B0604020202020204" pitchFamily="34" charset="0"/>
              <a:buChar char="•"/>
            </a:pPr>
            <a:r>
              <a:rPr lang="cs-CZ" sz="1700" b="1" dirty="0"/>
              <a:t>Fondy ze zisku</a:t>
            </a:r>
            <a:r>
              <a:rPr lang="cs-CZ" sz="1700" dirty="0"/>
              <a:t>, kde jejich výše je dána zákonnými ustanoveními. V akciových společnostech a společnostech s ručením omezeným se tvoří tzv. zákonný rezervní fond. Posláním zákonného rezervního fondu je eliminovat, respektive zmírnit dopady nepředvídatelných rizik v podnikatelské činnosti. </a:t>
            </a:r>
          </a:p>
          <a:p>
            <a:pPr marL="257175" indent="-257175" algn="just">
              <a:spcBef>
                <a:spcPts val="600"/>
              </a:spcBef>
              <a:spcAft>
                <a:spcPts val="1200"/>
              </a:spcAft>
              <a:buFont typeface="Arial" panose="020B0604020202020204" pitchFamily="34" charset="0"/>
              <a:buChar char="•"/>
            </a:pPr>
            <a:r>
              <a:rPr lang="cs-CZ" sz="1700" b="1" dirty="0"/>
              <a:t>Nerozdělený výsledek hospodaření </a:t>
            </a:r>
            <a:r>
              <a:rPr lang="cs-CZ" sz="1700" dirty="0"/>
              <a:t>– je ta část zisku po zdanění, která nebyla přerozdělena mezi vlastníky, ale je dál využívána v rámci podnikatelské činnosti. </a:t>
            </a:r>
          </a:p>
          <a:p>
            <a:pPr marL="257175" indent="-257175" algn="just">
              <a:spcBef>
                <a:spcPts val="600"/>
              </a:spcBef>
              <a:spcAft>
                <a:spcPts val="1200"/>
              </a:spcAft>
              <a:buFont typeface="Arial" panose="020B0604020202020204" pitchFamily="34" charset="0"/>
              <a:buChar char="•"/>
            </a:pPr>
            <a:r>
              <a:rPr lang="cs-CZ" sz="1700" b="1" dirty="0"/>
              <a:t>Výsledek hospodaření běžného účetního období </a:t>
            </a:r>
            <a:r>
              <a:rPr lang="cs-CZ" sz="1700" dirty="0"/>
              <a:t>– plní stejnou funkci jako ne-rozdělený výsledek hospodaření (minulých let). </a:t>
            </a:r>
          </a:p>
        </p:txBody>
      </p:sp>
      <p:sp>
        <p:nvSpPr>
          <p:cNvPr id="3" name="Obdélník 2"/>
          <p:cNvSpPr/>
          <p:nvPr/>
        </p:nvSpPr>
        <p:spPr>
          <a:xfrm>
            <a:off x="334379" y="146615"/>
            <a:ext cx="5501250" cy="346249"/>
          </a:xfrm>
          <a:prstGeom prst="rect">
            <a:avLst/>
          </a:prstGeom>
        </p:spPr>
        <p:txBody>
          <a:bodyPr wrap="none" lIns="68580" tIns="34290" rIns="68580" bIns="34290">
            <a:spAutoFit/>
          </a:bodyPr>
          <a:lstStyle/>
          <a:p>
            <a:r>
              <a:rPr lang="cs-CZ" b="1" dirty="0"/>
              <a:t>CHARAKTERISTIKA VLASTNÍHO KAPITÁLU </a:t>
            </a:r>
            <a:r>
              <a:rPr lang="cs-CZ" b="1" dirty="0" smtClean="0"/>
              <a:t> II.</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08767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89938" y="258099"/>
            <a:ext cx="4889865" cy="346249"/>
          </a:xfrm>
          <a:prstGeom prst="rect">
            <a:avLst/>
          </a:prstGeom>
        </p:spPr>
        <p:txBody>
          <a:bodyPr wrap="none" lIns="68580" tIns="34290" rIns="68580" bIns="34290">
            <a:spAutoFit/>
          </a:bodyPr>
          <a:lstStyle/>
          <a:p>
            <a:r>
              <a:rPr lang="cs-CZ" b="1" dirty="0"/>
              <a:t>CHARAKTERISTIKA CIZÍHO </a:t>
            </a:r>
            <a:r>
              <a:rPr lang="cs-CZ" b="1" dirty="0" smtClean="0"/>
              <a:t>KAPITÁLU I. </a:t>
            </a:r>
            <a:endParaRPr lang="cs-CZ" dirty="0"/>
          </a:p>
        </p:txBody>
      </p:sp>
      <p:sp>
        <p:nvSpPr>
          <p:cNvPr id="3" name="Obdélník 2"/>
          <p:cNvSpPr/>
          <p:nvPr/>
        </p:nvSpPr>
        <p:spPr>
          <a:xfrm>
            <a:off x="409903" y="987574"/>
            <a:ext cx="7470716" cy="1838965"/>
          </a:xfrm>
          <a:prstGeom prst="rect">
            <a:avLst/>
          </a:prstGeom>
        </p:spPr>
        <p:txBody>
          <a:bodyPr wrap="square" lIns="68580" tIns="34290" rIns="68580" bIns="34290">
            <a:spAutoFit/>
          </a:bodyPr>
          <a:lstStyle/>
          <a:p>
            <a:pPr marL="285750" indent="-285750" algn="just">
              <a:spcBef>
                <a:spcPts val="600"/>
              </a:spcBef>
              <a:spcAft>
                <a:spcPts val="1200"/>
              </a:spcAft>
              <a:buFont typeface="Arial" panose="020B0604020202020204" pitchFamily="34" charset="0"/>
              <a:buChar char="•"/>
            </a:pPr>
            <a:r>
              <a:rPr lang="cs-CZ" sz="1700" dirty="0"/>
              <a:t>Cizí kapitál je nepostradatelným zdrojem krytí majetku pro většinu podnikatelských subjektů. </a:t>
            </a:r>
            <a:endParaRPr lang="cs-CZ" sz="1700" dirty="0" smtClean="0"/>
          </a:p>
          <a:p>
            <a:pPr marL="285750" indent="-285750" algn="just">
              <a:spcBef>
                <a:spcPts val="600"/>
              </a:spcBef>
              <a:spcAft>
                <a:spcPts val="1200"/>
              </a:spcAft>
              <a:buFont typeface="Arial" panose="020B0604020202020204" pitchFamily="34" charset="0"/>
              <a:buChar char="•"/>
            </a:pPr>
            <a:r>
              <a:rPr lang="cs-CZ" sz="1700" dirty="0" smtClean="0"/>
              <a:t>Cizí </a:t>
            </a:r>
            <a:r>
              <a:rPr lang="cs-CZ" sz="1700" dirty="0"/>
              <a:t>kapitál má charakter „nestálého“ zdroje krytí majetku. </a:t>
            </a:r>
            <a:endParaRPr lang="cs-CZ" sz="1700" dirty="0" smtClean="0"/>
          </a:p>
          <a:p>
            <a:pPr marL="285750" indent="-285750" algn="just">
              <a:spcBef>
                <a:spcPts val="600"/>
              </a:spcBef>
              <a:spcAft>
                <a:spcPts val="1200"/>
              </a:spcAft>
              <a:buFont typeface="Arial" panose="020B0604020202020204" pitchFamily="34" charset="0"/>
              <a:buChar char="•"/>
            </a:pPr>
            <a:r>
              <a:rPr lang="cs-CZ" sz="1700" dirty="0" smtClean="0"/>
              <a:t>Jeho </a:t>
            </a:r>
            <a:r>
              <a:rPr lang="cs-CZ" sz="1700" dirty="0"/>
              <a:t>působnost je omezena dobou jeho použitelností, která vyprší okamžikem jeho splatnosti (např. úvěr</a:t>
            </a:r>
            <a:r>
              <a:rPr lang="cs-CZ" sz="1700" dirty="0" smtClean="0"/>
              <a:t>).</a:t>
            </a:r>
            <a:endParaRPr lang="cs-CZ" sz="17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908217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09221" y="250393"/>
            <a:ext cx="4979633" cy="346249"/>
          </a:xfrm>
          <a:prstGeom prst="rect">
            <a:avLst/>
          </a:prstGeom>
        </p:spPr>
        <p:txBody>
          <a:bodyPr wrap="none" lIns="68580" tIns="34290" rIns="68580" bIns="34290">
            <a:spAutoFit/>
          </a:bodyPr>
          <a:lstStyle/>
          <a:p>
            <a:r>
              <a:rPr lang="cs-CZ" b="1" dirty="0"/>
              <a:t>CHARAKTERISTIKA CIZÍHO KAPITÁLU </a:t>
            </a:r>
            <a:r>
              <a:rPr lang="cs-CZ" b="1" dirty="0" smtClean="0"/>
              <a:t> II.</a:t>
            </a:r>
            <a:endParaRPr lang="cs-CZ" dirty="0"/>
          </a:p>
        </p:txBody>
      </p:sp>
      <p:sp>
        <p:nvSpPr>
          <p:cNvPr id="3" name="Obdélník 2"/>
          <p:cNvSpPr/>
          <p:nvPr/>
        </p:nvSpPr>
        <p:spPr>
          <a:xfrm>
            <a:off x="409903" y="699542"/>
            <a:ext cx="7470716" cy="3470181"/>
          </a:xfrm>
          <a:prstGeom prst="rect">
            <a:avLst/>
          </a:prstGeom>
        </p:spPr>
        <p:txBody>
          <a:bodyPr wrap="square" lIns="68580" tIns="34290" rIns="68580" bIns="34290">
            <a:spAutoFit/>
          </a:bodyPr>
          <a:lstStyle/>
          <a:p>
            <a:pPr algn="just"/>
            <a:r>
              <a:rPr lang="cs-CZ" sz="1700" dirty="0" smtClean="0"/>
              <a:t>Obecně </a:t>
            </a:r>
            <a:r>
              <a:rPr lang="cs-CZ" sz="1700" dirty="0"/>
              <a:t>je cizí kapitál tvořen těmito skupinami zdrojů: </a:t>
            </a:r>
          </a:p>
          <a:p>
            <a:pPr marL="257175" indent="-257175" algn="just">
              <a:buFont typeface="Arial" panose="020B0604020202020204" pitchFamily="34" charset="0"/>
              <a:buChar char="•"/>
            </a:pPr>
            <a:r>
              <a:rPr lang="cs-CZ" sz="1700" b="1" dirty="0"/>
              <a:t>Krátkodobý cizí kapitál </a:t>
            </a:r>
            <a:r>
              <a:rPr lang="cs-CZ" sz="1700" dirty="0"/>
              <a:t>– je tvořen krátkodobými bankovními úvěry, které se vyznačují dobou splatností, kratší než jeden rok. Jako krátkodobý zdroj financování je využíván (v rámci platné legislativy) dodavatel materiálu či služeb, který dodal bezhotovostní formou (na fakturu) svoje zboží, ale příslušný finanční obnos za dodávku obdrží na svůj účet u banky až v termínu přesahujícím datum dodávky v řádu několika týdnů. Uvedený zdroj krytí se označuje jako závazek z obchodního styku. </a:t>
            </a:r>
          </a:p>
          <a:p>
            <a:pPr marL="257175" indent="-257175" algn="just">
              <a:buFont typeface="Arial" panose="020B0604020202020204" pitchFamily="34" charset="0"/>
              <a:buChar char="•"/>
            </a:pPr>
            <a:r>
              <a:rPr lang="cs-CZ" sz="1700" b="1" dirty="0"/>
              <a:t>Dlouhodobý cizí kapitál </a:t>
            </a:r>
            <a:r>
              <a:rPr lang="cs-CZ" sz="1700" dirty="0"/>
              <a:t>– typickým představitelem je dlouhodobý bankovní úvěr. Řadí se zde rovněž vydané podnikové dluhopisy, dlouhodobé leasingové závazky. </a:t>
            </a:r>
          </a:p>
          <a:p>
            <a:pPr marL="257175" indent="-257175" algn="just">
              <a:buFont typeface="Arial" panose="020B0604020202020204" pitchFamily="34" charset="0"/>
              <a:buChar char="•"/>
            </a:pPr>
            <a:r>
              <a:rPr lang="cs-CZ" sz="1700" dirty="0"/>
              <a:t>Roli cizího zdroje financování dlouhodobého charakteru plní rovněž </a:t>
            </a:r>
            <a:r>
              <a:rPr lang="cs-CZ" sz="1700" b="1" dirty="0"/>
              <a:t>rezervy</a:t>
            </a:r>
            <a:r>
              <a:rPr lang="cs-CZ" sz="1700" dirty="0"/>
              <a:t> (ne-jde o rezervní fondy). </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98724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ltLang="cs-CZ" sz="3000" dirty="0"/>
              <a:t>Základní zdroje financování podniku</a:t>
            </a:r>
          </a:p>
        </p:txBody>
      </p:sp>
      <p:sp>
        <p:nvSpPr>
          <p:cNvPr id="49155" name="Rectangle 3"/>
          <p:cNvSpPr>
            <a:spLocks noGrp="1" noChangeArrowheads="1"/>
          </p:cNvSpPr>
          <p:nvPr>
            <p:ph type="body" sz="half" idx="1"/>
          </p:nvPr>
        </p:nvSpPr>
        <p:spPr>
          <a:xfrm>
            <a:off x="467544" y="1059582"/>
            <a:ext cx="3810000" cy="3340894"/>
          </a:xfrm>
        </p:spPr>
        <p:txBody>
          <a:bodyPr/>
          <a:lstStyle/>
          <a:p>
            <a:pPr algn="ctr">
              <a:buFont typeface="Wingdings" pitchFamily="2" charset="2"/>
              <a:buNone/>
            </a:pPr>
            <a:r>
              <a:rPr lang="cs-CZ" altLang="cs-CZ" sz="2000" i="1" dirty="0">
                <a:solidFill>
                  <a:schemeClr val="tx2"/>
                </a:solidFill>
              </a:rPr>
              <a:t>Interní = vlastní:</a:t>
            </a:r>
          </a:p>
          <a:p>
            <a:r>
              <a:rPr lang="cs-CZ" altLang="cs-CZ" sz="2000" dirty="0" smtClean="0"/>
              <a:t>Zisk</a:t>
            </a:r>
            <a:r>
              <a:rPr lang="cs-CZ" altLang="cs-CZ" sz="2000" dirty="0"/>
              <a:t>, </a:t>
            </a:r>
            <a:endParaRPr lang="cs-CZ" altLang="cs-CZ" sz="2000" dirty="0" smtClean="0"/>
          </a:p>
          <a:p>
            <a:r>
              <a:rPr lang="cs-CZ" altLang="cs-CZ" sz="2000" dirty="0" smtClean="0"/>
              <a:t>odpisy</a:t>
            </a:r>
            <a:r>
              <a:rPr lang="cs-CZ" altLang="cs-CZ" sz="2000" dirty="0"/>
              <a:t>, </a:t>
            </a:r>
            <a:endParaRPr lang="cs-CZ" altLang="cs-CZ" sz="2000" dirty="0" smtClean="0"/>
          </a:p>
          <a:p>
            <a:r>
              <a:rPr lang="cs-CZ" altLang="cs-CZ" sz="2000" dirty="0" smtClean="0"/>
              <a:t>ostatní  </a:t>
            </a:r>
            <a:r>
              <a:rPr lang="cs-CZ" altLang="cs-CZ" sz="2000" dirty="0"/>
              <a:t>zdroje v důsledku úsporných opatření (např. prostředky penzijního fondu,…)</a:t>
            </a:r>
          </a:p>
        </p:txBody>
      </p:sp>
      <p:sp>
        <p:nvSpPr>
          <p:cNvPr id="49156" name="Rectangle 4"/>
          <p:cNvSpPr>
            <a:spLocks noGrp="1" noChangeArrowheads="1"/>
          </p:cNvSpPr>
          <p:nvPr>
            <p:ph type="body" sz="half" idx="2"/>
          </p:nvPr>
        </p:nvSpPr>
        <p:spPr>
          <a:xfrm>
            <a:off x="4355976" y="1131590"/>
            <a:ext cx="4026024" cy="3340894"/>
          </a:xfrm>
        </p:spPr>
        <p:txBody>
          <a:bodyPr/>
          <a:lstStyle/>
          <a:p>
            <a:pPr algn="ctr">
              <a:buFont typeface="Wingdings" pitchFamily="2" charset="2"/>
              <a:buNone/>
            </a:pPr>
            <a:r>
              <a:rPr lang="cs-CZ" altLang="cs-CZ" sz="2000" i="1" dirty="0">
                <a:solidFill>
                  <a:schemeClr val="tx2"/>
                </a:solidFill>
              </a:rPr>
              <a:t>Externí = cizí:</a:t>
            </a:r>
          </a:p>
          <a:p>
            <a:r>
              <a:rPr lang="cs-CZ" altLang="cs-CZ" sz="2000" dirty="0" smtClean="0"/>
              <a:t>Vklad majitele, společníků</a:t>
            </a:r>
            <a:r>
              <a:rPr lang="cs-CZ" altLang="cs-CZ" sz="2000" dirty="0"/>
              <a:t>, </a:t>
            </a:r>
            <a:endParaRPr lang="cs-CZ" altLang="cs-CZ" sz="2000" dirty="0" smtClean="0"/>
          </a:p>
          <a:p>
            <a:r>
              <a:rPr lang="cs-CZ" altLang="cs-CZ" sz="2000" dirty="0" smtClean="0"/>
              <a:t>dlouhodobé </a:t>
            </a:r>
            <a:r>
              <a:rPr lang="cs-CZ" altLang="cs-CZ" sz="2000" dirty="0"/>
              <a:t>a krátkodobé úvěry, </a:t>
            </a:r>
            <a:endParaRPr lang="cs-CZ" altLang="cs-CZ" sz="2000" dirty="0" smtClean="0"/>
          </a:p>
          <a:p>
            <a:r>
              <a:rPr lang="cs-CZ" altLang="cs-CZ" sz="2000" dirty="0" smtClean="0"/>
              <a:t>zvláštní </a:t>
            </a:r>
            <a:r>
              <a:rPr lang="cs-CZ" altLang="cs-CZ" sz="2000" dirty="0"/>
              <a:t>formy financování (leasing, faktoring, </a:t>
            </a:r>
            <a:r>
              <a:rPr lang="cs-CZ" altLang="cs-CZ" sz="2000" dirty="0" err="1"/>
              <a:t>fortfaiting</a:t>
            </a:r>
            <a:r>
              <a:rPr lang="cs-CZ" altLang="cs-CZ" sz="2000" dirty="0"/>
              <a:t>)</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337657851"/>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altLang="cs-CZ" sz="3800" dirty="0"/>
              <a:t>Schéma finančních složek podniku</a:t>
            </a:r>
          </a:p>
        </p:txBody>
      </p:sp>
      <p:sp>
        <p:nvSpPr>
          <p:cNvPr id="50179" name="Rectangle 3"/>
          <p:cNvSpPr>
            <a:spLocks noGrp="1" noChangeArrowheads="1"/>
          </p:cNvSpPr>
          <p:nvPr>
            <p:ph type="body" idx="1"/>
          </p:nvPr>
        </p:nvSpPr>
        <p:spPr/>
        <p:txBody>
          <a:bodyPr/>
          <a:lstStyle/>
          <a:p>
            <a:pPr>
              <a:buFont typeface="Wingdings" pitchFamily="2" charset="2"/>
              <a:buNone/>
            </a:pPr>
            <a:endParaRPr lang="cs-CZ" altLang="cs-CZ" sz="2200" dirty="0"/>
          </a:p>
          <a:p>
            <a:pPr>
              <a:buFont typeface="Wingdings" pitchFamily="2" charset="2"/>
              <a:buNone/>
            </a:pPr>
            <a:endParaRPr lang="cs-CZ" altLang="cs-CZ" sz="2200" dirty="0"/>
          </a:p>
          <a:p>
            <a:pPr>
              <a:buFont typeface="Wingdings" pitchFamily="2" charset="2"/>
              <a:buNone/>
            </a:pPr>
            <a:r>
              <a:rPr lang="cs-CZ" altLang="cs-CZ" sz="2200" dirty="0"/>
              <a:t>AKTIVA	VLASTNÍ KAPITÁL	        ZÁVAZKY   </a:t>
            </a:r>
          </a:p>
          <a:p>
            <a:pPr>
              <a:buFont typeface="Wingdings" pitchFamily="2" charset="2"/>
              <a:buNone/>
            </a:pPr>
            <a:r>
              <a:rPr lang="cs-CZ" altLang="cs-CZ" sz="2200" dirty="0"/>
              <a:t>                                                                     (DLUHY)</a:t>
            </a:r>
          </a:p>
          <a:p>
            <a:pPr>
              <a:buFont typeface="Wingdings" pitchFamily="2" charset="2"/>
              <a:buNone/>
            </a:pPr>
            <a:r>
              <a:rPr lang="cs-CZ" altLang="cs-CZ" sz="2200" dirty="0"/>
              <a:t>(majetek)	   vlastní kapitál	         cizí kapitál</a:t>
            </a:r>
          </a:p>
          <a:p>
            <a:pPr>
              <a:buFont typeface="Wingdings" pitchFamily="2" charset="2"/>
              <a:buNone/>
            </a:pPr>
            <a:endParaRPr lang="cs-CZ" altLang="cs-CZ" sz="2200" dirty="0"/>
          </a:p>
          <a:p>
            <a:pPr>
              <a:buFont typeface="Wingdings" pitchFamily="2" charset="2"/>
              <a:buNone/>
            </a:pPr>
            <a:endParaRPr lang="cs-CZ" altLang="cs-CZ" sz="2200" dirty="0"/>
          </a:p>
          <a:p>
            <a:pPr>
              <a:buFont typeface="Wingdings" pitchFamily="2" charset="2"/>
              <a:buNone/>
            </a:pPr>
            <a:r>
              <a:rPr lang="cs-CZ" altLang="cs-CZ" sz="2200" dirty="0"/>
              <a:t>			     pasiva (zdroje financování)</a:t>
            </a:r>
          </a:p>
        </p:txBody>
      </p:sp>
      <p:sp>
        <p:nvSpPr>
          <p:cNvPr id="50180" name="Line 4"/>
          <p:cNvSpPr>
            <a:spLocks noChangeShapeType="1"/>
          </p:cNvSpPr>
          <p:nvPr/>
        </p:nvSpPr>
        <p:spPr bwMode="auto">
          <a:xfrm flipV="1">
            <a:off x="1295400" y="1657350"/>
            <a:ext cx="0" cy="4572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1" name="Line 5"/>
          <p:cNvSpPr>
            <a:spLocks noChangeShapeType="1"/>
          </p:cNvSpPr>
          <p:nvPr/>
        </p:nvSpPr>
        <p:spPr bwMode="auto">
          <a:xfrm>
            <a:off x="1295400" y="1657350"/>
            <a:ext cx="55626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2" name="Line 6"/>
          <p:cNvSpPr>
            <a:spLocks noChangeShapeType="1"/>
          </p:cNvSpPr>
          <p:nvPr/>
        </p:nvSpPr>
        <p:spPr bwMode="auto">
          <a:xfrm>
            <a:off x="6858000" y="1657350"/>
            <a:ext cx="0" cy="4000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3" name="Line 7"/>
          <p:cNvSpPr>
            <a:spLocks noChangeShapeType="1"/>
          </p:cNvSpPr>
          <p:nvPr/>
        </p:nvSpPr>
        <p:spPr bwMode="auto">
          <a:xfrm>
            <a:off x="6336432" y="3106605"/>
            <a:ext cx="0" cy="571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4" name="Line 8"/>
          <p:cNvSpPr>
            <a:spLocks noChangeShapeType="1"/>
          </p:cNvSpPr>
          <p:nvPr/>
        </p:nvSpPr>
        <p:spPr bwMode="auto">
          <a:xfrm flipH="1">
            <a:off x="3059832" y="3651870"/>
            <a:ext cx="32766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5" name="Line 9"/>
          <p:cNvSpPr>
            <a:spLocks noChangeShapeType="1"/>
          </p:cNvSpPr>
          <p:nvPr/>
        </p:nvSpPr>
        <p:spPr bwMode="auto">
          <a:xfrm flipV="1">
            <a:off x="3057796" y="3106605"/>
            <a:ext cx="0" cy="571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Tree>
    <p:extLst>
      <p:ext uri="{BB962C8B-B14F-4D97-AF65-F5344CB8AC3E}">
        <p14:creationId xmlns:p14="http://schemas.microsoft.com/office/powerpoint/2010/main" val="1990852938"/>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44366" y="178072"/>
            <a:ext cx="7409793" cy="623248"/>
          </a:xfrm>
          <a:prstGeom prst="rect">
            <a:avLst/>
          </a:prstGeom>
        </p:spPr>
        <p:txBody>
          <a:bodyPr wrap="square" lIns="68580" tIns="34290" rIns="68580" bIns="34290">
            <a:spAutoFit/>
          </a:bodyPr>
          <a:lstStyle/>
          <a:p>
            <a:r>
              <a:rPr lang="pl-PL" b="1" dirty="0"/>
              <a:t>ROZVAHA JAKO KOMPLEXNÍ ÚČETNÍ VÝKAZ O MAJETKU PODNIKU A </a:t>
            </a:r>
            <a:r>
              <a:rPr lang="pl-PL" b="1" dirty="0" smtClean="0"/>
              <a:t>ZDROJÍCH </a:t>
            </a:r>
            <a:r>
              <a:rPr lang="pl-PL" b="1" dirty="0"/>
              <a:t>JEHO KRYTÍ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6" name="Obdélník 5"/>
          <p:cNvSpPr/>
          <p:nvPr/>
        </p:nvSpPr>
        <p:spPr>
          <a:xfrm>
            <a:off x="755084" y="987574"/>
            <a:ext cx="7705348" cy="3354765"/>
          </a:xfrm>
          <a:prstGeom prst="rect">
            <a:avLst/>
          </a:prstGeom>
        </p:spPr>
        <p:txBody>
          <a:bodyPr wrap="square">
            <a:spAutoFit/>
          </a:bodyPr>
          <a:lstStyle/>
          <a:p>
            <a:pPr marL="285750" indent="-285750" algn="just">
              <a:spcBef>
                <a:spcPts val="600"/>
              </a:spcBef>
              <a:spcAft>
                <a:spcPts val="600"/>
              </a:spcAft>
              <a:buFont typeface="Arial" panose="020B0604020202020204" pitchFamily="34" charset="0"/>
              <a:buChar char="•"/>
            </a:pPr>
            <a:r>
              <a:rPr lang="cs-CZ" dirty="0"/>
              <a:t>Rozvaha je účetní výkaz, který se sestavuje vždy k určitému datu. Může </a:t>
            </a:r>
            <a:r>
              <a:rPr lang="cs-CZ" dirty="0" smtClean="0"/>
              <a:t>být počáteční </a:t>
            </a:r>
            <a:r>
              <a:rPr lang="cs-CZ" dirty="0"/>
              <a:t>(na začátku daného období) nebo konečná (na konci období</a:t>
            </a:r>
            <a:r>
              <a:rPr lang="cs-CZ" dirty="0" smtClean="0"/>
              <a:t>).</a:t>
            </a:r>
          </a:p>
          <a:p>
            <a:pPr marL="285750" indent="-285750" algn="just">
              <a:spcBef>
                <a:spcPts val="600"/>
              </a:spcBef>
              <a:spcAft>
                <a:spcPts val="600"/>
              </a:spcAft>
              <a:buFont typeface="Arial" panose="020B0604020202020204" pitchFamily="34" charset="0"/>
              <a:buChar char="•"/>
            </a:pPr>
            <a:r>
              <a:rPr lang="cs-CZ" dirty="0" smtClean="0"/>
              <a:t>V závislosti </a:t>
            </a:r>
            <a:r>
              <a:rPr lang="cs-CZ" dirty="0"/>
              <a:t>na důvodu sestavení rozlišujeme řádnou (v </a:t>
            </a:r>
            <a:r>
              <a:rPr lang="cs-CZ" dirty="0" smtClean="0"/>
              <a:t>obvyklých termínech</a:t>
            </a:r>
            <a:r>
              <a:rPr lang="cs-CZ" dirty="0"/>
              <a:t>) a mimořádnou (při prodeji podniku, likvidaci, </a:t>
            </a:r>
            <a:r>
              <a:rPr lang="cs-CZ" dirty="0" smtClean="0"/>
              <a:t>živelných pohromách </a:t>
            </a:r>
            <a:r>
              <a:rPr lang="cs-CZ" dirty="0"/>
              <a:t>apod.). </a:t>
            </a:r>
            <a:endParaRPr lang="cs-CZ" dirty="0" smtClean="0"/>
          </a:p>
          <a:p>
            <a:pPr marL="285750" indent="-285750" algn="just">
              <a:spcBef>
                <a:spcPts val="600"/>
              </a:spcBef>
              <a:spcAft>
                <a:spcPts val="600"/>
              </a:spcAft>
              <a:buFont typeface="Arial" panose="020B0604020202020204" pitchFamily="34" charset="0"/>
              <a:buChar char="•"/>
            </a:pPr>
            <a:r>
              <a:rPr lang="cs-CZ" dirty="0" smtClean="0"/>
              <a:t>Rozvaha </a:t>
            </a:r>
            <a:r>
              <a:rPr lang="cs-CZ" dirty="0"/>
              <a:t>má tvar T. </a:t>
            </a:r>
            <a:endParaRPr lang="cs-CZ" dirty="0" smtClean="0"/>
          </a:p>
          <a:p>
            <a:pPr marL="285750" indent="-285750" algn="just">
              <a:spcBef>
                <a:spcPts val="600"/>
              </a:spcBef>
              <a:spcAft>
                <a:spcPts val="600"/>
              </a:spcAft>
              <a:buFont typeface="Arial" panose="020B0604020202020204" pitchFamily="34" charset="0"/>
              <a:buChar char="•"/>
            </a:pPr>
            <a:r>
              <a:rPr lang="cs-CZ" dirty="0" smtClean="0"/>
              <a:t>Levou </a:t>
            </a:r>
            <a:r>
              <a:rPr lang="cs-CZ" dirty="0"/>
              <a:t>stranu tvoří Aktiva – </a:t>
            </a:r>
            <a:r>
              <a:rPr lang="cs-CZ" dirty="0" smtClean="0"/>
              <a:t>přehled majetku </a:t>
            </a:r>
            <a:r>
              <a:rPr lang="cs-CZ" dirty="0"/>
              <a:t>podle jeho druhů. </a:t>
            </a:r>
            <a:endParaRPr lang="cs-CZ" dirty="0" smtClean="0"/>
          </a:p>
          <a:p>
            <a:pPr marL="285750" indent="-285750" algn="just">
              <a:spcBef>
                <a:spcPts val="600"/>
              </a:spcBef>
              <a:spcAft>
                <a:spcPts val="600"/>
              </a:spcAft>
              <a:buFont typeface="Arial" panose="020B0604020202020204" pitchFamily="34" charset="0"/>
              <a:buChar char="•"/>
            </a:pPr>
            <a:r>
              <a:rPr lang="cs-CZ" dirty="0" smtClean="0"/>
              <a:t>Pravou </a:t>
            </a:r>
            <a:r>
              <a:rPr lang="cs-CZ" dirty="0"/>
              <a:t>část tvoří Pasiva – přehled majetku </a:t>
            </a:r>
            <a:r>
              <a:rPr lang="cs-CZ" dirty="0" smtClean="0"/>
              <a:t>podle zdrojů </a:t>
            </a:r>
            <a:r>
              <a:rPr lang="cs-CZ" dirty="0"/>
              <a:t>jeho krytí. </a:t>
            </a:r>
            <a:endParaRPr lang="cs-CZ" dirty="0" smtClean="0"/>
          </a:p>
          <a:p>
            <a:pPr marL="285750" indent="-285750" algn="just">
              <a:spcBef>
                <a:spcPts val="600"/>
              </a:spcBef>
              <a:spcAft>
                <a:spcPts val="600"/>
              </a:spcAft>
              <a:buFont typeface="Arial" panose="020B0604020202020204" pitchFamily="34" charset="0"/>
              <a:buChar char="•"/>
            </a:pPr>
            <a:r>
              <a:rPr lang="cs-CZ" dirty="0" smtClean="0"/>
              <a:t>Vzhledem </a:t>
            </a:r>
            <a:r>
              <a:rPr lang="cs-CZ" dirty="0"/>
              <a:t>k tomu, že sledujeme majetek ze dvou </a:t>
            </a:r>
            <a:r>
              <a:rPr lang="cs-CZ" dirty="0" smtClean="0"/>
              <a:t>pohledů, musí </a:t>
            </a:r>
            <a:r>
              <a:rPr lang="cs-CZ" dirty="0"/>
              <a:t>platit, že </a:t>
            </a:r>
            <a:r>
              <a:rPr lang="cs-CZ" dirty="0" smtClean="0"/>
              <a:t> </a:t>
            </a:r>
            <a:r>
              <a:rPr lang="cs-CZ" dirty="0"/>
              <a:t>Aktiva </a:t>
            </a:r>
            <a:r>
              <a:rPr lang="cs-CZ" dirty="0" smtClean="0"/>
              <a:t>se rovnají </a:t>
            </a:r>
            <a:r>
              <a:rPr lang="cs-CZ" dirty="0"/>
              <a:t>Pasivům</a:t>
            </a:r>
          </a:p>
        </p:txBody>
      </p:sp>
    </p:spTree>
    <p:extLst>
      <p:ext uri="{BB962C8B-B14F-4D97-AF65-F5344CB8AC3E}">
        <p14:creationId xmlns:p14="http://schemas.microsoft.com/office/powerpoint/2010/main" val="2078246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44366" y="178072"/>
            <a:ext cx="7409793" cy="623248"/>
          </a:xfrm>
          <a:prstGeom prst="rect">
            <a:avLst/>
          </a:prstGeom>
        </p:spPr>
        <p:txBody>
          <a:bodyPr wrap="square" lIns="68580" tIns="34290" rIns="68580" bIns="34290">
            <a:spAutoFit/>
          </a:bodyPr>
          <a:lstStyle/>
          <a:p>
            <a:r>
              <a:rPr lang="pl-PL" b="1" dirty="0"/>
              <a:t>ROZVAHA JAKO KOMPLEXNÍ ÚČETNÍ VÝKAZ O MAJETKU PODNIKU A </a:t>
            </a:r>
            <a:r>
              <a:rPr lang="pl-PL" b="1" dirty="0" smtClean="0"/>
              <a:t>ZDROJÍCH </a:t>
            </a:r>
            <a:r>
              <a:rPr lang="pl-PL" b="1" dirty="0"/>
              <a:t>JEHO KRYTÍ </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723010517"/>
              </p:ext>
            </p:extLst>
          </p:nvPr>
        </p:nvGraphicFramePr>
        <p:xfrm>
          <a:off x="683568" y="699542"/>
          <a:ext cx="6815116" cy="4158234"/>
        </p:xfrm>
        <a:graphic>
          <a:graphicData uri="http://schemas.openxmlformats.org/drawingml/2006/table">
            <a:tbl>
              <a:tblPr firstRow="1" firstCol="1" lastRow="1" lastCol="1" bandRow="1" bandCol="1">
                <a:tableStyleId>{93296810-A885-4BE3-A3E7-6D5BEEA58F35}</a:tableStyleId>
              </a:tblPr>
              <a:tblGrid>
                <a:gridCol w="2675513"/>
                <a:gridCol w="732045"/>
                <a:gridCol w="2626660"/>
                <a:gridCol w="780898"/>
              </a:tblGrid>
              <a:tr h="199760">
                <a:tc gridSpan="2">
                  <a:txBody>
                    <a:bodyPr/>
                    <a:lstStyle/>
                    <a:p>
                      <a:pPr algn="ctr">
                        <a:lnSpc>
                          <a:spcPct val="107000"/>
                        </a:lnSpc>
                      </a:pPr>
                      <a:r>
                        <a:rPr lang="cs-CZ" sz="1500" dirty="0">
                          <a:effectLst/>
                        </a:rPr>
                        <a:t>Aktiva</a:t>
                      </a:r>
                      <a:r>
                        <a:rPr lang="en-US" sz="1500" dirty="0">
                          <a:effectLst/>
                        </a:rPr>
                        <a:t>[tis. </a:t>
                      </a:r>
                      <a:r>
                        <a:rPr lang="cs-CZ" sz="1500" dirty="0">
                          <a:effectLst/>
                        </a:rPr>
                        <a:t>Kč</a:t>
                      </a:r>
                      <a:r>
                        <a:rPr lang="en-US" sz="1500" dirty="0">
                          <a:effectLst/>
                        </a:rPr>
                        <a:t>]</a:t>
                      </a:r>
                      <a:endParaRPr lang="cs-CZ" sz="1500" dirty="0">
                        <a:effectLst/>
                        <a:latin typeface="Calibri"/>
                      </a:endParaRPr>
                    </a:p>
                  </a:txBody>
                  <a:tcPr marL="51435" marR="51435" marT="0" marB="0"/>
                </a:tc>
                <a:tc hMerge="1">
                  <a:txBody>
                    <a:bodyPr/>
                    <a:lstStyle/>
                    <a:p>
                      <a:endParaRPr lang="cs-CZ"/>
                    </a:p>
                  </a:txBody>
                  <a:tcPr/>
                </a:tc>
                <a:tc gridSpan="2">
                  <a:txBody>
                    <a:bodyPr/>
                    <a:lstStyle/>
                    <a:p>
                      <a:pPr algn="ctr">
                        <a:lnSpc>
                          <a:spcPct val="107000"/>
                        </a:lnSpc>
                      </a:pPr>
                      <a:r>
                        <a:rPr lang="cs-CZ" sz="1500">
                          <a:effectLst/>
                        </a:rPr>
                        <a:t>Pasiva	</a:t>
                      </a:r>
                      <a:r>
                        <a:rPr lang="en-US" sz="1500">
                          <a:effectLst/>
                        </a:rPr>
                        <a:t>[tis. </a:t>
                      </a:r>
                      <a:r>
                        <a:rPr lang="cs-CZ" sz="1500">
                          <a:effectLst/>
                        </a:rPr>
                        <a:t>Kč</a:t>
                      </a:r>
                      <a:r>
                        <a:rPr lang="en-US" sz="1500">
                          <a:effectLst/>
                        </a:rPr>
                        <a:t>]</a:t>
                      </a:r>
                      <a:endParaRPr lang="cs-CZ" sz="1500">
                        <a:effectLst/>
                        <a:latin typeface="Calibri"/>
                      </a:endParaRPr>
                    </a:p>
                  </a:txBody>
                  <a:tcPr marL="51435" marR="51435" marT="0" marB="0"/>
                </a:tc>
                <a:tc hMerge="1">
                  <a:txBody>
                    <a:bodyPr/>
                    <a:lstStyle/>
                    <a:p>
                      <a:endParaRPr lang="cs-CZ"/>
                    </a:p>
                  </a:txBody>
                  <a:tcPr/>
                </a:tc>
              </a:tr>
              <a:tr h="199760">
                <a:tc>
                  <a:txBody>
                    <a:bodyPr/>
                    <a:lstStyle/>
                    <a:p>
                      <a:pPr>
                        <a:lnSpc>
                          <a:spcPct val="107000"/>
                        </a:lnSpc>
                      </a:pPr>
                      <a:r>
                        <a:rPr lang="cs-CZ" sz="1500" dirty="0">
                          <a:effectLst/>
                        </a:rPr>
                        <a:t>AKTIVA CELKEM</a:t>
                      </a:r>
                      <a:endParaRPr lang="cs-CZ" sz="1500" dirty="0">
                        <a:effectLst/>
                        <a:latin typeface="Calibri"/>
                      </a:endParaRPr>
                    </a:p>
                  </a:txBody>
                  <a:tcPr marL="51435" marR="51435" marT="0" marB="0"/>
                </a:tc>
                <a:tc>
                  <a:txBody>
                    <a:bodyPr/>
                    <a:lstStyle/>
                    <a:p>
                      <a:pPr>
                        <a:lnSpc>
                          <a:spcPct val="107000"/>
                        </a:lnSpc>
                      </a:pPr>
                      <a:r>
                        <a:rPr lang="en-US" sz="1500">
                          <a:effectLst/>
                        </a:rPr>
                        <a:t> </a:t>
                      </a:r>
                      <a:endParaRPr lang="cs-CZ" sz="1500">
                        <a:effectLst/>
                        <a:latin typeface="Calibri"/>
                      </a:endParaRPr>
                    </a:p>
                  </a:txBody>
                  <a:tcPr marL="51435" marR="51435" marT="0" marB="0"/>
                </a:tc>
                <a:tc>
                  <a:txBody>
                    <a:bodyPr/>
                    <a:lstStyle/>
                    <a:p>
                      <a:pPr>
                        <a:lnSpc>
                          <a:spcPct val="107000"/>
                        </a:lnSpc>
                      </a:pPr>
                      <a:r>
                        <a:rPr lang="cs-CZ" sz="1500">
                          <a:effectLst/>
                        </a:rPr>
                        <a:t>PASIVA CELKEM</a:t>
                      </a:r>
                      <a:endParaRPr lang="cs-CZ" sz="1500">
                        <a:effectLst/>
                        <a:latin typeface="Calibri"/>
                      </a:endParaRPr>
                    </a:p>
                  </a:txBody>
                  <a:tcPr marL="51435" marR="51435" marT="0" marB="0"/>
                </a:tc>
                <a:tc>
                  <a:txBody>
                    <a:bodyPr/>
                    <a:lstStyle/>
                    <a:p>
                      <a:pPr>
                        <a:lnSpc>
                          <a:spcPct val="107000"/>
                        </a:lnSpc>
                      </a:pPr>
                      <a:r>
                        <a:rPr lang="cs-CZ" sz="1500">
                          <a:effectLst/>
                        </a:rPr>
                        <a:t> </a:t>
                      </a:r>
                      <a:endParaRPr lang="cs-CZ" sz="1500">
                        <a:effectLst/>
                        <a:latin typeface="Calibri"/>
                      </a:endParaRPr>
                    </a:p>
                  </a:txBody>
                  <a:tcPr marL="51435" marR="51435" marT="0" marB="0"/>
                </a:tc>
              </a:tr>
              <a:tr h="199760">
                <a:tc>
                  <a:txBody>
                    <a:bodyPr/>
                    <a:lstStyle/>
                    <a:p>
                      <a:pPr>
                        <a:lnSpc>
                          <a:spcPct val="107000"/>
                        </a:lnSpc>
                      </a:pPr>
                      <a:r>
                        <a:rPr lang="cs-CZ" sz="1500" dirty="0">
                          <a:effectLst/>
                        </a:rPr>
                        <a:t>Dlouhodobý majetek</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Vlastní kapitál</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399520">
                <a:tc>
                  <a:txBody>
                    <a:bodyPr/>
                    <a:lstStyle/>
                    <a:p>
                      <a:pPr>
                        <a:lnSpc>
                          <a:spcPct val="107000"/>
                        </a:lnSpc>
                      </a:pPr>
                      <a:r>
                        <a:rPr lang="cs-CZ" sz="1500">
                          <a:effectLst/>
                        </a:rPr>
                        <a:t>– Dlouhodobý nehmotný majetek</a:t>
                      </a:r>
                      <a:endParaRPr lang="cs-CZ" sz="150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dirty="0">
                          <a:effectLst/>
                        </a:rPr>
                        <a:t>– Základní kapitál</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199760">
                <a:tc>
                  <a:txBody>
                    <a:bodyPr/>
                    <a:lstStyle/>
                    <a:p>
                      <a:pPr>
                        <a:lnSpc>
                          <a:spcPct val="107000"/>
                        </a:lnSpc>
                      </a:pPr>
                      <a:r>
                        <a:rPr lang="cs-CZ" sz="1500" dirty="0">
                          <a:effectLst/>
                        </a:rPr>
                        <a:t>– Dlouhodobý hmotný majetek</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dirty="0">
                          <a:effectLst/>
                        </a:rPr>
                        <a:t>– Kapitálové fondy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199760">
                <a:tc>
                  <a:txBody>
                    <a:bodyPr/>
                    <a:lstStyle/>
                    <a:p>
                      <a:pPr>
                        <a:lnSpc>
                          <a:spcPct val="107000"/>
                        </a:lnSpc>
                      </a:pPr>
                      <a:r>
                        <a:rPr lang="cs-CZ" sz="1500" dirty="0">
                          <a:effectLst/>
                        </a:rPr>
                        <a:t>– Dlouhodobý finanční majetek</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Rezervní fondy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399520">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Výsledek hospodaření (minul. let)</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399520">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Výsledek </a:t>
                      </a:r>
                      <a:r>
                        <a:rPr lang="cs-CZ" sz="1500" dirty="0" err="1">
                          <a:effectLst/>
                        </a:rPr>
                        <a:t>hosp</a:t>
                      </a:r>
                      <a:r>
                        <a:rPr lang="cs-CZ" sz="1500" dirty="0">
                          <a:effectLst/>
                        </a:rPr>
                        <a:t>. (běžného účet. období)</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199760">
                <a:tc>
                  <a:txBody>
                    <a:bodyPr/>
                    <a:lstStyle/>
                    <a:p>
                      <a:pPr>
                        <a:lnSpc>
                          <a:spcPct val="107000"/>
                        </a:lnSpc>
                      </a:pPr>
                      <a:r>
                        <a:rPr lang="cs-CZ" sz="1500">
                          <a:effectLst/>
                        </a:rPr>
                        <a:t>Oběžná aktiva</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Cizí zdroje</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199760">
                <a:tc>
                  <a:txBody>
                    <a:bodyPr/>
                    <a:lstStyle/>
                    <a:p>
                      <a:pPr>
                        <a:lnSpc>
                          <a:spcPct val="107000"/>
                        </a:lnSpc>
                      </a:pPr>
                      <a:r>
                        <a:rPr lang="cs-CZ" sz="1500">
                          <a:effectLst/>
                        </a:rPr>
                        <a:t>– Zásoby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Rezervy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199760">
                <a:tc>
                  <a:txBody>
                    <a:bodyPr/>
                    <a:lstStyle/>
                    <a:p>
                      <a:pPr>
                        <a:lnSpc>
                          <a:spcPct val="107000"/>
                        </a:lnSpc>
                      </a:pPr>
                      <a:r>
                        <a:rPr lang="cs-CZ" sz="1500">
                          <a:effectLst/>
                        </a:rPr>
                        <a:t>– Dlouhodobé pohledávky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Dlouhodobé závazky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r>
              <a:tr h="199760">
                <a:tc>
                  <a:txBody>
                    <a:bodyPr/>
                    <a:lstStyle/>
                    <a:p>
                      <a:pPr>
                        <a:lnSpc>
                          <a:spcPct val="107000"/>
                        </a:lnSpc>
                      </a:pPr>
                      <a:r>
                        <a:rPr lang="cs-CZ" sz="1500">
                          <a:effectLst/>
                        </a:rPr>
                        <a:t>– Krátkodobé pohledávky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Krátkodobé závazky</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r>
              <a:tr h="199760">
                <a:tc>
                  <a:txBody>
                    <a:bodyPr/>
                    <a:lstStyle/>
                    <a:p>
                      <a:pPr>
                        <a:lnSpc>
                          <a:spcPct val="107000"/>
                        </a:lnSpc>
                      </a:pPr>
                      <a:r>
                        <a:rPr lang="cs-CZ" sz="1500">
                          <a:effectLst/>
                        </a:rPr>
                        <a:t>– Krátkodobý finanční majetek</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Bankovní úvěry a výpomoci</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r>
              <a:tr h="199760">
                <a:tc>
                  <a:txBody>
                    <a:bodyPr/>
                    <a:lstStyle/>
                    <a:p>
                      <a:pPr>
                        <a:lnSpc>
                          <a:spcPct val="107000"/>
                        </a:lnSpc>
                      </a:pPr>
                      <a:r>
                        <a:rPr lang="cs-CZ" sz="1500">
                          <a:effectLst/>
                        </a:rPr>
                        <a:t>Časové rozlišení</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Časové rozlišení</a:t>
                      </a:r>
                      <a:endParaRPr lang="cs-CZ" sz="150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r>
            </a:tbl>
          </a:graphicData>
        </a:graphic>
      </p:graphicFrame>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60661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Majetková a kapitálová struktura</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r>
              <a:rPr lang="cs-CZ" sz="1400" dirty="0" smtClean="0">
                <a:solidFill>
                  <a:srgbClr val="002060"/>
                </a:solidFill>
                <a:cs typeface="Times New Roman" panose="02020603050405020304" pitchFamily="18" charset="0"/>
              </a:rPr>
              <a:t>Rozčlenit majetkovou a kapitálovou strukturu podniku.</a:t>
            </a:r>
            <a:endParaRPr lang="cs-CZ" sz="1400" dirty="0">
              <a:solidFill>
                <a:srgbClr val="002060"/>
              </a:solidFill>
              <a:cs typeface="Times New Roman" panose="02020603050405020304" pitchFamily="18" charset="0"/>
            </a:endParaRPr>
          </a:p>
          <a:p>
            <a:r>
              <a:rPr lang="cs-CZ" sz="1400" dirty="0">
                <a:solidFill>
                  <a:srgbClr val="002060"/>
                </a:solidFill>
                <a:cs typeface="Times New Roman" panose="02020603050405020304" pitchFamily="18" charset="0"/>
              </a:rPr>
              <a:t>Modifikovat a kompletovat základní majetkovou a kapitálovou strukturu podniku na základě zadaných parametrů</a:t>
            </a:r>
            <a:r>
              <a:rPr lang="cs-CZ" sz="1400" dirty="0" smtClean="0">
                <a:solidFill>
                  <a:srgbClr val="002060"/>
                </a:solidFill>
                <a:cs typeface="Times New Roman" panose="02020603050405020304" pitchFamily="18" charset="0"/>
              </a:rPr>
              <a:t>.</a:t>
            </a:r>
            <a:endParaRPr lang="cs-CZ"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84943" y="388893"/>
            <a:ext cx="6347572" cy="346249"/>
          </a:xfrm>
          <a:prstGeom prst="rect">
            <a:avLst/>
          </a:prstGeom>
        </p:spPr>
        <p:txBody>
          <a:bodyPr wrap="none" lIns="68580" tIns="34290" rIns="68580" bIns="34290">
            <a:spAutoFit/>
          </a:bodyPr>
          <a:lstStyle/>
          <a:p>
            <a:pPr lvl="1"/>
            <a:r>
              <a:rPr lang="cs-CZ" b="1" dirty="0"/>
              <a:t>Hospodářské operace a jejich dopad na strukturu rozvahy</a:t>
            </a:r>
          </a:p>
        </p:txBody>
      </p:sp>
      <p:sp>
        <p:nvSpPr>
          <p:cNvPr id="3" name="Obdélník 2"/>
          <p:cNvSpPr/>
          <p:nvPr/>
        </p:nvSpPr>
        <p:spPr>
          <a:xfrm>
            <a:off x="281233" y="1131590"/>
            <a:ext cx="7306154" cy="2516073"/>
          </a:xfrm>
          <a:prstGeom prst="rect">
            <a:avLst/>
          </a:prstGeom>
        </p:spPr>
        <p:txBody>
          <a:bodyPr wrap="square" lIns="68580" tIns="34290" rIns="68580" bIns="34290">
            <a:spAutoFit/>
          </a:bodyPr>
          <a:lstStyle/>
          <a:p>
            <a:pPr marL="214313" indent="-214313" algn="just">
              <a:spcBef>
                <a:spcPts val="600"/>
              </a:spcBef>
              <a:spcAft>
                <a:spcPts val="1200"/>
              </a:spcAft>
              <a:buFont typeface="Arial" panose="020B0604020202020204" pitchFamily="34" charset="0"/>
              <a:buChar char="•"/>
            </a:pPr>
            <a:r>
              <a:rPr lang="cs-CZ" sz="1700" dirty="0"/>
              <a:t>Pokud se zvýší (sníží) hodnota jedné položky aktiv, potom se o stejnou částku zvýší (sníží) i příslušná položka pasiv. </a:t>
            </a:r>
          </a:p>
          <a:p>
            <a:pPr marL="214313" indent="-214313" algn="just">
              <a:spcBef>
                <a:spcPts val="600"/>
              </a:spcBef>
              <a:spcAft>
                <a:spcPts val="1200"/>
              </a:spcAft>
              <a:buFont typeface="Arial" panose="020B0604020202020204" pitchFamily="34" charset="0"/>
              <a:buChar char="•"/>
            </a:pPr>
            <a:r>
              <a:rPr lang="cs-CZ" sz="1700" dirty="0"/>
              <a:t>Pokles (růst) jedné položky aktiv je vyvážen nárůstem (poklesem) jiné položky aktiv. </a:t>
            </a:r>
            <a:endParaRPr lang="cs-CZ" sz="1700" dirty="0" smtClean="0"/>
          </a:p>
          <a:p>
            <a:pPr marL="214313" indent="-214313" algn="just">
              <a:spcBef>
                <a:spcPts val="600"/>
              </a:spcBef>
              <a:spcAft>
                <a:spcPts val="1200"/>
              </a:spcAft>
              <a:buFont typeface="Arial" panose="020B0604020202020204" pitchFamily="34" charset="0"/>
              <a:buChar char="•"/>
            </a:pPr>
            <a:r>
              <a:rPr lang="cs-CZ" sz="1700" dirty="0" smtClean="0"/>
              <a:t>Může </a:t>
            </a:r>
            <a:r>
              <a:rPr lang="cs-CZ" sz="1700" dirty="0"/>
              <a:t>rovněž nastat situace, že růst (pokles) jedné položky pasiv je vyvážen poklesem (nárůstem) jiné položky pasiv.</a:t>
            </a:r>
          </a:p>
          <a:p>
            <a:pPr marL="214313" indent="-214313" algn="just">
              <a:buFont typeface="Arial" panose="020B0604020202020204" pitchFamily="34" charset="0"/>
              <a:buChar char="•"/>
            </a:pPr>
            <a:endParaRPr lang="cs-CZ" sz="17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76797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altLang="cs-CZ" sz="3200" dirty="0"/>
              <a:t>Kontrolní otázky</a:t>
            </a:r>
            <a:r>
              <a:rPr lang="cs-CZ" altLang="cs-CZ" dirty="0"/>
              <a:t> </a:t>
            </a:r>
          </a:p>
        </p:txBody>
      </p:sp>
      <p:sp>
        <p:nvSpPr>
          <p:cNvPr id="51203" name="Rectangle 3"/>
          <p:cNvSpPr>
            <a:spLocks noGrp="1" noChangeArrowheads="1"/>
          </p:cNvSpPr>
          <p:nvPr>
            <p:ph type="body" idx="1"/>
          </p:nvPr>
        </p:nvSpPr>
        <p:spPr/>
        <p:txBody>
          <a:bodyPr/>
          <a:lstStyle/>
          <a:p>
            <a:r>
              <a:rPr lang="cs-CZ" altLang="cs-CZ" sz="2400" dirty="0"/>
              <a:t>Vymezte majetek podniku a zdroje jeho krytí</a:t>
            </a:r>
          </a:p>
          <a:p>
            <a:r>
              <a:rPr lang="cs-CZ" altLang="cs-CZ" sz="2400" dirty="0"/>
              <a:t>Struktura majetku v podniku a jeho pořízení</a:t>
            </a:r>
          </a:p>
          <a:p>
            <a:r>
              <a:rPr lang="cs-CZ" altLang="cs-CZ" sz="2400" dirty="0"/>
              <a:t>Význam řízení oběžného majetku</a:t>
            </a:r>
          </a:p>
          <a:p>
            <a:r>
              <a:rPr lang="cs-CZ" altLang="cs-CZ" sz="2400" dirty="0"/>
              <a:t>Kapitálová struktura v podniku a význam cizích zdrojů</a:t>
            </a:r>
          </a:p>
          <a:p>
            <a:pPr marL="0" indent="0">
              <a:buNone/>
            </a:pPr>
            <a:endParaRPr lang="cs-CZ" altLang="cs-CZ" sz="2400" dirty="0"/>
          </a:p>
        </p:txBody>
      </p:sp>
    </p:spTree>
    <p:extLst>
      <p:ext uri="{BB962C8B-B14F-4D97-AF65-F5344CB8AC3E}">
        <p14:creationId xmlns:p14="http://schemas.microsoft.com/office/powerpoint/2010/main" val="3767247565"/>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 </a:t>
            </a:r>
            <a:endParaRPr lang="en-GB" sz="2100" b="1" kern="0" dirty="0">
              <a:solidFill>
                <a:sysClr val="windowText" lastClr="000000"/>
              </a:solidFill>
            </a:endParaRPr>
          </a:p>
        </p:txBody>
      </p:sp>
      <p:sp>
        <p:nvSpPr>
          <p:cNvPr id="2" name="TextovéPole 1"/>
          <p:cNvSpPr txBox="1"/>
          <p:nvPr/>
        </p:nvSpPr>
        <p:spPr>
          <a:xfrm>
            <a:off x="87787" y="1148238"/>
            <a:ext cx="8796083" cy="3070071"/>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Majetkovou strukturou se rozumí podíl jednotlivých položek aktiv na celkové výši majetku. </a:t>
            </a:r>
          </a:p>
          <a:p>
            <a:pPr marL="714375" lvl="1" indent="-257175" algn="just">
              <a:buFont typeface="Arial" panose="020B0604020202020204" pitchFamily="34" charset="0"/>
              <a:buChar char="•"/>
            </a:pPr>
            <a:r>
              <a:rPr lang="cs-CZ" sz="1500" b="1" dirty="0">
                <a:solidFill>
                  <a:srgbClr val="002060"/>
                </a:solidFill>
                <a:cs typeface="Arial" panose="020B0604020202020204" pitchFamily="34" charset="0"/>
              </a:rPr>
              <a:t>Základní skupiny majetku tvoří podíl dlouhodobého a oběžného majetku.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V kapitálové struktuře tvoří základní podílové skupiny vlastní a cizí kapitál, respektive podíl dlouhodobého a krátkodobého kapitálu, v případě členění kapitálu dle časového kritéria.</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Komplexní přehled o majetkové a kapitálové struktuře příslušného podnikatelského subjektu ke konkrétnímu datu je zobrazen v rozvaze. </a:t>
            </a:r>
          </a:p>
          <a:p>
            <a:pPr marL="257175" indent="-257175" algn="just">
              <a:buFont typeface="Arial" panose="020B0604020202020204" pitchFamily="34" charset="0"/>
              <a:buChar char="•"/>
            </a:pPr>
            <a:r>
              <a:rPr lang="cs-CZ" sz="1500" b="1" dirty="0" smtClean="0">
                <a:solidFill>
                  <a:srgbClr val="002060"/>
                </a:solidFill>
                <a:cs typeface="Arial" panose="020B0604020202020204" pitchFamily="34" charset="0"/>
              </a:rPr>
              <a:t>Rozvaha </a:t>
            </a:r>
            <a:r>
              <a:rPr lang="cs-CZ" sz="1500" b="1" dirty="0">
                <a:solidFill>
                  <a:srgbClr val="002060"/>
                </a:solidFill>
                <a:cs typeface="Arial" panose="020B0604020202020204" pitchFamily="34" charset="0"/>
              </a:rPr>
              <a:t>sice zachycuje jednotlivé položky aktiv (pasiv) staticky, nicméně je stav dané položky aktiv (pasiv) výslednicí řady hospodářských operací, které odrážejí v hodnotové formě technologický proces výroby či poskytované služby.</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Vstupy, kterých je pro produkci jakéhokoliv výrobku (služby) potřeba, nazýváme výrobními faktory. </a:t>
            </a:r>
            <a:endParaRPr lang="cs-CZ" sz="1500" b="1" dirty="0" smtClean="0">
              <a:solidFill>
                <a:srgbClr val="002060"/>
              </a:solidFill>
              <a:cs typeface="Arial" panose="020B0604020202020204" pitchFamily="34" charset="0"/>
            </a:endParaRPr>
          </a:p>
          <a:p>
            <a:pPr marL="257175" indent="-257175" algn="just">
              <a:buFont typeface="Arial" panose="020B0604020202020204" pitchFamily="34" charset="0"/>
              <a:buChar char="•"/>
            </a:pPr>
            <a:r>
              <a:rPr lang="cs-CZ" sz="1500" b="1" dirty="0" smtClean="0">
                <a:solidFill>
                  <a:srgbClr val="002060"/>
                </a:solidFill>
                <a:cs typeface="Arial" panose="020B0604020202020204" pitchFamily="34" charset="0"/>
              </a:rPr>
              <a:t>Mezi </a:t>
            </a:r>
            <a:r>
              <a:rPr lang="cs-CZ" sz="1500" b="1" dirty="0">
                <a:solidFill>
                  <a:srgbClr val="002060"/>
                </a:solidFill>
                <a:cs typeface="Arial" panose="020B0604020202020204" pitchFamily="34" charset="0"/>
              </a:rPr>
              <a:t>výrobní faktory řadíme řídící práci, výkonnou práci, dlouhodobý hmotný majetek a materiál. </a:t>
            </a:r>
            <a:endParaRPr lang="cs-CZ" sz="1500" b="1" dirty="0" smtClean="0">
              <a:solidFill>
                <a:srgbClr val="002060"/>
              </a:solidFill>
              <a:cs typeface="Arial" panose="020B0604020202020204" pitchFamily="34" charset="0"/>
            </a:endParaRPr>
          </a:p>
          <a:p>
            <a:pPr marL="257175" indent="-257175" algn="just">
              <a:buFont typeface="Arial" panose="020B0604020202020204" pitchFamily="34" charset="0"/>
              <a:buChar char="•"/>
            </a:pPr>
            <a:r>
              <a:rPr lang="cs-CZ" sz="1500" b="1" dirty="0" smtClean="0">
                <a:solidFill>
                  <a:srgbClr val="002060"/>
                </a:solidFill>
                <a:cs typeface="Arial" panose="020B0604020202020204" pitchFamily="34" charset="0"/>
              </a:rPr>
              <a:t>Každá </a:t>
            </a:r>
            <a:r>
              <a:rPr lang="cs-CZ" sz="1500" b="1" dirty="0">
                <a:solidFill>
                  <a:srgbClr val="002060"/>
                </a:solidFill>
                <a:cs typeface="Arial" panose="020B0604020202020204" pitchFamily="34" charset="0"/>
              </a:rPr>
              <a:t>produkce je realizována pomocí vzájemného působení těchto výrobních faktorů. </a:t>
            </a:r>
            <a:endParaRPr lang="cs-CZ" sz="1500" b="1" dirty="0" smtClean="0">
              <a:solidFill>
                <a:srgbClr val="002060"/>
              </a:solidFill>
              <a:cs typeface="Arial" panose="020B0604020202020204" pitchFamily="34" charset="0"/>
            </a:endParaRPr>
          </a:p>
          <a:p>
            <a:pPr marL="257175" indent="-257175" algn="just">
              <a:buFont typeface="Arial" panose="020B0604020202020204" pitchFamily="34" charset="0"/>
              <a:buChar char="•"/>
            </a:pPr>
            <a:r>
              <a:rPr lang="cs-CZ" sz="1500" b="1" dirty="0" smtClean="0">
                <a:solidFill>
                  <a:srgbClr val="002060"/>
                </a:solidFill>
                <a:cs typeface="Arial" panose="020B0604020202020204" pitchFamily="34" charset="0"/>
              </a:rPr>
              <a:t>Dominance </a:t>
            </a:r>
            <a:r>
              <a:rPr lang="cs-CZ" sz="1500" b="1" dirty="0">
                <a:solidFill>
                  <a:srgbClr val="002060"/>
                </a:solidFill>
                <a:cs typeface="Arial" panose="020B0604020202020204" pitchFamily="34" charset="0"/>
              </a:rPr>
              <a:t>jednotlivých výrobních faktorů je dána charakterem produkce.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263213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000" b="1" dirty="0">
                <a:solidFill>
                  <a:schemeClr val="bg1"/>
                </a:solidFill>
              </a:rPr>
              <a:t>Majetková a kapitálová struktura</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pl-PL" sz="1800" b="1" dirty="0" smtClean="0">
                <a:solidFill>
                  <a:srgbClr val="002060"/>
                </a:solidFill>
                <a:cs typeface="Arial" panose="020B0604020202020204" pitchFamily="34" charset="0"/>
              </a:rPr>
              <a:t>Majetková </a:t>
            </a:r>
            <a:r>
              <a:rPr lang="pl-PL" sz="1800" b="1" dirty="0">
                <a:solidFill>
                  <a:srgbClr val="002060"/>
                </a:solidFill>
                <a:cs typeface="Arial" panose="020B0604020202020204" pitchFamily="34" charset="0"/>
              </a:rPr>
              <a:t>a kapitálová struktura </a:t>
            </a:r>
            <a:r>
              <a:rPr lang="pl-PL" sz="1800" b="1" dirty="0" smtClean="0">
                <a:solidFill>
                  <a:srgbClr val="002060"/>
                </a:solidFill>
                <a:cs typeface="Arial" panose="020B0604020202020204" pitchFamily="34" charset="0"/>
              </a:rPr>
              <a:t>podniku</a:t>
            </a:r>
          </a:p>
          <a:p>
            <a:pPr marL="0" indent="0">
              <a:buNone/>
            </a:pPr>
            <a:r>
              <a:rPr lang="pl-PL" sz="1800" b="1" dirty="0" smtClean="0">
                <a:solidFill>
                  <a:srgbClr val="002060"/>
                </a:solidFill>
                <a:cs typeface="Arial" panose="020B0604020202020204" pitchFamily="34" charset="0"/>
              </a:rPr>
              <a:t>Hodnotové operace ve struktuře podniku</a:t>
            </a:r>
            <a:endParaRPr lang="pl-PL" sz="1800" b="1" dirty="0">
              <a:solidFill>
                <a:srgbClr val="00206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88552" y="250393"/>
            <a:ext cx="7076420" cy="392415"/>
          </a:xfrm>
          <a:prstGeom prst="rect">
            <a:avLst/>
          </a:prstGeom>
        </p:spPr>
        <p:txBody>
          <a:bodyPr wrap="square" lIns="68580" tIns="34290" rIns="68580" bIns="34290">
            <a:spAutoFit/>
          </a:bodyPr>
          <a:lstStyle/>
          <a:p>
            <a:r>
              <a:rPr lang="pl-PL" sz="2100" dirty="0"/>
              <a:t>Majetková a kapitálová struktura </a:t>
            </a:r>
            <a:r>
              <a:rPr lang="pl-PL" sz="2100" dirty="0" smtClean="0"/>
              <a:t>podniku obecně</a:t>
            </a:r>
            <a:endParaRPr lang="pl-PL" sz="2100" dirty="0"/>
          </a:p>
        </p:txBody>
      </p:sp>
      <p:sp>
        <p:nvSpPr>
          <p:cNvPr id="3" name="Obdélník 2"/>
          <p:cNvSpPr/>
          <p:nvPr/>
        </p:nvSpPr>
        <p:spPr>
          <a:xfrm>
            <a:off x="483145" y="800884"/>
            <a:ext cx="7397475" cy="2608406"/>
          </a:xfrm>
          <a:prstGeom prst="rect">
            <a:avLst/>
          </a:prstGeom>
        </p:spPr>
        <p:txBody>
          <a:bodyPr wrap="square" lIns="68580" tIns="34290" rIns="68580" bIns="34290">
            <a:spAutoFit/>
          </a:bodyPr>
          <a:lstStyle/>
          <a:p>
            <a:pPr marL="285750" indent="-285750" algn="just">
              <a:buFont typeface="Arial" panose="020B0604020202020204" pitchFamily="34" charset="0"/>
              <a:buChar char="•"/>
            </a:pPr>
            <a:r>
              <a:rPr lang="cs-CZ" sz="1500" i="1" dirty="0"/>
              <a:t>Soupis jednotlivých hospodářských prostředků  se označuje se jako majetek příslušného podniku</a:t>
            </a:r>
            <a:r>
              <a:rPr lang="cs-CZ" sz="1500" dirty="0"/>
              <a:t>. </a:t>
            </a:r>
            <a:endParaRPr lang="cs-CZ" sz="1500" dirty="0" smtClean="0"/>
          </a:p>
          <a:p>
            <a:pPr marL="285750" indent="-285750" algn="just">
              <a:buFont typeface="Arial" panose="020B0604020202020204" pitchFamily="34" charset="0"/>
              <a:buChar char="•"/>
            </a:pPr>
            <a:r>
              <a:rPr lang="cs-CZ" sz="1500" dirty="0" smtClean="0"/>
              <a:t>Pro </a:t>
            </a:r>
            <a:r>
              <a:rPr lang="cs-CZ" sz="1500" dirty="0"/>
              <a:t>účely přehledné a systémové evidence se jednotlivé položky majetku zařazují do stejnorodých skupin. </a:t>
            </a:r>
            <a:endParaRPr lang="cs-CZ" sz="1500" dirty="0" smtClean="0"/>
          </a:p>
          <a:p>
            <a:pPr marL="285750" indent="-285750" algn="just">
              <a:buFont typeface="Arial" panose="020B0604020202020204" pitchFamily="34" charset="0"/>
              <a:buChar char="•"/>
            </a:pPr>
            <a:r>
              <a:rPr lang="cs-CZ" sz="1500" dirty="0" smtClean="0"/>
              <a:t>Výsledkem </a:t>
            </a:r>
            <a:r>
              <a:rPr lang="cs-CZ" sz="1500" dirty="0"/>
              <a:t>základního členění jsou dvě skupiny prostředků, které se odlišují dobou, po kterou se spotřebovávají v průběhu výrobního procesu: </a:t>
            </a:r>
          </a:p>
          <a:p>
            <a:pPr marL="671513" lvl="1" indent="-214313" algn="just">
              <a:buFont typeface="Arial" panose="020B0604020202020204" pitchFamily="34" charset="0"/>
              <a:buChar char="•"/>
            </a:pPr>
            <a:r>
              <a:rPr lang="cs-CZ" sz="1500" b="1" dirty="0"/>
              <a:t>majetek, který plní svou funkci dlouhodobě (déle než jeden rok), se označuje jako dlouhodobý majetek, </a:t>
            </a:r>
          </a:p>
          <a:p>
            <a:pPr marL="671513" lvl="1" indent="-214313" algn="just">
              <a:buFont typeface="Arial" panose="020B0604020202020204" pitchFamily="34" charset="0"/>
              <a:buChar char="•"/>
            </a:pPr>
            <a:r>
              <a:rPr lang="cs-CZ" sz="1500" b="1" dirty="0"/>
              <a:t>majetek, který se spotřebuje najednou, respektive, u něhož přeměna na peníze je kratší než jeden rok, se označuje jako oběžný majetek. </a:t>
            </a:r>
          </a:p>
          <a:p>
            <a:pPr algn="just"/>
            <a:endParaRPr lang="cs-CZ" sz="15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100772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88552" y="250393"/>
            <a:ext cx="7076420" cy="392415"/>
          </a:xfrm>
          <a:prstGeom prst="rect">
            <a:avLst/>
          </a:prstGeom>
        </p:spPr>
        <p:txBody>
          <a:bodyPr wrap="square" lIns="68580" tIns="34290" rIns="68580" bIns="34290">
            <a:spAutoFit/>
          </a:bodyPr>
          <a:lstStyle/>
          <a:p>
            <a:r>
              <a:rPr lang="pl-PL" sz="2100" dirty="0"/>
              <a:t>Majetková a kapitálová struktura </a:t>
            </a:r>
            <a:r>
              <a:rPr lang="pl-PL" sz="2100" dirty="0" smtClean="0"/>
              <a:t>podniku obecně</a:t>
            </a:r>
            <a:endParaRPr lang="pl-PL" sz="2100" dirty="0"/>
          </a:p>
        </p:txBody>
      </p:sp>
      <p:sp>
        <p:nvSpPr>
          <p:cNvPr id="3" name="Obdélník 2"/>
          <p:cNvSpPr/>
          <p:nvPr/>
        </p:nvSpPr>
        <p:spPr>
          <a:xfrm>
            <a:off x="483145" y="800884"/>
            <a:ext cx="6609135" cy="2223686"/>
          </a:xfrm>
          <a:prstGeom prst="rect">
            <a:avLst/>
          </a:prstGeom>
        </p:spPr>
        <p:txBody>
          <a:bodyPr wrap="square" lIns="68580" tIns="34290" rIns="68580" bIns="34290">
            <a:spAutoFit/>
          </a:bodyPr>
          <a:lstStyle/>
          <a:p>
            <a:pPr algn="just"/>
            <a:endParaRPr lang="cs-CZ" sz="1500" dirty="0"/>
          </a:p>
          <a:p>
            <a:pPr marL="285750" indent="-285750" algn="just">
              <a:spcBef>
                <a:spcPts val="600"/>
              </a:spcBef>
              <a:spcAft>
                <a:spcPts val="600"/>
              </a:spcAft>
              <a:buFont typeface="Arial" panose="020B0604020202020204" pitchFamily="34" charset="0"/>
              <a:buChar char="•"/>
            </a:pPr>
            <a:r>
              <a:rPr lang="cs-CZ" sz="1500" dirty="0"/>
              <a:t>Pro potřeby hodnocení ekonomické situace jednotlivých podnikatelských subjektů se ukazuje, že kromě samotného majetku je nezbytné sledovat i zdroje jeho krytí (vlastnický původ majetku). </a:t>
            </a:r>
            <a:endParaRPr lang="cs-CZ" sz="1500" dirty="0" smtClean="0"/>
          </a:p>
          <a:p>
            <a:pPr marL="285750" indent="-285750" algn="just">
              <a:spcBef>
                <a:spcPts val="600"/>
              </a:spcBef>
              <a:spcAft>
                <a:spcPts val="600"/>
              </a:spcAft>
              <a:buFont typeface="Arial" panose="020B0604020202020204" pitchFamily="34" charset="0"/>
              <a:buChar char="•"/>
            </a:pPr>
            <a:r>
              <a:rPr lang="cs-CZ" sz="1500" dirty="0" smtClean="0"/>
              <a:t>Základním </a:t>
            </a:r>
            <a:r>
              <a:rPr lang="cs-CZ" sz="1500" dirty="0"/>
              <a:t>kritériem pro zařazení zdrojů krytí majetku je faktor vlastnictví: </a:t>
            </a:r>
          </a:p>
          <a:p>
            <a:pPr marL="671513" lvl="1" indent="-214313" algn="just">
              <a:spcBef>
                <a:spcPts val="600"/>
              </a:spcBef>
              <a:spcAft>
                <a:spcPts val="600"/>
              </a:spcAft>
              <a:buFont typeface="Arial" panose="020B0604020202020204" pitchFamily="34" charset="0"/>
              <a:buChar char="•"/>
            </a:pPr>
            <a:r>
              <a:rPr lang="cs-CZ" sz="1500" i="1" dirty="0"/>
              <a:t>vlastní zdroje, které jsou označovány jako vlastní kapitál, </a:t>
            </a:r>
          </a:p>
          <a:p>
            <a:pPr marL="671513" lvl="1" indent="-214313" algn="just">
              <a:spcBef>
                <a:spcPts val="600"/>
              </a:spcBef>
              <a:spcAft>
                <a:spcPts val="600"/>
              </a:spcAft>
              <a:buFont typeface="Arial" panose="020B0604020202020204" pitchFamily="34" charset="0"/>
              <a:buChar char="•"/>
            </a:pPr>
            <a:r>
              <a:rPr lang="cs-CZ" sz="1500" i="1" dirty="0"/>
              <a:t>cizí zdroje, které jsou označovány jako cizí kapitál.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268274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63772" y="250393"/>
            <a:ext cx="3992183" cy="346249"/>
          </a:xfrm>
          <a:prstGeom prst="rect">
            <a:avLst/>
          </a:prstGeom>
        </p:spPr>
        <p:txBody>
          <a:bodyPr wrap="none" lIns="68580" tIns="34290" rIns="68580" bIns="34290">
            <a:spAutoFit/>
          </a:bodyPr>
          <a:lstStyle/>
          <a:p>
            <a:r>
              <a:rPr lang="cs-CZ" b="1" dirty="0"/>
              <a:t>STRUKTURA MAJETKU PODNIKU </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011" y="828675"/>
            <a:ext cx="4979194"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343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5862"/>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0" y="778631"/>
            <a:ext cx="7691980" cy="2069797"/>
          </a:xfrm>
          <a:prstGeom prst="rect">
            <a:avLst/>
          </a:prstGeom>
        </p:spPr>
        <p:txBody>
          <a:bodyPr wrap="square" lIns="68580" tIns="34290" rIns="68580" bIns="34290">
            <a:spAutoFit/>
          </a:bodyPr>
          <a:lstStyle/>
          <a:p>
            <a:pPr marL="214313" indent="-214313">
              <a:spcBef>
                <a:spcPts val="600"/>
              </a:spcBef>
              <a:spcAft>
                <a:spcPts val="1200"/>
              </a:spcAft>
              <a:buFont typeface="Arial" panose="020B0604020202020204" pitchFamily="34" charset="0"/>
              <a:buChar char="•"/>
            </a:pPr>
            <a:r>
              <a:rPr lang="cs-CZ" sz="1700" dirty="0"/>
              <a:t>Časová dimenze v názvu majetku naznačuje, věci a předměty zde zařazené, budou využívány ve výrobním procesu delší dobu. </a:t>
            </a:r>
          </a:p>
          <a:p>
            <a:pPr marL="214313" indent="-214313">
              <a:spcBef>
                <a:spcPts val="600"/>
              </a:spcBef>
              <a:spcAft>
                <a:spcPts val="1200"/>
              </a:spcAft>
              <a:buFont typeface="Arial" panose="020B0604020202020204" pitchFamily="34" charset="0"/>
              <a:buChar char="•"/>
            </a:pPr>
            <a:r>
              <a:rPr lang="cs-CZ" sz="1700" dirty="0"/>
              <a:t>Minimální doba jejich setrvání ve výrobě činí jeden rok a jejich cena </a:t>
            </a:r>
            <a:r>
              <a:rPr lang="cs-CZ" sz="1700" dirty="0" smtClean="0"/>
              <a:t>pořízení</a:t>
            </a:r>
          </a:p>
          <a:p>
            <a:pPr marL="671513" lvl="1" indent="-214313">
              <a:spcBef>
                <a:spcPts val="600"/>
              </a:spcBef>
              <a:spcAft>
                <a:spcPts val="1200"/>
              </a:spcAft>
              <a:buFont typeface="Arial" panose="020B0604020202020204" pitchFamily="34" charset="0"/>
              <a:buChar char="•"/>
            </a:pPr>
            <a:r>
              <a:rPr lang="cs-CZ" sz="1700" dirty="0" smtClean="0"/>
              <a:t> </a:t>
            </a:r>
            <a:r>
              <a:rPr lang="cs-CZ" sz="1700" dirty="0"/>
              <a:t>je vyšší než 60 000 Kč u dlouhodobého nehmotného majetku a </a:t>
            </a:r>
            <a:endParaRPr lang="cs-CZ" sz="1700" dirty="0" smtClean="0"/>
          </a:p>
          <a:p>
            <a:pPr marL="671513" lvl="1" indent="-214313">
              <a:spcBef>
                <a:spcPts val="600"/>
              </a:spcBef>
              <a:spcAft>
                <a:spcPts val="1200"/>
              </a:spcAft>
              <a:buFont typeface="Arial" panose="020B0604020202020204" pitchFamily="34" charset="0"/>
              <a:buChar char="•"/>
            </a:pPr>
            <a:r>
              <a:rPr lang="cs-CZ" sz="1700" dirty="0" smtClean="0"/>
              <a:t>40 </a:t>
            </a:r>
            <a:r>
              <a:rPr lang="cs-CZ" sz="1700" dirty="0"/>
              <a:t>000 Kč u dlouhodobého hmotného majetku.  </a:t>
            </a:r>
          </a:p>
        </p:txBody>
      </p:sp>
      <p:sp>
        <p:nvSpPr>
          <p:cNvPr id="3" name="Obdélník 2"/>
          <p:cNvSpPr/>
          <p:nvPr/>
        </p:nvSpPr>
        <p:spPr>
          <a:xfrm>
            <a:off x="188640" y="329874"/>
            <a:ext cx="5947847" cy="346249"/>
          </a:xfrm>
          <a:prstGeom prst="rect">
            <a:avLst/>
          </a:prstGeom>
        </p:spPr>
        <p:txBody>
          <a:bodyPr wrap="none" lIns="68580" tIns="34290" rIns="68580" bIns="34290">
            <a:spAutoFit/>
          </a:bodyPr>
          <a:lstStyle/>
          <a:p>
            <a:r>
              <a:rPr lang="cs-CZ" b="1" dirty="0"/>
              <a:t>CHARAKTERISTIKA DLOUHODOBÉHO </a:t>
            </a:r>
            <a:r>
              <a:rPr lang="cs-CZ" b="1" dirty="0" smtClean="0"/>
              <a:t>MAJETKU I.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411906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5862"/>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0" y="778631"/>
            <a:ext cx="7691980" cy="2885405"/>
          </a:xfrm>
          <a:prstGeom prst="rect">
            <a:avLst/>
          </a:prstGeom>
        </p:spPr>
        <p:txBody>
          <a:bodyPr wrap="square" lIns="68580" tIns="34290" rIns="68580" bIns="34290">
            <a:spAutoFit/>
          </a:bodyPr>
          <a:lstStyle/>
          <a:p>
            <a:pPr marL="214313" indent="-214313">
              <a:spcBef>
                <a:spcPts val="600"/>
              </a:spcBef>
              <a:spcAft>
                <a:spcPts val="1200"/>
              </a:spcAft>
              <a:buFont typeface="Arial" panose="020B0604020202020204" pitchFamily="34" charset="0"/>
              <a:buChar char="•"/>
            </a:pPr>
            <a:r>
              <a:rPr lang="cs-CZ" sz="1700" dirty="0" smtClean="0"/>
              <a:t>Dlouhodobý </a:t>
            </a:r>
            <a:r>
              <a:rPr lang="cs-CZ" sz="1700" dirty="0"/>
              <a:t>majetek se dále člení do těchto skupin: </a:t>
            </a:r>
          </a:p>
          <a:p>
            <a:pPr marL="557213" lvl="1" indent="-214313">
              <a:spcBef>
                <a:spcPts val="600"/>
              </a:spcBef>
              <a:spcAft>
                <a:spcPts val="1200"/>
              </a:spcAft>
              <a:buFont typeface="Arial" panose="020B0604020202020204" pitchFamily="34" charset="0"/>
              <a:buChar char="•"/>
            </a:pPr>
            <a:r>
              <a:rPr lang="cs-CZ" sz="1700" b="1" dirty="0"/>
              <a:t>Dlouhodobý nehmotný majetek </a:t>
            </a:r>
            <a:r>
              <a:rPr lang="cs-CZ" sz="1700" dirty="0"/>
              <a:t>– zde je zařazen především software v podobě programů, které podnikatelský subjekt využívá při své činnosti. Patří sem dále patenty, nehmotné výstupy výzkumu a vývoje, licence, autorská práva, obchodní značka firmy aj. </a:t>
            </a:r>
          </a:p>
          <a:p>
            <a:pPr marL="557213" lvl="1" indent="-214313">
              <a:spcBef>
                <a:spcPts val="600"/>
              </a:spcBef>
              <a:spcAft>
                <a:spcPts val="1200"/>
              </a:spcAft>
              <a:buFont typeface="Arial" panose="020B0604020202020204" pitchFamily="34" charset="0"/>
              <a:buChar char="•"/>
            </a:pPr>
            <a:r>
              <a:rPr lang="cs-CZ" sz="1700" b="1" dirty="0"/>
              <a:t>Dlouhodobý hmotný majetek </a:t>
            </a:r>
            <a:r>
              <a:rPr lang="cs-CZ" sz="1700" dirty="0"/>
              <a:t>– zde se zařazují především stroje, výrobní zařízení, přístroje, dopravní prostředky, budovy, výrobní a skladovací haly, stavby, inventář. Podnikatelské subjekty z oblasti zemědělské produkce zde zařazují základní stádo a trvalé porosty. </a:t>
            </a:r>
          </a:p>
        </p:txBody>
      </p:sp>
      <p:sp>
        <p:nvSpPr>
          <p:cNvPr id="3" name="Obdélník 2"/>
          <p:cNvSpPr/>
          <p:nvPr/>
        </p:nvSpPr>
        <p:spPr>
          <a:xfrm>
            <a:off x="188641" y="329874"/>
            <a:ext cx="5979907" cy="346249"/>
          </a:xfrm>
          <a:prstGeom prst="rect">
            <a:avLst/>
          </a:prstGeom>
        </p:spPr>
        <p:txBody>
          <a:bodyPr wrap="none" lIns="68580" tIns="34290" rIns="68580" bIns="34290">
            <a:spAutoFit/>
          </a:bodyPr>
          <a:lstStyle/>
          <a:p>
            <a:r>
              <a:rPr lang="cs-CZ" b="1" dirty="0"/>
              <a:t>CHARAKTERISTIKA DLOUHODOBÉHO MAJETKU </a:t>
            </a:r>
            <a:r>
              <a:rPr lang="cs-CZ" b="1" dirty="0" smtClean="0"/>
              <a:t>II.</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745526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1" y="151976"/>
            <a:ext cx="5287409" cy="346249"/>
          </a:xfrm>
          <a:prstGeom prst="rect">
            <a:avLst/>
          </a:prstGeom>
        </p:spPr>
        <p:txBody>
          <a:bodyPr wrap="none" lIns="68580" tIns="34290" rIns="68580" bIns="34290">
            <a:spAutoFit/>
          </a:bodyPr>
          <a:lstStyle/>
          <a:p>
            <a:r>
              <a:rPr lang="cs-CZ" b="1" dirty="0"/>
              <a:t>CHARAKTERISTIKA OBĚŽNÉHO MAJETKU </a:t>
            </a:r>
            <a:r>
              <a:rPr lang="cs-CZ" b="1" dirty="0" smtClean="0"/>
              <a:t> I.</a:t>
            </a:r>
            <a:endParaRPr lang="cs-CZ" dirty="0"/>
          </a:p>
        </p:txBody>
      </p:sp>
      <p:sp>
        <p:nvSpPr>
          <p:cNvPr id="3" name="Obdélník 2"/>
          <p:cNvSpPr/>
          <p:nvPr/>
        </p:nvSpPr>
        <p:spPr>
          <a:xfrm>
            <a:off x="188640" y="628600"/>
            <a:ext cx="3303240" cy="2562240"/>
          </a:xfrm>
          <a:prstGeom prst="rect">
            <a:avLst/>
          </a:prstGeom>
        </p:spPr>
        <p:txBody>
          <a:bodyPr wrap="square" lIns="68580" tIns="34290" rIns="68580" bIns="34290">
            <a:spAutoFit/>
          </a:bodyPr>
          <a:lstStyle/>
          <a:p>
            <a:pPr marL="214313" indent="-214313">
              <a:buFont typeface="Arial" panose="020B0604020202020204" pitchFamily="34" charset="0"/>
              <a:buChar char="•"/>
            </a:pPr>
            <a:r>
              <a:rPr lang="cs-CZ" b="1" dirty="0"/>
              <a:t>Oběžný majetek </a:t>
            </a:r>
            <a:r>
              <a:rPr lang="cs-CZ" dirty="0"/>
              <a:t>– jde o tu část majetku, která v poměrně krátké době mění svou </a:t>
            </a:r>
            <a:r>
              <a:rPr lang="cs-CZ" dirty="0" smtClean="0"/>
              <a:t>hmotnou </a:t>
            </a:r>
            <a:r>
              <a:rPr lang="cs-CZ" dirty="0"/>
              <a:t>podobu v cyklu: </a:t>
            </a:r>
            <a:endParaRPr lang="cs-CZ" dirty="0" smtClean="0"/>
          </a:p>
          <a:p>
            <a:pPr marL="214313" indent="-214313">
              <a:buFont typeface="Arial" panose="020B0604020202020204" pitchFamily="34" charset="0"/>
              <a:buChar char="•"/>
            </a:pPr>
            <a:r>
              <a:rPr lang="cs-CZ" dirty="0" smtClean="0"/>
              <a:t>materiál </a:t>
            </a:r>
            <a:r>
              <a:rPr lang="cs-CZ" dirty="0"/>
              <a:t>→ </a:t>
            </a:r>
            <a:r>
              <a:rPr lang="cs-CZ" dirty="0" smtClean="0"/>
              <a:t>rozpracovaná </a:t>
            </a:r>
            <a:r>
              <a:rPr lang="cs-CZ" dirty="0"/>
              <a:t>výroba → hotové výrobky → pohledávky → peníze → materiál →… </a:t>
            </a:r>
            <a:endParaRPr lang="cs-CZ" dirty="0" smtClean="0"/>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pic>
        <p:nvPicPr>
          <p:cNvPr id="1026" name="Picture 2" descr="Výsledek obrázku pro koloběh oběžného majetk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91018" y="1059582"/>
            <a:ext cx="5050711" cy="3454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7212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2344</TotalTime>
  <Words>1372</Words>
  <Application>Microsoft Office PowerPoint</Application>
  <PresentationFormat>Předvádění na obrazovce (16:9)</PresentationFormat>
  <Paragraphs>184</Paragraphs>
  <Slides>22</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Times New Roman</vt:lpstr>
      <vt:lpstr>Wingdings</vt:lpstr>
      <vt:lpstr>SLU</vt:lpstr>
      <vt:lpstr>Název prezentace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Základní zdroje financování podniku</vt:lpstr>
      <vt:lpstr>Schéma finančních složek podniku</vt:lpstr>
      <vt:lpstr>Prezentace aplikace PowerPoint</vt:lpstr>
      <vt:lpstr>Prezentace aplikace PowerPoint</vt:lpstr>
      <vt:lpstr>Prezentace aplikace PowerPoint</vt:lpstr>
      <vt:lpstr>Kontrolní otázky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uzivatel</cp:lastModifiedBy>
  <cp:revision>54</cp:revision>
  <cp:lastPrinted>2018-03-27T09:30:31Z</cp:lastPrinted>
  <dcterms:created xsi:type="dcterms:W3CDTF">2016-07-06T15:42:34Z</dcterms:created>
  <dcterms:modified xsi:type="dcterms:W3CDTF">2020-09-29T12:15:23Z</dcterms:modified>
</cp:coreProperties>
</file>