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5"/>
  </p:notesMasterIdLst>
  <p:sldIdLst>
    <p:sldId id="256" r:id="rId2"/>
    <p:sldId id="257" r:id="rId3"/>
    <p:sldId id="258" r:id="rId4"/>
    <p:sldId id="259" r:id="rId5"/>
    <p:sldId id="280" r:id="rId6"/>
    <p:sldId id="281" r:id="rId7"/>
    <p:sldId id="298" r:id="rId8"/>
    <p:sldId id="282" r:id="rId9"/>
    <p:sldId id="297" r:id="rId10"/>
    <p:sldId id="260" r:id="rId11"/>
    <p:sldId id="283" r:id="rId12"/>
    <p:sldId id="284" r:id="rId13"/>
    <p:sldId id="285" r:id="rId14"/>
    <p:sldId id="286" r:id="rId15"/>
    <p:sldId id="287" r:id="rId16"/>
    <p:sldId id="288" r:id="rId17"/>
    <p:sldId id="304" r:id="rId18"/>
    <p:sldId id="299" r:id="rId19"/>
    <p:sldId id="300" r:id="rId20"/>
    <p:sldId id="301" r:id="rId21"/>
    <p:sldId id="302" r:id="rId22"/>
    <p:sldId id="303" r:id="rId23"/>
    <p:sldId id="261" r:id="rId24"/>
    <p:sldId id="289" r:id="rId25"/>
    <p:sldId id="262" r:id="rId26"/>
    <p:sldId id="290" r:id="rId27"/>
    <p:sldId id="291" r:id="rId28"/>
    <p:sldId id="292" r:id="rId29"/>
    <p:sldId id="293" r:id="rId30"/>
    <p:sldId id="295" r:id="rId31"/>
    <p:sldId id="294" r:id="rId32"/>
    <p:sldId id="296" r:id="rId33"/>
    <p:sldId id="279" r:id="rId34"/>
  </p:sldIdLst>
  <p:sldSz cx="9144000" cy="5143500" type="screen16x9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936" y="6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3. 10. 2020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005941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991193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523490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 smtClean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  <a:endParaRPr lang="cs-CZ" sz="2400" dirty="0">
              <a:solidFill>
                <a:srgbClr val="981E3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 smtClean="0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 smtClean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  <a:prstGeom prst="rect">
            <a:avLst/>
          </a:prstGeom>
        </p:spPr>
        <p:txBody>
          <a:bodyPr lIns="68580" tIns="34290" rIns="68580" bIns="34290" anchor="b"/>
          <a:lstStyle>
            <a:lvl1pPr algn="ctr">
              <a:defRPr sz="45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  <a:prstGeom prst="rect">
            <a:avLst/>
          </a:prstGeom>
        </p:spPr>
        <p:txBody>
          <a:bodyPr lIns="68580" tIns="34290" rIns="68580" bIns="34290"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40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3E9BAEC6-A37A-4403-B919-4854A6448652}" type="datetimeFigureOut">
              <a:rPr lang="cs-CZ" smtClean="0"/>
              <a:t>3. 10. 2020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254738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97155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85800" y="1485900"/>
            <a:ext cx="3810000" cy="30861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85900"/>
            <a:ext cx="3810000" cy="30861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85800" y="4686300"/>
            <a:ext cx="1905000" cy="342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CA" alt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124200" y="4686300"/>
            <a:ext cx="2895600" cy="342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CA" alt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6553200" y="4686300"/>
            <a:ext cx="1905000" cy="342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2571D8DF-88FC-4255-AC37-30C8235E32B1}" type="slidenum">
              <a:rPr lang="en-CA" altLang="cs-CZ"/>
              <a:pPr/>
              <a:t>‹#›</a:t>
            </a:fld>
            <a:endParaRPr lang="en-CA" altLang="cs-CZ"/>
          </a:p>
        </p:txBody>
      </p:sp>
    </p:spTree>
    <p:extLst>
      <p:ext uri="{BB962C8B-B14F-4D97-AF65-F5344CB8AC3E}">
        <p14:creationId xmlns:p14="http://schemas.microsoft.com/office/powerpoint/2010/main" val="27528676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97155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5800" y="1485900"/>
            <a:ext cx="7772400" cy="30861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85800" y="4686300"/>
            <a:ext cx="1905000" cy="342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CA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24200" y="4686300"/>
            <a:ext cx="2895600" cy="342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CA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553200" y="4686300"/>
            <a:ext cx="1905000" cy="342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E30C5DC8-1644-4C69-A2AB-5A047E56E9FD}" type="slidenum">
              <a:rPr lang="en-CA" altLang="cs-CZ"/>
              <a:pPr/>
              <a:t>‹#›</a:t>
            </a:fld>
            <a:endParaRPr lang="en-CA" altLang="cs-CZ"/>
          </a:p>
        </p:txBody>
      </p:sp>
    </p:spTree>
    <p:extLst>
      <p:ext uri="{BB962C8B-B14F-4D97-AF65-F5344CB8AC3E}">
        <p14:creationId xmlns:p14="http://schemas.microsoft.com/office/powerpoint/2010/main" val="24031939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Nadpis a tabul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97155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abulku 2"/>
          <p:cNvSpPr>
            <a:spLocks noGrp="1"/>
          </p:cNvSpPr>
          <p:nvPr>
            <p:ph type="tbl" idx="1"/>
          </p:nvPr>
        </p:nvSpPr>
        <p:spPr>
          <a:xfrm>
            <a:off x="685800" y="1485900"/>
            <a:ext cx="7772400" cy="3086100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85800" y="4686300"/>
            <a:ext cx="1905000" cy="342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CA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24200" y="4686300"/>
            <a:ext cx="2895600" cy="342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CA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553200" y="4686300"/>
            <a:ext cx="1905000" cy="342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935FAA76-CA8F-45B7-9E9C-1EC3BF97961C}" type="slidenum">
              <a:rPr lang="en-CA" altLang="cs-CZ"/>
              <a:pPr/>
              <a:t>‹#›</a:t>
            </a:fld>
            <a:endParaRPr lang="en-CA" altLang="cs-CZ"/>
          </a:p>
        </p:txBody>
      </p:sp>
    </p:spTree>
    <p:extLst>
      <p:ext uri="{BB962C8B-B14F-4D97-AF65-F5344CB8AC3E}">
        <p14:creationId xmlns:p14="http://schemas.microsoft.com/office/powerpoint/2010/main" val="27753586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Nadpis, text a klip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97155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685800" y="1485900"/>
            <a:ext cx="3810000" cy="30861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klipart 3"/>
          <p:cNvSpPr>
            <a:spLocks noGrp="1"/>
          </p:cNvSpPr>
          <p:nvPr>
            <p:ph type="clipArt" sz="half" idx="2"/>
          </p:nvPr>
        </p:nvSpPr>
        <p:spPr>
          <a:xfrm>
            <a:off x="4648200" y="1485900"/>
            <a:ext cx="3810000" cy="3086100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85800" y="4686300"/>
            <a:ext cx="1905000" cy="342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CA" alt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124200" y="4686300"/>
            <a:ext cx="2895600" cy="342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CA" alt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6553200" y="4686300"/>
            <a:ext cx="1905000" cy="342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28BB535E-A32A-4A82-92C1-9ABC1C84ED2F}" type="slidenum">
              <a:rPr lang="en-CA" altLang="cs-CZ"/>
              <a:pPr/>
              <a:t>‹#›</a:t>
            </a:fld>
            <a:endParaRPr lang="en-CA" altLang="cs-CZ"/>
          </a:p>
        </p:txBody>
      </p:sp>
    </p:spTree>
    <p:extLst>
      <p:ext uri="{BB962C8B-B14F-4D97-AF65-F5344CB8AC3E}">
        <p14:creationId xmlns:p14="http://schemas.microsoft.com/office/powerpoint/2010/main" val="42118641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png"/><Relationship Id="rId4" Type="http://schemas.openxmlformats.org/officeDocument/2006/relationships/image" Target="../media/image5.wmf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3939902"/>
            <a:ext cx="936104" cy="730162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395536" y="2365808"/>
            <a:ext cx="6704527" cy="2304256"/>
          </a:xfrm>
          <a:prstGeom prst="rect">
            <a:avLst/>
          </a:prstGeom>
          <a:solidFill>
            <a:schemeClr val="tx1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Prezentace předmětu:</a:t>
            </a:r>
          </a:p>
          <a:p>
            <a:pPr algn="ctr"/>
            <a:r>
              <a:rPr lang="cs-CZ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EKONOMIKA PODNIKU</a:t>
            </a:r>
          </a:p>
          <a:p>
            <a:pPr algn="ctr"/>
            <a:r>
              <a:rPr lang="pl-PL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Přednáška </a:t>
            </a:r>
            <a:r>
              <a:rPr lang="pl-PL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2:Hodnotové </a:t>
            </a:r>
            <a:r>
              <a:rPr lang="pl-PL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toky v podniku a jejich vliv na rozhodování I.</a:t>
            </a:r>
          </a:p>
          <a:p>
            <a:pPr algn="ctr"/>
            <a:r>
              <a:rPr lang="cs-CZ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Vyučující:</a:t>
            </a:r>
          </a:p>
          <a:p>
            <a:pPr algn="ctr"/>
            <a:r>
              <a:rPr lang="cs-CZ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Doc. Ing. </a:t>
            </a:r>
            <a:r>
              <a:rPr lang="cs-CZ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Jarmila </a:t>
            </a:r>
            <a:r>
              <a:rPr lang="cs-CZ" b="1" dirty="0" err="1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Duháček</a:t>
            </a:r>
            <a:r>
              <a:rPr lang="cs-CZ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cs-CZ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Šebestová, Ph.D.</a:t>
            </a: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0" y="700088"/>
            <a:ext cx="5111750" cy="215900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</a:t>
            </a:r>
            <a:b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prezentace</a:t>
            </a:r>
            <a:endParaRPr lang="cs-CZ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7471726"/>
              </p:ext>
            </p:extLst>
          </p:nvPr>
        </p:nvGraphicFramePr>
        <p:xfrm>
          <a:off x="539552" y="1563901"/>
          <a:ext cx="6480720" cy="4356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66916">
                  <a:extLst>
                    <a:ext uri="{9D8B030D-6E8A-4147-A177-3AD203B41FA5}">
                      <a16:colId xmlns:a16="http://schemas.microsoft.com/office/drawing/2014/main" xmlns="" val="3755197986"/>
                    </a:ext>
                  </a:extLst>
                </a:gridCol>
                <a:gridCol w="4213804">
                  <a:extLst>
                    <a:ext uri="{9D8B030D-6E8A-4147-A177-3AD203B41FA5}">
                      <a16:colId xmlns:a16="http://schemas.microsoft.com/office/drawing/2014/main" xmlns="" val="4011610095"/>
                    </a:ext>
                  </a:extLst>
                </a:gridCol>
              </a:tblGrid>
              <a:tr h="217805">
                <a:tc>
                  <a:txBody>
                    <a:bodyPr/>
                    <a:lstStyle/>
                    <a:p>
                      <a:pPr indent="180340" algn="l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Název projektu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Rozvoj vzdělávání na Slezské univerzitě v Opavě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06872320"/>
                  </a:ext>
                </a:extLst>
              </a:tr>
              <a:tr h="217805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Registrační číslo projektu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b="1" dirty="0">
                          <a:solidFill>
                            <a:schemeClr val="bg1"/>
                          </a:solidFill>
                          <a:effectLst/>
                        </a:rPr>
                        <a:t>CZ.02.2.69/0.0./0.0/16_015/0002400</a:t>
                      </a:r>
                      <a:endParaRPr lang="cs-CZ" sz="12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822484205"/>
                  </a:ext>
                </a:extLst>
              </a:tr>
            </a:tbl>
          </a:graphicData>
        </a:graphic>
      </p:graphicFrame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878013" y="27828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1025" name="Obrázek 8" descr="Logolink_OP_VVV_hor_barva_cz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5074" y="250328"/>
            <a:ext cx="550545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878013" y="451326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388552" y="250393"/>
            <a:ext cx="7076420" cy="392415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r>
              <a:rPr lang="cs-CZ" sz="2100" dirty="0"/>
              <a:t>KLASIFIKACE NÁKLADŮ</a:t>
            </a:r>
          </a:p>
        </p:txBody>
      </p:sp>
      <p:sp>
        <p:nvSpPr>
          <p:cNvPr id="3" name="Obdélník 2"/>
          <p:cNvSpPr/>
          <p:nvPr/>
        </p:nvSpPr>
        <p:spPr>
          <a:xfrm>
            <a:off x="238779" y="1059582"/>
            <a:ext cx="7375966" cy="1331134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marL="214313" indent="-214313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dirty="0"/>
              <a:t>Pro účely řízení nákladů se náklady kumulují do stejnorodých skupin podle řady kritérií. </a:t>
            </a:r>
            <a:endParaRPr lang="cs-CZ" dirty="0" smtClean="0"/>
          </a:p>
          <a:p>
            <a:pPr marL="214313" indent="-214313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dirty="0" smtClean="0"/>
              <a:t>Smyslem </a:t>
            </a:r>
            <a:r>
              <a:rPr lang="cs-CZ" dirty="0"/>
              <a:t>tohoto kumulování nákladů je potřeba ovlivňovat výši nákladů podle specifických charakteristik jednotlivých skupin nákladů. 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2231" y="216145"/>
            <a:ext cx="702078" cy="5476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59239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388552" y="250393"/>
            <a:ext cx="7076420" cy="392415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r>
              <a:rPr lang="cs-CZ" sz="2100" dirty="0"/>
              <a:t>KLASIFIKACE </a:t>
            </a:r>
            <a:r>
              <a:rPr lang="cs-CZ" sz="2100" dirty="0" smtClean="0"/>
              <a:t>NÁKLADŮ 2</a:t>
            </a:r>
            <a:endParaRPr lang="cs-CZ" sz="2100" dirty="0"/>
          </a:p>
        </p:txBody>
      </p:sp>
      <p:sp>
        <p:nvSpPr>
          <p:cNvPr id="3" name="Obdélník 2"/>
          <p:cNvSpPr/>
          <p:nvPr/>
        </p:nvSpPr>
        <p:spPr>
          <a:xfrm>
            <a:off x="238779" y="625021"/>
            <a:ext cx="7375966" cy="3116238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marL="214313" indent="-214313" algn="just">
              <a:buFont typeface="Arial" panose="020B0604020202020204" pitchFamily="34" charset="0"/>
              <a:buChar char="•"/>
            </a:pPr>
            <a:r>
              <a:rPr lang="cs-CZ" dirty="0" smtClean="0"/>
              <a:t>Pro </a:t>
            </a:r>
            <a:r>
              <a:rPr lang="cs-CZ" dirty="0"/>
              <a:t>účely řízení nákladů výrobních podniků i podniků služeb se v praxi využívají následující typy třídění nákladů:</a:t>
            </a:r>
          </a:p>
          <a:p>
            <a:pPr marL="557213" lvl="1" indent="-214313" algn="just">
              <a:buFont typeface="Arial" panose="020B0604020202020204" pitchFamily="34" charset="0"/>
              <a:buChar char="•"/>
            </a:pPr>
            <a:r>
              <a:rPr lang="cs-CZ" b="1" dirty="0"/>
              <a:t>podle nákladových druhů,</a:t>
            </a:r>
          </a:p>
          <a:p>
            <a:pPr marL="557213" lvl="1" indent="-214313" algn="just">
              <a:buFont typeface="Arial" panose="020B0604020202020204" pitchFamily="34" charset="0"/>
              <a:buChar char="•"/>
            </a:pPr>
            <a:r>
              <a:rPr lang="cs-CZ" b="1" dirty="0"/>
              <a:t>účelové třídění nákladů</a:t>
            </a:r>
            <a:r>
              <a:rPr lang="cs-CZ" dirty="0"/>
              <a:t>:</a:t>
            </a:r>
          </a:p>
          <a:p>
            <a:pPr marL="1028700" lvl="2" indent="-342900" algn="just">
              <a:buFont typeface="+mj-lt"/>
              <a:buAutoNum type="arabicPeriod"/>
            </a:pPr>
            <a:r>
              <a:rPr lang="cs-CZ" i="1" dirty="0"/>
              <a:t>podle místa vzniku a odpovědnosti,</a:t>
            </a:r>
          </a:p>
          <a:p>
            <a:pPr marL="1028700" lvl="2" indent="-342900" algn="just">
              <a:buFont typeface="+mj-lt"/>
              <a:buAutoNum type="arabicPeriod"/>
            </a:pPr>
            <a:r>
              <a:rPr lang="cs-CZ" i="1" dirty="0"/>
              <a:t> podle výkonů (kalkulační hledisko),</a:t>
            </a:r>
          </a:p>
          <a:p>
            <a:pPr marL="557213" lvl="1" indent="-214313" algn="just">
              <a:buFont typeface="Arial" panose="020B0604020202020204" pitchFamily="34" charset="0"/>
              <a:buChar char="•"/>
            </a:pPr>
            <a:r>
              <a:rPr lang="cs-CZ" b="1" dirty="0"/>
              <a:t>v závislosti na změnách objemu výroby (množství poskytovaných služeb),</a:t>
            </a:r>
          </a:p>
          <a:p>
            <a:pPr marL="557213" lvl="1" indent="-214313" algn="just">
              <a:buFont typeface="Arial" panose="020B0604020202020204" pitchFamily="34" charset="0"/>
              <a:buChar char="•"/>
            </a:pPr>
            <a:r>
              <a:rPr lang="cs-CZ" b="1" dirty="0"/>
              <a:t>z pohledu vnitropodnikového řízení nákladů,</a:t>
            </a:r>
          </a:p>
          <a:p>
            <a:pPr marL="557213" lvl="1" indent="-214313" algn="just">
              <a:buFont typeface="Arial" panose="020B0604020202020204" pitchFamily="34" charset="0"/>
              <a:buChar char="•"/>
            </a:pPr>
            <a:r>
              <a:rPr lang="cs-CZ" b="1" dirty="0"/>
              <a:t>podle podnikových funkcí,</a:t>
            </a:r>
          </a:p>
          <a:p>
            <a:pPr marL="557213" lvl="1" indent="-214313" algn="just">
              <a:buFont typeface="Arial" panose="020B0604020202020204" pitchFamily="34" charset="0"/>
              <a:buChar char="•"/>
            </a:pPr>
            <a:r>
              <a:rPr lang="cs-CZ" b="1" dirty="0"/>
              <a:t>z pohledu nákladů v manažerském rozhodování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2231" y="216145"/>
            <a:ext cx="702078" cy="5476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5042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000" dirty="0"/>
              <a:t>Druhové třídění nákladů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sz="2000" dirty="0"/>
              <a:t>Jedná se o soustředění položek nákladů do stejnorodých skupin dle spotřeby jednotlivých výrobních faktorů.</a:t>
            </a:r>
          </a:p>
          <a:p>
            <a:r>
              <a:rPr lang="cs-CZ" altLang="cs-CZ" sz="2000" dirty="0"/>
              <a:t>Podrobnější členění je uplatněno ve výkazu zisku a ztrát- v účetnictví podniku</a:t>
            </a:r>
          </a:p>
          <a:p>
            <a:r>
              <a:rPr lang="cs-CZ" altLang="cs-CZ" sz="2000" dirty="0"/>
              <a:t>Jejich konkrétní vyjádření : spotřeba materiálu, surovin, energie, odpisy ( hmotného a nehmotného majetku), osobní náklady ( mzdy, platy, provize, soc. pojištění..), náklady na služby a </a:t>
            </a:r>
            <a:r>
              <a:rPr lang="cs-CZ" altLang="cs-CZ" sz="2000" dirty="0" err="1"/>
              <a:t>fin</a:t>
            </a:r>
            <a:r>
              <a:rPr lang="cs-CZ" altLang="cs-CZ" sz="2000" dirty="0"/>
              <a:t>. náklady</a:t>
            </a:r>
            <a:r>
              <a:rPr lang="cs-CZ" altLang="cs-CZ" sz="2800" dirty="0"/>
              <a:t>.</a:t>
            </a:r>
            <a:endParaRPr lang="cs-CZ" alt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2231" y="216145"/>
            <a:ext cx="702078" cy="5476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71570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2500" b="1" dirty="0"/>
              <a:t>Kalkulační členění nákladů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3568" y="843558"/>
            <a:ext cx="7772400" cy="3086100"/>
          </a:xfrm>
        </p:spPr>
        <p:txBody>
          <a:bodyPr/>
          <a:lstStyle/>
          <a:p>
            <a:r>
              <a:rPr lang="cs-CZ" altLang="cs-CZ" sz="2000" dirty="0"/>
              <a:t>Toto hledisko je pro podnik rozhodující, umožňuje zajistit rentabilitu výroby, výrobků, předpoklad pro dosažení zisku.</a:t>
            </a:r>
          </a:p>
          <a:p>
            <a:r>
              <a:rPr lang="cs-CZ" altLang="cs-CZ" sz="2000" dirty="0"/>
              <a:t>Slouží ke zjišťování nákladů na jednotlivé výkony, má 2 hlavní skupiny nákladů :</a:t>
            </a:r>
          </a:p>
          <a:p>
            <a:r>
              <a:rPr lang="cs-CZ" altLang="cs-CZ" sz="2000" dirty="0"/>
              <a:t>- jednicové ( přímé)</a:t>
            </a:r>
          </a:p>
          <a:p>
            <a:r>
              <a:rPr lang="cs-CZ" altLang="cs-CZ" sz="2000" dirty="0"/>
              <a:t>- režijní ( nepřímé)</a:t>
            </a:r>
          </a:p>
          <a:p>
            <a:r>
              <a:rPr lang="cs-CZ" altLang="cs-CZ" sz="2000" dirty="0"/>
              <a:t>Kalkulace je písemný přehled jednotlivých složek nákladů na kalkulační jednici. Kalkulační jednicí rozumíme určitý výkon ( </a:t>
            </a:r>
            <a:r>
              <a:rPr lang="cs-CZ" altLang="cs-CZ" sz="2000" dirty="0" err="1"/>
              <a:t>výrobek,polotovar</a:t>
            </a:r>
            <a:r>
              <a:rPr lang="cs-CZ" altLang="cs-CZ" sz="2000" dirty="0"/>
              <a:t>, práci nebo službu, měřitelnou jednotkou množství).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2231" y="216145"/>
            <a:ext cx="702078" cy="5476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59378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000" b="1" dirty="0"/>
              <a:t>Třídění nákladů na fixní a variabilní - závislost na změnách objemu výroby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cs-CZ" altLang="cs-CZ" sz="2000" b="1" dirty="0" smtClean="0"/>
              <a:t>Fixní </a:t>
            </a:r>
            <a:r>
              <a:rPr lang="cs-CZ" altLang="cs-CZ" sz="2000" b="1" dirty="0"/>
              <a:t>náklady </a:t>
            </a:r>
            <a:r>
              <a:rPr lang="cs-CZ" altLang="cs-CZ" sz="2000" dirty="0"/>
              <a:t>( ty se se změnou objemu výroby v krátkém čase nemění), patří do nich : velká část režií, odpisy, mzdy správních pracovníků, nájemné, úroky z půjček…</a:t>
            </a:r>
          </a:p>
          <a:p>
            <a:pPr algn="just"/>
            <a:r>
              <a:rPr lang="cs-CZ" altLang="cs-CZ" sz="2000" b="1" dirty="0" smtClean="0"/>
              <a:t>Variabilní </a:t>
            </a:r>
            <a:r>
              <a:rPr lang="cs-CZ" altLang="cs-CZ" sz="2000" b="1" dirty="0"/>
              <a:t>náklady </a:t>
            </a:r>
            <a:r>
              <a:rPr lang="cs-CZ" altLang="cs-CZ" sz="2000" dirty="0"/>
              <a:t>( mění se v závislosti na změnách objemu výroby, mohou se vyvíjet lineárně ( proporcionální náklady) nebo progresivně či degresivně (</a:t>
            </a:r>
            <a:r>
              <a:rPr lang="cs-CZ" altLang="cs-CZ" sz="2000" dirty="0" err="1"/>
              <a:t>nadproporcionální</a:t>
            </a:r>
            <a:r>
              <a:rPr lang="cs-CZ" altLang="cs-CZ" sz="2000" dirty="0"/>
              <a:t>, </a:t>
            </a:r>
            <a:r>
              <a:rPr lang="cs-CZ" altLang="cs-CZ" sz="2000" dirty="0" err="1"/>
              <a:t>podproporcionální</a:t>
            </a:r>
            <a:r>
              <a:rPr lang="cs-CZ" altLang="cs-CZ" sz="2000" dirty="0"/>
              <a:t>). Patří zde především přímé náklady a část režijních nákladů.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2231" y="216145"/>
            <a:ext cx="702078" cy="5476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594867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sz="3600"/>
              <a:t>Způsob členění nákladů na fixní a variabilní složku</a:t>
            </a:r>
            <a:endParaRPr lang="cs-CZ" altLang="cs-CZ"/>
          </a:p>
        </p:txBody>
      </p:sp>
      <p:graphicFrame>
        <p:nvGraphicFramePr>
          <p:cNvPr id="15364" name="Object 4"/>
          <p:cNvGraphicFramePr>
            <a:graphicFrameLocks noGrp="1" noChangeAspect="1"/>
          </p:cNvGraphicFramePr>
          <p:nvPr>
            <p:ph type="tbl" idx="1"/>
          </p:nvPr>
        </p:nvGraphicFramePr>
        <p:xfrm>
          <a:off x="723901" y="1485900"/>
          <a:ext cx="7694613" cy="3086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dokument" r:id="rId3" imgW="7842960" imgH="4195800" progId="Word.Document.8">
                  <p:embed/>
                </p:oleObj>
              </mc:Choice>
              <mc:Fallback>
                <p:oleObj name="dokument" r:id="rId3" imgW="7842960" imgH="4195800" progId="Word.Document.8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3901" y="1485900"/>
                        <a:ext cx="7694613" cy="3086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" name="Obrázek 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2231" y="216145"/>
            <a:ext cx="702078" cy="5476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324026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42900"/>
            <a:ext cx="7772400" cy="788690"/>
          </a:xfrm>
        </p:spPr>
        <p:txBody>
          <a:bodyPr/>
          <a:lstStyle/>
          <a:p>
            <a:r>
              <a:rPr lang="cs-CZ" altLang="cs-CZ" sz="2500" b="1" dirty="0"/>
              <a:t>Podle místa vzniku náklady členíme: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sz="2400" dirty="0" smtClean="0"/>
              <a:t>náklady </a:t>
            </a:r>
            <a:r>
              <a:rPr lang="cs-CZ" altLang="cs-CZ" sz="2400" dirty="0"/>
              <a:t>vzniklé ve výrobě, při prodeji nebo v procesu zásobování - při zajišťování hlavní činnosti podniku</a:t>
            </a:r>
            <a:r>
              <a:rPr lang="cs-CZ" altLang="cs-CZ" dirty="0"/>
              <a:t>,</a:t>
            </a:r>
          </a:p>
          <a:p>
            <a:r>
              <a:rPr lang="cs-CZ" altLang="cs-CZ" sz="2400" dirty="0" smtClean="0"/>
              <a:t>náklady </a:t>
            </a:r>
            <a:r>
              <a:rPr lang="cs-CZ" altLang="cs-CZ" sz="2400" dirty="0"/>
              <a:t>vzniklé v řízení a správě podniku,</a:t>
            </a:r>
          </a:p>
          <a:p>
            <a:r>
              <a:rPr lang="cs-CZ" altLang="cs-CZ" sz="2400" dirty="0" smtClean="0"/>
              <a:t>náklady </a:t>
            </a:r>
            <a:r>
              <a:rPr lang="cs-CZ" altLang="cs-CZ" sz="2400" dirty="0"/>
              <a:t>v obslužných a pomocných procesech</a:t>
            </a:r>
          </a:p>
          <a:p>
            <a:endParaRPr lang="cs-CZ" alt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2231" y="216145"/>
            <a:ext cx="702078" cy="5476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008159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Modelování nákladů</a:t>
            </a:r>
            <a:endParaRPr lang="cs-CZ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601299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sz="3000" dirty="0"/>
              <a:t>Metody pro stanovení </a:t>
            </a:r>
            <a:r>
              <a:rPr lang="cs-CZ" altLang="cs-CZ" sz="3000" dirty="0" smtClean="0"/>
              <a:t>nákladové funkce</a:t>
            </a:r>
            <a:endParaRPr lang="cs-CZ" altLang="cs-CZ" sz="3000" dirty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552" y="771550"/>
            <a:ext cx="7772400" cy="3340894"/>
          </a:xfrm>
        </p:spPr>
        <p:txBody>
          <a:bodyPr/>
          <a:lstStyle/>
          <a:p>
            <a:pPr algn="just"/>
            <a:r>
              <a:rPr lang="cs-CZ" altLang="cs-CZ" sz="2000" dirty="0"/>
              <a:t>Pro stanovení nákladové funkce vycházíme z funkce produkční, musíme znát výši ( odhad) fixních a variabilních nákladů. Produkční funkce vyjadřuje vztah mezi objemem výroby a náklady na výrobní faktory. Nezávisle proměnnou jsou náklady na výrobní faktory, závisle proměnnou je objem výroby.</a:t>
            </a:r>
          </a:p>
          <a:p>
            <a:pPr algn="just"/>
            <a:r>
              <a:rPr lang="cs-CZ" altLang="cs-CZ" sz="2000" b="1" dirty="0"/>
              <a:t>Parametry</a:t>
            </a:r>
            <a:r>
              <a:rPr lang="cs-CZ" altLang="cs-CZ" sz="2000" dirty="0"/>
              <a:t> nákladových funkcí můžeme odhadnout pomocí těchto metod :</a:t>
            </a:r>
          </a:p>
          <a:p>
            <a:pPr algn="just"/>
            <a:r>
              <a:rPr lang="cs-CZ" altLang="cs-CZ" sz="2000" dirty="0" smtClean="0"/>
              <a:t>klasifikační </a:t>
            </a:r>
            <a:r>
              <a:rPr lang="cs-CZ" altLang="cs-CZ" sz="2000" dirty="0"/>
              <a:t>analýzou,</a:t>
            </a:r>
          </a:p>
          <a:p>
            <a:pPr algn="just"/>
            <a:r>
              <a:rPr lang="cs-CZ" altLang="cs-CZ" sz="2000" dirty="0"/>
              <a:t>metodou dvou období,</a:t>
            </a:r>
          </a:p>
          <a:p>
            <a:pPr algn="just"/>
            <a:r>
              <a:rPr lang="cs-CZ" altLang="cs-CZ" sz="2000" dirty="0"/>
              <a:t>regresní a korelační analýzou,</a:t>
            </a:r>
          </a:p>
          <a:p>
            <a:pPr algn="just"/>
            <a:r>
              <a:rPr lang="cs-CZ" altLang="cs-CZ" sz="2000" dirty="0"/>
              <a:t>bodových diagramem, metodou 2 bodů ..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1873" y="146614"/>
            <a:ext cx="702078" cy="5476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91504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71450"/>
            <a:ext cx="7772400" cy="971550"/>
          </a:xfrm>
        </p:spPr>
        <p:txBody>
          <a:bodyPr/>
          <a:lstStyle/>
          <a:p>
            <a:r>
              <a:rPr lang="cs-CZ" altLang="cs-CZ" sz="3600"/>
              <a:t>Základ pro použití vybraných metod</a:t>
            </a:r>
            <a:endParaRPr lang="cs-CZ" altLang="cs-CZ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11560" y="1059582"/>
            <a:ext cx="7990656" cy="3086100"/>
          </a:xfrm>
        </p:spPr>
        <p:txBody>
          <a:bodyPr/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cs-CZ" altLang="cs-CZ" sz="2000" b="1" dirty="0" smtClean="0"/>
              <a:t>Klasifikační </a:t>
            </a:r>
            <a:r>
              <a:rPr lang="cs-CZ" altLang="cs-CZ" sz="2000" b="1" dirty="0"/>
              <a:t>analýza</a:t>
            </a:r>
            <a:r>
              <a:rPr lang="cs-CZ" altLang="cs-CZ" sz="2000" dirty="0"/>
              <a:t>, principem je přesné vyčíslení a následné třídění nákladových položek na fixní a variabilní část.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cs-CZ" altLang="cs-CZ" sz="2000" dirty="0"/>
              <a:t>Přímé náklady jsou zařazeny do variabilních, režijní náklady však s využitím expertních odhadů nutno rozdělit na část fixní a variabilní.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cs-CZ" altLang="cs-CZ" sz="2000" dirty="0">
                <a:solidFill>
                  <a:srgbClr val="FF0000"/>
                </a:solidFill>
              </a:rPr>
              <a:t>POZOR : zařazení některých nákladových druhů se může lišit podle oboru činnosti daného podniku.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1873" y="146614"/>
            <a:ext cx="702078" cy="5476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08165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336819" y="312822"/>
            <a:ext cx="3588569" cy="4547937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GB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Nadpis 1"/>
          <p:cNvSpPr txBox="1">
            <a:spLocks/>
          </p:cNvSpPr>
          <p:nvPr/>
        </p:nvSpPr>
        <p:spPr>
          <a:xfrm>
            <a:off x="500105" y="540454"/>
            <a:ext cx="3222810" cy="2545646"/>
          </a:xfrm>
          <a:prstGeom prst="rect">
            <a:avLst/>
          </a:prstGeom>
        </p:spPr>
        <p:txBody>
          <a:bodyPr vert="horz" lIns="68580" tIns="34290" rIns="68580" bIns="34290" rtlCol="0" anchor="t">
            <a:normAutofit fontScale="77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3000" b="1" dirty="0">
              <a:solidFill>
                <a:schemeClr val="bg1">
                  <a:lumMod val="95000"/>
                </a:schemeClr>
              </a:solidFill>
            </a:endParaRPr>
          </a:p>
          <a:p>
            <a:pPr algn="l"/>
            <a:endParaRPr lang="cs-CZ" sz="3000" b="1" dirty="0">
              <a:solidFill>
                <a:schemeClr val="bg1">
                  <a:lumMod val="95000"/>
                </a:schemeClr>
              </a:solidFill>
            </a:endParaRPr>
          </a:p>
          <a:p>
            <a:pPr lvl="0"/>
            <a:endParaRPr lang="cs-CZ" sz="3000" b="1" cap="all" dirty="0">
              <a:solidFill>
                <a:schemeClr val="bg1">
                  <a:lumMod val="95000"/>
                </a:schemeClr>
              </a:solidFill>
            </a:endParaRPr>
          </a:p>
          <a:p>
            <a:pPr lvl="0"/>
            <a:endParaRPr lang="cs-CZ" sz="3000" b="1" cap="all" dirty="0">
              <a:solidFill>
                <a:schemeClr val="bg1">
                  <a:lumMod val="95000"/>
                </a:schemeClr>
              </a:solidFill>
            </a:endParaRPr>
          </a:p>
          <a:p>
            <a:pPr lvl="0"/>
            <a:r>
              <a:rPr lang="cs-CZ" sz="3000" b="1" cap="all" dirty="0">
                <a:solidFill>
                  <a:schemeClr val="bg1">
                    <a:lumMod val="95000"/>
                  </a:schemeClr>
                </a:solidFill>
              </a:rPr>
              <a:t>Hodnotové toky v podniku a jejich vliv na </a:t>
            </a:r>
            <a:r>
              <a:rPr lang="cs-CZ" sz="3000" b="1" cap="all" dirty="0" smtClean="0">
                <a:solidFill>
                  <a:schemeClr val="bg1">
                    <a:lumMod val="95000"/>
                  </a:schemeClr>
                </a:solidFill>
              </a:rPr>
              <a:t>rozhodování I.</a:t>
            </a:r>
            <a:endParaRPr lang="cs-CZ" sz="3000" b="1" cap="all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97632" y="2232670"/>
            <a:ext cx="3627756" cy="2163263"/>
          </a:xfrm>
          <a:prstGeom prst="rect">
            <a:avLst/>
          </a:prstGeom>
        </p:spPr>
        <p:txBody>
          <a:bodyPr vert="horz" lIns="68580" tIns="34290" rIns="68580" bIns="3429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800" b="1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11" name="Zástupný symbol pro obsah 2"/>
          <p:cNvSpPr txBox="1">
            <a:spLocks/>
          </p:cNvSpPr>
          <p:nvPr/>
        </p:nvSpPr>
        <p:spPr>
          <a:xfrm>
            <a:off x="4276052" y="1306404"/>
            <a:ext cx="4552638" cy="229601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1800" b="1" i="1" dirty="0">
                <a:solidFill>
                  <a:srgbClr val="002060"/>
                </a:solidFill>
              </a:rPr>
              <a:t>Cílem přednášky je:</a:t>
            </a:r>
          </a:p>
          <a:p>
            <a:r>
              <a:rPr lang="cs-CZ" sz="1800" b="1" i="1" dirty="0">
                <a:solidFill>
                  <a:srgbClr val="002060"/>
                </a:solidFill>
              </a:rPr>
              <a:t>Vysvětlit podstatu nákladů a výnosů v podniku</a:t>
            </a:r>
          </a:p>
          <a:p>
            <a:r>
              <a:rPr lang="cs-CZ" sz="1800" b="1" i="1" dirty="0">
                <a:solidFill>
                  <a:srgbClr val="002060"/>
                </a:solidFill>
              </a:rPr>
              <a:t>Rozlišit náklady vs. výdaje a výnosy vs. příjmy</a:t>
            </a:r>
          </a:p>
          <a:p>
            <a:r>
              <a:rPr lang="cs-CZ" sz="1800" b="1" i="1" dirty="0">
                <a:solidFill>
                  <a:srgbClr val="002060"/>
                </a:solidFill>
              </a:rPr>
              <a:t>Vyčíslit a zhodnotit výsledek </a:t>
            </a:r>
            <a:r>
              <a:rPr lang="cs-CZ" sz="1800" b="1" i="1" dirty="0" smtClean="0">
                <a:solidFill>
                  <a:srgbClr val="002060"/>
                </a:solidFill>
              </a:rPr>
              <a:t>hospodaření</a:t>
            </a:r>
          </a:p>
          <a:p>
            <a:r>
              <a:rPr lang="cs-CZ" sz="1800" b="1" i="1" dirty="0">
                <a:solidFill>
                  <a:srgbClr val="002060"/>
                </a:solidFill>
              </a:rPr>
              <a:t>Sestavit nákladovou funkci</a:t>
            </a:r>
          </a:p>
          <a:p>
            <a:endParaRPr lang="cs-CZ" sz="1800" b="1" i="1" dirty="0">
              <a:solidFill>
                <a:srgbClr val="002060"/>
              </a:solidFill>
            </a:endParaRPr>
          </a:p>
          <a:p>
            <a:pPr marL="0" indent="0" algn="ctr">
              <a:buNone/>
            </a:pPr>
            <a:endParaRPr lang="cs-CZ" sz="1800" b="1" i="1" dirty="0">
              <a:solidFill>
                <a:srgbClr val="002060"/>
              </a:solidFill>
            </a:endParaRPr>
          </a:p>
          <a:p>
            <a:pPr marL="0" indent="0" algn="ctr">
              <a:buNone/>
            </a:pPr>
            <a:endParaRPr lang="cs-CZ" sz="1800" b="1" i="1" dirty="0">
              <a:solidFill>
                <a:srgbClr val="002060"/>
              </a:solidFill>
            </a:endParaRPr>
          </a:p>
          <a:p>
            <a:pPr marL="0" indent="0" algn="ctr">
              <a:buNone/>
            </a:pPr>
            <a:r>
              <a:rPr lang="cs-CZ" sz="1800" b="1" i="1" dirty="0">
                <a:solidFill>
                  <a:srgbClr val="002060"/>
                </a:solidFill>
              </a:rPr>
              <a:t> </a:t>
            </a:r>
            <a:endParaRPr lang="en-GB" sz="1800" dirty="0">
              <a:solidFill>
                <a:schemeClr val="bg1"/>
              </a:solidFill>
              <a:cs typeface="Times New Roman" panose="02020603050405020304" pitchFamily="18" charset="0"/>
            </a:endParaRPr>
          </a:p>
        </p:txBody>
      </p:sp>
      <p:pic>
        <p:nvPicPr>
          <p:cNvPr id="12" name="Obrázek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58225" y="253581"/>
            <a:ext cx="702078" cy="5476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145133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7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sz="3000" dirty="0"/>
              <a:t>Metoda dvou období</a:t>
            </a:r>
            <a:br>
              <a:rPr lang="cs-CZ" altLang="cs-CZ" sz="3000" dirty="0"/>
            </a:br>
            <a:endParaRPr lang="cs-CZ" altLang="cs-CZ" sz="3000" dirty="0"/>
          </a:p>
        </p:txBody>
      </p:sp>
      <p:sp>
        <p:nvSpPr>
          <p:cNvPr id="18438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sz="2000" dirty="0"/>
              <a:t>Pro odhad nákladové funkce se doporučuje vybrat období ( měsíc) s nejmenším a největším objemem výroby při normálním vývoji.</a:t>
            </a:r>
          </a:p>
          <a:p>
            <a:r>
              <a:rPr lang="cs-CZ" altLang="cs-CZ" sz="2000" dirty="0"/>
              <a:t>Propočet je jednoduchý, údaje se dosadí do 2 rovnic, </a:t>
            </a:r>
          </a:p>
          <a:p>
            <a:r>
              <a:rPr lang="cs-CZ" altLang="cs-CZ" sz="2000" dirty="0">
                <a:solidFill>
                  <a:srgbClr val="FF0000"/>
                </a:solidFill>
              </a:rPr>
              <a:t>celkové náklady = náklady fixní + náklady variabilní * objem výroby.</a:t>
            </a:r>
          </a:p>
          <a:p>
            <a:r>
              <a:rPr lang="cs-CZ" altLang="cs-CZ" sz="2000" dirty="0"/>
              <a:t>Využívání modelování </a:t>
            </a:r>
            <a:r>
              <a:rPr lang="cs-CZ" altLang="cs-CZ" sz="2000" dirty="0" smtClean="0"/>
              <a:t>v jednoduchých příkladech</a:t>
            </a:r>
            <a:r>
              <a:rPr lang="cs-CZ" altLang="cs-CZ" sz="2000" dirty="0"/>
              <a:t>.</a:t>
            </a:r>
          </a:p>
        </p:txBody>
      </p:sp>
      <p:pic>
        <p:nvPicPr>
          <p:cNvPr id="18440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1364" y="2570560"/>
            <a:ext cx="41275" cy="59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8445" name="Line 13"/>
          <p:cNvSpPr>
            <a:spLocks noChangeShapeType="1"/>
          </p:cNvSpPr>
          <p:nvPr/>
        </p:nvSpPr>
        <p:spPr bwMode="auto">
          <a:xfrm>
            <a:off x="5105400" y="1543050"/>
            <a:ext cx="0" cy="268605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8446" name="Rectangle 14"/>
          <p:cNvSpPr>
            <a:spLocks noChangeArrowheads="1"/>
          </p:cNvSpPr>
          <p:nvPr/>
        </p:nvSpPr>
        <p:spPr bwMode="auto">
          <a:xfrm>
            <a:off x="5181600" y="1543050"/>
            <a:ext cx="3581400" cy="280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1873" y="146614"/>
            <a:ext cx="702078" cy="5476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12218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447958" y="151976"/>
            <a:ext cx="3145733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cs-CZ" b="1" dirty="0"/>
              <a:t>Konstrukce nákladové funkce </a:t>
            </a:r>
          </a:p>
        </p:txBody>
      </p:sp>
      <p:sp>
        <p:nvSpPr>
          <p:cNvPr id="3" name="Obdélník 2"/>
          <p:cNvSpPr/>
          <p:nvPr/>
        </p:nvSpPr>
        <p:spPr>
          <a:xfrm>
            <a:off x="512379" y="612091"/>
            <a:ext cx="7307318" cy="1223412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just"/>
            <a:r>
              <a:rPr lang="cs-CZ" sz="1500" dirty="0"/>
              <a:t>Pro ekonomické účely prezentuje nákladová funkce závislost celkových nákladů N na objemu produkce Q. V závislosti na tom, z jakého úhlu pohledu jsou výrobní faktory posuzovány, rozlišujeme dva typy nákladových funkcí: </a:t>
            </a:r>
          </a:p>
          <a:p>
            <a:pPr marL="214313" indent="-214313" algn="just">
              <a:buFont typeface="Arial" panose="020B0604020202020204" pitchFamily="34" charset="0"/>
              <a:buChar char="•"/>
            </a:pPr>
            <a:r>
              <a:rPr lang="cs-CZ" sz="1500" dirty="0"/>
              <a:t>krátkodobé nákladové funkce (A), </a:t>
            </a:r>
          </a:p>
          <a:p>
            <a:pPr marL="214313" indent="-214313" algn="just">
              <a:buFont typeface="Arial" panose="020B0604020202020204" pitchFamily="34" charset="0"/>
              <a:buChar char="•"/>
            </a:pPr>
            <a:r>
              <a:rPr lang="cs-CZ" sz="1500" dirty="0"/>
              <a:t>dlouhodobé nákladové funkce (B).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267" y="1991084"/>
            <a:ext cx="4867727" cy="25533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2103608" y="2038276"/>
            <a:ext cx="567558" cy="423193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cs-CZ" sz="2300" b="1" dirty="0"/>
              <a:t>A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1370" y="2012418"/>
            <a:ext cx="4452630" cy="2206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ovéPole 8"/>
          <p:cNvSpPr txBox="1"/>
          <p:nvPr/>
        </p:nvSpPr>
        <p:spPr>
          <a:xfrm>
            <a:off x="6734729" y="1991084"/>
            <a:ext cx="567558" cy="423193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cs-CZ" sz="2300" b="1" dirty="0"/>
              <a:t>B</a:t>
            </a:r>
          </a:p>
        </p:txBody>
      </p:sp>
      <p:pic>
        <p:nvPicPr>
          <p:cNvPr id="10" name="Obrázek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522" y="169648"/>
            <a:ext cx="702078" cy="5476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945290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259600" y="146615"/>
            <a:ext cx="6242735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cs-CZ" b="1" dirty="0"/>
              <a:t>Konstrukce nákladové funkce : krátkodobá nákladová funkce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6748" y="1316053"/>
            <a:ext cx="6422231" cy="17073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9756" y="219052"/>
            <a:ext cx="702078" cy="5476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30064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388552" y="250393"/>
            <a:ext cx="7076420" cy="392415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r>
              <a:rPr lang="pl-PL" sz="2100" dirty="0"/>
              <a:t>Podstata výnosů v </a:t>
            </a:r>
            <a:r>
              <a:rPr lang="pl-PL" sz="2100" dirty="0" smtClean="0"/>
              <a:t>podniku </a:t>
            </a:r>
            <a:endParaRPr lang="pl-PL" sz="2100" dirty="0"/>
          </a:p>
        </p:txBody>
      </p:sp>
      <p:sp>
        <p:nvSpPr>
          <p:cNvPr id="3" name="Obdélník 2"/>
          <p:cNvSpPr/>
          <p:nvPr/>
        </p:nvSpPr>
        <p:spPr>
          <a:xfrm>
            <a:off x="188640" y="1183579"/>
            <a:ext cx="8479552" cy="2562240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marL="214313" indent="-214313">
              <a:buFont typeface="Arial" panose="020B0604020202020204" pitchFamily="34" charset="0"/>
              <a:buChar char="•"/>
            </a:pPr>
            <a:r>
              <a:rPr lang="cs-CZ" dirty="0"/>
              <a:t>Z důvodu zjednodušení problematiky hodnocení hospodářské činnosti podniku budou do výnosů zahrnuty pouze výkony, které odebírají externí klienti (další položky, které jsou rovněž zařazovány do výnosů, nebudou v rámci </a:t>
            </a:r>
            <a:r>
              <a:rPr lang="cs-CZ" dirty="0" smtClean="0"/>
              <a:t>tohoto rozboru zmiňovány</a:t>
            </a:r>
            <a:r>
              <a:rPr lang="cs-CZ" dirty="0"/>
              <a:t>). 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cs-CZ" b="1" dirty="0"/>
              <a:t>Výnosy podniku </a:t>
            </a:r>
            <a:r>
              <a:rPr lang="cs-CZ" dirty="0"/>
              <a:t>tvoří: </a:t>
            </a:r>
          </a:p>
          <a:p>
            <a:pPr marL="557213" lvl="1" indent="-214313">
              <a:buFont typeface="Arial" panose="020B0604020202020204" pitchFamily="34" charset="0"/>
              <a:buChar char="•"/>
            </a:pPr>
            <a:r>
              <a:rPr lang="cs-CZ" dirty="0"/>
              <a:t>provozní výnosy – tyto výnosy podnik získá z provozně hospodářské činnosti, jedná se o tržby z prodeje, </a:t>
            </a:r>
          </a:p>
          <a:p>
            <a:pPr marL="557213" lvl="1" indent="-214313">
              <a:buFont typeface="Arial" panose="020B0604020202020204" pitchFamily="34" charset="0"/>
              <a:buChar char="•"/>
            </a:pPr>
            <a:r>
              <a:rPr lang="cs-CZ" dirty="0"/>
              <a:t>finanční výnosy – jsou výsledkem finančních investic, cenných papírů, vkladů atd., </a:t>
            </a:r>
          </a:p>
          <a:p>
            <a:pPr marL="557213" lvl="1" indent="-214313">
              <a:buFont typeface="Arial" panose="020B0604020202020204" pitchFamily="34" charset="0"/>
              <a:buChar char="•"/>
            </a:pPr>
            <a:r>
              <a:rPr lang="cs-CZ" dirty="0"/>
              <a:t>mimořádné výnosy – získané mimořádně, např. prodejem nepoužívaného majetku.</a:t>
            </a:r>
          </a:p>
          <a:p>
            <a:endParaRPr lang="cs-CZ" dirty="0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7638" y="250393"/>
            <a:ext cx="702078" cy="5476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863855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388552" y="250393"/>
            <a:ext cx="7076420" cy="392415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r>
              <a:rPr lang="pl-PL" sz="2100" dirty="0"/>
              <a:t>Podstata výnosů v </a:t>
            </a:r>
            <a:r>
              <a:rPr lang="pl-PL" sz="2100" dirty="0" smtClean="0"/>
              <a:t>podniku 2</a:t>
            </a:r>
            <a:endParaRPr lang="pl-PL" sz="2100" dirty="0"/>
          </a:p>
        </p:txBody>
      </p:sp>
      <p:sp>
        <p:nvSpPr>
          <p:cNvPr id="3" name="Obdélník 2"/>
          <p:cNvSpPr/>
          <p:nvPr/>
        </p:nvSpPr>
        <p:spPr>
          <a:xfrm>
            <a:off x="188640" y="1183579"/>
            <a:ext cx="8479552" cy="2469907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cs-CZ" b="1" dirty="0" smtClean="0"/>
              <a:t>Tržby </a:t>
            </a:r>
            <a:r>
              <a:rPr lang="cs-CZ" b="1" dirty="0"/>
              <a:t>(T)</a:t>
            </a:r>
            <a:r>
              <a:rPr lang="cs-CZ" dirty="0"/>
              <a:t> jsou výsledkem působení těchto základních faktorů:</a:t>
            </a:r>
          </a:p>
          <a:p>
            <a:pPr marL="557213" lvl="1" indent="-214313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dirty="0"/>
              <a:t>objem produkce (Q) v naturálních jednotkách [ks, m</a:t>
            </a:r>
            <a:r>
              <a:rPr lang="cs-CZ" baseline="30000" dirty="0"/>
              <a:t>2</a:t>
            </a:r>
            <a:r>
              <a:rPr lang="cs-CZ" dirty="0"/>
              <a:t>, kg, l, kWh atd.]; objem poskytnutých služeb [počet m</a:t>
            </a:r>
            <a:r>
              <a:rPr lang="cs-CZ" baseline="30000" dirty="0"/>
              <a:t>2</a:t>
            </a:r>
            <a:r>
              <a:rPr lang="cs-CZ" dirty="0"/>
              <a:t> uklízených kancelářských prostor, počet zaúčtovaných položek v účetních knihách],</a:t>
            </a:r>
          </a:p>
          <a:p>
            <a:pPr marL="557213" lvl="1" indent="-214313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dirty="0"/>
              <a:t>cena p [Kč/ks, Kč/m, Kč/kWh, …],</a:t>
            </a:r>
          </a:p>
          <a:p>
            <a:pPr marL="557213" lvl="1" indent="-214313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dirty="0"/>
              <a:t>sortimentní struktura výroby či služeb (např. převažuje objem úklidových prací nad objemem poskytnutých dopravních výkonů).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7638" y="250393"/>
            <a:ext cx="702078" cy="5476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386298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516090" y="250393"/>
            <a:ext cx="4686532" cy="346249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r>
              <a:rPr lang="cs-CZ" dirty="0"/>
              <a:t>Hodnocení hospodářské činnosti podniku </a:t>
            </a:r>
          </a:p>
        </p:txBody>
      </p:sp>
      <p:sp>
        <p:nvSpPr>
          <p:cNvPr id="3" name="Obdélník 2"/>
          <p:cNvSpPr/>
          <p:nvPr/>
        </p:nvSpPr>
        <p:spPr>
          <a:xfrm>
            <a:off x="630621" y="820972"/>
            <a:ext cx="7249999" cy="4108817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marL="214313" indent="-214313" algn="just">
              <a:buFont typeface="Arial" panose="020B0604020202020204" pitchFamily="34" charset="0"/>
              <a:buChar char="•"/>
            </a:pPr>
            <a:r>
              <a:rPr lang="cs-CZ" sz="1500" dirty="0"/>
              <a:t>Ekonomický výsledek zmíněné hospodářské činnosti porovnává výnosy (hodnotové ocenění zákazníky odebraných výkonů) s vynaloženými náklady na tyto výnosy (spotřebovanými výrobními faktory). </a:t>
            </a:r>
          </a:p>
          <a:p>
            <a:pPr marL="214313" indent="-214313" algn="just">
              <a:buFont typeface="Arial" panose="020B0604020202020204" pitchFamily="34" charset="0"/>
              <a:buChar char="•"/>
            </a:pPr>
            <a:r>
              <a:rPr lang="cs-CZ" sz="1500" dirty="0"/>
              <a:t>Hodnocení hospodářské činnosti podnikatelských subjektů je založeno na srovnání výnosů (v podobě tržeb, T) a celkových nákladů, které byly vynaloženy na realizované výkony za příslušné období. Srovnání se provádí formou rozdílu mezi výnosy a náklady: </a:t>
            </a:r>
          </a:p>
          <a:p>
            <a:endParaRPr lang="cs-CZ" sz="1500" dirty="0"/>
          </a:p>
          <a:p>
            <a:pPr algn="ctr"/>
            <a:r>
              <a:rPr lang="cs-CZ" sz="1900" b="1" dirty="0">
                <a:solidFill>
                  <a:srgbClr val="FF0000"/>
                </a:solidFill>
              </a:rPr>
              <a:t>VH= V – N</a:t>
            </a:r>
          </a:p>
          <a:p>
            <a:r>
              <a:rPr lang="cs-CZ" sz="1500" dirty="0"/>
              <a:t>kde </a:t>
            </a:r>
          </a:p>
          <a:p>
            <a:r>
              <a:rPr lang="cs-CZ" sz="1500" i="1" dirty="0"/>
              <a:t>VH … výsledek hospodaření, </a:t>
            </a:r>
            <a:endParaRPr lang="cs-CZ" sz="1500" dirty="0"/>
          </a:p>
          <a:p>
            <a:r>
              <a:rPr lang="cs-CZ" sz="1500" i="1" dirty="0"/>
              <a:t>V … výnosy, </a:t>
            </a:r>
            <a:endParaRPr lang="cs-CZ" sz="1500" dirty="0"/>
          </a:p>
          <a:p>
            <a:r>
              <a:rPr lang="cs-CZ" sz="1500" i="1" dirty="0"/>
              <a:t>N … celkové náklady, </a:t>
            </a:r>
            <a:endParaRPr lang="cs-CZ" sz="1500" dirty="0"/>
          </a:p>
          <a:p>
            <a:r>
              <a:rPr lang="cs-CZ" sz="1500" dirty="0"/>
              <a:t>respektive: </a:t>
            </a:r>
          </a:p>
          <a:p>
            <a:pPr algn="ctr"/>
            <a:r>
              <a:rPr lang="cs-CZ" sz="1900" b="1" dirty="0">
                <a:solidFill>
                  <a:srgbClr val="FF0000"/>
                </a:solidFill>
              </a:rPr>
              <a:t>VH= T – N</a:t>
            </a:r>
          </a:p>
          <a:p>
            <a:endParaRPr lang="cs-CZ" sz="1500" dirty="0"/>
          </a:p>
          <a:p>
            <a:r>
              <a:rPr lang="cs-CZ" sz="1500" dirty="0"/>
              <a:t>V případě, že </a:t>
            </a:r>
            <a:r>
              <a:rPr lang="cs-CZ" sz="1500" i="1" dirty="0"/>
              <a:t>T&gt;N</a:t>
            </a:r>
            <a:r>
              <a:rPr lang="cs-CZ" sz="1500" dirty="0"/>
              <a:t>, potom rovněž </a:t>
            </a:r>
            <a:r>
              <a:rPr lang="cs-CZ" sz="1500" i="1" dirty="0"/>
              <a:t>VH &gt; 0</a:t>
            </a:r>
            <a:r>
              <a:rPr lang="cs-CZ" sz="1500" dirty="0"/>
              <a:t>, hovoříme o zisku. V případě, že </a:t>
            </a:r>
            <a:r>
              <a:rPr lang="cs-CZ" sz="1500" i="1" dirty="0"/>
              <a:t>T &lt;N</a:t>
            </a:r>
            <a:r>
              <a:rPr lang="cs-CZ" sz="1500" dirty="0"/>
              <a:t>, potom </a:t>
            </a:r>
            <a:r>
              <a:rPr lang="cs-CZ" sz="1500" i="1" dirty="0"/>
              <a:t>VH &lt; 0</a:t>
            </a:r>
            <a:r>
              <a:rPr lang="cs-CZ" sz="1500" dirty="0"/>
              <a:t>, hovoříme o ztrátě. 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6466" y="149706"/>
            <a:ext cx="702078" cy="5476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840509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000" b="1" dirty="0">
                <a:cs typeface="Times New Roman" pitchFamily="18" charset="0"/>
              </a:rPr>
              <a:t>Úloha zisku a nerozdělený zisk</a:t>
            </a:r>
            <a:r>
              <a:rPr lang="cs-CZ" altLang="cs-CZ" sz="3000" dirty="0"/>
              <a:t> </a:t>
            </a:r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00150"/>
            <a:ext cx="7772400" cy="3340894"/>
          </a:xfrm>
        </p:spPr>
        <p:txBody>
          <a:bodyPr/>
          <a:lstStyle/>
          <a:p>
            <a:pPr algn="just">
              <a:lnSpc>
                <a:spcPct val="90000"/>
              </a:lnSpc>
            </a:pPr>
            <a:r>
              <a:rPr lang="cs-CZ" altLang="cs-CZ" sz="2000" dirty="0">
                <a:effectLst/>
                <a:cs typeface="Times New Roman" pitchFamily="18" charset="0"/>
              </a:rPr>
              <a:t>Na výši nerozděleného zisku mají rozhodující vliv zejména tyto faktory:</a:t>
            </a:r>
            <a:endParaRPr lang="cs-CZ" altLang="cs-CZ" sz="2000" dirty="0">
              <a:effectLst/>
            </a:endParaRPr>
          </a:p>
          <a:p>
            <a:pPr lvl="1" algn="just">
              <a:lnSpc>
                <a:spcPct val="90000"/>
              </a:lnSpc>
            </a:pPr>
            <a:r>
              <a:rPr lang="cs-CZ" altLang="cs-CZ" sz="2000" dirty="0">
                <a:solidFill>
                  <a:schemeClr val="tx2"/>
                </a:solidFill>
                <a:cs typeface="Times New Roman" pitchFamily="18" charset="0"/>
              </a:rPr>
              <a:t>zisk běžného roku</a:t>
            </a:r>
            <a:endParaRPr lang="cs-CZ" altLang="cs-CZ" sz="2000" dirty="0">
              <a:solidFill>
                <a:schemeClr val="tx2"/>
              </a:solidFill>
            </a:endParaRPr>
          </a:p>
          <a:p>
            <a:pPr lvl="1" algn="just">
              <a:lnSpc>
                <a:spcPct val="90000"/>
              </a:lnSpc>
            </a:pPr>
            <a:r>
              <a:rPr lang="cs-CZ" altLang="cs-CZ" sz="2000" dirty="0">
                <a:solidFill>
                  <a:schemeClr val="tx2"/>
                </a:solidFill>
                <a:cs typeface="Times New Roman" pitchFamily="18" charset="0"/>
              </a:rPr>
              <a:t>daň ze zisku</a:t>
            </a:r>
            <a:endParaRPr lang="cs-CZ" altLang="cs-CZ" sz="2000" dirty="0">
              <a:solidFill>
                <a:schemeClr val="tx2"/>
              </a:solidFill>
            </a:endParaRPr>
          </a:p>
          <a:p>
            <a:pPr lvl="1" algn="just">
              <a:lnSpc>
                <a:spcPct val="90000"/>
              </a:lnSpc>
            </a:pPr>
            <a:r>
              <a:rPr lang="cs-CZ" altLang="cs-CZ" sz="2000" dirty="0">
                <a:solidFill>
                  <a:schemeClr val="tx2"/>
                </a:solidFill>
                <a:cs typeface="Times New Roman" pitchFamily="18" charset="0"/>
              </a:rPr>
              <a:t>dividendy vyplácené akcionářům</a:t>
            </a:r>
            <a:endParaRPr lang="cs-CZ" altLang="cs-CZ" sz="2000" dirty="0">
              <a:solidFill>
                <a:schemeClr val="tx2"/>
              </a:solidFill>
            </a:endParaRPr>
          </a:p>
          <a:p>
            <a:pPr lvl="1" algn="just">
              <a:lnSpc>
                <a:spcPct val="90000"/>
              </a:lnSpc>
            </a:pPr>
            <a:r>
              <a:rPr lang="cs-CZ" altLang="cs-CZ" sz="2000" dirty="0">
                <a:solidFill>
                  <a:schemeClr val="tx2"/>
                </a:solidFill>
                <a:cs typeface="Times New Roman" pitchFamily="18" charset="0"/>
              </a:rPr>
              <a:t>tvorba rezervních fondů ze zisku</a:t>
            </a:r>
            <a:r>
              <a:rPr lang="cs-CZ" altLang="cs-CZ" sz="2000" dirty="0">
                <a:effectLst/>
                <a:cs typeface="Times New Roman" pitchFamily="18" charset="0"/>
              </a:rPr>
              <a:t> </a:t>
            </a:r>
            <a:endParaRPr lang="cs-CZ" altLang="cs-CZ" sz="2000" dirty="0">
              <a:effectLst/>
            </a:endParaRPr>
          </a:p>
          <a:p>
            <a:pPr algn="just">
              <a:lnSpc>
                <a:spcPct val="90000"/>
              </a:lnSpc>
            </a:pPr>
            <a:r>
              <a:rPr lang="cs-CZ" altLang="cs-CZ" sz="2000" dirty="0">
                <a:effectLst/>
                <a:cs typeface="Times New Roman" pitchFamily="18" charset="0"/>
              </a:rPr>
              <a:t>Chápeme-li zisk jako rozdíl mezi výnosy a náklady podniku, pak je zřejmé, že zvyšování zisku můžeme dosáhnout </a:t>
            </a:r>
            <a:r>
              <a:rPr lang="cs-CZ" altLang="cs-CZ" sz="2000" dirty="0" smtClean="0">
                <a:effectLst/>
                <a:cs typeface="Times New Roman" pitchFamily="18" charset="0"/>
              </a:rPr>
              <a:t>dvěma </a:t>
            </a:r>
            <a:r>
              <a:rPr lang="cs-CZ" altLang="cs-CZ" sz="2000" dirty="0">
                <a:effectLst/>
                <a:cs typeface="Times New Roman" pitchFamily="18" charset="0"/>
              </a:rPr>
              <a:t>základními způsoby, tj. zvyšováním výnosů nebo snižováním nákladů (tj. zvýšenou hospodárností v jejich vynakládání).</a:t>
            </a:r>
            <a:r>
              <a:rPr lang="cs-CZ" altLang="cs-CZ" sz="2000" dirty="0">
                <a:effectLst/>
              </a:rPr>
              <a:t> </a:t>
            </a: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6466" y="149706"/>
            <a:ext cx="702078" cy="5476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4751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2500" b="1" dirty="0">
                <a:cs typeface="Times New Roman" pitchFamily="18" charset="0"/>
              </a:rPr>
              <a:t>Úloha zisku a nerozdělený zisk</a:t>
            </a:r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altLang="cs-CZ" sz="2000" dirty="0">
                <a:effectLst/>
                <a:cs typeface="Times New Roman" pitchFamily="18" charset="0"/>
              </a:rPr>
              <a:t>Rozdíl mezi cenou výrobku a jeho variabilními náklady nazýváme </a:t>
            </a:r>
            <a:r>
              <a:rPr lang="cs-CZ" altLang="cs-CZ" sz="2000" dirty="0">
                <a:solidFill>
                  <a:schemeClr val="tx2"/>
                </a:solidFill>
                <a:cs typeface="Times New Roman" pitchFamily="18" charset="0"/>
              </a:rPr>
              <a:t>příspěvkem na úhradu fixních nákladů a zisku (p – b)</a:t>
            </a:r>
            <a:r>
              <a:rPr lang="cs-CZ" altLang="cs-CZ" sz="2000" dirty="0">
                <a:effectLst/>
                <a:cs typeface="Times New Roman" pitchFamily="18" charset="0"/>
              </a:rPr>
              <a:t>.</a:t>
            </a:r>
            <a:endParaRPr lang="cs-CZ" altLang="cs-CZ" sz="2000" dirty="0">
              <a:effectLst/>
            </a:endParaRPr>
          </a:p>
          <a:p>
            <a:pPr algn="just">
              <a:lnSpc>
                <a:spcPct val="90000"/>
              </a:lnSpc>
            </a:pPr>
            <a:r>
              <a:rPr lang="cs-CZ" altLang="cs-CZ" sz="2000" dirty="0">
                <a:effectLst/>
                <a:cs typeface="Times New Roman" pitchFamily="18" charset="0"/>
              </a:rPr>
              <a:t>Změna </a:t>
            </a:r>
            <a:r>
              <a:rPr lang="cs-CZ" altLang="cs-CZ" sz="2000" dirty="0">
                <a:solidFill>
                  <a:schemeClr val="tx2"/>
                </a:solidFill>
                <a:cs typeface="Times New Roman" pitchFamily="18" charset="0"/>
              </a:rPr>
              <a:t>nákladů na jednotku vyrobené produkce</a:t>
            </a:r>
            <a:r>
              <a:rPr lang="cs-CZ" altLang="cs-CZ" sz="2000" dirty="0">
                <a:effectLst/>
                <a:cs typeface="Times New Roman" pitchFamily="18" charset="0"/>
              </a:rPr>
              <a:t> je souhrnným faktorem, který bývá ovlivňován např.:</a:t>
            </a:r>
            <a:endParaRPr lang="cs-CZ" altLang="cs-CZ" sz="2000" dirty="0">
              <a:effectLst/>
            </a:endParaRPr>
          </a:p>
          <a:p>
            <a:pPr lvl="1" algn="just">
              <a:lnSpc>
                <a:spcPct val="90000"/>
              </a:lnSpc>
            </a:pPr>
            <a:r>
              <a:rPr lang="cs-CZ" altLang="cs-CZ" sz="2000" dirty="0">
                <a:effectLst/>
                <a:cs typeface="Times New Roman" pitchFamily="18" charset="0"/>
              </a:rPr>
              <a:t>oceněním výrobních prostředků </a:t>
            </a:r>
            <a:endParaRPr lang="cs-CZ" altLang="cs-CZ" sz="2000" dirty="0">
              <a:effectLst/>
            </a:endParaRPr>
          </a:p>
          <a:p>
            <a:pPr lvl="1" algn="just">
              <a:lnSpc>
                <a:spcPct val="90000"/>
              </a:lnSpc>
            </a:pPr>
            <a:r>
              <a:rPr lang="cs-CZ" altLang="cs-CZ" sz="2000" dirty="0">
                <a:effectLst/>
                <a:cs typeface="Times New Roman" pitchFamily="18" charset="0"/>
              </a:rPr>
              <a:t>mzdovými náklady a výší sociálního a zdravotního pojištění,</a:t>
            </a:r>
            <a:endParaRPr lang="cs-CZ" altLang="cs-CZ" sz="2000" dirty="0">
              <a:effectLst/>
            </a:endParaRPr>
          </a:p>
          <a:p>
            <a:pPr lvl="1" algn="just">
              <a:lnSpc>
                <a:spcPct val="90000"/>
              </a:lnSpc>
            </a:pPr>
            <a:r>
              <a:rPr lang="cs-CZ" altLang="cs-CZ" sz="2000" dirty="0">
                <a:effectLst/>
                <a:cs typeface="Times New Roman" pitchFamily="18" charset="0"/>
              </a:rPr>
              <a:t>organizační úrovní výrobního procesu,</a:t>
            </a:r>
            <a:endParaRPr lang="cs-CZ" altLang="cs-CZ" sz="2000" dirty="0">
              <a:effectLst/>
            </a:endParaRPr>
          </a:p>
          <a:p>
            <a:pPr lvl="1" algn="just">
              <a:lnSpc>
                <a:spcPct val="90000"/>
              </a:lnSpc>
            </a:pPr>
            <a:r>
              <a:rPr lang="cs-CZ" altLang="cs-CZ" sz="2000" dirty="0">
                <a:effectLst/>
              </a:rPr>
              <a:t>m</a:t>
            </a:r>
            <a:r>
              <a:rPr lang="cs-CZ" altLang="cs-CZ" sz="2000" dirty="0">
                <a:effectLst/>
                <a:cs typeface="Times New Roman" pitchFamily="18" charset="0"/>
              </a:rPr>
              <a:t>etodickými a reorganizačními změnami, popř. dalšími podmínkami, ovlivňujícími úroveň organizace práce a výroby v podniku</a:t>
            </a:r>
            <a:r>
              <a:rPr lang="cs-CZ" altLang="cs-CZ" sz="2000" dirty="0">
                <a:effectLst/>
              </a:rPr>
              <a:t> 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6466" y="149706"/>
            <a:ext cx="702078" cy="5476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4099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500" b="1" dirty="0">
                <a:cs typeface="Times New Roman" pitchFamily="18" charset="0"/>
              </a:rPr>
              <a:t>Úloha zisku a nerozdělený zisk</a:t>
            </a:r>
            <a:r>
              <a:rPr lang="cs-CZ" altLang="cs-CZ" sz="3500" dirty="0"/>
              <a:t> 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>
              <a:lnSpc>
                <a:spcPct val="90000"/>
              </a:lnSpc>
            </a:pPr>
            <a:r>
              <a:rPr lang="cs-CZ" altLang="cs-CZ" sz="2000" dirty="0">
                <a:effectLst/>
                <a:cs typeface="Times New Roman" pitchFamily="18" charset="0"/>
              </a:rPr>
              <a:t>Zisk plní důležité funkce, jedná se zejména  </a:t>
            </a:r>
            <a:r>
              <a:rPr lang="cs-CZ" altLang="cs-CZ" sz="2000" dirty="0">
                <a:effectLst/>
              </a:rPr>
              <a:t>o </a:t>
            </a:r>
            <a:r>
              <a:rPr lang="cs-CZ" altLang="cs-CZ" sz="2000" dirty="0">
                <a:effectLst/>
                <a:cs typeface="Times New Roman" pitchFamily="18" charset="0"/>
              </a:rPr>
              <a:t>funkce:</a:t>
            </a:r>
            <a:endParaRPr lang="cs-CZ" altLang="cs-CZ" sz="2000" dirty="0">
              <a:effectLst/>
            </a:endParaRPr>
          </a:p>
          <a:p>
            <a:pPr lvl="1" algn="just">
              <a:lnSpc>
                <a:spcPct val="90000"/>
              </a:lnSpc>
            </a:pPr>
            <a:r>
              <a:rPr lang="cs-CZ" altLang="cs-CZ" sz="2000" dirty="0">
                <a:solidFill>
                  <a:schemeClr val="tx2"/>
                </a:solidFill>
                <a:cs typeface="Times New Roman" pitchFamily="18" charset="0"/>
              </a:rPr>
              <a:t>kriteriální</a:t>
            </a:r>
            <a:r>
              <a:rPr lang="cs-CZ" altLang="cs-CZ" sz="2000" dirty="0">
                <a:effectLst/>
                <a:cs typeface="Times New Roman" pitchFamily="18" charset="0"/>
              </a:rPr>
              <a:t> – kdy je kritériem pro rozhodování o všech základních otázkách hospodářské činnosti podniku</a:t>
            </a:r>
            <a:endParaRPr lang="cs-CZ" altLang="cs-CZ" sz="2000" dirty="0">
              <a:effectLst/>
            </a:endParaRPr>
          </a:p>
          <a:p>
            <a:pPr lvl="1" algn="just">
              <a:lnSpc>
                <a:spcPct val="90000"/>
              </a:lnSpc>
            </a:pPr>
            <a:r>
              <a:rPr lang="cs-CZ" altLang="cs-CZ" sz="2000" dirty="0">
                <a:effectLst/>
                <a:cs typeface="Times New Roman" pitchFamily="18" charset="0"/>
              </a:rPr>
              <a:t>je hlavním zdrojem akumulace, tj. konkrétní tvorby finančních zdrojů pro svůj další rozvoj, tuto funkci často nazýváme jako </a:t>
            </a:r>
            <a:r>
              <a:rPr lang="cs-CZ" altLang="cs-CZ" sz="2000" dirty="0">
                <a:solidFill>
                  <a:schemeClr val="tx2"/>
                </a:solidFill>
                <a:cs typeface="Times New Roman" pitchFamily="18" charset="0"/>
              </a:rPr>
              <a:t>rozvojovou</a:t>
            </a:r>
            <a:r>
              <a:rPr lang="cs-CZ" altLang="cs-CZ" sz="2000" dirty="0">
                <a:effectLst/>
                <a:cs typeface="Times New Roman" pitchFamily="18" charset="0"/>
              </a:rPr>
              <a:t>,</a:t>
            </a:r>
            <a:endParaRPr lang="cs-CZ" altLang="cs-CZ" sz="2000" dirty="0">
              <a:effectLst/>
            </a:endParaRPr>
          </a:p>
          <a:p>
            <a:pPr lvl="1" algn="just">
              <a:lnSpc>
                <a:spcPct val="90000"/>
              </a:lnSpc>
            </a:pPr>
            <a:r>
              <a:rPr lang="cs-CZ" altLang="cs-CZ" sz="2000" dirty="0">
                <a:effectLst/>
                <a:cs typeface="Times New Roman" pitchFamily="18" charset="0"/>
              </a:rPr>
              <a:t>je základem pro rozdělování (mezi vlastníky, investory a stát), tato funkce se často nazývá </a:t>
            </a:r>
            <a:r>
              <a:rPr lang="cs-CZ" altLang="cs-CZ" sz="2000" dirty="0">
                <a:solidFill>
                  <a:schemeClr val="tx2"/>
                </a:solidFill>
                <a:cs typeface="Times New Roman" pitchFamily="18" charset="0"/>
              </a:rPr>
              <a:t>rozdělovací</a:t>
            </a:r>
            <a:endParaRPr lang="cs-CZ" altLang="cs-CZ" sz="2000" dirty="0">
              <a:solidFill>
                <a:schemeClr val="tx2"/>
              </a:solidFill>
            </a:endParaRPr>
          </a:p>
          <a:p>
            <a:pPr lvl="1" algn="just">
              <a:lnSpc>
                <a:spcPct val="90000"/>
              </a:lnSpc>
            </a:pPr>
            <a:r>
              <a:rPr lang="cs-CZ" altLang="cs-CZ" sz="2000" dirty="0">
                <a:effectLst/>
                <a:cs typeface="Times New Roman" pitchFamily="18" charset="0"/>
              </a:rPr>
              <a:t>a v neposlední řadě plní funkci </a:t>
            </a:r>
            <a:r>
              <a:rPr lang="cs-CZ" altLang="cs-CZ" sz="2000" dirty="0">
                <a:solidFill>
                  <a:schemeClr val="tx2"/>
                </a:solidFill>
                <a:cs typeface="Times New Roman" pitchFamily="18" charset="0"/>
              </a:rPr>
              <a:t>motivační</a:t>
            </a:r>
            <a:r>
              <a:rPr lang="cs-CZ" altLang="cs-CZ" sz="2000" dirty="0">
                <a:effectLst/>
                <a:cs typeface="Times New Roman" pitchFamily="18" charset="0"/>
              </a:rPr>
              <a:t>, to znamená je motivem a motorem podnikání</a:t>
            </a:r>
            <a:r>
              <a:rPr lang="cs-CZ" altLang="cs-CZ" sz="2400" dirty="0">
                <a:effectLst/>
                <a:cs typeface="Times New Roman" pitchFamily="18" charset="0"/>
              </a:rPr>
              <a:t>.</a:t>
            </a:r>
            <a:r>
              <a:rPr lang="cs-CZ" altLang="cs-CZ" sz="2400" dirty="0">
                <a:effectLst/>
              </a:rPr>
              <a:t> 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6466" y="149706"/>
            <a:ext cx="702078" cy="5476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06655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500" b="1" dirty="0" smtClean="0">
                <a:cs typeface="Times New Roman" pitchFamily="18" charset="0"/>
              </a:rPr>
              <a:t>Úloha k procvičení 1</a:t>
            </a:r>
            <a:endParaRPr lang="cs-CZ" altLang="cs-CZ" sz="3500" dirty="0"/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2000" b="1" u="sng" dirty="0"/>
              <a:t>Příklad č. 1</a:t>
            </a:r>
            <a:endParaRPr lang="cs-CZ" sz="2000" dirty="0"/>
          </a:p>
          <a:p>
            <a:r>
              <a:rPr lang="cs-CZ" sz="2000" dirty="0"/>
              <a:t>Bylo prodáno 800 ks svetrů za 560 Kč. Vypočítejte, jaký byl výsledek hospodaření, pokud náklady činily:</a:t>
            </a:r>
          </a:p>
          <a:p>
            <a:r>
              <a:rPr lang="cs-CZ" sz="2000" dirty="0"/>
              <a:t>a)	380 000 Kč,</a:t>
            </a:r>
          </a:p>
          <a:p>
            <a:r>
              <a:rPr lang="cs-CZ" sz="2000" dirty="0"/>
              <a:t>b)	500 000 Kč.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6466" y="149706"/>
            <a:ext cx="702078" cy="5476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7319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393883" y="385667"/>
            <a:ext cx="3588569" cy="4547937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GB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Nadpis 1"/>
          <p:cNvSpPr txBox="1">
            <a:spLocks/>
          </p:cNvSpPr>
          <p:nvPr/>
        </p:nvSpPr>
        <p:spPr>
          <a:xfrm>
            <a:off x="500105" y="873903"/>
            <a:ext cx="3222810" cy="1712888"/>
          </a:xfrm>
          <a:prstGeom prst="rect">
            <a:avLst/>
          </a:prstGeom>
        </p:spPr>
        <p:txBody>
          <a:bodyPr vert="horz" lIns="68580" tIns="34290" rIns="68580" bIns="34290" rtlCol="0" anchor="t">
            <a:normAutofit fontScale="8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3000" b="1" dirty="0">
              <a:solidFill>
                <a:schemeClr val="bg1">
                  <a:lumMod val="95000"/>
                </a:schemeClr>
              </a:solidFill>
            </a:endParaRPr>
          </a:p>
          <a:p>
            <a:pPr algn="l"/>
            <a:endParaRPr lang="cs-CZ" sz="3000" b="1" dirty="0">
              <a:solidFill>
                <a:schemeClr val="bg1">
                  <a:lumMod val="95000"/>
                </a:schemeClr>
              </a:solidFill>
            </a:endParaRPr>
          </a:p>
          <a:p>
            <a:r>
              <a:rPr lang="pl-PL" sz="3000" b="1" dirty="0">
                <a:solidFill>
                  <a:schemeClr val="bg1">
                    <a:lumMod val="95000"/>
                  </a:schemeClr>
                </a:solidFill>
              </a:rPr>
              <a:t>Hodnotové toky v podniku a jejich vliv na </a:t>
            </a:r>
            <a:r>
              <a:rPr lang="pl-PL" sz="3000" b="1" dirty="0" smtClean="0">
                <a:solidFill>
                  <a:schemeClr val="bg1">
                    <a:lumMod val="95000"/>
                  </a:schemeClr>
                </a:solidFill>
              </a:rPr>
              <a:t>rozhodování I.</a:t>
            </a:r>
            <a:endParaRPr lang="pl-PL" sz="3000" b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97632" y="2232670"/>
            <a:ext cx="3627756" cy="2163263"/>
          </a:xfrm>
          <a:prstGeom prst="rect">
            <a:avLst/>
          </a:prstGeom>
        </p:spPr>
        <p:txBody>
          <a:bodyPr vert="horz" lIns="68580" tIns="34290" rIns="68580" bIns="3429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800" b="1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11" name="Zástupný symbol pro obsah 2"/>
          <p:cNvSpPr txBox="1">
            <a:spLocks/>
          </p:cNvSpPr>
          <p:nvPr/>
        </p:nvSpPr>
        <p:spPr>
          <a:xfrm>
            <a:off x="4276052" y="1475003"/>
            <a:ext cx="3604568" cy="186814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800" b="1" dirty="0">
                <a:solidFill>
                  <a:srgbClr val="002060"/>
                </a:solidFill>
                <a:cs typeface="Arial" panose="020B0604020202020204" pitchFamily="34" charset="0"/>
              </a:rPr>
              <a:t>Podstata nákladů a výnosů v podniku</a:t>
            </a:r>
          </a:p>
          <a:p>
            <a:r>
              <a:rPr lang="cs-CZ" sz="1800" b="1" dirty="0">
                <a:solidFill>
                  <a:srgbClr val="002060"/>
                </a:solidFill>
                <a:cs typeface="Arial" panose="020B0604020202020204" pitchFamily="34" charset="0"/>
              </a:rPr>
              <a:t>Co je výsledek hospodaření</a:t>
            </a:r>
            <a:r>
              <a:rPr lang="cs-CZ" sz="1800" b="1" dirty="0" smtClean="0">
                <a:solidFill>
                  <a:srgbClr val="002060"/>
                </a:solidFill>
                <a:cs typeface="Arial" panose="020B0604020202020204" pitchFamily="34" charset="0"/>
              </a:rPr>
              <a:t>?</a:t>
            </a:r>
            <a:endParaRPr lang="cs-CZ" sz="1800" b="1" dirty="0">
              <a:solidFill>
                <a:srgbClr val="002060"/>
              </a:solidFill>
              <a:cs typeface="Arial" panose="020B0604020202020204" pitchFamily="34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645459" y="2904565"/>
            <a:ext cx="2702859" cy="43858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cs-CZ" sz="2400" dirty="0">
                <a:solidFill>
                  <a:schemeClr val="bg1"/>
                </a:solidFill>
              </a:rPr>
              <a:t>Struktura přednášky</a:t>
            </a:r>
          </a:p>
        </p:txBody>
      </p:sp>
      <p:pic>
        <p:nvPicPr>
          <p:cNvPr id="12" name="Obrázek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1873" y="146614"/>
            <a:ext cx="702078" cy="5476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724762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500" b="1" dirty="0" smtClean="0">
                <a:cs typeface="Times New Roman" pitchFamily="18" charset="0"/>
              </a:rPr>
              <a:t>Úloha k procvičení 1: řešení</a:t>
            </a:r>
            <a:endParaRPr lang="cs-CZ" altLang="cs-CZ" sz="3500" dirty="0"/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843558"/>
            <a:ext cx="7772400" cy="3728442"/>
          </a:xfrm>
        </p:spPr>
        <p:txBody>
          <a:bodyPr/>
          <a:lstStyle/>
          <a:p>
            <a:r>
              <a:rPr lang="cs-CZ" sz="2000" b="1" dirty="0"/>
              <a:t>Řešení</a:t>
            </a:r>
            <a:endParaRPr lang="cs-CZ" sz="2000" dirty="0"/>
          </a:p>
          <a:p>
            <a:r>
              <a:rPr lang="cs-CZ" sz="2000" dirty="0"/>
              <a:t>Ad a) </a:t>
            </a:r>
          </a:p>
          <a:p>
            <a:r>
              <a:rPr lang="cs-CZ" sz="2000" dirty="0"/>
              <a:t>VH = Q * p - N</a:t>
            </a:r>
          </a:p>
          <a:p>
            <a:r>
              <a:rPr lang="cs-CZ" sz="2000" dirty="0"/>
              <a:t>VH = 800*560 - 380 000</a:t>
            </a:r>
          </a:p>
          <a:p>
            <a:r>
              <a:rPr lang="cs-CZ" sz="2000" dirty="0"/>
              <a:t>VH = 448 000 - 380 000 </a:t>
            </a:r>
          </a:p>
          <a:p>
            <a:r>
              <a:rPr lang="cs-CZ" sz="2000" dirty="0"/>
              <a:t>VH =  </a:t>
            </a:r>
            <a:r>
              <a:rPr lang="cs-CZ" sz="2000" b="1" dirty="0"/>
              <a:t>68 000 Kč ZISK</a:t>
            </a:r>
            <a:endParaRPr lang="cs-CZ" sz="2000" dirty="0"/>
          </a:p>
          <a:p>
            <a:r>
              <a:rPr lang="cs-CZ" sz="2000" dirty="0"/>
              <a:t> </a:t>
            </a:r>
            <a:r>
              <a:rPr lang="cs-CZ" sz="2000" dirty="0" smtClean="0"/>
              <a:t>Ad </a:t>
            </a:r>
            <a:r>
              <a:rPr lang="cs-CZ" sz="2000" dirty="0"/>
              <a:t>b)</a:t>
            </a:r>
          </a:p>
          <a:p>
            <a:r>
              <a:rPr lang="cs-CZ" sz="2000" dirty="0"/>
              <a:t>VH = Q * p - N</a:t>
            </a:r>
          </a:p>
          <a:p>
            <a:r>
              <a:rPr lang="cs-CZ" sz="2000" dirty="0"/>
              <a:t>VH = 800*560 – 500 000 </a:t>
            </a:r>
          </a:p>
          <a:p>
            <a:r>
              <a:rPr lang="cs-CZ" sz="2000" dirty="0"/>
              <a:t>VH =  </a:t>
            </a:r>
            <a:r>
              <a:rPr lang="cs-CZ" sz="2000" b="1" dirty="0"/>
              <a:t>-52 000 Kč ZTRÁTA</a:t>
            </a:r>
            <a:endParaRPr lang="cs-CZ" sz="200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6466" y="149706"/>
            <a:ext cx="702078" cy="5476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32323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500" b="1" dirty="0" smtClean="0">
                <a:cs typeface="Times New Roman" pitchFamily="18" charset="0"/>
              </a:rPr>
              <a:t>Úloha k procvičení 2</a:t>
            </a:r>
            <a:endParaRPr lang="cs-CZ" altLang="cs-CZ" sz="3500" dirty="0"/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843558"/>
            <a:ext cx="7772400" cy="3728442"/>
          </a:xfrm>
        </p:spPr>
        <p:txBody>
          <a:bodyPr/>
          <a:lstStyle/>
          <a:p>
            <a:r>
              <a:rPr lang="cs-CZ" sz="2000" b="1" u="sng" dirty="0"/>
              <a:t>Příklad č. </a:t>
            </a:r>
            <a:r>
              <a:rPr lang="cs-CZ" sz="2000" b="1" u="sng" dirty="0" smtClean="0"/>
              <a:t>2</a:t>
            </a:r>
            <a:endParaRPr lang="cs-CZ" sz="2000" dirty="0"/>
          </a:p>
          <a:p>
            <a:r>
              <a:rPr lang="cs-CZ" sz="2000" b="1" i="1" dirty="0"/>
              <a:t>Rozhodněte, zda se jedná o fixní nebo variabilní náklady v každém z následujících případů:</a:t>
            </a:r>
            <a:endParaRPr lang="cs-CZ" sz="2000" dirty="0"/>
          </a:p>
          <a:p>
            <a:pPr lvl="0"/>
            <a:r>
              <a:rPr lang="cs-CZ" sz="2000" dirty="0"/>
              <a:t>měsíční mzdy vedení podniku,</a:t>
            </a:r>
          </a:p>
          <a:p>
            <a:pPr lvl="0"/>
            <a:r>
              <a:rPr lang="cs-CZ" sz="2000" dirty="0" smtClean="0"/>
              <a:t>odpisy,</a:t>
            </a:r>
            <a:endParaRPr lang="cs-CZ" sz="2000" dirty="0"/>
          </a:p>
          <a:p>
            <a:pPr lvl="0"/>
            <a:r>
              <a:rPr lang="cs-CZ" sz="2000" dirty="0"/>
              <a:t>spotřeba papíru při výrobě </a:t>
            </a:r>
            <a:r>
              <a:rPr lang="cs-CZ" sz="2000" dirty="0" smtClean="0"/>
              <a:t>knih,</a:t>
            </a:r>
            <a:endParaRPr lang="cs-CZ" sz="2000" dirty="0"/>
          </a:p>
          <a:p>
            <a:pPr lvl="0"/>
            <a:r>
              <a:rPr lang="cs-CZ" sz="2000" dirty="0"/>
              <a:t>spotřeba plynu k vytápění výrobní haly</a:t>
            </a:r>
            <a:r>
              <a:rPr lang="cs-CZ" sz="2000" dirty="0" smtClean="0"/>
              <a:t>, </a:t>
            </a:r>
            <a:endParaRPr lang="cs-CZ" sz="2000" dirty="0"/>
          </a:p>
          <a:p>
            <a:pPr lvl="0"/>
            <a:r>
              <a:rPr lang="cs-CZ" sz="2000" dirty="0"/>
              <a:t>náklady na pořízení zboží (prodejna</a:t>
            </a:r>
            <a:r>
              <a:rPr lang="cs-CZ" sz="2000" dirty="0" smtClean="0"/>
              <a:t>),</a:t>
            </a:r>
            <a:endParaRPr lang="cs-CZ" sz="2000" dirty="0"/>
          </a:p>
          <a:p>
            <a:pPr lvl="0"/>
            <a:r>
              <a:rPr lang="cs-CZ" sz="2000" dirty="0"/>
              <a:t>propagace </a:t>
            </a:r>
            <a:r>
              <a:rPr lang="cs-CZ" sz="2000" dirty="0" smtClean="0"/>
              <a:t>značky,</a:t>
            </a:r>
            <a:endParaRPr lang="cs-CZ" sz="2000" dirty="0"/>
          </a:p>
          <a:p>
            <a:pPr lvl="0"/>
            <a:r>
              <a:rPr lang="cs-CZ" sz="2000" dirty="0"/>
              <a:t>poplatek za připojení k </a:t>
            </a:r>
            <a:r>
              <a:rPr lang="cs-CZ" sz="2000" dirty="0" smtClean="0"/>
              <a:t>internetu,</a:t>
            </a:r>
            <a:endParaRPr lang="cs-CZ" sz="2000" dirty="0"/>
          </a:p>
          <a:p>
            <a:pPr lvl="0"/>
            <a:r>
              <a:rPr lang="cs-CZ" sz="2000" dirty="0"/>
              <a:t>spotřeba benzínu taxikářského vozu</a:t>
            </a:r>
            <a:r>
              <a:rPr lang="cs-CZ" sz="2000" dirty="0" smtClean="0"/>
              <a:t>.</a:t>
            </a:r>
            <a:endParaRPr lang="cs-CZ" sz="200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6466" y="149706"/>
            <a:ext cx="702078" cy="5476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69789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500" b="1" dirty="0" smtClean="0">
                <a:cs typeface="Times New Roman" pitchFamily="18" charset="0"/>
              </a:rPr>
              <a:t>Úloha k procvičení 2:řešení</a:t>
            </a:r>
            <a:endParaRPr lang="cs-CZ" altLang="cs-CZ" sz="3500" dirty="0"/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843558"/>
            <a:ext cx="7772400" cy="3728442"/>
          </a:xfrm>
        </p:spPr>
        <p:txBody>
          <a:bodyPr/>
          <a:lstStyle/>
          <a:p>
            <a:r>
              <a:rPr lang="cs-CZ" sz="2000" b="1" u="sng" dirty="0"/>
              <a:t>Příklad č. </a:t>
            </a:r>
            <a:r>
              <a:rPr lang="cs-CZ" sz="2000" b="1" u="sng" dirty="0" smtClean="0"/>
              <a:t>2</a:t>
            </a:r>
            <a:endParaRPr lang="cs-CZ" sz="2000" dirty="0"/>
          </a:p>
          <a:p>
            <a:r>
              <a:rPr lang="cs-CZ" sz="2000" b="1" i="1" dirty="0"/>
              <a:t>Rozhodněte, zda se jedná o fixní </a:t>
            </a:r>
            <a:r>
              <a:rPr lang="cs-CZ" sz="2000" b="1" i="1" dirty="0" smtClean="0"/>
              <a:t>(F) nebo </a:t>
            </a:r>
            <a:r>
              <a:rPr lang="cs-CZ" sz="2000" b="1" i="1" dirty="0"/>
              <a:t>variabilní náklady </a:t>
            </a:r>
            <a:r>
              <a:rPr lang="cs-CZ" sz="2000" b="1" i="1" dirty="0" smtClean="0"/>
              <a:t>(VN) v</a:t>
            </a:r>
            <a:r>
              <a:rPr lang="cs-CZ" sz="2000" b="1" i="1" dirty="0"/>
              <a:t> každém z následujících případů:</a:t>
            </a:r>
            <a:endParaRPr lang="cs-CZ" sz="2000" dirty="0"/>
          </a:p>
          <a:p>
            <a:pPr lvl="0"/>
            <a:r>
              <a:rPr lang="cs-CZ" sz="2000" dirty="0"/>
              <a:t>měsíční mzdy vedení podniku</a:t>
            </a:r>
            <a:r>
              <a:rPr lang="cs-CZ" sz="2000" dirty="0" smtClean="0"/>
              <a:t>,</a:t>
            </a:r>
            <a:r>
              <a:rPr lang="cs-CZ" sz="2000" dirty="0" smtClean="0">
                <a:solidFill>
                  <a:srgbClr val="FF0000"/>
                </a:solidFill>
              </a:rPr>
              <a:t> F</a:t>
            </a:r>
            <a:endParaRPr lang="cs-CZ" sz="2000" dirty="0"/>
          </a:p>
          <a:p>
            <a:pPr lvl="0"/>
            <a:r>
              <a:rPr lang="cs-CZ" sz="2000" dirty="0" smtClean="0"/>
              <a:t>odpisy,</a:t>
            </a:r>
            <a:r>
              <a:rPr lang="cs-CZ" sz="2000" dirty="0" smtClean="0">
                <a:solidFill>
                  <a:srgbClr val="FF0000"/>
                </a:solidFill>
              </a:rPr>
              <a:t> F</a:t>
            </a:r>
            <a:endParaRPr lang="cs-CZ" sz="2000" dirty="0"/>
          </a:p>
          <a:p>
            <a:pPr lvl="0"/>
            <a:r>
              <a:rPr lang="cs-CZ" sz="2000" dirty="0"/>
              <a:t>spotřeba papíru při výrobě knih</a:t>
            </a:r>
            <a:r>
              <a:rPr lang="cs-CZ" sz="2000" dirty="0" smtClean="0"/>
              <a:t>, </a:t>
            </a:r>
            <a:r>
              <a:rPr lang="cs-CZ" sz="2000" dirty="0" smtClean="0">
                <a:solidFill>
                  <a:srgbClr val="FF0000"/>
                </a:solidFill>
              </a:rPr>
              <a:t>VN</a:t>
            </a:r>
            <a:endParaRPr lang="cs-CZ" sz="2000" dirty="0"/>
          </a:p>
          <a:p>
            <a:pPr lvl="0"/>
            <a:r>
              <a:rPr lang="cs-CZ" sz="2000" dirty="0"/>
              <a:t>spotřeba plynu k vytápění výrobní haly</a:t>
            </a:r>
            <a:r>
              <a:rPr lang="cs-CZ" sz="2000" dirty="0" smtClean="0"/>
              <a:t>, </a:t>
            </a:r>
            <a:r>
              <a:rPr lang="cs-CZ" sz="2000" dirty="0" smtClean="0">
                <a:solidFill>
                  <a:srgbClr val="FF0000"/>
                </a:solidFill>
              </a:rPr>
              <a:t>F/VN</a:t>
            </a:r>
            <a:endParaRPr lang="cs-CZ" sz="2000" dirty="0"/>
          </a:p>
          <a:p>
            <a:pPr lvl="0"/>
            <a:r>
              <a:rPr lang="cs-CZ" sz="2000" dirty="0"/>
              <a:t>náklady na pořízení zboží (prodejna</a:t>
            </a:r>
            <a:r>
              <a:rPr lang="cs-CZ" sz="2000" dirty="0" smtClean="0"/>
              <a:t>),</a:t>
            </a:r>
            <a:r>
              <a:rPr lang="cs-CZ" sz="2000" dirty="0" smtClean="0">
                <a:solidFill>
                  <a:srgbClr val="FF0000"/>
                </a:solidFill>
              </a:rPr>
              <a:t>VN</a:t>
            </a:r>
            <a:endParaRPr lang="cs-CZ" sz="2000" dirty="0"/>
          </a:p>
          <a:p>
            <a:pPr lvl="0"/>
            <a:r>
              <a:rPr lang="cs-CZ" sz="2000" dirty="0"/>
              <a:t>propagace značky</a:t>
            </a:r>
            <a:r>
              <a:rPr lang="cs-CZ" sz="2000" dirty="0" smtClean="0"/>
              <a:t>,</a:t>
            </a:r>
            <a:r>
              <a:rPr lang="cs-CZ" sz="2000" dirty="0" smtClean="0">
                <a:solidFill>
                  <a:srgbClr val="FF0000"/>
                </a:solidFill>
              </a:rPr>
              <a:t> F</a:t>
            </a:r>
            <a:endParaRPr lang="cs-CZ" sz="2000" dirty="0"/>
          </a:p>
          <a:p>
            <a:pPr lvl="0"/>
            <a:r>
              <a:rPr lang="cs-CZ" sz="2000" dirty="0"/>
              <a:t>poplatek za připojení k internetu</a:t>
            </a:r>
            <a:r>
              <a:rPr lang="cs-CZ" sz="2000" dirty="0" smtClean="0"/>
              <a:t>, </a:t>
            </a:r>
            <a:r>
              <a:rPr lang="cs-CZ" sz="2000" dirty="0" smtClean="0">
                <a:solidFill>
                  <a:srgbClr val="FF0000"/>
                </a:solidFill>
              </a:rPr>
              <a:t>F</a:t>
            </a:r>
            <a:endParaRPr lang="cs-CZ" sz="2000" dirty="0"/>
          </a:p>
          <a:p>
            <a:pPr lvl="0"/>
            <a:r>
              <a:rPr lang="cs-CZ" sz="2000" dirty="0"/>
              <a:t>spotřeba benzínu taxikářského vozu</a:t>
            </a:r>
            <a:r>
              <a:rPr lang="cs-CZ" sz="2000" dirty="0" smtClean="0"/>
              <a:t>. </a:t>
            </a:r>
            <a:r>
              <a:rPr lang="cs-CZ" sz="2000" dirty="0" smtClean="0">
                <a:solidFill>
                  <a:srgbClr val="FF0000"/>
                </a:solidFill>
              </a:rPr>
              <a:t>VN</a:t>
            </a:r>
            <a:endParaRPr lang="cs-CZ" sz="200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6466" y="149706"/>
            <a:ext cx="702078" cy="5476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400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870426" y="432392"/>
            <a:ext cx="2303756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1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Shrnutí přednášky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87787" y="1086244"/>
            <a:ext cx="8614779" cy="190052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 marL="257175" indent="-257175">
              <a:buFont typeface="Arial" panose="020B0604020202020204" pitchFamily="34" charset="0"/>
              <a:buChar char="•"/>
            </a:pPr>
            <a:r>
              <a:rPr lang="cs-CZ" sz="1700" b="1" dirty="0">
                <a:solidFill>
                  <a:srgbClr val="002060"/>
                </a:solidFill>
                <a:cs typeface="Arial" panose="020B0604020202020204" pitchFamily="34" charset="0"/>
              </a:rPr>
              <a:t>Spotřebou výrobních faktorů vznikají podniku náklady, které lze klasifikovat z různých úhlů pohledu v závislosti na potřebách jejich řízení. </a:t>
            </a:r>
          </a:p>
          <a:p>
            <a:pPr marL="257175" indent="-257175">
              <a:buFont typeface="Arial" panose="020B0604020202020204" pitchFamily="34" charset="0"/>
              <a:buChar char="•"/>
            </a:pPr>
            <a:r>
              <a:rPr lang="cs-CZ" sz="1700" b="1" dirty="0">
                <a:solidFill>
                  <a:srgbClr val="002060"/>
                </a:solidFill>
                <a:cs typeface="Arial" panose="020B0604020202020204" pitchFamily="34" charset="0"/>
              </a:rPr>
              <a:t>Výsledkem podnikatelské činnosti podniku jsou výkony, které jsou prezentovány ve formě výrobků a služeb pro zákazníky. </a:t>
            </a:r>
          </a:p>
          <a:p>
            <a:pPr marL="257175" indent="-257175">
              <a:buFont typeface="Arial" panose="020B0604020202020204" pitchFamily="34" charset="0"/>
              <a:buChar char="•"/>
            </a:pPr>
            <a:r>
              <a:rPr lang="cs-CZ" sz="1700" b="1" dirty="0">
                <a:solidFill>
                  <a:srgbClr val="002060"/>
                </a:solidFill>
                <a:cs typeface="Arial" panose="020B0604020202020204" pitchFamily="34" charset="0"/>
              </a:rPr>
              <a:t>Prodejem výrobků a služeb zákazníkům vznikají podniku výnosy. Jedná se tedy o peněžní ocenění výkonů bez ohledu na to, zda reálně došlo k převodu peněz mezi prodávajícím a kupujícím</a:t>
            </a:r>
            <a:r>
              <a:rPr lang="cs-CZ" sz="1700" b="1" dirty="0" smtClean="0">
                <a:solidFill>
                  <a:srgbClr val="002060"/>
                </a:solidFill>
                <a:cs typeface="Arial" panose="020B0604020202020204" pitchFamily="34" charset="0"/>
              </a:rPr>
              <a:t>.</a:t>
            </a:r>
            <a:endParaRPr lang="cs-CZ" sz="1700" b="1" dirty="0">
              <a:solidFill>
                <a:srgbClr val="002060"/>
              </a:solidFill>
              <a:cs typeface="Arial" panose="020B0604020202020204" pitchFamily="34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8583" y="253581"/>
            <a:ext cx="702078" cy="5476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86280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388552" y="250393"/>
            <a:ext cx="7076420" cy="392415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r>
              <a:rPr lang="pl-PL" sz="2100" dirty="0"/>
              <a:t>Podstata nákladů v podniku</a:t>
            </a:r>
          </a:p>
        </p:txBody>
      </p:sp>
      <p:sp>
        <p:nvSpPr>
          <p:cNvPr id="3" name="Obdélník 2"/>
          <p:cNvSpPr/>
          <p:nvPr/>
        </p:nvSpPr>
        <p:spPr>
          <a:xfrm>
            <a:off x="412851" y="915566"/>
            <a:ext cx="7375966" cy="2008242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marL="214313" indent="-214313" algn="just">
              <a:buFont typeface="Arial" panose="020B0604020202020204" pitchFamily="34" charset="0"/>
              <a:buChar char="•"/>
            </a:pPr>
            <a:r>
              <a:rPr lang="cs-CZ" dirty="0"/>
              <a:t>Spotřebováváním výrobních faktorů vznikají podniku náklady. </a:t>
            </a:r>
            <a:endParaRPr lang="cs-CZ" dirty="0" smtClean="0"/>
          </a:p>
          <a:p>
            <a:pPr marL="214313" indent="-214313" algn="just">
              <a:buFont typeface="Arial" panose="020B0604020202020204" pitchFamily="34" charset="0"/>
              <a:buChar char="•"/>
            </a:pPr>
            <a:r>
              <a:rPr lang="cs-CZ" dirty="0" smtClean="0"/>
              <a:t>Náklady </a:t>
            </a:r>
            <a:r>
              <a:rPr lang="cs-CZ" dirty="0"/>
              <a:t>podniku chápeme jako peněžní částky, které podnik účelně vynaložil na získání výnosů. </a:t>
            </a:r>
            <a:endParaRPr lang="cs-CZ" dirty="0" smtClean="0"/>
          </a:p>
          <a:p>
            <a:pPr marL="214313" indent="-214313" algn="just">
              <a:buFont typeface="Arial" panose="020B0604020202020204" pitchFamily="34" charset="0"/>
              <a:buChar char="•"/>
            </a:pPr>
            <a:r>
              <a:rPr lang="cs-CZ" dirty="0" smtClean="0"/>
              <a:t>Jsou </a:t>
            </a:r>
            <a:r>
              <a:rPr lang="cs-CZ" dirty="0"/>
              <a:t>finančním ohodnocením spotřeby výrobních faktorů při tvorbě výrobku (služby). </a:t>
            </a:r>
            <a:endParaRPr lang="cs-CZ" dirty="0" smtClean="0"/>
          </a:p>
          <a:p>
            <a:pPr marL="214313" indent="-214313" algn="just">
              <a:buFont typeface="Arial" panose="020B0604020202020204" pitchFamily="34" charset="0"/>
              <a:buChar char="•"/>
            </a:pPr>
            <a:r>
              <a:rPr lang="cs-CZ" dirty="0" smtClean="0"/>
              <a:t>Jsou </a:t>
            </a:r>
            <a:r>
              <a:rPr lang="cs-CZ" dirty="0"/>
              <a:t>ukazatelem kvality vnitropodnikových procesů. </a:t>
            </a:r>
            <a:endParaRPr lang="cs-CZ" dirty="0" smtClean="0"/>
          </a:p>
          <a:p>
            <a:pPr marL="214313" indent="-214313" algn="just">
              <a:buFont typeface="Arial" panose="020B0604020202020204" pitchFamily="34" charset="0"/>
              <a:buChar char="•"/>
            </a:pPr>
            <a:r>
              <a:rPr lang="cs-CZ" dirty="0" smtClean="0"/>
              <a:t>Úkolem </a:t>
            </a:r>
            <a:r>
              <a:rPr lang="cs-CZ" dirty="0"/>
              <a:t>managementu je náklady efektivně řídit. 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3763" y="109961"/>
            <a:ext cx="702078" cy="5476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38967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388552" y="250393"/>
            <a:ext cx="7076420" cy="392415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r>
              <a:rPr lang="pl-PL" sz="2100" dirty="0"/>
              <a:t>Podstata nákladů v </a:t>
            </a:r>
            <a:r>
              <a:rPr lang="pl-PL" sz="2100" dirty="0" smtClean="0"/>
              <a:t>podniku 2</a:t>
            </a:r>
            <a:endParaRPr lang="pl-PL" sz="2100" dirty="0"/>
          </a:p>
        </p:txBody>
      </p:sp>
      <p:sp>
        <p:nvSpPr>
          <p:cNvPr id="3" name="Obdélník 2"/>
          <p:cNvSpPr/>
          <p:nvPr/>
        </p:nvSpPr>
        <p:spPr>
          <a:xfrm>
            <a:off x="388552" y="1131590"/>
            <a:ext cx="7375966" cy="1731243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marL="214313" indent="-214313" algn="just">
              <a:buFont typeface="Arial" panose="020B0604020202020204" pitchFamily="34" charset="0"/>
              <a:buChar char="•"/>
            </a:pPr>
            <a:r>
              <a:rPr lang="cs-CZ" dirty="0" smtClean="0"/>
              <a:t>Existuje </a:t>
            </a:r>
            <a:r>
              <a:rPr lang="cs-CZ" dirty="0"/>
              <a:t>dvojí pojetí nákladů:</a:t>
            </a:r>
          </a:p>
          <a:p>
            <a:pPr marL="557213" lvl="1" indent="-214313" algn="just">
              <a:buFont typeface="Arial" panose="020B0604020202020204" pitchFamily="34" charset="0"/>
              <a:buChar char="•"/>
            </a:pPr>
            <a:r>
              <a:rPr lang="cs-CZ" b="1" dirty="0"/>
              <a:t>z pohledu finančního účetnictví</a:t>
            </a:r>
            <a:r>
              <a:rPr lang="cs-CZ" dirty="0"/>
              <a:t>, které je určeno pro externí uživatele (finanční úřad, banky, …),</a:t>
            </a:r>
          </a:p>
          <a:p>
            <a:pPr marL="557213" lvl="1" indent="-214313" algn="just">
              <a:buFont typeface="Arial" panose="020B0604020202020204" pitchFamily="34" charset="0"/>
              <a:buChar char="•"/>
            </a:pPr>
            <a:r>
              <a:rPr lang="cs-CZ" b="1" dirty="0"/>
              <a:t>z pohledu manažerského účetnictví</a:t>
            </a:r>
            <a:r>
              <a:rPr lang="cs-CZ" dirty="0"/>
              <a:t>, které je určeno pro interního uživatele, kde se jedná o náklady v rámci vnitropodnikového (manažerského) účetnictví</a:t>
            </a:r>
            <a:r>
              <a:rPr lang="cs-CZ" dirty="0" smtClean="0"/>
              <a:t>.</a:t>
            </a:r>
            <a:endParaRPr lang="cs-CZ" dirty="0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3763" y="109961"/>
            <a:ext cx="702078" cy="5476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90480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388552" y="250393"/>
            <a:ext cx="7076420" cy="392415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r>
              <a:rPr lang="pl-PL" sz="2100" dirty="0"/>
              <a:t>Podstata nákladů v </a:t>
            </a:r>
            <a:r>
              <a:rPr lang="pl-PL" sz="2100" dirty="0" smtClean="0"/>
              <a:t>podniku 3</a:t>
            </a:r>
            <a:endParaRPr lang="pl-PL" sz="2100" dirty="0"/>
          </a:p>
        </p:txBody>
      </p:sp>
      <p:sp>
        <p:nvSpPr>
          <p:cNvPr id="3" name="Obdélník 2"/>
          <p:cNvSpPr/>
          <p:nvPr/>
        </p:nvSpPr>
        <p:spPr>
          <a:xfrm>
            <a:off x="388552" y="642808"/>
            <a:ext cx="7375966" cy="2839239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marL="214313" indent="-214313" algn="just">
              <a:buFont typeface="Arial" panose="020B0604020202020204" pitchFamily="34" charset="0"/>
              <a:buChar char="•"/>
            </a:pPr>
            <a:r>
              <a:rPr lang="cs-CZ" dirty="0" smtClean="0"/>
              <a:t>V </a:t>
            </a:r>
            <a:r>
              <a:rPr lang="cs-CZ" dirty="0"/>
              <a:t>této souvislosti je nutno upozornit na správné používání ekonomických pojmů, které jsou velmi často nesprávně zaměňovány, či používány jako synonyma. </a:t>
            </a:r>
            <a:endParaRPr lang="cs-CZ" dirty="0" smtClean="0"/>
          </a:p>
          <a:p>
            <a:pPr marL="214313" indent="-214313" algn="just">
              <a:buFont typeface="Arial" panose="020B0604020202020204" pitchFamily="34" charset="0"/>
              <a:buChar char="•"/>
            </a:pPr>
            <a:r>
              <a:rPr lang="cs-CZ" dirty="0" smtClean="0"/>
              <a:t>Konkrétně </a:t>
            </a:r>
            <a:r>
              <a:rPr lang="cs-CZ" dirty="0"/>
              <a:t>nutno rozlišovat mezi pojmy:</a:t>
            </a:r>
          </a:p>
          <a:p>
            <a:pPr marL="557213" lvl="1" indent="-214313" algn="just">
              <a:buFont typeface="Arial" panose="020B0604020202020204" pitchFamily="34" charset="0"/>
              <a:buChar char="•"/>
            </a:pPr>
            <a:r>
              <a:rPr lang="cs-CZ" b="1" dirty="0"/>
              <a:t>náklady a výdaje </a:t>
            </a:r>
            <a:r>
              <a:rPr lang="cs-CZ" dirty="0"/>
              <a:t>– úbytek peněz v pokladně nebo na běžném účtu bez ohledu na jejich použití (nákup stroje je výdaj, nákladem se stane až odpis, předem zaplacený nájem je výdaj, nákladem se stane až v příštím období),</a:t>
            </a:r>
          </a:p>
          <a:p>
            <a:pPr marL="557213" lvl="1" indent="-214313" algn="just">
              <a:buFont typeface="Arial" panose="020B0604020202020204" pitchFamily="34" charset="0"/>
              <a:buChar char="•"/>
            </a:pPr>
            <a:r>
              <a:rPr lang="cs-CZ" b="1" dirty="0"/>
              <a:t>výnosy a příjmy</a:t>
            </a:r>
            <a:r>
              <a:rPr lang="cs-CZ" dirty="0"/>
              <a:t>,</a:t>
            </a:r>
          </a:p>
          <a:p>
            <a:pPr marL="557213" lvl="1" indent="-214313" algn="just">
              <a:buFont typeface="Arial" panose="020B0604020202020204" pitchFamily="34" charset="0"/>
              <a:buChar char="•"/>
            </a:pPr>
            <a:r>
              <a:rPr lang="cs-CZ" b="1" dirty="0"/>
              <a:t>výsledkem hospodaření a Cash </a:t>
            </a:r>
            <a:r>
              <a:rPr lang="cs-CZ" b="1" dirty="0" err="1"/>
              <a:t>Flow</a:t>
            </a:r>
            <a:r>
              <a:rPr lang="cs-CZ" dirty="0"/>
              <a:t>.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3763" y="109961"/>
            <a:ext cx="702078" cy="5476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04955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000" b="1" dirty="0"/>
              <a:t>Náklady  x  výdaje</a:t>
            </a:r>
            <a:br>
              <a:rPr lang="cs-CZ" altLang="cs-CZ" sz="3000" b="1" dirty="0"/>
            </a:br>
            <a:r>
              <a:rPr lang="cs-CZ" altLang="cs-CZ" sz="3000" b="1" dirty="0"/>
              <a:t>výnosy  x příjmy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>
              <a:lnSpc>
                <a:spcPct val="80000"/>
              </a:lnSpc>
            </a:pPr>
            <a:r>
              <a:rPr lang="cs-CZ" altLang="cs-CZ" sz="2000" dirty="0">
                <a:effectLst/>
                <a:cs typeface="Times New Roman" pitchFamily="18" charset="0"/>
              </a:rPr>
              <a:t>Mezi náklady a výdaji nemusí být shoda, z hlediska kalkulace nás zajímají pouze náklady.</a:t>
            </a:r>
          </a:p>
          <a:p>
            <a:pPr algn="just">
              <a:lnSpc>
                <a:spcPct val="80000"/>
              </a:lnSpc>
            </a:pPr>
            <a:r>
              <a:rPr lang="cs-CZ" altLang="cs-CZ" sz="2000" dirty="0">
                <a:effectLst/>
                <a:cs typeface="Times New Roman" pitchFamily="18" charset="0"/>
              </a:rPr>
              <a:t>Příklad :</a:t>
            </a:r>
          </a:p>
          <a:p>
            <a:pPr algn="just">
              <a:lnSpc>
                <a:spcPct val="80000"/>
              </a:lnSpc>
            </a:pPr>
            <a:r>
              <a:rPr lang="cs-CZ" altLang="cs-CZ" sz="2000" dirty="0">
                <a:effectLst/>
                <a:cs typeface="Times New Roman" pitchFamily="18" charset="0"/>
              </a:rPr>
              <a:t>V lednu zaplatíme z BÚ pojistné na ¼ roku dopředu, výdaje jsou 300,- Kč, </a:t>
            </a:r>
          </a:p>
          <a:p>
            <a:pPr algn="just">
              <a:lnSpc>
                <a:spcPct val="80000"/>
              </a:lnSpc>
            </a:pPr>
            <a:r>
              <a:rPr lang="cs-CZ" altLang="cs-CZ" sz="2000" dirty="0">
                <a:effectLst/>
                <a:cs typeface="Times New Roman" pitchFamily="18" charset="0"/>
              </a:rPr>
              <a:t>ale náklady v lednu pouze 100,- Kč.</a:t>
            </a:r>
          </a:p>
          <a:p>
            <a:pPr>
              <a:lnSpc>
                <a:spcPct val="80000"/>
              </a:lnSpc>
            </a:pPr>
            <a:r>
              <a:rPr lang="cs-CZ" altLang="cs-CZ" sz="2000" dirty="0">
                <a:effectLst/>
                <a:cs typeface="Times New Roman" pitchFamily="18" charset="0"/>
              </a:rPr>
              <a:t>V lednu jsme prodali výrobky za 1000,- Kč, ale odběratel nám to zaplatil až v únoru.</a:t>
            </a:r>
          </a:p>
          <a:p>
            <a:pPr>
              <a:lnSpc>
                <a:spcPct val="80000"/>
              </a:lnSpc>
            </a:pPr>
            <a:r>
              <a:rPr lang="cs-CZ" altLang="cs-CZ" sz="2000" dirty="0">
                <a:effectLst/>
                <a:cs typeface="Times New Roman" pitchFamily="18" charset="0"/>
              </a:rPr>
              <a:t> Takže máme :</a:t>
            </a:r>
          </a:p>
          <a:p>
            <a:pPr>
              <a:lnSpc>
                <a:spcPct val="80000"/>
              </a:lnSpc>
            </a:pPr>
            <a:r>
              <a:rPr lang="cs-CZ" altLang="cs-CZ" sz="2000" dirty="0">
                <a:effectLst/>
                <a:cs typeface="Times New Roman" pitchFamily="18" charset="0"/>
              </a:rPr>
              <a:t>- výnos v lednu 1000,- Kč</a:t>
            </a:r>
          </a:p>
          <a:p>
            <a:pPr>
              <a:lnSpc>
                <a:spcPct val="80000"/>
              </a:lnSpc>
            </a:pPr>
            <a:r>
              <a:rPr lang="cs-CZ" altLang="cs-CZ" sz="2000" dirty="0">
                <a:effectLst/>
                <a:cs typeface="Times New Roman" pitchFamily="18" charset="0"/>
              </a:rPr>
              <a:t>- příjem nemáme žádný.</a:t>
            </a:r>
          </a:p>
          <a:p>
            <a:pPr>
              <a:lnSpc>
                <a:spcPct val="80000"/>
              </a:lnSpc>
            </a:pPr>
            <a:endParaRPr lang="cs-CZ" altLang="cs-CZ" sz="2000" dirty="0">
              <a:effectLst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63190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600" dirty="0"/>
              <a:t>Ekonomické pojetí nákladů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23528" y="987574"/>
            <a:ext cx="4170040" cy="3086100"/>
          </a:xfrm>
        </p:spPr>
        <p:txBody>
          <a:bodyPr/>
          <a:lstStyle/>
          <a:p>
            <a:pPr algn="just"/>
            <a:r>
              <a:rPr lang="cs-CZ" altLang="cs-CZ" sz="2000" dirty="0"/>
              <a:t>Charakterizuje to, co bylo skutečně </a:t>
            </a:r>
            <a:r>
              <a:rPr lang="cs-CZ" altLang="cs-CZ" sz="2000" dirty="0" smtClean="0"/>
              <a:t>vynaloženo ( </a:t>
            </a:r>
            <a:r>
              <a:rPr lang="cs-CZ" altLang="cs-CZ" sz="2000" dirty="0"/>
              <a:t>někdy i obětováno - vyjádřeno </a:t>
            </a:r>
            <a:r>
              <a:rPr lang="cs-CZ" altLang="cs-CZ" sz="2000" dirty="0" smtClean="0"/>
              <a:t>hodnotově) </a:t>
            </a:r>
            <a:r>
              <a:rPr lang="cs-CZ" altLang="cs-CZ" sz="2000" b="1" dirty="0" smtClean="0"/>
              <a:t>s </a:t>
            </a:r>
            <a:r>
              <a:rPr lang="cs-CZ" altLang="cs-CZ" sz="2000" b="1" dirty="0"/>
              <a:t>cílem</a:t>
            </a:r>
            <a:r>
              <a:rPr lang="cs-CZ" altLang="cs-CZ" sz="2000" dirty="0"/>
              <a:t> dosažení většího užitku. Do ekonomických nákladů patří např. úroky z vlastního kapitálu, ušlá mzda podnikatele.. Slouží pro výpočet ekonom. zisku ( cena výnosů- ekonomické náklady)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716016" y="1131590"/>
            <a:ext cx="3810000" cy="3086100"/>
          </a:xfrm>
        </p:spPr>
        <p:txBody>
          <a:bodyPr/>
          <a:lstStyle/>
          <a:p>
            <a:r>
              <a:rPr lang="cs-CZ" altLang="cs-CZ" b="1" dirty="0">
                <a:solidFill>
                  <a:srgbClr val="FF0000"/>
                </a:solidFill>
              </a:rPr>
              <a:t>Náklady podniku vždy souvisí s výnosy podniku za určité časové období.</a:t>
            </a:r>
            <a:endParaRPr lang="cs-CZ" altLang="cs-CZ" dirty="0">
              <a:solidFill>
                <a:srgbClr val="FF0000"/>
              </a:solidFill>
            </a:endParaRP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2231" y="216145"/>
            <a:ext cx="702078" cy="5476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06002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686966"/>
          </a:xfrm>
        </p:spPr>
        <p:txBody>
          <a:bodyPr/>
          <a:lstStyle/>
          <a:p>
            <a:r>
              <a:rPr lang="cs-CZ" altLang="cs-CZ" sz="3000" dirty="0"/>
              <a:t>DÍLČÍ SHRNUTÍ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552" y="1059582"/>
            <a:ext cx="7772400" cy="3086100"/>
          </a:xfrm>
        </p:spPr>
        <p:txBody>
          <a:bodyPr/>
          <a:lstStyle/>
          <a:p>
            <a:pPr algn="just">
              <a:lnSpc>
                <a:spcPct val="90000"/>
              </a:lnSpc>
            </a:pPr>
            <a:r>
              <a:rPr lang="cs-CZ" altLang="cs-CZ" sz="2000" dirty="0">
                <a:effectLst/>
              </a:rPr>
              <a:t>V ekonomické praxi se setkáváme s pojmy :</a:t>
            </a:r>
          </a:p>
          <a:p>
            <a:pPr algn="just">
              <a:lnSpc>
                <a:spcPct val="90000"/>
              </a:lnSpc>
            </a:pPr>
            <a:r>
              <a:rPr lang="cs-CZ" altLang="cs-CZ" sz="2000" dirty="0">
                <a:effectLst/>
              </a:rPr>
              <a:t>Kalkulace, kalkulování – a to vše ve spojitosti s náklady a tvorbou cen. Jedná se o tzv. nákladový typ ceny, kdy platí rovnice :</a:t>
            </a:r>
          </a:p>
          <a:p>
            <a:pPr algn="just">
              <a:lnSpc>
                <a:spcPct val="90000"/>
              </a:lnSpc>
            </a:pPr>
            <a:r>
              <a:rPr lang="cs-CZ" altLang="cs-CZ" sz="2000" b="1" dirty="0">
                <a:effectLst/>
              </a:rPr>
              <a:t>Náklady + zisk = prodejní cena</a:t>
            </a:r>
          </a:p>
          <a:p>
            <a:pPr algn="just">
              <a:lnSpc>
                <a:spcPct val="90000"/>
              </a:lnSpc>
            </a:pPr>
            <a:endParaRPr lang="cs-CZ" altLang="cs-CZ" sz="2000" b="1" dirty="0">
              <a:effectLst/>
            </a:endParaRPr>
          </a:p>
          <a:p>
            <a:pPr algn="just">
              <a:lnSpc>
                <a:spcPct val="90000"/>
              </a:lnSpc>
            </a:pPr>
            <a:r>
              <a:rPr lang="cs-CZ" altLang="cs-CZ" sz="2000" dirty="0">
                <a:effectLst/>
              </a:rPr>
              <a:t>V oblasti nákladové je nutné rozlišovat 2 pojmy :</a:t>
            </a:r>
          </a:p>
          <a:p>
            <a:pPr algn="just">
              <a:lnSpc>
                <a:spcPct val="90000"/>
              </a:lnSpc>
            </a:pPr>
            <a:r>
              <a:rPr lang="cs-CZ" altLang="cs-CZ" sz="2000" dirty="0">
                <a:effectLst/>
              </a:rPr>
              <a:t>- náklady (vše, co je zapotřebí ke zhotovení výrobku a jeho realizaci na trhu),</a:t>
            </a:r>
          </a:p>
          <a:p>
            <a:pPr algn="just">
              <a:lnSpc>
                <a:spcPct val="90000"/>
              </a:lnSpc>
            </a:pPr>
            <a:r>
              <a:rPr lang="cs-CZ" altLang="cs-CZ" sz="2000" dirty="0">
                <a:effectLst/>
              </a:rPr>
              <a:t>-výdaje( většinou peněžní, nutné k provozování podniku či obchodu..)</a:t>
            </a:r>
          </a:p>
        </p:txBody>
      </p:sp>
    </p:spTree>
    <p:extLst>
      <p:ext uri="{BB962C8B-B14F-4D97-AF65-F5344CB8AC3E}">
        <p14:creationId xmlns:p14="http://schemas.microsoft.com/office/powerpoint/2010/main" val="996871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2339</TotalTime>
  <Words>1847</Words>
  <Application>Microsoft Office PowerPoint</Application>
  <PresentationFormat>Předvádění na obrazovce (16:9)</PresentationFormat>
  <Paragraphs>214</Paragraphs>
  <Slides>33</Slides>
  <Notes>3</Notes>
  <HiddenSlides>0</HiddenSlides>
  <MMClips>0</MMClips>
  <ScaleCrop>false</ScaleCrop>
  <HeadingPairs>
    <vt:vector size="8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33</vt:i4>
      </vt:variant>
    </vt:vector>
  </HeadingPairs>
  <TitlesOfParts>
    <vt:vector size="38" baseType="lpstr">
      <vt:lpstr>Arial</vt:lpstr>
      <vt:lpstr>Calibri</vt:lpstr>
      <vt:lpstr>Times New Roman</vt:lpstr>
      <vt:lpstr>SLU</vt:lpstr>
      <vt:lpstr>dokument</vt:lpstr>
      <vt:lpstr>Název prezentace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Náklady  x  výdaje výnosy  x příjmy</vt:lpstr>
      <vt:lpstr>Ekonomické pojetí nákladů</vt:lpstr>
      <vt:lpstr>DÍLČÍ SHRNUTÍ</vt:lpstr>
      <vt:lpstr>Prezentace aplikace PowerPoint</vt:lpstr>
      <vt:lpstr>Prezentace aplikace PowerPoint</vt:lpstr>
      <vt:lpstr>Druhové třídění nákladů</vt:lpstr>
      <vt:lpstr>Kalkulační členění nákladů</vt:lpstr>
      <vt:lpstr>Třídění nákladů na fixní a variabilní - závislost na změnách objemu výroby</vt:lpstr>
      <vt:lpstr>Způsob členění nákladů na fixní a variabilní složku</vt:lpstr>
      <vt:lpstr>Podle místa vzniku náklady členíme:</vt:lpstr>
      <vt:lpstr>Modelování nákladů</vt:lpstr>
      <vt:lpstr>Metody pro stanovení nákladové funkce</vt:lpstr>
      <vt:lpstr>Základ pro použití vybraných metod</vt:lpstr>
      <vt:lpstr>Metoda dvou období 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Úloha zisku a nerozdělený zisk </vt:lpstr>
      <vt:lpstr>Úloha zisku a nerozdělený zisk</vt:lpstr>
      <vt:lpstr>Úloha zisku a nerozdělený zisk </vt:lpstr>
      <vt:lpstr>Úloha k procvičení 1</vt:lpstr>
      <vt:lpstr>Úloha k procvičení 1: řešení</vt:lpstr>
      <vt:lpstr>Úloha k procvičení 2</vt:lpstr>
      <vt:lpstr>Úloha k procvičení 2:řešení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uzivatel</cp:lastModifiedBy>
  <cp:revision>51</cp:revision>
  <cp:lastPrinted>2018-03-27T09:30:31Z</cp:lastPrinted>
  <dcterms:created xsi:type="dcterms:W3CDTF">2016-07-06T15:42:34Z</dcterms:created>
  <dcterms:modified xsi:type="dcterms:W3CDTF">2020-10-03T14:53:16Z</dcterms:modified>
</cp:coreProperties>
</file>