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80" r:id="rId6"/>
    <p:sldId id="281" r:id="rId7"/>
    <p:sldId id="298" r:id="rId8"/>
    <p:sldId id="282" r:id="rId9"/>
    <p:sldId id="297" r:id="rId10"/>
    <p:sldId id="260" r:id="rId11"/>
    <p:sldId id="283" r:id="rId12"/>
    <p:sldId id="284" r:id="rId13"/>
    <p:sldId id="285" r:id="rId14"/>
    <p:sldId id="286" r:id="rId15"/>
    <p:sldId id="287" r:id="rId16"/>
    <p:sldId id="288" r:id="rId17"/>
    <p:sldId id="304" r:id="rId18"/>
    <p:sldId id="299" r:id="rId19"/>
    <p:sldId id="300" r:id="rId20"/>
    <p:sldId id="301" r:id="rId21"/>
    <p:sldId id="302" r:id="rId22"/>
    <p:sldId id="303" r:id="rId23"/>
    <p:sldId id="261" r:id="rId24"/>
    <p:sldId id="289" r:id="rId25"/>
    <p:sldId id="262" r:id="rId26"/>
    <p:sldId id="290" r:id="rId27"/>
    <p:sldId id="291" r:id="rId28"/>
    <p:sldId id="292" r:id="rId29"/>
    <p:sldId id="293" r:id="rId30"/>
    <p:sldId id="295" r:id="rId31"/>
    <p:sldId id="294" r:id="rId32"/>
    <p:sldId id="296" r:id="rId33"/>
    <p:sldId id="279" r:id="rId3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3. 10. 2020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94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119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49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3. 10. 2020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71D8DF-88FC-4255-AC37-30C8235E32B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5286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30C5DC8-1644-4C69-A2AB-5A047E56E9F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0319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35FAA76-CA8F-45B7-9E9C-1EC3BF97961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7535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BB535E-A32A-4A82-92C1-9ABC1C84ED2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1186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 PODNIKU</a:t>
            </a:r>
          </a:p>
          <a:p>
            <a:pPr algn="ctr"/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Přednáška </a:t>
            </a: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2:Hodnotové </a:t>
            </a:r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toky v podniku a jejich vliv na rozhodování I.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Jarmila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Duháček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Šebestová,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KLASIFIKACE NÁKLADŮ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238779" y="1059582"/>
            <a:ext cx="7375966" cy="133113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Pro účely řízení nákladů se náklady kumulují do stejnorodých skupin podle řady kritérií. </a:t>
            </a:r>
            <a:endParaRPr lang="cs-CZ" dirty="0" smtClean="0"/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Smyslem </a:t>
            </a:r>
            <a:r>
              <a:rPr lang="cs-CZ" dirty="0"/>
              <a:t>tohoto kumulování nákladů je potřeba ovlivňovat výši nákladů podle specifických charakteristik jednotlivých skupin nákladů.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92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KLASIFIKACE </a:t>
            </a:r>
            <a:r>
              <a:rPr lang="cs-CZ" sz="2100" dirty="0" smtClean="0"/>
              <a:t>NÁKLADŮ 2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238779" y="625021"/>
            <a:ext cx="7375966" cy="31162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účely řízení nákladů výrobních podniků i podniků služeb se v praxi využívají následující typy třídění nákladů: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podle nákladových druhů,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účelové třídění nákladů</a:t>
            </a:r>
            <a:r>
              <a:rPr lang="cs-CZ" dirty="0"/>
              <a:t>:</a:t>
            </a:r>
          </a:p>
          <a:p>
            <a:pPr marL="1028700" lvl="2" indent="-342900" algn="just">
              <a:buFont typeface="+mj-lt"/>
              <a:buAutoNum type="arabicPeriod"/>
            </a:pPr>
            <a:r>
              <a:rPr lang="cs-CZ" i="1" dirty="0"/>
              <a:t>podle místa vzniku a odpovědnosti,</a:t>
            </a:r>
          </a:p>
          <a:p>
            <a:pPr marL="1028700" lvl="2" indent="-342900" algn="just">
              <a:buFont typeface="+mj-lt"/>
              <a:buAutoNum type="arabicPeriod"/>
            </a:pPr>
            <a:r>
              <a:rPr lang="cs-CZ" i="1" dirty="0"/>
              <a:t> podle výkonů (kalkulační hledisko),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v závislosti na změnách objemu výroby (množství poskytovaných služeb),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vnitropodnikového řízení nákladů,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podle podnikových funkcí,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nákladů v manažerském rozhodování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Druhové třídění nákladů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/>
              <a:t>Jedná se o soustředění položek nákladů do stejnorodých skupin dle spotřeby jednotlivých výrobních faktorů.</a:t>
            </a:r>
          </a:p>
          <a:p>
            <a:r>
              <a:rPr lang="cs-CZ" altLang="cs-CZ" sz="2000" dirty="0"/>
              <a:t>Podrobnější členění je uplatněno ve výkazu zisku a ztrát- v účetnictví podniku</a:t>
            </a:r>
          </a:p>
          <a:p>
            <a:r>
              <a:rPr lang="cs-CZ" altLang="cs-CZ" sz="2000" dirty="0"/>
              <a:t>Jejich konkrétní vyjádření : spotřeba materiálu, surovin, energie, odpisy ( hmotného a nehmotného majetku), osobní náklady ( mzdy, platy, provize, soc. pojištění..), náklady na služby a </a:t>
            </a:r>
            <a:r>
              <a:rPr lang="cs-CZ" altLang="cs-CZ" sz="2000" dirty="0" err="1"/>
              <a:t>fin</a:t>
            </a:r>
            <a:r>
              <a:rPr lang="cs-CZ" altLang="cs-CZ" sz="2000" dirty="0"/>
              <a:t>. náklady</a:t>
            </a:r>
            <a:r>
              <a:rPr lang="cs-CZ" altLang="cs-CZ" sz="2800" dirty="0"/>
              <a:t>.</a:t>
            </a:r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157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500" b="1" dirty="0"/>
              <a:t>Kalkulační členění nákladů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843558"/>
            <a:ext cx="7772400" cy="3086100"/>
          </a:xfrm>
        </p:spPr>
        <p:txBody>
          <a:bodyPr/>
          <a:lstStyle/>
          <a:p>
            <a:r>
              <a:rPr lang="cs-CZ" altLang="cs-CZ" sz="2000" dirty="0"/>
              <a:t>Toto hledisko je pro podnik rozhodující, umožňuje zajistit rentabilitu výroby, výrobků, předpoklad pro dosažení zisku.</a:t>
            </a:r>
          </a:p>
          <a:p>
            <a:r>
              <a:rPr lang="cs-CZ" altLang="cs-CZ" sz="2000" dirty="0"/>
              <a:t>Slouží ke zjišťování nákladů na jednotlivé výkony, má 2 hlavní skupiny nákladů :</a:t>
            </a:r>
          </a:p>
          <a:p>
            <a:r>
              <a:rPr lang="cs-CZ" altLang="cs-CZ" sz="2000" dirty="0"/>
              <a:t>- jednicové ( přímé)</a:t>
            </a:r>
          </a:p>
          <a:p>
            <a:r>
              <a:rPr lang="cs-CZ" altLang="cs-CZ" sz="2000" dirty="0"/>
              <a:t>- režijní ( nepřímé)</a:t>
            </a:r>
          </a:p>
          <a:p>
            <a:r>
              <a:rPr lang="cs-CZ" altLang="cs-CZ" sz="2000" dirty="0"/>
              <a:t>Kalkulace je písemný přehled jednotlivých složek nákladů na kalkulační jednici. Kalkulační jednicí rozumíme určitý výkon ( </a:t>
            </a:r>
            <a:r>
              <a:rPr lang="cs-CZ" altLang="cs-CZ" sz="2000" dirty="0" err="1"/>
              <a:t>výrobek,polotovar</a:t>
            </a:r>
            <a:r>
              <a:rPr lang="cs-CZ" altLang="cs-CZ" sz="2000" dirty="0"/>
              <a:t>, práci nebo službu, měřitelnou jednotkou množství).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37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/>
              <a:t>Třídění nákladů na fixní a variabilní - závislost na změnách objemu výroby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 smtClean="0"/>
              <a:t>Fixní </a:t>
            </a:r>
            <a:r>
              <a:rPr lang="cs-CZ" altLang="cs-CZ" sz="2000" b="1" dirty="0"/>
              <a:t>náklady </a:t>
            </a:r>
            <a:r>
              <a:rPr lang="cs-CZ" altLang="cs-CZ" sz="2000" dirty="0"/>
              <a:t>( ty se se změnou objemu výroby v krátkém čase nemění), patří do nich : velká část režií, odpisy, mzdy správních pracovníků, nájemné, úroky z půjček…</a:t>
            </a:r>
          </a:p>
          <a:p>
            <a:pPr algn="just"/>
            <a:r>
              <a:rPr lang="cs-CZ" altLang="cs-CZ" sz="2000" b="1" dirty="0" smtClean="0"/>
              <a:t>Variabilní </a:t>
            </a:r>
            <a:r>
              <a:rPr lang="cs-CZ" altLang="cs-CZ" sz="2000" b="1" dirty="0"/>
              <a:t>náklady </a:t>
            </a:r>
            <a:r>
              <a:rPr lang="cs-CZ" altLang="cs-CZ" sz="2000" dirty="0"/>
              <a:t>( mění se v závislosti na změnách objemu výroby, mohou se vyvíjet lineárně ( proporcionální náklady) nebo progresivně či degresivně (</a:t>
            </a:r>
            <a:r>
              <a:rPr lang="cs-CZ" altLang="cs-CZ" sz="2000" dirty="0" err="1"/>
              <a:t>nadproporcionální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podproporcionální</a:t>
            </a:r>
            <a:r>
              <a:rPr lang="cs-CZ" altLang="cs-CZ" sz="2000" dirty="0"/>
              <a:t>). Patří zde především přímé náklady a část režijních nákladů.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48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/>
              <a:t>Způsob členění nákladů na fixní a variabilní složku</a:t>
            </a:r>
            <a:endParaRPr lang="cs-CZ" altLang="cs-CZ"/>
          </a:p>
        </p:txBody>
      </p:sp>
      <p:graphicFrame>
        <p:nvGraphicFramePr>
          <p:cNvPr id="15364" name="Object 4"/>
          <p:cNvGraphicFramePr>
            <a:graphicFrameLocks noGrp="1" noChangeAspect="1"/>
          </p:cNvGraphicFramePr>
          <p:nvPr>
            <p:ph type="tbl" idx="1"/>
          </p:nvPr>
        </p:nvGraphicFramePr>
        <p:xfrm>
          <a:off x="723901" y="1485900"/>
          <a:ext cx="7694613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kument" r:id="rId3" imgW="7842960" imgH="4195800" progId="Word.Document.8">
                  <p:embed/>
                </p:oleObj>
              </mc:Choice>
              <mc:Fallback>
                <p:oleObj name="dokument" r:id="rId3" imgW="7842960" imgH="419580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1" y="1485900"/>
                        <a:ext cx="7694613" cy="308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240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2900"/>
            <a:ext cx="7772400" cy="788690"/>
          </a:xfrm>
        </p:spPr>
        <p:txBody>
          <a:bodyPr/>
          <a:lstStyle/>
          <a:p>
            <a:r>
              <a:rPr lang="cs-CZ" altLang="cs-CZ" sz="2500" b="1" dirty="0"/>
              <a:t>Podle místa vzniku náklady členíme: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/>
              <a:t>náklady </a:t>
            </a:r>
            <a:r>
              <a:rPr lang="cs-CZ" altLang="cs-CZ" sz="2400" dirty="0"/>
              <a:t>vzniklé ve výrobě, při prodeji nebo v procesu zásobování - při zajišťování hlavní činnosti podniku</a:t>
            </a:r>
            <a:r>
              <a:rPr lang="cs-CZ" altLang="cs-CZ" dirty="0"/>
              <a:t>,</a:t>
            </a:r>
          </a:p>
          <a:p>
            <a:r>
              <a:rPr lang="cs-CZ" altLang="cs-CZ" sz="2400" dirty="0" smtClean="0"/>
              <a:t>náklady </a:t>
            </a:r>
            <a:r>
              <a:rPr lang="cs-CZ" altLang="cs-CZ" sz="2400" dirty="0"/>
              <a:t>vzniklé v řízení a správě podniku,</a:t>
            </a:r>
          </a:p>
          <a:p>
            <a:r>
              <a:rPr lang="cs-CZ" altLang="cs-CZ" sz="2400" dirty="0" smtClean="0"/>
              <a:t>náklady </a:t>
            </a:r>
            <a:r>
              <a:rPr lang="cs-CZ" altLang="cs-CZ" sz="2400" dirty="0"/>
              <a:t>v obslužných a pomocných procesech</a:t>
            </a:r>
          </a:p>
          <a:p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81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Modelování nákladů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012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000" dirty="0"/>
              <a:t>Metody pro stanovení </a:t>
            </a:r>
            <a:r>
              <a:rPr lang="cs-CZ" altLang="cs-CZ" sz="3000" dirty="0" smtClean="0"/>
              <a:t>nákladové funkce</a:t>
            </a:r>
            <a:endParaRPr lang="cs-CZ" altLang="cs-CZ" sz="3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71550"/>
            <a:ext cx="7772400" cy="3340894"/>
          </a:xfrm>
        </p:spPr>
        <p:txBody>
          <a:bodyPr/>
          <a:lstStyle/>
          <a:p>
            <a:pPr algn="just"/>
            <a:r>
              <a:rPr lang="cs-CZ" altLang="cs-CZ" sz="2000" dirty="0"/>
              <a:t>Pro stanovení nákladové funkce vycházíme z funkce produkční, musíme znát výši ( odhad) fixních a variabilních nákladů. Produkční funkce vyjadřuje vztah mezi objemem výroby a náklady na výrobní faktory. Nezávisle proměnnou jsou náklady na výrobní faktory, závisle proměnnou je objem výroby.</a:t>
            </a:r>
          </a:p>
          <a:p>
            <a:pPr algn="just"/>
            <a:r>
              <a:rPr lang="cs-CZ" altLang="cs-CZ" sz="2000" b="1" dirty="0"/>
              <a:t>Parametry</a:t>
            </a:r>
            <a:r>
              <a:rPr lang="cs-CZ" altLang="cs-CZ" sz="2000" dirty="0"/>
              <a:t> nákladových funkcí můžeme odhadnout pomocí těchto metod :</a:t>
            </a:r>
          </a:p>
          <a:p>
            <a:pPr algn="just"/>
            <a:r>
              <a:rPr lang="cs-CZ" altLang="cs-CZ" sz="2000" dirty="0" smtClean="0"/>
              <a:t>klasifikační </a:t>
            </a:r>
            <a:r>
              <a:rPr lang="cs-CZ" altLang="cs-CZ" sz="2000" dirty="0"/>
              <a:t>analýzou,</a:t>
            </a:r>
          </a:p>
          <a:p>
            <a:pPr algn="just"/>
            <a:r>
              <a:rPr lang="cs-CZ" altLang="cs-CZ" sz="2000" dirty="0"/>
              <a:t>metodou dvou období,</a:t>
            </a:r>
          </a:p>
          <a:p>
            <a:pPr algn="just"/>
            <a:r>
              <a:rPr lang="cs-CZ" altLang="cs-CZ" sz="2000" dirty="0"/>
              <a:t>regresní a korelační analýzou,</a:t>
            </a:r>
          </a:p>
          <a:p>
            <a:pPr algn="just"/>
            <a:r>
              <a:rPr lang="cs-CZ" altLang="cs-CZ" sz="2000" dirty="0"/>
              <a:t>bodových diagramem, metodou 2 bodů ..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50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1450"/>
            <a:ext cx="7772400" cy="971550"/>
          </a:xfrm>
        </p:spPr>
        <p:txBody>
          <a:bodyPr/>
          <a:lstStyle/>
          <a:p>
            <a:r>
              <a:rPr lang="cs-CZ" altLang="cs-CZ" sz="3600"/>
              <a:t>Základ pro použití vybraných metod</a:t>
            </a:r>
            <a:endParaRPr lang="cs-CZ" alt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059582"/>
            <a:ext cx="7990656" cy="30861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dirty="0" smtClean="0"/>
              <a:t>Klasifikační </a:t>
            </a:r>
            <a:r>
              <a:rPr lang="cs-CZ" altLang="cs-CZ" sz="2000" b="1" dirty="0"/>
              <a:t>analýza</a:t>
            </a:r>
            <a:r>
              <a:rPr lang="cs-CZ" altLang="cs-CZ" sz="2000" dirty="0"/>
              <a:t>, principem je přesné vyčíslení a následné třídění nákladových položek na fixní a variabilní část.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/>
              <a:t>Přímé náklady jsou zařazeny do variabilních, režijní náklady však s využitím expertních odhadů nutno rozdělit na část fixní a variabilní.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>
                <a:solidFill>
                  <a:srgbClr val="FF0000"/>
                </a:solidFill>
              </a:rPr>
              <a:t>POZOR : zařazení některých nákladových druhů se může lišit podle oboru činnosti daného podniku.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81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Hodnotové toky v podniku a jejich vliv na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rozhodování I.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306404"/>
            <a:ext cx="4552638" cy="22960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Vysvětlit podstatu nákladů a výnosů v podniku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Rozlišit náklady vs. výdaje a výnosy vs. příjmy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Vyčíslit a zhodnotit výsledek </a:t>
            </a:r>
            <a:r>
              <a:rPr lang="cs-CZ" sz="1800" b="1" i="1" dirty="0" smtClean="0">
                <a:solidFill>
                  <a:srgbClr val="002060"/>
                </a:solidFill>
              </a:rPr>
              <a:t>hospodaření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Sestavit nákladovou funkci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225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451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000" dirty="0"/>
              <a:t>Metoda dvou období</a:t>
            </a:r>
            <a:br>
              <a:rPr lang="cs-CZ" altLang="cs-CZ" sz="3000" dirty="0"/>
            </a:br>
            <a:endParaRPr lang="cs-CZ" altLang="cs-CZ" sz="3000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/>
              <a:t>Pro odhad nákladové funkce se doporučuje vybrat období ( měsíc) s nejmenším a největším objemem výroby při normálním vývoji.</a:t>
            </a:r>
          </a:p>
          <a:p>
            <a:r>
              <a:rPr lang="cs-CZ" altLang="cs-CZ" sz="2000" dirty="0"/>
              <a:t>Propočet je jednoduchý, údaje se dosadí do 2 rovnic, </a:t>
            </a:r>
          </a:p>
          <a:p>
            <a:r>
              <a:rPr lang="cs-CZ" altLang="cs-CZ" sz="2000" dirty="0">
                <a:solidFill>
                  <a:srgbClr val="FF0000"/>
                </a:solidFill>
              </a:rPr>
              <a:t>celkové náklady = náklady fixní + náklady variabilní * objem výroby.</a:t>
            </a:r>
          </a:p>
          <a:p>
            <a:r>
              <a:rPr lang="cs-CZ" altLang="cs-CZ" sz="2000" dirty="0"/>
              <a:t>Využívání modelování </a:t>
            </a:r>
            <a:r>
              <a:rPr lang="cs-CZ" altLang="cs-CZ" sz="2000" dirty="0" smtClean="0"/>
              <a:t>v jednoduchých příkladech</a:t>
            </a:r>
            <a:r>
              <a:rPr lang="cs-CZ" altLang="cs-CZ" sz="2000" dirty="0"/>
              <a:t>.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364" y="2570560"/>
            <a:ext cx="41275" cy="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5105400" y="1543050"/>
            <a:ext cx="0" cy="26860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181600" y="1543050"/>
            <a:ext cx="35814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21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47958" y="151976"/>
            <a:ext cx="314573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Konstrukce nákladové funkce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12379" y="612091"/>
            <a:ext cx="7307318" cy="12234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500" dirty="0"/>
              <a:t>Pro ekonomické účely prezentuje nákladová funkce závislost celkových nákladů N na objemu produkce Q. V závislosti na tom, z jakého úhlu pohledu jsou výrobní faktory posuzovány, rozlišujeme dva typy nákladových funkcí: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krátkodobé nákladové funkce (A),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dlouhodobé nákladové funkce (B).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7" y="1991084"/>
            <a:ext cx="4867727" cy="2553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103608" y="2038276"/>
            <a:ext cx="56755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300" b="1" dirty="0"/>
              <a:t>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370" y="2012418"/>
            <a:ext cx="4452630" cy="220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734729" y="1991084"/>
            <a:ext cx="56755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300" b="1" dirty="0"/>
              <a:t>B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522" y="169648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52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9600" y="146615"/>
            <a:ext cx="624273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Konstrukce nákladové funkce : krátkodobá nákladová funkce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48" y="1316053"/>
            <a:ext cx="6422231" cy="1707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56" y="219052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06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výnosů v </a:t>
            </a:r>
            <a:r>
              <a:rPr lang="pl-PL" sz="2100" dirty="0" smtClean="0"/>
              <a:t>podniku 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188640" y="1183579"/>
            <a:ext cx="8479552" cy="256224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Z důvodu zjednodušení problematiky hodnocení hospodářské činnosti podniku budou do výnosů zahrnuty pouze výkony, které odebírají externí klienti (další položky, které jsou rovněž zařazovány do výnosů, nebudou v rámci </a:t>
            </a:r>
            <a:r>
              <a:rPr lang="cs-CZ" dirty="0" smtClean="0"/>
              <a:t>tohoto rozboru zmiňovány</a:t>
            </a:r>
            <a:r>
              <a:rPr lang="cs-CZ" dirty="0"/>
              <a:t>).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Výnosy podniku </a:t>
            </a:r>
            <a:r>
              <a:rPr lang="cs-CZ" dirty="0"/>
              <a:t>tvoří: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provozní výnosy – tyto výnosy podnik získá z provozně hospodářské činnosti, jedná se o tržby z prodeje,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finanční výnosy – jsou výsledkem finančních investic, cenných papírů, vkladů atd.,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mimořádné výnosy – získané mimořádně, např. prodejem nepoužívaného majetku.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8" y="250393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38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výnosů v </a:t>
            </a:r>
            <a:r>
              <a:rPr lang="pl-PL" sz="2100" dirty="0" smtClean="0"/>
              <a:t>podniku 2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188640" y="1183579"/>
            <a:ext cx="8479552" cy="246990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Tržby </a:t>
            </a:r>
            <a:r>
              <a:rPr lang="cs-CZ" b="1" dirty="0"/>
              <a:t>(T)</a:t>
            </a:r>
            <a:r>
              <a:rPr lang="cs-CZ" dirty="0"/>
              <a:t> jsou výsledkem působení těchto základních faktorů: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objem produkce (Q) v naturálních jednotkách [ks, m</a:t>
            </a:r>
            <a:r>
              <a:rPr lang="cs-CZ" baseline="30000" dirty="0"/>
              <a:t>2</a:t>
            </a:r>
            <a:r>
              <a:rPr lang="cs-CZ" dirty="0"/>
              <a:t>, kg, l, kWh atd.]; objem poskytnutých služeb [počet m</a:t>
            </a:r>
            <a:r>
              <a:rPr lang="cs-CZ" baseline="30000" dirty="0"/>
              <a:t>2</a:t>
            </a:r>
            <a:r>
              <a:rPr lang="cs-CZ" dirty="0"/>
              <a:t> uklízených kancelářských prostor, počet zaúčtovaných položek v účetních knihách],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cena p [Kč/ks, Kč/m, Kč/kWh, …],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sortimentní struktura výroby či služeb (např. převažuje objem úklidových prací nad objemem poskytnutých dopravních výkonů).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8" y="250393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62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16090" y="250393"/>
            <a:ext cx="4686532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Hodnocení hospodářské činnosti podniku </a:t>
            </a:r>
          </a:p>
        </p:txBody>
      </p:sp>
      <p:sp>
        <p:nvSpPr>
          <p:cNvPr id="3" name="Obdélník 2"/>
          <p:cNvSpPr/>
          <p:nvPr/>
        </p:nvSpPr>
        <p:spPr>
          <a:xfrm>
            <a:off x="630621" y="820972"/>
            <a:ext cx="7249999" cy="410881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Ekonomický výsledek zmíněné hospodářské činnosti porovnává výnosy (hodnotové ocenění zákazníky odebraných výkonů) s vynaloženými náklady na tyto výnosy (spotřebovanými výrobními faktory).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Hodnocení hospodářské činnosti podnikatelských subjektů je založeno na srovnání výnosů (v podobě tržeb, T) a celkových nákladů, které byly vynaloženy na realizované výkony za příslušné období. Srovnání se provádí formou rozdílu mezi výnosy a náklady: </a:t>
            </a:r>
          </a:p>
          <a:p>
            <a:endParaRPr lang="cs-CZ" sz="1500" dirty="0"/>
          </a:p>
          <a:p>
            <a:pPr algn="ctr"/>
            <a:r>
              <a:rPr lang="cs-CZ" sz="1900" b="1" dirty="0">
                <a:solidFill>
                  <a:srgbClr val="FF0000"/>
                </a:solidFill>
              </a:rPr>
              <a:t>VH= V – N</a:t>
            </a:r>
          </a:p>
          <a:p>
            <a:r>
              <a:rPr lang="cs-CZ" sz="1500" dirty="0"/>
              <a:t>kde </a:t>
            </a:r>
          </a:p>
          <a:p>
            <a:r>
              <a:rPr lang="cs-CZ" sz="1500" i="1" dirty="0"/>
              <a:t>VH … výsledek hospodaření, </a:t>
            </a:r>
            <a:endParaRPr lang="cs-CZ" sz="1500" dirty="0"/>
          </a:p>
          <a:p>
            <a:r>
              <a:rPr lang="cs-CZ" sz="1500" i="1" dirty="0"/>
              <a:t>V … výnosy, </a:t>
            </a:r>
            <a:endParaRPr lang="cs-CZ" sz="1500" dirty="0"/>
          </a:p>
          <a:p>
            <a:r>
              <a:rPr lang="cs-CZ" sz="1500" i="1" dirty="0"/>
              <a:t>N … celkové náklady, </a:t>
            </a:r>
            <a:endParaRPr lang="cs-CZ" sz="1500" dirty="0"/>
          </a:p>
          <a:p>
            <a:r>
              <a:rPr lang="cs-CZ" sz="1500" dirty="0"/>
              <a:t>respektive: </a:t>
            </a:r>
          </a:p>
          <a:p>
            <a:pPr algn="ctr"/>
            <a:r>
              <a:rPr lang="cs-CZ" sz="1900" b="1" dirty="0">
                <a:solidFill>
                  <a:srgbClr val="FF0000"/>
                </a:solidFill>
              </a:rPr>
              <a:t>VH= T – N</a:t>
            </a:r>
          </a:p>
          <a:p>
            <a:endParaRPr lang="cs-CZ" sz="1500" dirty="0"/>
          </a:p>
          <a:p>
            <a:r>
              <a:rPr lang="cs-CZ" sz="1500" dirty="0"/>
              <a:t>V případě, že </a:t>
            </a:r>
            <a:r>
              <a:rPr lang="cs-CZ" sz="1500" i="1" dirty="0"/>
              <a:t>T&gt;N</a:t>
            </a:r>
            <a:r>
              <a:rPr lang="cs-CZ" sz="1500" dirty="0"/>
              <a:t>, potom rovněž </a:t>
            </a:r>
            <a:r>
              <a:rPr lang="cs-CZ" sz="1500" i="1" dirty="0"/>
              <a:t>VH &gt; 0</a:t>
            </a:r>
            <a:r>
              <a:rPr lang="cs-CZ" sz="1500" dirty="0"/>
              <a:t>, hovoříme o zisku. V případě, že </a:t>
            </a:r>
            <a:r>
              <a:rPr lang="cs-CZ" sz="1500" i="1" dirty="0"/>
              <a:t>T &lt;N</a:t>
            </a:r>
            <a:r>
              <a:rPr lang="cs-CZ" sz="1500" dirty="0"/>
              <a:t>, potom </a:t>
            </a:r>
            <a:r>
              <a:rPr lang="cs-CZ" sz="1500" i="1" dirty="0"/>
              <a:t>VH &lt; 0</a:t>
            </a:r>
            <a:r>
              <a:rPr lang="cs-CZ" sz="1500" dirty="0"/>
              <a:t>, hovoříme o ztrátě.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405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>
                <a:cs typeface="Times New Roman" pitchFamily="18" charset="0"/>
              </a:rPr>
              <a:t>Úloha zisku a nerozdělený zisk</a:t>
            </a:r>
            <a:r>
              <a:rPr lang="cs-CZ" altLang="cs-CZ" sz="3000" dirty="0"/>
              <a:t>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0150"/>
            <a:ext cx="7772400" cy="3340894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Na výši nerozděleného zisku mají rozhodující vliv zejména tyto faktory: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zisk běžného roku</a:t>
            </a:r>
            <a:endParaRPr lang="cs-CZ" altLang="cs-CZ" sz="2000" dirty="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daň ze zisku</a:t>
            </a:r>
            <a:endParaRPr lang="cs-CZ" altLang="cs-CZ" sz="2000" dirty="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dividendy vyplácené akcionářům</a:t>
            </a:r>
            <a:endParaRPr lang="cs-CZ" altLang="cs-CZ" sz="2000" dirty="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tvorba rezervních fondů ze zisku</a:t>
            </a:r>
            <a:r>
              <a:rPr lang="cs-CZ" altLang="cs-CZ" sz="2000" dirty="0">
                <a:effectLst/>
                <a:cs typeface="Times New Roman" pitchFamily="18" charset="0"/>
              </a:rPr>
              <a:t> </a:t>
            </a:r>
            <a:endParaRPr lang="cs-CZ" altLang="cs-CZ" sz="2000" dirty="0">
              <a:effectLst/>
            </a:endParaRPr>
          </a:p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Chápeme-li zisk jako rozdíl mezi výnosy a náklady podniku, pak je zřejmé, že zvyšování zisku můžeme dosáhnout </a:t>
            </a:r>
            <a:r>
              <a:rPr lang="cs-CZ" altLang="cs-CZ" sz="2000" dirty="0" smtClean="0">
                <a:effectLst/>
                <a:cs typeface="Times New Roman" pitchFamily="18" charset="0"/>
              </a:rPr>
              <a:t>dvěma </a:t>
            </a:r>
            <a:r>
              <a:rPr lang="cs-CZ" altLang="cs-CZ" sz="2000" dirty="0">
                <a:effectLst/>
                <a:cs typeface="Times New Roman" pitchFamily="18" charset="0"/>
              </a:rPr>
              <a:t>základními způsoby, tj. zvyšováním výnosů nebo snižováním nákladů (tj. zvýšenou hospodárností v jejich vynakládání).</a:t>
            </a:r>
            <a:r>
              <a:rPr lang="cs-CZ" altLang="cs-CZ" sz="2000" dirty="0">
                <a:effectLst/>
              </a:rPr>
              <a:t>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75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500" b="1" dirty="0">
                <a:cs typeface="Times New Roman" pitchFamily="18" charset="0"/>
              </a:rPr>
              <a:t>Úloha zisku a nerozdělený zisk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Rozdíl mezi cenou výrobku a jeho variabilními náklady nazýváme </a:t>
            </a: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příspěvkem na úhradu fixních nákladů a zisku (p – b)</a:t>
            </a:r>
            <a:r>
              <a:rPr lang="cs-CZ" altLang="cs-CZ" sz="2000" dirty="0">
                <a:effectLst/>
                <a:cs typeface="Times New Roman" pitchFamily="18" charset="0"/>
              </a:rPr>
              <a:t>.</a:t>
            </a:r>
            <a:endParaRPr lang="cs-CZ" altLang="cs-CZ" sz="2000" dirty="0">
              <a:effectLst/>
            </a:endParaRPr>
          </a:p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Změna </a:t>
            </a: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nákladů na jednotku vyrobené produkce</a:t>
            </a:r>
            <a:r>
              <a:rPr lang="cs-CZ" altLang="cs-CZ" sz="2000" dirty="0">
                <a:effectLst/>
                <a:cs typeface="Times New Roman" pitchFamily="18" charset="0"/>
              </a:rPr>
              <a:t> je souhrnným faktorem, který bývá ovlivňován např.: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oceněním výrobních prostředků 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mzdovými náklady a výší sociálního a zdravotního pojištění,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organizační úrovní výrobního procesu,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</a:rPr>
              <a:t>m</a:t>
            </a:r>
            <a:r>
              <a:rPr lang="cs-CZ" altLang="cs-CZ" sz="2000" dirty="0">
                <a:effectLst/>
                <a:cs typeface="Times New Roman" pitchFamily="18" charset="0"/>
              </a:rPr>
              <a:t>etodickými a reorganizačními změnami, popř. dalšími podmínkami, ovlivňujícími úroveň organizace práce a výroby v podniku</a:t>
            </a:r>
            <a:r>
              <a:rPr lang="cs-CZ" altLang="cs-CZ" sz="2000" dirty="0">
                <a:effectLst/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9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>
                <a:cs typeface="Times New Roman" pitchFamily="18" charset="0"/>
              </a:rPr>
              <a:t>Úloha zisku a nerozdělený zisk</a:t>
            </a:r>
            <a:r>
              <a:rPr lang="cs-CZ" altLang="cs-CZ" sz="35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Zisk plní důležité funkce, jedná se zejména  </a:t>
            </a:r>
            <a:r>
              <a:rPr lang="cs-CZ" altLang="cs-CZ" sz="2000" dirty="0">
                <a:effectLst/>
              </a:rPr>
              <a:t>o </a:t>
            </a:r>
            <a:r>
              <a:rPr lang="cs-CZ" altLang="cs-CZ" sz="2000" dirty="0">
                <a:effectLst/>
                <a:cs typeface="Times New Roman" pitchFamily="18" charset="0"/>
              </a:rPr>
              <a:t>funkce: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kriteriální</a:t>
            </a:r>
            <a:r>
              <a:rPr lang="cs-CZ" altLang="cs-CZ" sz="2000" dirty="0">
                <a:effectLst/>
                <a:cs typeface="Times New Roman" pitchFamily="18" charset="0"/>
              </a:rPr>
              <a:t> – kdy je kritériem pro rozhodování o všech základních otázkách hospodářské činnosti podniku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je hlavním zdrojem akumulace, tj. konkrétní tvorby finančních zdrojů pro svůj další rozvoj, tuto funkci často nazýváme jako </a:t>
            </a: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rozvojovou</a:t>
            </a:r>
            <a:r>
              <a:rPr lang="cs-CZ" altLang="cs-CZ" sz="2000" dirty="0">
                <a:effectLst/>
                <a:cs typeface="Times New Roman" pitchFamily="18" charset="0"/>
              </a:rPr>
              <a:t>,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je základem pro rozdělování (mezi vlastníky, investory a stát), tato funkce se často nazývá </a:t>
            </a: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rozdělovací</a:t>
            </a:r>
            <a:endParaRPr lang="cs-CZ" altLang="cs-CZ" sz="2000" dirty="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a v neposlední řadě plní funkci </a:t>
            </a: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motivační</a:t>
            </a:r>
            <a:r>
              <a:rPr lang="cs-CZ" altLang="cs-CZ" sz="2000" dirty="0">
                <a:effectLst/>
                <a:cs typeface="Times New Roman" pitchFamily="18" charset="0"/>
              </a:rPr>
              <a:t>, to znamená je motivem a motorem podnikání</a:t>
            </a:r>
            <a:r>
              <a:rPr lang="cs-CZ" altLang="cs-CZ" sz="2400" dirty="0">
                <a:effectLst/>
                <a:cs typeface="Times New Roman" pitchFamily="18" charset="0"/>
              </a:rPr>
              <a:t>.</a:t>
            </a:r>
            <a:r>
              <a:rPr lang="cs-CZ" altLang="cs-CZ" sz="2400" dirty="0">
                <a:effectLst/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66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1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="1" u="sng" dirty="0"/>
              <a:t>Příklad č. 1</a:t>
            </a:r>
            <a:endParaRPr lang="cs-CZ" sz="2000" dirty="0"/>
          </a:p>
          <a:p>
            <a:r>
              <a:rPr lang="cs-CZ" sz="2000" dirty="0"/>
              <a:t>Bylo prodáno 800 ks svetrů za 560 Kč. Vypočítejte, jaký byl výsledek hospodaření, pokud náklady činily:</a:t>
            </a:r>
          </a:p>
          <a:p>
            <a:r>
              <a:rPr lang="cs-CZ" sz="2000" dirty="0"/>
              <a:t>a)	380 000 Kč,</a:t>
            </a:r>
          </a:p>
          <a:p>
            <a:r>
              <a:rPr lang="cs-CZ" sz="2000" dirty="0"/>
              <a:t>b)	500 000 Kč.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31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l-PL" sz="3000" b="1" dirty="0">
                <a:solidFill>
                  <a:schemeClr val="bg1">
                    <a:lumMod val="95000"/>
                  </a:schemeClr>
                </a:solidFill>
              </a:rPr>
              <a:t>Hodnotové toky v podniku a jejich vliv na </a:t>
            </a:r>
            <a:r>
              <a:rPr lang="pl-PL" sz="3000" b="1" dirty="0" smtClean="0">
                <a:solidFill>
                  <a:schemeClr val="bg1">
                    <a:lumMod val="95000"/>
                  </a:schemeClr>
                </a:solidFill>
              </a:rPr>
              <a:t>rozhodování I.</a:t>
            </a:r>
            <a:endParaRPr lang="pl-PL" sz="3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1868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Podstata nákladů a výnosů v podniku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výsledek hospodaření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476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1: řešení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43558"/>
            <a:ext cx="7772400" cy="3728442"/>
          </a:xfrm>
        </p:spPr>
        <p:txBody>
          <a:bodyPr/>
          <a:lstStyle/>
          <a:p>
            <a:r>
              <a:rPr lang="cs-CZ" sz="2000" b="1" dirty="0"/>
              <a:t>Řešení</a:t>
            </a:r>
            <a:endParaRPr lang="cs-CZ" sz="2000" dirty="0"/>
          </a:p>
          <a:p>
            <a:r>
              <a:rPr lang="cs-CZ" sz="2000" dirty="0"/>
              <a:t>Ad a) </a:t>
            </a:r>
          </a:p>
          <a:p>
            <a:r>
              <a:rPr lang="cs-CZ" sz="2000" dirty="0"/>
              <a:t>VH = Q * p - N</a:t>
            </a:r>
          </a:p>
          <a:p>
            <a:r>
              <a:rPr lang="cs-CZ" sz="2000" dirty="0"/>
              <a:t>VH = 800*560 - 380 000</a:t>
            </a:r>
          </a:p>
          <a:p>
            <a:r>
              <a:rPr lang="cs-CZ" sz="2000" dirty="0"/>
              <a:t>VH = 448 000 - 380 000 </a:t>
            </a:r>
          </a:p>
          <a:p>
            <a:r>
              <a:rPr lang="cs-CZ" sz="2000" dirty="0"/>
              <a:t>VH =  </a:t>
            </a:r>
            <a:r>
              <a:rPr lang="cs-CZ" sz="2000" b="1" dirty="0"/>
              <a:t>68 000 Kč ZISK</a:t>
            </a:r>
            <a:endParaRPr lang="cs-CZ" sz="2000" dirty="0"/>
          </a:p>
          <a:p>
            <a:r>
              <a:rPr lang="cs-CZ" sz="2000" dirty="0"/>
              <a:t> </a:t>
            </a:r>
            <a:r>
              <a:rPr lang="cs-CZ" sz="2000" dirty="0" smtClean="0"/>
              <a:t>Ad </a:t>
            </a:r>
            <a:r>
              <a:rPr lang="cs-CZ" sz="2000" dirty="0"/>
              <a:t>b)</a:t>
            </a:r>
          </a:p>
          <a:p>
            <a:r>
              <a:rPr lang="cs-CZ" sz="2000" dirty="0"/>
              <a:t>VH = Q * p - N</a:t>
            </a:r>
          </a:p>
          <a:p>
            <a:r>
              <a:rPr lang="cs-CZ" sz="2000" dirty="0"/>
              <a:t>VH = 800*560 – 500 000 </a:t>
            </a:r>
          </a:p>
          <a:p>
            <a:r>
              <a:rPr lang="cs-CZ" sz="2000" dirty="0"/>
              <a:t>VH =  </a:t>
            </a:r>
            <a:r>
              <a:rPr lang="cs-CZ" sz="2000" b="1" dirty="0"/>
              <a:t>-52 000 Kč ZTRÁTA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23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2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43558"/>
            <a:ext cx="7772400" cy="3728442"/>
          </a:xfrm>
        </p:spPr>
        <p:txBody>
          <a:bodyPr/>
          <a:lstStyle/>
          <a:p>
            <a:r>
              <a:rPr lang="cs-CZ" sz="2000" b="1" u="sng" dirty="0"/>
              <a:t>Příklad č. </a:t>
            </a:r>
            <a:r>
              <a:rPr lang="cs-CZ" sz="2000" b="1" u="sng" dirty="0" smtClean="0"/>
              <a:t>2</a:t>
            </a:r>
            <a:endParaRPr lang="cs-CZ" sz="2000" dirty="0"/>
          </a:p>
          <a:p>
            <a:r>
              <a:rPr lang="cs-CZ" sz="2000" b="1" i="1" dirty="0"/>
              <a:t>Rozhodněte, zda se jedná o fixní nebo variabilní náklady v každém z následujících případů:</a:t>
            </a:r>
            <a:endParaRPr lang="cs-CZ" sz="2000" dirty="0"/>
          </a:p>
          <a:p>
            <a:pPr lvl="0"/>
            <a:r>
              <a:rPr lang="cs-CZ" sz="2000" dirty="0"/>
              <a:t>měsíční mzdy vedení podniku,</a:t>
            </a:r>
          </a:p>
          <a:p>
            <a:pPr lvl="0"/>
            <a:r>
              <a:rPr lang="cs-CZ" sz="2000" dirty="0" smtClean="0"/>
              <a:t>odpisy,</a:t>
            </a:r>
            <a:endParaRPr lang="cs-CZ" sz="2000" dirty="0"/>
          </a:p>
          <a:p>
            <a:pPr lvl="0"/>
            <a:r>
              <a:rPr lang="cs-CZ" sz="2000" dirty="0"/>
              <a:t>spotřeba papíru při výrobě </a:t>
            </a:r>
            <a:r>
              <a:rPr lang="cs-CZ" sz="2000" dirty="0" smtClean="0"/>
              <a:t>knih,</a:t>
            </a:r>
            <a:endParaRPr lang="cs-CZ" sz="2000" dirty="0"/>
          </a:p>
          <a:p>
            <a:pPr lvl="0"/>
            <a:r>
              <a:rPr lang="cs-CZ" sz="2000" dirty="0"/>
              <a:t>spotřeba plynu k vytápění výrobní haly</a:t>
            </a:r>
            <a:r>
              <a:rPr lang="cs-CZ" sz="2000" dirty="0" smtClean="0"/>
              <a:t>, </a:t>
            </a:r>
            <a:endParaRPr lang="cs-CZ" sz="2000" dirty="0"/>
          </a:p>
          <a:p>
            <a:pPr lvl="0"/>
            <a:r>
              <a:rPr lang="cs-CZ" sz="2000" dirty="0"/>
              <a:t>náklady na pořízení zboží (prodejna</a:t>
            </a:r>
            <a:r>
              <a:rPr lang="cs-CZ" sz="2000" dirty="0" smtClean="0"/>
              <a:t>),</a:t>
            </a:r>
            <a:endParaRPr lang="cs-CZ" sz="2000" dirty="0"/>
          </a:p>
          <a:p>
            <a:pPr lvl="0"/>
            <a:r>
              <a:rPr lang="cs-CZ" sz="2000" dirty="0"/>
              <a:t>propagace </a:t>
            </a:r>
            <a:r>
              <a:rPr lang="cs-CZ" sz="2000" dirty="0" smtClean="0"/>
              <a:t>značky,</a:t>
            </a:r>
            <a:endParaRPr lang="cs-CZ" sz="2000" dirty="0"/>
          </a:p>
          <a:p>
            <a:pPr lvl="0"/>
            <a:r>
              <a:rPr lang="cs-CZ" sz="2000" dirty="0"/>
              <a:t>poplatek za připojení k </a:t>
            </a:r>
            <a:r>
              <a:rPr lang="cs-CZ" sz="2000" dirty="0" smtClean="0"/>
              <a:t>internetu,</a:t>
            </a:r>
            <a:endParaRPr lang="cs-CZ" sz="2000" dirty="0"/>
          </a:p>
          <a:p>
            <a:pPr lvl="0"/>
            <a:r>
              <a:rPr lang="cs-CZ" sz="2000" dirty="0"/>
              <a:t>spotřeba benzínu taxikářského vozu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97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2:řešení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43558"/>
            <a:ext cx="7772400" cy="3728442"/>
          </a:xfrm>
        </p:spPr>
        <p:txBody>
          <a:bodyPr/>
          <a:lstStyle/>
          <a:p>
            <a:r>
              <a:rPr lang="cs-CZ" sz="2000" b="1" u="sng" dirty="0"/>
              <a:t>Příklad č. </a:t>
            </a:r>
            <a:r>
              <a:rPr lang="cs-CZ" sz="2000" b="1" u="sng" dirty="0" smtClean="0"/>
              <a:t>2</a:t>
            </a:r>
            <a:endParaRPr lang="cs-CZ" sz="2000" dirty="0"/>
          </a:p>
          <a:p>
            <a:r>
              <a:rPr lang="cs-CZ" sz="2000" b="1" i="1" dirty="0"/>
              <a:t>Rozhodněte, zda se jedná o fixní </a:t>
            </a:r>
            <a:r>
              <a:rPr lang="cs-CZ" sz="2000" b="1" i="1" dirty="0" smtClean="0"/>
              <a:t>(F) nebo </a:t>
            </a:r>
            <a:r>
              <a:rPr lang="cs-CZ" sz="2000" b="1" i="1" dirty="0"/>
              <a:t>variabilní náklady </a:t>
            </a:r>
            <a:r>
              <a:rPr lang="cs-CZ" sz="2000" b="1" i="1" dirty="0" smtClean="0"/>
              <a:t>(VN) v</a:t>
            </a:r>
            <a:r>
              <a:rPr lang="cs-CZ" sz="2000" b="1" i="1" dirty="0"/>
              <a:t> každém z následujících případů:</a:t>
            </a:r>
            <a:endParaRPr lang="cs-CZ" sz="2000" dirty="0"/>
          </a:p>
          <a:p>
            <a:pPr lvl="0"/>
            <a:r>
              <a:rPr lang="cs-CZ" sz="2000" dirty="0"/>
              <a:t>měsíční mzdy vedení podniku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FF0000"/>
                </a:solidFill>
              </a:rPr>
              <a:t> F</a:t>
            </a:r>
            <a:endParaRPr lang="cs-CZ" sz="2000" dirty="0"/>
          </a:p>
          <a:p>
            <a:pPr lvl="0"/>
            <a:r>
              <a:rPr lang="cs-CZ" sz="2000" dirty="0" smtClean="0"/>
              <a:t>odpisy,</a:t>
            </a:r>
            <a:r>
              <a:rPr lang="cs-CZ" sz="2000" dirty="0" smtClean="0">
                <a:solidFill>
                  <a:srgbClr val="FF0000"/>
                </a:solidFill>
              </a:rPr>
              <a:t> F</a:t>
            </a:r>
            <a:endParaRPr lang="cs-CZ" sz="2000" dirty="0"/>
          </a:p>
          <a:p>
            <a:pPr lvl="0"/>
            <a:r>
              <a:rPr lang="cs-CZ" sz="2000" dirty="0"/>
              <a:t>spotřeba papíru při výrobě knih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VN</a:t>
            </a:r>
            <a:endParaRPr lang="cs-CZ" sz="2000" dirty="0"/>
          </a:p>
          <a:p>
            <a:pPr lvl="0"/>
            <a:r>
              <a:rPr lang="cs-CZ" sz="2000" dirty="0"/>
              <a:t>spotřeba plynu k vytápění výrobní haly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F/VN</a:t>
            </a:r>
            <a:endParaRPr lang="cs-CZ" sz="2000" dirty="0"/>
          </a:p>
          <a:p>
            <a:pPr lvl="0"/>
            <a:r>
              <a:rPr lang="cs-CZ" sz="2000" dirty="0"/>
              <a:t>náklady na pořízení zboží (prodejna</a:t>
            </a:r>
            <a:r>
              <a:rPr lang="cs-CZ" sz="2000" dirty="0" smtClean="0"/>
              <a:t>),</a:t>
            </a:r>
            <a:r>
              <a:rPr lang="cs-CZ" sz="2000" dirty="0" smtClean="0">
                <a:solidFill>
                  <a:srgbClr val="FF0000"/>
                </a:solidFill>
              </a:rPr>
              <a:t>VN</a:t>
            </a:r>
            <a:endParaRPr lang="cs-CZ" sz="2000" dirty="0"/>
          </a:p>
          <a:p>
            <a:pPr lvl="0"/>
            <a:r>
              <a:rPr lang="cs-CZ" sz="2000" dirty="0"/>
              <a:t>propagace značky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FF0000"/>
                </a:solidFill>
              </a:rPr>
              <a:t> F</a:t>
            </a:r>
            <a:endParaRPr lang="cs-CZ" sz="2000" dirty="0"/>
          </a:p>
          <a:p>
            <a:pPr lvl="0"/>
            <a:r>
              <a:rPr lang="cs-CZ" sz="2000" dirty="0"/>
              <a:t>poplatek za připojení k internetu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F</a:t>
            </a:r>
            <a:endParaRPr lang="cs-CZ" sz="2000" dirty="0"/>
          </a:p>
          <a:p>
            <a:pPr lvl="0"/>
            <a:r>
              <a:rPr lang="cs-CZ" sz="2000" dirty="0"/>
              <a:t>spotřeba benzínu taxikářského vozu</a:t>
            </a:r>
            <a:r>
              <a:rPr lang="cs-CZ" sz="2000" dirty="0" smtClean="0"/>
              <a:t>. </a:t>
            </a:r>
            <a:r>
              <a:rPr lang="cs-CZ" sz="2000" dirty="0" smtClean="0">
                <a:solidFill>
                  <a:srgbClr val="FF0000"/>
                </a:solidFill>
              </a:rPr>
              <a:t>VN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70426" y="432392"/>
            <a:ext cx="230375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086244"/>
            <a:ext cx="8614779" cy="1900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rgbClr val="002060"/>
                </a:solidFill>
                <a:cs typeface="Arial" panose="020B0604020202020204" pitchFamily="34" charset="0"/>
              </a:rPr>
              <a:t>Spotřebou výrobních faktorů vznikají podniku náklady, které lze klasifikovat z různých úhlů pohledu v závislosti na potřebách jejich řízení.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rgbClr val="002060"/>
                </a:solidFill>
                <a:cs typeface="Arial" panose="020B0604020202020204" pitchFamily="34" charset="0"/>
              </a:rPr>
              <a:t>Výsledkem podnikatelské činnosti podniku jsou výkony, které jsou prezentovány ve formě výrobků a služeb pro zákazníky.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rgbClr val="002060"/>
                </a:solidFill>
                <a:cs typeface="Arial" panose="020B0604020202020204" pitchFamily="34" charset="0"/>
              </a:rPr>
              <a:t>Prodejem výrobků a služeb zákazníkům vznikají podniku výnosy. Jedná se tedy o peněžní ocenění výkonů bez ohledu na to, zda reálně došlo k převodu peněz mezi prodávajícím a kupujícím</a:t>
            </a:r>
            <a:r>
              <a:rPr lang="cs-CZ" sz="17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cs-CZ" sz="17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83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28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2851" y="915566"/>
            <a:ext cx="7375966" cy="200824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/>
              <a:t>Spotřebováváním výrobních faktorů vznikají podniku náklady.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Náklady </a:t>
            </a:r>
            <a:r>
              <a:rPr lang="cs-CZ" dirty="0"/>
              <a:t>podniku chápeme jako peněžní částky, které podnik účelně vynaložil na získání výnosů.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finančním ohodnocením spotřeby výrobních faktorů při tvorbě výrobku (služby).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ukazatelem kvality vnitropodnikových procesů.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Úkolem </a:t>
            </a:r>
            <a:r>
              <a:rPr lang="cs-CZ" dirty="0"/>
              <a:t>managementu je náklady efektivně řídit.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9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</a:t>
            </a:r>
            <a:r>
              <a:rPr lang="pl-PL" sz="2100" dirty="0" smtClean="0"/>
              <a:t>podniku 2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1131590"/>
            <a:ext cx="7375966" cy="173124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Existuje </a:t>
            </a:r>
            <a:r>
              <a:rPr lang="cs-CZ" dirty="0"/>
              <a:t>dvojí pojetí nákladů: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finančního účetnictví</a:t>
            </a:r>
            <a:r>
              <a:rPr lang="cs-CZ" dirty="0"/>
              <a:t>, které je určeno pro externí uživatele (finanční úřad, banky, …),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manažerského účetnictví</a:t>
            </a:r>
            <a:r>
              <a:rPr lang="cs-CZ" dirty="0"/>
              <a:t>, které je určeno pro interního uživatele, kde se jedná o náklady v rámci vnitropodnikového (manažerského) účetnictví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04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</a:t>
            </a:r>
            <a:r>
              <a:rPr lang="pl-PL" sz="2100" dirty="0" smtClean="0"/>
              <a:t>podniku 3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642808"/>
            <a:ext cx="7375966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této souvislosti je nutno upozornit na správné používání ekonomických pojmů, které jsou velmi často nesprávně zaměňovány, či používány jako synonyma.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Konkrétně </a:t>
            </a:r>
            <a:r>
              <a:rPr lang="cs-CZ" dirty="0"/>
              <a:t>nutno rozlišovat mezi pojmy: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náklady a výdaje </a:t>
            </a:r>
            <a:r>
              <a:rPr lang="cs-CZ" dirty="0"/>
              <a:t>– úbytek peněz v pokladně nebo na běžném účtu bez ohledu na jejich použití (nákup stroje je výdaj, nákladem se stane až odpis, předem zaplacený nájem je výdaj, nákladem se stane až v příštím období),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výnosy a příjmy</a:t>
            </a:r>
            <a:r>
              <a:rPr lang="cs-CZ" dirty="0"/>
              <a:t>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výsledkem hospodaření a Cash </a:t>
            </a:r>
            <a:r>
              <a:rPr lang="cs-CZ" b="1" dirty="0" err="1"/>
              <a:t>Flow</a:t>
            </a:r>
            <a:r>
              <a:rPr lang="cs-CZ" dirty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95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/>
              <a:t>Náklady  x  výdaje</a:t>
            </a:r>
            <a:br>
              <a:rPr lang="cs-CZ" altLang="cs-CZ" sz="3000" b="1" dirty="0"/>
            </a:br>
            <a:r>
              <a:rPr lang="cs-CZ" altLang="cs-CZ" sz="3000" b="1" dirty="0"/>
              <a:t>výnosy  x příjmy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Mezi náklady a výdaji nemusí být shoda, z hlediska kalkulace nás zajímají pouze náklady.</a:t>
            </a:r>
          </a:p>
          <a:p>
            <a:pPr algn="just">
              <a:lnSpc>
                <a:spcPct val="8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Příklad :</a:t>
            </a:r>
          </a:p>
          <a:p>
            <a:pPr algn="just">
              <a:lnSpc>
                <a:spcPct val="8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V lednu zaplatíme z BÚ pojistné na ¼ roku dopředu, výdaje jsou 300,- Kč, </a:t>
            </a:r>
          </a:p>
          <a:p>
            <a:pPr algn="just">
              <a:lnSpc>
                <a:spcPct val="8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ale náklady v lednu pouze 100,- Kč.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V lednu jsme prodali výrobky za 1000,- Kč, ale odběratel nám to zaplatil až v únoru.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 Takže máme :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- výnos v lednu 1000,- Kč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- příjem nemáme žádný.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31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Ekonomické pojetí nákladů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987574"/>
            <a:ext cx="4170040" cy="3086100"/>
          </a:xfrm>
        </p:spPr>
        <p:txBody>
          <a:bodyPr/>
          <a:lstStyle/>
          <a:p>
            <a:pPr algn="just"/>
            <a:r>
              <a:rPr lang="cs-CZ" altLang="cs-CZ" sz="2000" dirty="0"/>
              <a:t>Charakterizuje to, co bylo skutečně </a:t>
            </a:r>
            <a:r>
              <a:rPr lang="cs-CZ" altLang="cs-CZ" sz="2000" dirty="0" smtClean="0"/>
              <a:t>vynaloženo ( </a:t>
            </a:r>
            <a:r>
              <a:rPr lang="cs-CZ" altLang="cs-CZ" sz="2000" dirty="0"/>
              <a:t>někdy i obětováno - vyjádřeno </a:t>
            </a:r>
            <a:r>
              <a:rPr lang="cs-CZ" altLang="cs-CZ" sz="2000" dirty="0" smtClean="0"/>
              <a:t>hodnotově) </a:t>
            </a:r>
            <a:r>
              <a:rPr lang="cs-CZ" altLang="cs-CZ" sz="2000" b="1" dirty="0" smtClean="0"/>
              <a:t>s </a:t>
            </a:r>
            <a:r>
              <a:rPr lang="cs-CZ" altLang="cs-CZ" sz="2000" b="1" dirty="0"/>
              <a:t>cílem</a:t>
            </a:r>
            <a:r>
              <a:rPr lang="cs-CZ" altLang="cs-CZ" sz="2000" dirty="0"/>
              <a:t> dosažení většího užitku. Do ekonomických nákladů patří např. úroky z vlastního kapitálu, ušlá mzda podnikatele.. Slouží pro výpočet ekonom. zisku ( cena výnosů- ekonomické náklady)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6016" y="1131590"/>
            <a:ext cx="3810000" cy="3086100"/>
          </a:xfrm>
        </p:spPr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Náklady podniku vždy souvisí s výnosy podniku za určité časové období.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0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6966"/>
          </a:xfrm>
        </p:spPr>
        <p:txBody>
          <a:bodyPr/>
          <a:lstStyle/>
          <a:p>
            <a:r>
              <a:rPr lang="cs-CZ" altLang="cs-CZ" sz="3000" dirty="0"/>
              <a:t>DÍLČÍ SHRNUTÍ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9582"/>
            <a:ext cx="7772400" cy="30861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</a:rPr>
              <a:t>V ekonomické praxi se setkáváme s pojmy 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</a:rPr>
              <a:t>Kalkulace, kalkulování – a to vše ve spojitosti s náklady a tvorbou cen. Jedná se o tzv. nákladový typ ceny, kdy platí rovnice 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>
                <a:effectLst/>
              </a:rPr>
              <a:t>Náklady + zisk = prodejní cena</a:t>
            </a:r>
          </a:p>
          <a:p>
            <a:pPr algn="just">
              <a:lnSpc>
                <a:spcPct val="90000"/>
              </a:lnSpc>
            </a:pPr>
            <a:endParaRPr lang="cs-CZ" altLang="cs-CZ" sz="2000" b="1" dirty="0">
              <a:effectLst/>
            </a:endParaRPr>
          </a:p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</a:rPr>
              <a:t>V oblasti nákladové je nutné rozlišovat 2 pojmy 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</a:rPr>
              <a:t>- náklady (vše, co je zapotřebí ke zhotovení výrobku a jeho realizaci na trhu),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</a:rPr>
              <a:t>-výdaje( většinou peněžní, nutné k provozování podniku či obchodu..)</a:t>
            </a:r>
          </a:p>
        </p:txBody>
      </p:sp>
    </p:spTree>
    <p:extLst>
      <p:ext uri="{BB962C8B-B14F-4D97-AF65-F5344CB8AC3E}">
        <p14:creationId xmlns:p14="http://schemas.microsoft.com/office/powerpoint/2010/main" val="9968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1847</Words>
  <Application>Microsoft Office PowerPoint</Application>
  <PresentationFormat>Předvádění na obrazovce (16:9)</PresentationFormat>
  <Paragraphs>214</Paragraphs>
  <Slides>33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SLU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Náklady  x  výdaje výnosy  x příjmy</vt:lpstr>
      <vt:lpstr>Ekonomické pojetí nákladů</vt:lpstr>
      <vt:lpstr>DÍLČÍ SHRNUTÍ</vt:lpstr>
      <vt:lpstr>Prezentace aplikace PowerPoint</vt:lpstr>
      <vt:lpstr>Prezentace aplikace PowerPoint</vt:lpstr>
      <vt:lpstr>Druhové třídění nákladů</vt:lpstr>
      <vt:lpstr>Kalkulační členění nákladů</vt:lpstr>
      <vt:lpstr>Třídění nákladů na fixní a variabilní - závislost na změnách objemu výroby</vt:lpstr>
      <vt:lpstr>Způsob členění nákladů na fixní a variabilní složku</vt:lpstr>
      <vt:lpstr>Podle místa vzniku náklady členíme:</vt:lpstr>
      <vt:lpstr>Modelování nákladů</vt:lpstr>
      <vt:lpstr>Metody pro stanovení nákladové funkce</vt:lpstr>
      <vt:lpstr>Základ pro použití vybraných metod</vt:lpstr>
      <vt:lpstr>Metoda dvou období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Úloha zisku a nerozdělený zisk </vt:lpstr>
      <vt:lpstr>Úloha zisku a nerozdělený zisk</vt:lpstr>
      <vt:lpstr>Úloha zisku a nerozdělený zisk </vt:lpstr>
      <vt:lpstr>Úloha k procvičení 1</vt:lpstr>
      <vt:lpstr>Úloha k procvičení 1: řešení</vt:lpstr>
      <vt:lpstr>Úloha k procvičení 2</vt:lpstr>
      <vt:lpstr>Úloha k procvičení 2:řešení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51</cp:revision>
  <cp:lastPrinted>2018-03-27T09:30:31Z</cp:lastPrinted>
  <dcterms:created xsi:type="dcterms:W3CDTF">2016-07-06T15:42:34Z</dcterms:created>
  <dcterms:modified xsi:type="dcterms:W3CDTF">2020-10-03T14:53:16Z</dcterms:modified>
</cp:coreProperties>
</file>