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281" r:id="rId3"/>
    <p:sldId id="293" r:id="rId4"/>
    <p:sldId id="300" r:id="rId5"/>
    <p:sldId id="309" r:id="rId6"/>
    <p:sldId id="310" r:id="rId7"/>
    <p:sldId id="311" r:id="rId8"/>
    <p:sldId id="312" r:id="rId9"/>
    <p:sldId id="313" r:id="rId10"/>
    <p:sldId id="314" r:id="rId11"/>
    <p:sldId id="316" r:id="rId12"/>
    <p:sldId id="301" r:id="rId13"/>
    <p:sldId id="317" r:id="rId14"/>
    <p:sldId id="318" r:id="rId15"/>
    <p:sldId id="319" r:id="rId16"/>
    <p:sldId id="320" r:id="rId17"/>
    <p:sldId id="321" r:id="rId18"/>
    <p:sldId id="302" r:id="rId19"/>
    <p:sldId id="303" r:id="rId20"/>
    <p:sldId id="305" r:id="rId21"/>
    <p:sldId id="306" r:id="rId22"/>
    <p:sldId id="304" r:id="rId23"/>
    <p:sldId id="308" r:id="rId24"/>
    <p:sldId id="307" r:id="rId2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8. 11. 2020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8. 11. 2020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Hlavní </a:t>
            </a:r>
            <a:r>
              <a:rPr lang="cs-CZ" sz="3000" b="1" cap="all" dirty="0" smtClean="0">
                <a:solidFill>
                  <a:schemeClr val="bg1"/>
                </a:solidFill>
              </a:rPr>
              <a:t>podnikové procesy: Prodej</a:t>
            </a:r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</a:t>
            </a:r>
            <a:r>
              <a:rPr lang="cs-CZ" sz="1800" b="1" i="1" dirty="0" smtClean="0">
                <a:solidFill>
                  <a:srgbClr val="002060"/>
                </a:solidFill>
              </a:rPr>
              <a:t>prodeje,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Posoudit </a:t>
            </a:r>
            <a:r>
              <a:rPr lang="cs-CZ" sz="1800" b="1" i="1" dirty="0">
                <a:solidFill>
                  <a:srgbClr val="002060"/>
                </a:solidFill>
              </a:rPr>
              <a:t>efektivitu a náročnost, kterou představují jednotlivé </a:t>
            </a:r>
            <a:r>
              <a:rPr lang="cs-CZ" sz="1800" b="1" i="1" dirty="0" smtClean="0">
                <a:solidFill>
                  <a:srgbClr val="002060"/>
                </a:solidFill>
              </a:rPr>
              <a:t>procesy v prodeji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Propočty v prodejní činnosti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trhů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1880" y="843558"/>
            <a:ext cx="68344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Vznik charakteristik především v dynamické oblasti </a:t>
            </a:r>
            <a:r>
              <a:rPr lang="cs-CZ" dirty="0" smtClean="0"/>
              <a:t>E-business a </a:t>
            </a:r>
            <a:r>
              <a:rPr lang="cs-CZ" dirty="0" err="1"/>
              <a:t>Ecommerce</a:t>
            </a:r>
            <a:endParaRPr lang="cs-CZ" dirty="0"/>
          </a:p>
          <a:p>
            <a:r>
              <a:rPr lang="cs-CZ" dirty="0"/>
              <a:t>• B2B – směrem k dalšímu podnikatelskému subjektu</a:t>
            </a:r>
          </a:p>
          <a:p>
            <a:r>
              <a:rPr lang="cs-CZ" dirty="0"/>
              <a:t>• B2C – směrem k zákazníkovi</a:t>
            </a:r>
          </a:p>
          <a:p>
            <a:r>
              <a:rPr lang="cs-CZ" dirty="0"/>
              <a:t>• B2G – směrem k vládě</a:t>
            </a:r>
          </a:p>
          <a:p>
            <a:r>
              <a:rPr lang="cs-CZ" dirty="0"/>
              <a:t>• B2A – směrem k lokálním celkům (kraje)</a:t>
            </a:r>
          </a:p>
          <a:p>
            <a:r>
              <a:rPr lang="cs-CZ" dirty="0"/>
              <a:t>• B2E – směrem k zaměstnancům</a:t>
            </a:r>
          </a:p>
          <a:p>
            <a:r>
              <a:rPr lang="cs-CZ" dirty="0"/>
              <a:t>• B2R – směrem k dealerovi</a:t>
            </a:r>
          </a:p>
          <a:p>
            <a:r>
              <a:rPr lang="cs-CZ" dirty="0"/>
              <a:t>• C2C – spotřebitelé k sobě</a:t>
            </a:r>
          </a:p>
          <a:p>
            <a:r>
              <a:rPr lang="cs-CZ" dirty="0"/>
              <a:t>• C2B – spotřebitelé požadují něco od podniků</a:t>
            </a:r>
          </a:p>
          <a:p>
            <a:r>
              <a:rPr lang="cs-CZ" dirty="0"/>
              <a:t>• C2G – spotřebitelé požadují něco po státu a jsou iniciátorem</a:t>
            </a:r>
          </a:p>
          <a:p>
            <a:r>
              <a:rPr lang="cs-CZ" dirty="0"/>
              <a:t>• G2B – vláda požaduje od podniků plnění</a:t>
            </a:r>
          </a:p>
          <a:p>
            <a:r>
              <a:rPr lang="cs-CZ" dirty="0"/>
              <a:t>• G2C – vláda ke spotřebitelům</a:t>
            </a:r>
          </a:p>
          <a:p>
            <a:r>
              <a:rPr lang="cs-CZ" dirty="0"/>
              <a:t>• G2G – mezivládní obchody a dohody</a:t>
            </a:r>
          </a:p>
        </p:txBody>
      </p:sp>
    </p:spTree>
    <p:extLst>
      <p:ext uri="{BB962C8B-B14F-4D97-AF65-F5344CB8AC3E}">
        <p14:creationId xmlns:p14="http://schemas.microsoft.com/office/powerpoint/2010/main" val="274437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odbytové politiky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10862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Podnikatelské chování je ovlivněno orientací </a:t>
            </a:r>
            <a:r>
              <a:rPr lang="cs-CZ" dirty="0" smtClean="0"/>
              <a:t>na podnikatelské </a:t>
            </a:r>
            <a:r>
              <a:rPr lang="cs-CZ" dirty="0"/>
              <a:t>cíle.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formulaci systému cílů vychází podnik z:</a:t>
            </a:r>
          </a:p>
          <a:p>
            <a:pPr lvl="2"/>
            <a:r>
              <a:rPr lang="cs-CZ" dirty="0"/>
              <a:t>• vlastních představ a přání,</a:t>
            </a:r>
          </a:p>
          <a:p>
            <a:pPr lvl="2"/>
            <a:r>
              <a:rPr lang="cs-CZ" dirty="0"/>
              <a:t>• vlastních možností a</a:t>
            </a:r>
          </a:p>
          <a:p>
            <a:pPr lvl="2"/>
            <a:r>
              <a:rPr lang="cs-CZ" dirty="0"/>
              <a:t>• podmínek okolí.</a:t>
            </a:r>
          </a:p>
          <a:p>
            <a:endParaRPr lang="cs-CZ" dirty="0" smtClean="0"/>
          </a:p>
          <a:p>
            <a:r>
              <a:rPr lang="cs-CZ" dirty="0" smtClean="0"/>
              <a:t>Hlavního </a:t>
            </a:r>
            <a:r>
              <a:rPr lang="cs-CZ" dirty="0"/>
              <a:t>cíle podniku je možné dosáhnout </a:t>
            </a:r>
            <a:r>
              <a:rPr lang="cs-CZ" dirty="0" smtClean="0"/>
              <a:t>jen ve </a:t>
            </a:r>
            <a:r>
              <a:rPr lang="cs-CZ" dirty="0"/>
              <a:t>spolupráci s nižší </a:t>
            </a:r>
            <a:r>
              <a:rPr lang="cs-CZ" dirty="0" smtClean="0"/>
              <a:t>úrovní podnikového </a:t>
            </a:r>
            <a:r>
              <a:rPr lang="cs-CZ" dirty="0"/>
              <a:t>řízení </a:t>
            </a:r>
            <a:r>
              <a:rPr lang="cs-CZ" dirty="0" smtClean="0"/>
              <a:t>a když </a:t>
            </a:r>
            <a:r>
              <a:rPr lang="cs-CZ" dirty="0"/>
              <a:t>jsou pro ně stanoveny dílčí cíle.</a:t>
            </a:r>
          </a:p>
        </p:txBody>
      </p:sp>
    </p:spTree>
    <p:extLst>
      <p:ext uri="{BB962C8B-B14F-4D97-AF65-F5344CB8AC3E}">
        <p14:creationId xmlns:p14="http://schemas.microsoft.com/office/powerpoint/2010/main" val="188835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279089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/>
              <a:t>Plánování činnosti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Plán prodejní činnosti</a:t>
            </a:r>
            <a:r>
              <a:rPr lang="cs-CZ" dirty="0"/>
              <a:t> se opírá o dvě základní charakteristiky, a to </a:t>
            </a:r>
            <a:r>
              <a:rPr lang="cs-CZ" i="1" dirty="0"/>
              <a:t>stabilitu</a:t>
            </a:r>
            <a:r>
              <a:rPr lang="cs-CZ" dirty="0"/>
              <a:t> a </a:t>
            </a:r>
            <a:r>
              <a:rPr lang="cs-CZ" i="1" dirty="0"/>
              <a:t>pružnost</a:t>
            </a:r>
            <a:r>
              <a:rPr lang="cs-CZ" dirty="0"/>
              <a:t>. Zdánlivě se vzájemně vylučující pojmy mají své opodstatnění.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Stabilita</a:t>
            </a:r>
            <a:r>
              <a:rPr lang="cs-CZ" dirty="0" smtClean="0"/>
              <a:t> </a:t>
            </a:r>
            <a:r>
              <a:rPr lang="cs-CZ" dirty="0"/>
              <a:t>zde znamená stálost základních prodejních záměrů a směrů jejich realizace.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Pružnost</a:t>
            </a:r>
            <a:r>
              <a:rPr lang="cs-CZ" dirty="0" smtClean="0"/>
              <a:t> </a:t>
            </a:r>
            <a:r>
              <a:rPr lang="cs-CZ" dirty="0"/>
              <a:t>pak je nezbytná pro reakci na stále se měnící podmínky uvnitř i vně podniku.</a:t>
            </a:r>
          </a:p>
        </p:txBody>
      </p:sp>
    </p:spTree>
    <p:extLst>
      <p:ext uri="{BB962C8B-B14F-4D97-AF65-F5344CB8AC3E}">
        <p14:creationId xmlns:p14="http://schemas.microsoft.com/office/powerpoint/2010/main" val="278437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odbytu</a:t>
            </a:r>
            <a:endParaRPr lang="cs-CZ" dirty="0"/>
          </a:p>
        </p:txBody>
      </p:sp>
      <p:pic>
        <p:nvPicPr>
          <p:cNvPr id="3" name="Obrázek 2" descr="http://www.ceed.cz/podnik_ekonomika/prodej/grafy/plan%20prodeje.gif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0"/>
          <a:stretch/>
        </p:blipFill>
        <p:spPr bwMode="auto">
          <a:xfrm>
            <a:off x="1187624" y="1203599"/>
            <a:ext cx="6146626" cy="23825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786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 smtClean="0"/>
              <a:t>S plánem odbytu souvisí cenová politika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56084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Principy tvorby cen lze charakterizovat prostřednictvím tří modelů jejich utváření.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Poptávkově orientovaná tvorba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Tvorba konkurenčně orientovaných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82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224" y="713118"/>
            <a:ext cx="5454904" cy="389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</a:t>
            </a:r>
            <a:r>
              <a:rPr lang="cs-CZ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 * 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(1+Zp/100) – stanoví se na základě úplných (celkových) nákladů </a:t>
            </a:r>
            <a:r>
              <a:rPr lang="cs-CZ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(CN) 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procentně stanovené sazby ziskové přirážky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Při poklesu odbytu rostou průměrné náklady na jednotku náklady na jednotku produkce. Po úpravě rostoucí výše těchto nákladů o sazbu ziskové přirážky tedy cena roste. Rostoucí cena snižuje prodané množství a proces postupuje ať do ztráty zájmu zákazníků ).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neúplných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nv+pú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se určuje na základě jednotkových variabilních nákladů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příspěvku na úhradu fixních nákladů a </a:t>
            </a:r>
            <a:r>
              <a:rPr lang="cs-CZ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zisku (</a:t>
            </a:r>
            <a:r>
              <a:rPr lang="cs-CZ" sz="1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pú</a:t>
            </a:r>
            <a:r>
              <a:rPr lang="cs-CZ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zkoumání vztahu cen a nákladů obecně platí, že dlouhodobě minimální cena nesmí klesnout pod úroveň nákladů na jednotku produkce. Krátkodobě může cena klesnout až na úroveň jednotkových variabilních nákladů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31590"/>
            <a:ext cx="3096344" cy="922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833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Poptávkově orientovaná tvorba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8136904" cy="146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založena na rozhodování o cenách na základě informací o tom, jaké množství zboží lze prodat za různé ceny. Spotřebitel při své úvaze o koupi se nezaměřuje na výši výrobních nákladů daného zboží, ale na stupeň uspokojení svých potřeb, na užitek, který od výrobku očekává. Sledovanou souvislostí mezi poptávaným množstvím a určitou výší ceny je koeficient cenové elasticity poptávky (pružnosti). Koeficient vypovídá o tom, jak je daný trh, resp. zákazník cenově citlivý. </a:t>
            </a:r>
            <a:r>
              <a:rPr lang="cs-CZ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Koeficient </a:t>
            </a:r>
            <a:r>
              <a:rPr lang="cs-C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cenové elasticity lze vyjádřit jako absolutní hodnotu podílu mezi procentní změnou poptávaného množství a procentní změnou ceny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41466"/>
            <a:ext cx="5760720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539552" y="3435846"/>
            <a:ext cx="8844744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Výsledné hodnoty lze členit do následujících skupin: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&gt; 1, jedná se o cenově pružnou poptávku (při změně ceny o 1 % se poptávka změní – poklesne - o více procent),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= 1, jedná se o jednotkovou cenovou elasticitu (změny cen se rovnají změnám poptávky),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 &lt; 1, jedná se o cenově nepružnou poptávku (při změně ceny o 1 % se poptávka změní o méně než procento).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Pokud chceme výsledek v procentech – vynásobíme krát 100.</a:t>
            </a:r>
            <a:endParaRPr lang="cs-CZ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48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/>
              <a:t>Tvorba konkurenčně orientovaných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1833086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využívána podniky, které se vzdávají vlastní aktivní cenové politiky. Orientují se na cenové požadavky svých konkurentů nebo na průměrné ceny v oboru.</a:t>
            </a:r>
          </a:p>
        </p:txBody>
      </p:sp>
    </p:spTree>
    <p:extLst>
      <p:ext uri="{BB962C8B-B14F-4D97-AF65-F5344CB8AC3E}">
        <p14:creationId xmlns:p14="http://schemas.microsoft.com/office/powerpoint/2010/main" val="512368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77155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b="1" dirty="0"/>
              <a:t>Průzkum trhu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Trh lze definovat z mnoha různých pohledů a na základě mnoha různých hledisek. Nám pro tyto účely postačí následující charakteristika: </a:t>
            </a:r>
            <a:r>
              <a:rPr lang="cs-CZ" sz="1600" b="1" dirty="0"/>
              <a:t>Trh je souborem koupí a prodejů se zohledněním všech subjektivních i objektivních podmínek jejich průběhu. 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Průzkum trhu je </a:t>
            </a:r>
            <a:r>
              <a:rPr lang="cs-CZ" sz="1600" b="1" dirty="0"/>
              <a:t>základním</a:t>
            </a:r>
            <a:r>
              <a:rPr lang="cs-CZ" sz="1600" dirty="0"/>
              <a:t>, ne-li hlavním, </a:t>
            </a:r>
            <a:r>
              <a:rPr lang="cs-CZ" sz="1600" b="1" dirty="0"/>
              <a:t>zdrojem informací</a:t>
            </a:r>
            <a:r>
              <a:rPr lang="cs-CZ" sz="1600" dirty="0"/>
              <a:t> potřebných pro řízení podniku ve všech oblastech. Jejich optimální množství ve stěžejním okamžiku podnikatelského rozhodování je nejdůležitějším faktorem ovlivňujícím činnost každého subjektu.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Průzkum trhu </a:t>
            </a:r>
            <a:r>
              <a:rPr lang="cs-CZ" sz="1600" b="1" dirty="0"/>
              <a:t>můžeme opět členit</a:t>
            </a:r>
            <a:r>
              <a:rPr lang="cs-CZ" sz="1600" dirty="0"/>
              <a:t> z mnoha různých hledisek, </a:t>
            </a:r>
            <a:r>
              <a:rPr lang="cs-CZ" sz="1600" dirty="0" err="1"/>
              <a:t>např.z</a:t>
            </a:r>
            <a:r>
              <a:rPr lang="cs-CZ" sz="1600" dirty="0"/>
              <a:t> hlediska novosti výrobku na trhu, podle časového úseku, v němž je prováděn, podle rozsahu či povahy produktu. Průběh průzkumu má vždy tyto fáze: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Volba cíle a metody průzkumu trhu.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Sběr informací.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Analýza a vyhodnocení informací.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Interpretace závěrů a využití výsledků průzkumu</a:t>
            </a:r>
          </a:p>
        </p:txBody>
      </p:sp>
    </p:spTree>
    <p:extLst>
      <p:ext uri="{BB962C8B-B14F-4D97-AF65-F5344CB8AC3E}">
        <p14:creationId xmlns:p14="http://schemas.microsoft.com/office/powerpoint/2010/main" val="3853030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91556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Kontakty </a:t>
            </a:r>
            <a:r>
              <a:rPr lang="cs-CZ" b="1" dirty="0"/>
              <a:t>se zákazníky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Kontakty se zákazníky jsou závisle zejména na charakteru těchto zákazníků, tedy jejich rozlišení na výrobce, velkoobchod, zprostředkovatel, maloobchod, konečný spotřebitel.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Můžeme </a:t>
            </a:r>
            <a:r>
              <a:rPr lang="cs-CZ" dirty="0"/>
              <a:t>rozlišit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přímý </a:t>
            </a:r>
            <a:r>
              <a:rPr lang="cs-CZ" dirty="0"/>
              <a:t>kontakt se zákazníkem, jehož obsahem je zpravidla příprava a uzavírání smluv, a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nepřímý </a:t>
            </a:r>
            <a:r>
              <a:rPr lang="cs-CZ" dirty="0"/>
              <a:t>kontakt se zákazníkem, k němuž dochází prostřednictvím různých zprostředkovatelů mezi výrobcem a konečným spotřebitelem.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Nedílnou </a:t>
            </a:r>
            <a:r>
              <a:rPr lang="cs-CZ" dirty="0"/>
              <a:t>součástí této oblasti činnosti prodejního oddělení je informační tok.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45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</a:t>
            </a:r>
            <a:r>
              <a:rPr lang="cs-CZ" sz="3000" b="1" dirty="0" smtClean="0">
                <a:solidFill>
                  <a:schemeClr val="bg1"/>
                </a:solidFill>
              </a:rPr>
              <a:t>podnikové procesy: prodej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Popis procesu prodeje</a:t>
            </a:r>
          </a:p>
          <a:p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Propočty </a:t>
            </a: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potřeby </a:t>
            </a:r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prodeje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4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843558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 smtClean="0"/>
              <a:t>Zavádění </a:t>
            </a:r>
            <a:r>
              <a:rPr lang="cs-CZ" b="1" dirty="0"/>
              <a:t>nových vý</a:t>
            </a:r>
            <a:r>
              <a:rPr lang="cs-CZ" dirty="0"/>
              <a:t>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případě zavádění nových výrobků je nutné říci, že se na této činnosti nepodílí pouze prodejní oddělení, ale jde o činnosti komplexně včleněnou do strategického plánu činností celého podniku.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Prodejní </a:t>
            </a:r>
            <a:r>
              <a:rPr lang="cs-CZ" dirty="0"/>
              <a:t>oddělení je však tím posledním, a pro odběratele prvním, článkem jež následně získává zpětnou vazbu v otázce spokojenosti zákazníků, schopnosti výrobku se na trhu uplatnit apod.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63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5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915566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 smtClean="0"/>
              <a:t>Propagace </a:t>
            </a:r>
            <a:r>
              <a:rPr lang="cs-CZ" b="1" dirty="0"/>
              <a:t>a reklama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Propagaci můžeme chápat jako veškeré aktivity směřující vně podniku i do něj, jejichž účelem je vytvářet příznivý image podniku i jeho </a:t>
            </a:r>
            <a:r>
              <a:rPr lang="cs-CZ" dirty="0" smtClean="0"/>
              <a:t>výrobků.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Reklama </a:t>
            </a:r>
            <a:r>
              <a:rPr lang="cs-CZ" dirty="0"/>
              <a:t>je jednou z možností propagace podniku a jeho výrobků. Základní ekonomickou funkcí reklamy je vyvolat a ovlivňovat potřeby, spotřebu, podněcovat poptávku za účelem zvýšení ekonomického efektu podniku.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mimoekonomickou funkci lze charakterizovat jako sledování různých výchovných, zdravotních, morálních či jiných stránek spotřeby. K tomu, aby reklama, vzhledem ke své finanční náročnosti, byla i účinná, je nutné splnit mnoho požadavků a i tak bude kvantifikace přínosu reklamy značně obtížná.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702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6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843558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Servis</a:t>
            </a:r>
            <a:endParaRPr lang="cs-CZ" sz="1600" b="1" dirty="0"/>
          </a:p>
          <a:p>
            <a:r>
              <a:rPr lang="cs-CZ" sz="1600" dirty="0"/>
              <a:t>Na servisní aktivity můžeme hledět ve dvou rovinách. Díky první z nich máme jejich prostřednictvím možnost různými formami pomoci spotřebitelům, tzn. že se jedná o aktivity z podniku vně. Druhou rovinu pak tvoří rovina umožňující získávat od spotřebitelů zpětnou vazbu v podobě konkrétních informací od konkrétních uživatelů podnikových výrobků. Rozlišujeme: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poradenský </a:t>
            </a:r>
            <a:r>
              <a:rPr lang="cs-CZ" sz="1600" dirty="0"/>
              <a:t>servis – má individuální charakter a jeho účelem je informovat konkrétního spotřebitele o způsobu aplikace daného </a:t>
            </a:r>
            <a:r>
              <a:rPr lang="cs-CZ" sz="1600" dirty="0" smtClean="0"/>
              <a:t>výrobku,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aplikační </a:t>
            </a:r>
            <a:r>
              <a:rPr lang="cs-CZ" sz="1600" dirty="0"/>
              <a:t>servis – vymýšlí a prověřuje možné způsoby použití výrobku, odhaduje případné nedostatky, navrhuje metody pro drobné opravy apod</a:t>
            </a:r>
            <a:r>
              <a:rPr lang="cs-CZ" sz="1600" dirty="0" smtClean="0"/>
              <a:t>.,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technický </a:t>
            </a:r>
            <a:r>
              <a:rPr lang="cs-CZ" sz="1600" dirty="0"/>
              <a:t>servis – odstraňování závad vzniklých při zavádění výrobků i v průběhu jeho používání apod.</a:t>
            </a:r>
          </a:p>
        </p:txBody>
      </p:sp>
    </p:spTree>
    <p:extLst>
      <p:ext uri="{BB962C8B-B14F-4D97-AF65-F5344CB8AC3E}">
        <p14:creationId xmlns:p14="http://schemas.microsoft.com/office/powerpoint/2010/main" val="2521690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7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77155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b="1" dirty="0"/>
              <a:t>Péče o hotové výrobky</a:t>
            </a:r>
            <a:endParaRPr lang="cs-CZ" sz="1600" dirty="0"/>
          </a:p>
          <a:p>
            <a:r>
              <a:rPr lang="cs-CZ" sz="1600" dirty="0"/>
              <a:t>Prodejní útvar má na starosti veškeré práce spojené s přejímkou, evidencí, skladováním, péčí o zásoby a expedici hotových výrobků, v případě, že si to zákazník žádá, zajišťuje i dopravu.</a:t>
            </a:r>
          </a:p>
          <a:p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Finanční vztahy</a:t>
            </a:r>
            <a:endParaRPr lang="cs-CZ" sz="1600" dirty="0"/>
          </a:p>
          <a:p>
            <a:r>
              <a:rPr lang="cs-CZ" sz="1600" dirty="0"/>
              <a:t>Z hlediska finančních vztahů má prodejní útvar za úkol přijímat platby od zákazníků, fakturace v celém rozsahu, tedy od přípravy po kontrolu faktur, úvěrové obchody, pokud tuto službu firma pro odběratele nabízí, vztahy s bankami, pojišťovnami apod.</a:t>
            </a:r>
          </a:p>
          <a:p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Hospodaření s obaly</a:t>
            </a:r>
            <a:endParaRPr lang="cs-CZ" sz="1600" dirty="0"/>
          </a:p>
          <a:p>
            <a:r>
              <a:rPr lang="cs-CZ" sz="1600" dirty="0"/>
              <a:t>Obal chrání výrobek před poškozením, korozí a usnadňuje manipulaci při dopravě výrobků k zákazníkovi. Smyslem hospodaření s obaly je jejich hospodárné využití, zvláště, jde-li o obaly vratné. Hospodaření s obaly probíhá v rozsahu fyzické manipulace, jejich evidence, kontrola jejich stavu, účetní operace apod.</a:t>
            </a:r>
          </a:p>
        </p:txBody>
      </p:sp>
    </p:spTree>
    <p:extLst>
      <p:ext uri="{BB962C8B-B14F-4D97-AF65-F5344CB8AC3E}">
        <p14:creationId xmlns:p14="http://schemas.microsoft.com/office/powerpoint/2010/main" val="2999152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</a:t>
            </a:r>
            <a:r>
              <a:rPr lang="cs-CZ" dirty="0" smtClean="0"/>
              <a:t>oddělení 8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725091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/>
              <a:t>Organizace odbytových cest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 pojmem odbytová cesta si můžeme přestavit způsob dodání výrobku od výrobce ke spotřebiteli, přičemž prodejní útvar je jen začátkem distribučního kanálu daného výrobku.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Rozlišujeme </a:t>
            </a:r>
            <a:r>
              <a:rPr lang="cs-CZ" dirty="0"/>
              <a:t>dlouhé a krátké distribuční kanály, úzké a široké, přímě a nepřímé apod.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Rozhodnutí </a:t>
            </a:r>
            <a:r>
              <a:rPr lang="cs-CZ" dirty="0"/>
              <a:t>o volbě vhodné distribuční cesty je závislé na mnoha faktorech. K těm základním patří např. povaha výrobku, povaha výroby, povaha spotřeby, skladovací možnosti výrobku, náročnost výrobku na servis, územní rozmístění odběratelů, náklady na distribuci apod.</a:t>
            </a:r>
          </a:p>
        </p:txBody>
      </p:sp>
    </p:spTree>
    <p:extLst>
      <p:ext uri="{BB962C8B-B14F-4D97-AF65-F5344CB8AC3E}">
        <p14:creationId xmlns:p14="http://schemas.microsoft.com/office/powerpoint/2010/main" val="131633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C27DF9F-2ED8-4D98-9AB4-254B79D21E7A}"/>
              </a:ext>
            </a:extLst>
          </p:cNvPr>
          <p:cNvSpPr/>
          <p:nvPr/>
        </p:nvSpPr>
        <p:spPr>
          <a:xfrm>
            <a:off x="188641" y="337003"/>
            <a:ext cx="263501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Prodejní činnost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BE3B637D-AFAD-4611-A815-24EB07590AB0}"/>
              </a:ext>
            </a:extLst>
          </p:cNvPr>
          <p:cNvSpPr/>
          <p:nvPr/>
        </p:nvSpPr>
        <p:spPr>
          <a:xfrm>
            <a:off x="329541" y="873640"/>
            <a:ext cx="7187540" cy="221086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cs-CZ" dirty="0"/>
              <a:t>Odbyt je poslední, ovšem neméně důležitou základní funkcí podniku. Jeho úkolem je dovedení výrobku (služby) k zákazníkovi (spotřebiteli). Jedině tímto postupem mohou být naplněny cíle podnikání (jak primární cíl, tak sekundární cíle zájmových skupin).</a:t>
            </a:r>
          </a:p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pl-PL" dirty="0"/>
              <a:t>K tomu mu napomáhá marketing a logistika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64454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6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Prodejní činnost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9144000" cy="3398838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= veškeré činnosti související s přesunem hotových výrobků a služeb od výrobce ke spotřebiteli.</a:t>
            </a:r>
          </a:p>
          <a:p>
            <a:pPr eaLnBrk="1" hangingPunct="1">
              <a:defRPr/>
            </a:pPr>
            <a:r>
              <a:rPr lang="cs-CZ" sz="2000" dirty="0" smtClean="0"/>
              <a:t>Podniky se v rámci prodejní činnosti musí orientovat na </a:t>
            </a:r>
            <a:r>
              <a:rPr lang="cs-CZ" sz="2000" dirty="0" smtClean="0">
                <a:solidFill>
                  <a:schemeClr val="hlink"/>
                </a:solidFill>
              </a:rPr>
              <a:t>potřeby a přání svých zákazníků</a:t>
            </a:r>
            <a:r>
              <a:rPr lang="cs-CZ" sz="2000" dirty="0" smtClean="0"/>
              <a:t>. Jejich potřeby musí zjišťovat (popř. vyvolávat) a současně musí hledat způsoby, jak je uspokojovat. Tyto činnosti lze shrnout pod pojmem marketing.</a:t>
            </a:r>
          </a:p>
          <a:p>
            <a:pPr eaLnBrk="1" hangingPunct="1">
              <a:defRPr/>
            </a:pPr>
            <a:r>
              <a:rPr lang="cs-CZ" sz="2000" dirty="0" smtClean="0"/>
              <a:t>Klíčovým momentem v řetězci podnikových činností je prodej zboží, výrobků a služeb, který představuje nejdůležitější podnikovou činnost, neboť právě při prodeji zboží realizuje podnik zisk. </a:t>
            </a:r>
          </a:p>
        </p:txBody>
      </p:sp>
    </p:spTree>
    <p:extLst>
      <p:ext uri="{BB962C8B-B14F-4D97-AF65-F5344CB8AC3E}">
        <p14:creationId xmlns:p14="http://schemas.microsoft.com/office/powerpoint/2010/main" val="2033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 jako funkce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15566"/>
            <a:ext cx="74104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5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odbytu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6064" y="987574"/>
            <a:ext cx="80303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přeměna výrobního (dodavatelského) sortimentu </a:t>
            </a:r>
            <a:r>
              <a:rPr lang="cs-CZ" dirty="0" smtClean="0"/>
              <a:t>na sortiment </a:t>
            </a:r>
            <a:r>
              <a:rPr lang="cs-CZ" dirty="0"/>
              <a:t>obchodní (odběratelský), tj. </a:t>
            </a:r>
            <a:r>
              <a:rPr lang="cs-CZ" dirty="0" smtClean="0"/>
              <a:t>základní transformační </a:t>
            </a:r>
            <a:r>
              <a:rPr lang="cs-CZ" dirty="0"/>
              <a:t>činnost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překonání </a:t>
            </a:r>
            <a:r>
              <a:rPr lang="cs-CZ" dirty="0"/>
              <a:t>rozdílů mezi místem výroby (dodavatelem) </a:t>
            </a:r>
            <a:r>
              <a:rPr lang="cs-CZ" dirty="0" smtClean="0"/>
              <a:t>a místem </a:t>
            </a:r>
            <a:r>
              <a:rPr lang="cs-CZ" dirty="0"/>
              <a:t>spotřeby (odběratelem), tj. prostorová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překonání </a:t>
            </a:r>
            <a:r>
              <a:rPr lang="cs-CZ" dirty="0"/>
              <a:t>rozdílů mezi časem výroby (dodání) a </a:t>
            </a:r>
            <a:r>
              <a:rPr lang="cs-CZ" dirty="0" smtClean="0"/>
              <a:t>časem nákupu </a:t>
            </a:r>
            <a:r>
              <a:rPr lang="cs-CZ" dirty="0"/>
              <a:t>zákazníka, tj. časová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zajištění </a:t>
            </a:r>
            <a:r>
              <a:rPr lang="cs-CZ" dirty="0"/>
              <a:t>množství a kvality prodávané produkce (zde </a:t>
            </a:r>
            <a:r>
              <a:rPr lang="cs-CZ" dirty="0" smtClean="0"/>
              <a:t>se mimo </a:t>
            </a:r>
            <a:r>
              <a:rPr lang="cs-CZ" dirty="0"/>
              <a:t>jiné promítají i otázky nákupu)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ovlivňování </a:t>
            </a:r>
            <a:r>
              <a:rPr lang="cs-CZ" dirty="0"/>
              <a:t>výroby a poptávky (tj. částečně i </a:t>
            </a:r>
            <a:r>
              <a:rPr lang="cs-CZ" dirty="0" smtClean="0"/>
              <a:t>propagační funkce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zajištění </a:t>
            </a:r>
            <a:r>
              <a:rPr lang="cs-CZ" dirty="0"/>
              <a:t>včasné úhrady dodavatelům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zajištění </a:t>
            </a:r>
            <a:r>
              <a:rPr lang="cs-CZ" dirty="0"/>
              <a:t>racionálních odbytových cest (logistika)</a:t>
            </a:r>
          </a:p>
        </p:txBody>
      </p:sp>
    </p:spTree>
    <p:extLst>
      <p:ext uri="{BB962C8B-B14F-4D97-AF65-F5344CB8AC3E}">
        <p14:creationId xmlns:p14="http://schemas.microsoft.com/office/powerpoint/2010/main" val="116602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Odbytové činnosti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275606"/>
            <a:ext cx="68407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Strategické (návaznost na strategické cíle podniku) </a:t>
            </a:r>
            <a:r>
              <a:rPr lang="cs-CZ" dirty="0" smtClean="0"/>
              <a:t>–tvorba </a:t>
            </a:r>
            <a:r>
              <a:rPr lang="cs-CZ" dirty="0"/>
              <a:t>strategických cílů a plánů odbytu </a:t>
            </a:r>
            <a:endParaRPr lang="cs-CZ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Taktické </a:t>
            </a:r>
            <a:r>
              <a:rPr lang="cs-CZ" dirty="0"/>
              <a:t>(např. kdo se podílí na tvorbě </a:t>
            </a:r>
            <a:r>
              <a:rPr lang="cs-CZ" dirty="0" smtClean="0"/>
              <a:t>ročního obchodního plánu…)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Operativní </a:t>
            </a:r>
            <a:r>
              <a:rPr lang="cs-CZ" dirty="0"/>
              <a:t>– logistické, </a:t>
            </a:r>
            <a:r>
              <a:rPr lang="cs-CZ" dirty="0" smtClean="0"/>
              <a:t>finanční, komunikační</a:t>
            </a:r>
            <a:r>
              <a:rPr lang="cs-CZ" dirty="0"/>
              <a:t>(+informační) + </a:t>
            </a:r>
            <a:r>
              <a:rPr lang="cs-CZ" dirty="0" smtClean="0"/>
              <a:t>kontraktační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0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Odbytová funkce podniku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15566"/>
            <a:ext cx="5978426" cy="36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88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odbytové politiky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9" t="3165" r="8412"/>
          <a:stretch/>
        </p:blipFill>
        <p:spPr bwMode="auto">
          <a:xfrm>
            <a:off x="1547665" y="600632"/>
            <a:ext cx="5476286" cy="454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7388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1386</Words>
  <Application>Microsoft Office PowerPoint</Application>
  <PresentationFormat>Předvádění na obrazovce (16:9)</PresentationFormat>
  <Paragraphs>135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SLU</vt:lpstr>
      <vt:lpstr>Prezentace aplikace PowerPoint</vt:lpstr>
      <vt:lpstr>Prezentace aplikace PowerPoint</vt:lpstr>
      <vt:lpstr>Prezentace aplikace PowerPoint</vt:lpstr>
      <vt:lpstr>Prodejní činnost</vt:lpstr>
      <vt:lpstr>Odbyt jako funkce</vt:lpstr>
      <vt:lpstr>Funkce odbytu</vt:lpstr>
      <vt:lpstr>Odbytové činnosti</vt:lpstr>
      <vt:lpstr>Odbytová funkce podniku</vt:lpstr>
      <vt:lpstr>Nástroje odbytové politiky</vt:lpstr>
      <vt:lpstr>Charakter trhů</vt:lpstr>
      <vt:lpstr>Cíle odbytové politiky</vt:lpstr>
      <vt:lpstr>Základní činnosti prodejního oddělení</vt:lpstr>
      <vt:lpstr>Plán odbytu</vt:lpstr>
      <vt:lpstr>S plánem odbytu souvisí cenová politika</vt:lpstr>
      <vt:lpstr>Nákladově orientovaná tvorba cen </vt:lpstr>
      <vt:lpstr>Poptávkově orientovaná tvorba cen </vt:lpstr>
      <vt:lpstr>Tvorba konkurenčně orientovaných cen </vt:lpstr>
      <vt:lpstr>Základní činnosti prodejního oddělení 2</vt:lpstr>
      <vt:lpstr>Základní činnosti prodejního oddělení 3</vt:lpstr>
      <vt:lpstr>Základní činnosti prodejního oddělení 4</vt:lpstr>
      <vt:lpstr>Základní činnosti prodejního oddělení 5</vt:lpstr>
      <vt:lpstr>Základní činnosti prodejního oddělení 6</vt:lpstr>
      <vt:lpstr>Základní činnosti prodejního oddělení 7</vt:lpstr>
      <vt:lpstr>Základní činnosti prodejního oddělení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56</cp:revision>
  <cp:lastPrinted>2018-03-27T09:30:31Z</cp:lastPrinted>
  <dcterms:created xsi:type="dcterms:W3CDTF">2016-07-06T15:42:34Z</dcterms:created>
  <dcterms:modified xsi:type="dcterms:W3CDTF">2020-11-08T16:56:44Z</dcterms:modified>
</cp:coreProperties>
</file>