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58" r:id="rId5"/>
    <p:sldId id="259" r:id="rId6"/>
    <p:sldId id="272" r:id="rId7"/>
    <p:sldId id="261" r:id="rId8"/>
    <p:sldId id="273" r:id="rId9"/>
    <p:sldId id="266" r:id="rId10"/>
    <p:sldId id="267" r:id="rId11"/>
    <p:sldId id="268" r:id="rId12"/>
    <p:sldId id="269" r:id="rId13"/>
    <p:sldId id="270" r:id="rId14"/>
    <p:sldId id="274" r:id="rId15"/>
    <p:sldId id="263" r:id="rId16"/>
    <p:sldId id="264" r:id="rId17"/>
    <p:sldId id="265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D53B1-0182-4C0B-A0B1-8597C259228E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4505F-89EE-483C-923F-85633E517F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02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4505F-89EE-483C-923F-85633E517F9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8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E5FC9-5AC0-4DED-B3EF-14D5A714ED95}" type="datetimeFigureOut">
              <a:rPr lang="cs-CZ" smtClean="0"/>
              <a:pPr/>
              <a:t>29. 9. 2020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služby a jejich charakteristika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6788"/>
            <a:ext cx="7560840" cy="678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 l="25785" t="16778" r="18697" b="9395"/>
          <a:stretch>
            <a:fillRect/>
          </a:stretch>
        </p:blipFill>
        <p:spPr bwMode="auto">
          <a:xfrm>
            <a:off x="611560" y="260648"/>
            <a:ext cx="835292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16632"/>
          <a:ext cx="8892479" cy="6757562"/>
        </p:xfrm>
        <a:graphic>
          <a:graphicData uri="http://schemas.openxmlformats.org/drawingml/2006/table">
            <a:tbl>
              <a:tblPr/>
              <a:tblGrid>
                <a:gridCol w="8233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93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758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39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latin typeface="Arial"/>
                          <a:ea typeface="Calibri"/>
                          <a:cs typeface="Arial"/>
                        </a:rPr>
                        <a:t>Služby sociální péče</a:t>
                      </a:r>
                      <a:endParaRPr lang="cs-CZ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>
                          <a:latin typeface="Arial"/>
                          <a:ea typeface="Calibri"/>
                          <a:cs typeface="Arial"/>
                        </a:rPr>
                        <a:t>Sociální prevence</a:t>
                      </a:r>
                      <a:endParaRPr lang="cs-CZ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5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latin typeface="Arial"/>
                          <a:ea typeface="Calibri"/>
                          <a:cs typeface="Arial"/>
                        </a:rPr>
                        <a:t>Děti </a:t>
                      </a:r>
                      <a:endParaRPr lang="cs-CZ" sz="105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latin typeface="Arial"/>
                          <a:ea typeface="Calibri"/>
                          <a:cs typeface="Arial"/>
                        </a:rPr>
                        <a:t>a mládež</a:t>
                      </a:r>
                      <a:endParaRPr lang="cs-CZ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Osobní asistence 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Pečovatelská služba</a:t>
                      </a:r>
                      <a:r>
                        <a:rPr lang="cs-CZ" sz="1050" b="1" dirty="0">
                          <a:latin typeface="Arial"/>
                          <a:ea typeface="Times New Roman"/>
                        </a:rPr>
                        <a:t> 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Odlehčovací služby</a:t>
                      </a:r>
                      <a:r>
                        <a:rPr lang="cs-CZ" sz="1050" b="1" dirty="0">
                          <a:latin typeface="Arial"/>
                          <a:ea typeface="Times New Roman"/>
                        </a:rPr>
                        <a:t> 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Průvodcovské a předčitatelské služby</a:t>
                      </a:r>
                      <a:r>
                        <a:rPr lang="cs-CZ" sz="1050" b="1" dirty="0">
                          <a:latin typeface="Arial"/>
                          <a:ea typeface="Times New Roman"/>
                        </a:rPr>
                        <a:t> 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Denní stacionáře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Týdenní stacionáře 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Domovy pro osoby se zdravotním postižením</a:t>
                      </a:r>
                      <a:r>
                        <a:rPr lang="cs-CZ" sz="1050" b="1" dirty="0">
                          <a:latin typeface="Arial"/>
                          <a:ea typeface="Times New Roman"/>
                        </a:rPr>
                        <a:t> 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Raná péče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Sociálně aktivizační služby pro rodiny s dětmi 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Nízkoprahová zařízení pro děti a mládež 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Terénní programy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Telefonická krizová pomoc 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Tlumočnické služby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0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latin typeface="Arial"/>
                          <a:ea typeface="Calibri"/>
                          <a:cs typeface="Arial"/>
                        </a:rPr>
                        <a:t>Dospělá populace</a:t>
                      </a:r>
                      <a:endParaRPr lang="cs-CZ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Osobní asistence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Pečovatelská služba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Tísňová péče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Průvodcovské a předčitatelské služby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Podpora samostatného bydlení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Odlehčovací služby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Centra denních služeb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Denní stacionáře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Týdenní stacionáře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Domovy pro osoby se zdravotním postižením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Domovy pro seniory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Domovy se zvláštním režimem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Chráněné bydlení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 dirty="0">
                          <a:latin typeface="Arial"/>
                          <a:ea typeface="Times New Roman"/>
                        </a:rPr>
                        <a:t>Sociální služby poskytované ve zdravotnickém zařízení ústavní péče</a:t>
                      </a:r>
                      <a:endParaRPr lang="cs-CZ" sz="1050" b="1" dirty="0">
                        <a:latin typeface="Calibri"/>
                        <a:ea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Raná péče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Tlumočnické služby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Azylové domy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Domy na půl cesty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Kontaktní centra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Krizová pomoc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Intervenční centra 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Nízkoprahová denní centra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Noclehárny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Sociálně aktivizační služby pro rodiny s dětmi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Sociálně terapeutické dílny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Terénní programy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Služby následné péče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Terapeutické komunity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1050" b="0">
                          <a:latin typeface="Arial"/>
                          <a:ea typeface="Times New Roman"/>
                        </a:rPr>
                        <a:t>Sociální rehabilitace</a:t>
                      </a:r>
                      <a:endParaRPr lang="cs-CZ" sz="1050" b="1">
                        <a:latin typeface="Calibri"/>
                        <a:ea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50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5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>
                          <a:latin typeface="Arial"/>
                          <a:ea typeface="Calibri"/>
                          <a:cs typeface="Arial"/>
                        </a:rPr>
                        <a:t>Senioři</a:t>
                      </a:r>
                      <a:endParaRPr lang="cs-CZ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Osobní asistence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Pečovatelská služba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Tísňová péče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Průvodcovské a předčitatelské služby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Podpora samostatného bydlení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Odlehčovací služby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Centra denních služeb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Denní stacionáře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Týdenní stacionáře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Domovy pro osoby se zdravotním postižením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Domovy pro seniory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Domovy se zvláštním režimem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Chráněné bydlení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Sociální služby poskytované ve zdravotnických zařízeních ústavní péče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Telefonická krizová pomoc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Tlumočnické služby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Azylové domy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Kontaktní centra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Krizová pomoc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Intervenční centra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 err="1">
                          <a:latin typeface="Arial"/>
                          <a:ea typeface="Times New Roman"/>
                        </a:rPr>
                        <a:t>Nízkoprahová</a:t>
                      </a:r>
                      <a:r>
                        <a:rPr lang="cs-CZ" sz="900" b="0" dirty="0">
                          <a:latin typeface="Arial"/>
                          <a:ea typeface="Times New Roman"/>
                        </a:rPr>
                        <a:t> denní centra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Noclehárny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Služby následné péče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Sociálně aktivizační služby pro seniory a osoby se zdravotním postižením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Sociálně terapeutické dílny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Terapeutické komunity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Terénní programy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cs-CZ" sz="900" b="0" dirty="0">
                          <a:latin typeface="Arial"/>
                          <a:ea typeface="Times New Roman"/>
                        </a:rPr>
                        <a:t>Sociální rehabilitace</a:t>
                      </a:r>
                      <a:endParaRPr lang="cs-CZ" sz="900" b="1" dirty="0">
                        <a:latin typeface="Calibri"/>
                        <a:ea typeface="Times New Roman"/>
                      </a:endParaRPr>
                    </a:p>
                  </a:txBody>
                  <a:tcPr marL="21757" marR="21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 l="24506" t="17438" r="25000" b="11688"/>
          <a:stretch>
            <a:fillRect/>
          </a:stretch>
        </p:blipFill>
        <p:spPr bwMode="auto">
          <a:xfrm>
            <a:off x="611560" y="116632"/>
            <a:ext cx="7776864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/>
              <a:t>Podle způsobu, jakým jsou sociální služby poskytovány, se člení následujících základních</a:t>
            </a:r>
            <a:br>
              <a:rPr lang="cs-CZ" sz="3000" dirty="0"/>
            </a:br>
            <a:r>
              <a:rPr lang="cs-CZ" sz="3000" dirty="0"/>
              <a:t>skupin:</a:t>
            </a:r>
            <a:br>
              <a:rPr lang="cs-CZ" sz="3000" dirty="0"/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</a:t>
            </a:r>
            <a:r>
              <a:rPr lang="cs-CZ" dirty="0"/>
              <a:t>služby ambulantní. 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/>
              <a:t>služby terénní. 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/>
              <a:t>služby pobytové. </a:t>
            </a:r>
          </a:p>
        </p:txBody>
      </p:sp>
    </p:spTree>
    <p:extLst>
      <p:ext uri="{BB962C8B-B14F-4D97-AF65-F5344CB8AC3E}">
        <p14:creationId xmlns:p14="http://schemas.microsoft.com/office/powerpoint/2010/main" val="217885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 je důležité při tvorbě služby?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Cílová skupina</a:t>
            </a:r>
          </a:p>
          <a:p>
            <a:r>
              <a:rPr lang="cs-CZ" dirty="0"/>
              <a:t>Cíl, kterého chci pomocí služby dosáhnout, v čem chci pomoci</a:t>
            </a:r>
          </a:p>
        </p:txBody>
      </p:sp>
      <p:pic>
        <p:nvPicPr>
          <p:cNvPr id="1026" name="Picture 2" descr="DSCN10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212976"/>
            <a:ext cx="4389512" cy="32321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Individualizace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přemýšlení pracovníků sociální služby o jejich klientech a o tom, jak by jim mohli být užiteční</a:t>
            </a:r>
          </a:p>
          <a:p>
            <a:r>
              <a:rPr lang="cs-CZ" dirty="0"/>
              <a:t>Individuální cíle a pokroky a jejich měření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Poskytovatelé a základní podmínky k poskytování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služby lze poskytovat jen na základě oprávnění k poskytování sociálních služeb. Toto oprávnění vzniká rozhodnutím o registraci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Dodržování standardů sociálních služeb</a:t>
            </a:r>
          </a:p>
          <a:p>
            <a:r>
              <a:rPr lang="cs-CZ" dirty="0" smtClean="0"/>
              <a:t>Být součástí komunitního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70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o službách…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Nehmotnost</a:t>
            </a:r>
          </a:p>
          <a:p>
            <a:r>
              <a:rPr lang="cs-CZ" dirty="0"/>
              <a:t>Neoddělitelnost</a:t>
            </a:r>
          </a:p>
          <a:p>
            <a:r>
              <a:rPr lang="cs-CZ" dirty="0"/>
              <a:t>Proměnlivost</a:t>
            </a:r>
          </a:p>
          <a:p>
            <a:r>
              <a:rPr lang="cs-CZ" dirty="0"/>
              <a:t>Pomíjivost </a:t>
            </a:r>
          </a:p>
          <a:p>
            <a:r>
              <a:rPr lang="cs-CZ" dirty="0"/>
              <a:t>Absence vlastnictví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„</a:t>
            </a:r>
            <a:r>
              <a:rPr lang="cs-CZ" i="1" dirty="0"/>
              <a:t>Sociální služba je činnost (soubor činností) jejímž cílem </a:t>
            </a:r>
            <a:r>
              <a:rPr lang="cs-CZ" i="1" dirty="0">
                <a:solidFill>
                  <a:srgbClr val="FF0000"/>
                </a:solidFill>
              </a:rPr>
              <a:t>je pomoci člověku řešit jeho nepříznivou sociální situaci</a:t>
            </a:r>
            <a:r>
              <a:rPr lang="cs-CZ" i="1" dirty="0"/>
              <a:t>. Nepříznivou sociální situací se rozumí oslabení nebo ztráta schopnosti řešit vzniklou situaci tak, aby toto řešení </a:t>
            </a:r>
            <a:r>
              <a:rPr lang="cs-CZ" i="1" dirty="0">
                <a:solidFill>
                  <a:srgbClr val="FF0000"/>
                </a:solidFill>
              </a:rPr>
              <a:t>podporovalo sociální začlenění </a:t>
            </a:r>
            <a:r>
              <a:rPr lang="cs-CZ" i="1" dirty="0" smtClean="0">
                <a:solidFill>
                  <a:srgbClr val="FF0000"/>
                </a:solidFill>
              </a:rPr>
              <a:t>a </a:t>
            </a:r>
            <a:r>
              <a:rPr lang="cs-CZ" i="1" dirty="0">
                <a:solidFill>
                  <a:srgbClr val="FF0000"/>
                </a:solidFill>
              </a:rPr>
              <a:t>ochranu </a:t>
            </a:r>
            <a:r>
              <a:rPr lang="cs-CZ" i="1" dirty="0" smtClean="0">
                <a:solidFill>
                  <a:srgbClr val="FF0000"/>
                </a:solidFill>
              </a:rPr>
              <a:t>před sociálním vyloučením</a:t>
            </a:r>
            <a:r>
              <a:rPr lang="cs-CZ" i="1" dirty="0" smtClean="0"/>
              <a:t>. </a:t>
            </a:r>
            <a:r>
              <a:rPr lang="cs-CZ" i="1" dirty="0" err="1" smtClean="0"/>
              <a:t>Molek</a:t>
            </a:r>
            <a:r>
              <a:rPr lang="cs-CZ" i="1" dirty="0"/>
              <a:t>, 2009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Charakteristika sociálních služeb dle zákona č. 108/2006 Sb., o sociálních službách 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sociální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Sociální službou se dle výše jmenovaného zákona rozumí činnost nebo soubor činností, jimiž se zajišťuje </a:t>
            </a:r>
            <a:r>
              <a:rPr lang="cs-CZ" dirty="0">
                <a:solidFill>
                  <a:srgbClr val="FF0000"/>
                </a:solidFill>
              </a:rPr>
              <a:t>pomoc osobám v nepříznivé sociální situaci.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POZOR:</a:t>
            </a:r>
          </a:p>
          <a:p>
            <a:r>
              <a:rPr lang="cs-CZ" i="1" dirty="0"/>
              <a:t>musí zachovávat lidskou důstojnost, </a:t>
            </a:r>
          </a:p>
          <a:p>
            <a:r>
              <a:rPr lang="cs-CZ" i="1" dirty="0"/>
              <a:t>musí působit na osoby aktivně a motivovat je k činnostem, které neprodlužují nebo nezhoršují jejich nepříznivou sociální situaci, </a:t>
            </a:r>
          </a:p>
          <a:p>
            <a:r>
              <a:rPr lang="cs-CZ" i="1" dirty="0"/>
              <a:t>a musí zabraňovat jejich sociálnímu vyloučení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sociální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podpora rozvoje nebo alespoň zachování stávající soběstačnosti uživatele, jeho</a:t>
            </a:r>
          </a:p>
          <a:p>
            <a:r>
              <a:rPr lang="cs-CZ" dirty="0"/>
              <a:t>návrat do vlastního domácího prostředí, obnovení nebo zachování původního životního stylu,</a:t>
            </a:r>
          </a:p>
          <a:p>
            <a:r>
              <a:rPr lang="cs-CZ" dirty="0" smtClean="0"/>
              <a:t>rozvíjení </a:t>
            </a:r>
            <a:r>
              <a:rPr lang="cs-CZ" dirty="0"/>
              <a:t>schopnosti uživatelů služeb a umožnit jim, pokud toho mohou </a:t>
            </a:r>
            <a:r>
              <a:rPr lang="cs-CZ" dirty="0" smtClean="0"/>
              <a:t>být schopni</a:t>
            </a:r>
            <a:r>
              <a:rPr lang="cs-CZ" dirty="0"/>
              <a:t>, vést samostatný život,</a:t>
            </a:r>
          </a:p>
          <a:p>
            <a:r>
              <a:rPr lang="cs-CZ" dirty="0" smtClean="0"/>
              <a:t>snížit </a:t>
            </a:r>
            <a:r>
              <a:rPr lang="cs-CZ" dirty="0"/>
              <a:t>sociální a zdravotní rizika související se způsobem života uživatelů</a:t>
            </a:r>
          </a:p>
        </p:txBody>
      </p:sp>
    </p:spTree>
    <p:extLst>
      <p:ext uri="{BB962C8B-B14F-4D97-AF65-F5344CB8AC3E}">
        <p14:creationId xmlns:p14="http://schemas.microsoft.com/office/powerpoint/2010/main" val="70283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činnosti při poskytování sociálních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pomoc při zvládání běžných úkonů péče o vlastní osobu;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poskytnutí ubytování, popřípadě přenocování;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pomoc při zajištění chodu domácnosti;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výchovné, vzdělávací a aktivizační činnosti;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sociální poradenství;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zprostředkování kontaktu se společenským prostředím;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pomoc při prosazování práv a zájmů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Podle druhu se sociální služby člení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sociální </a:t>
            </a:r>
            <a:r>
              <a:rPr lang="cs-CZ" dirty="0"/>
              <a:t>poradenství – člení se na základní a odborné sociální poradenství,</a:t>
            </a:r>
          </a:p>
          <a:p>
            <a:r>
              <a:rPr lang="cs-CZ" dirty="0" smtClean="0"/>
              <a:t>služby </a:t>
            </a:r>
            <a:r>
              <a:rPr lang="cs-CZ" dirty="0"/>
              <a:t>sociální péče – zákon upravuje celkem 14 druhů služeb, které nabízejí pomoc </a:t>
            </a:r>
            <a:r>
              <a:rPr lang="cs-CZ" dirty="0" smtClean="0"/>
              <a:t>při zvládání </a:t>
            </a:r>
            <a:r>
              <a:rPr lang="cs-CZ" dirty="0"/>
              <a:t>úkonů péče o vlastní osobu a v soběstačnosti – k zajištění těchto služeb lze použít příspěvek na péči,</a:t>
            </a:r>
          </a:p>
          <a:p>
            <a:r>
              <a:rPr lang="cs-CZ" dirty="0" smtClean="0"/>
              <a:t>služby </a:t>
            </a:r>
            <a:r>
              <a:rPr lang="cs-CZ" dirty="0"/>
              <a:t>sociální prevence – zákon upravuje celkem 17 druhů služeb, které se </a:t>
            </a:r>
            <a:r>
              <a:rPr lang="cs-CZ" dirty="0" smtClean="0"/>
              <a:t>zaměřují na </a:t>
            </a:r>
            <a:r>
              <a:rPr lang="cs-CZ" dirty="0"/>
              <a:t>jevy, které mohou vést k sociálnímu vyloučení osob a nejsou způsobeny </a:t>
            </a:r>
            <a:r>
              <a:rPr lang="cs-CZ" dirty="0" smtClean="0"/>
              <a:t>neschopností pečovat </a:t>
            </a:r>
            <a:r>
              <a:rPr lang="cs-CZ" dirty="0"/>
              <a:t>o sebe z důvodu věku nebo zdravotního stavu.</a:t>
            </a:r>
          </a:p>
        </p:txBody>
      </p:sp>
    </p:spTree>
    <p:extLst>
      <p:ext uri="{BB962C8B-B14F-4D97-AF65-F5344CB8AC3E}">
        <p14:creationId xmlns:p14="http://schemas.microsoft.com/office/powerpoint/2010/main" val="333443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69210"/>
            <a:ext cx="7632848" cy="570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622</Words>
  <Application>Microsoft Office PowerPoint</Application>
  <PresentationFormat>Předvádění na obrazovce (4:3)</PresentationFormat>
  <Paragraphs>124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Motiv sady Office</vt:lpstr>
      <vt:lpstr>Sociální služby a jejich charakteristika</vt:lpstr>
      <vt:lpstr>Obecně o službách…</vt:lpstr>
      <vt:lpstr>Prezentace aplikace PowerPoint</vt:lpstr>
      <vt:lpstr>Charakteristika sociálních služeb dle zákona č. 108/2006 Sb., o sociálních službách </vt:lpstr>
      <vt:lpstr>Definice sociální služby</vt:lpstr>
      <vt:lpstr>Cíl sociální služby</vt:lpstr>
      <vt:lpstr>Základní činnosti při poskytování sociálních služeb</vt:lpstr>
      <vt:lpstr>Podle druhu se sociální služby člení: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Podle způsobu, jakým jsou sociální služby poskytovány, se člení následujících základních skupin: </vt:lpstr>
      <vt:lpstr>Co je důležité při tvorbě služby?</vt:lpstr>
      <vt:lpstr>Prezentace aplikace PowerPoint</vt:lpstr>
      <vt:lpstr>Individualizace služeb</vt:lpstr>
      <vt:lpstr>Poskytovatelé a základní podmínky k poskytování služeb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služby a jejich charakteristika</dc:title>
  <dc:creator>Jarka</dc:creator>
  <cp:lastModifiedBy>uzivatel</cp:lastModifiedBy>
  <cp:revision>15</cp:revision>
  <dcterms:created xsi:type="dcterms:W3CDTF">2014-09-29T08:37:37Z</dcterms:created>
  <dcterms:modified xsi:type="dcterms:W3CDTF">2020-09-29T14:34:51Z</dcterms:modified>
</cp:coreProperties>
</file>