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4222-09BC-454D-9E17-A58EDC35A968}" type="datetimeFigureOut">
              <a:rPr lang="cs-CZ" smtClean="0"/>
              <a:pPr/>
              <a:t>25.11.2020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0BB7-CC02-4C1A-B458-C9A2969AC8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4222-09BC-454D-9E17-A58EDC35A968}" type="datetimeFigureOut">
              <a:rPr lang="cs-CZ" smtClean="0"/>
              <a:pPr/>
              <a:t>25.11.2020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0BB7-CC02-4C1A-B458-C9A2969AC8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4222-09BC-454D-9E17-A58EDC35A968}" type="datetimeFigureOut">
              <a:rPr lang="cs-CZ" smtClean="0"/>
              <a:pPr/>
              <a:t>25.11.2020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0BB7-CC02-4C1A-B458-C9A2969AC8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4222-09BC-454D-9E17-A58EDC35A968}" type="datetimeFigureOut">
              <a:rPr lang="cs-CZ" smtClean="0"/>
              <a:pPr/>
              <a:t>25.11.2020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0BB7-CC02-4C1A-B458-C9A2969AC8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4222-09BC-454D-9E17-A58EDC35A968}" type="datetimeFigureOut">
              <a:rPr lang="cs-CZ" smtClean="0"/>
              <a:pPr/>
              <a:t>25.11.2020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0BB7-CC02-4C1A-B458-C9A2969AC8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4222-09BC-454D-9E17-A58EDC35A968}" type="datetimeFigureOut">
              <a:rPr lang="cs-CZ" smtClean="0"/>
              <a:pPr/>
              <a:t>25.11.2020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0BB7-CC02-4C1A-B458-C9A2969AC8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4222-09BC-454D-9E17-A58EDC35A968}" type="datetimeFigureOut">
              <a:rPr lang="cs-CZ" smtClean="0"/>
              <a:pPr/>
              <a:t>25.11.2020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0BB7-CC02-4C1A-B458-C9A2969AC8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4222-09BC-454D-9E17-A58EDC35A968}" type="datetimeFigureOut">
              <a:rPr lang="cs-CZ" smtClean="0"/>
              <a:pPr/>
              <a:t>25.11.2020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0BB7-CC02-4C1A-B458-C9A2969AC8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4222-09BC-454D-9E17-A58EDC35A968}" type="datetimeFigureOut">
              <a:rPr lang="cs-CZ" smtClean="0"/>
              <a:pPr/>
              <a:t>25.11.2020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0BB7-CC02-4C1A-B458-C9A2969AC8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4222-09BC-454D-9E17-A58EDC35A968}" type="datetimeFigureOut">
              <a:rPr lang="cs-CZ" smtClean="0"/>
              <a:pPr/>
              <a:t>25.11.2020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0BB7-CC02-4C1A-B458-C9A2969AC8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4222-09BC-454D-9E17-A58EDC35A968}" type="datetimeFigureOut">
              <a:rPr lang="cs-CZ" smtClean="0"/>
              <a:pPr/>
              <a:t>25.11.2020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0BB7-CC02-4C1A-B458-C9A2969AC8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F4222-09BC-454D-9E17-A58EDC35A968}" type="datetimeFigureOut">
              <a:rPr lang="cs-CZ" smtClean="0"/>
              <a:pPr/>
              <a:t>25.11.2020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A0BB7-CC02-4C1A-B458-C9A2969AC80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Krizové řízení v sociální sféře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564904"/>
            <a:ext cx="7772400" cy="1362075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cs-CZ" sz="5400" i="1" dirty="0" smtClean="0">
                <a:latin typeface="Arial" pitchFamily="34" charset="0"/>
                <a:cs typeface="Arial" pitchFamily="34" charset="0"/>
              </a:rPr>
              <a:t>Děkuji za pozornost</a:t>
            </a:r>
            <a:endParaRPr lang="cs-CZ" sz="54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Podoby problémů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Standardní situace – očekávané bez scénáře</a:t>
            </a:r>
          </a:p>
          <a:p>
            <a:endParaRPr lang="cs-CZ" dirty="0"/>
          </a:p>
          <a:p>
            <a:r>
              <a:rPr lang="cs-CZ" dirty="0" smtClean="0"/>
              <a:t>Typové situace – očekávaná se scénářem</a:t>
            </a:r>
          </a:p>
          <a:p>
            <a:endParaRPr lang="cs-CZ" dirty="0"/>
          </a:p>
          <a:p>
            <a:r>
              <a:rPr lang="cs-CZ" dirty="0" smtClean="0"/>
              <a:t>Heuristické situace – nové a neznámé, nadstandardní 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 začarovaného kruhu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Nekonzistentnost – spoléhání na náhody a příležitosti, chaotičnost</a:t>
            </a:r>
            <a:endParaRPr lang="cs-CZ" dirty="0"/>
          </a:p>
          <a:p>
            <a:r>
              <a:rPr lang="cs-CZ" dirty="0" smtClean="0"/>
              <a:t>Nedostatečná shoda – začátek komunikace</a:t>
            </a:r>
          </a:p>
          <a:p>
            <a:endParaRPr lang="cs-CZ" dirty="0"/>
          </a:p>
          <a:p>
            <a:r>
              <a:rPr lang="cs-CZ" dirty="0" smtClean="0"/>
              <a:t>Ztráta zaměření – snaha o udržení</a:t>
            </a:r>
          </a:p>
          <a:p>
            <a:endParaRPr lang="cs-CZ" dirty="0"/>
          </a:p>
          <a:p>
            <a:r>
              <a:rPr lang="cs-CZ" dirty="0" smtClean="0"/>
              <a:t>Podnik ztrácí nervy – vyčíslení nákladů na změnu, má své opodstatnění 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v období krize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1. etapa – Vyhlášení krizového stavu a zajištění </a:t>
            </a:r>
            <a:r>
              <a:rPr lang="cs-CZ" dirty="0" smtClean="0"/>
              <a:t>pořádku (vytvoření pracovních týmů a důvěry, provedení analýzy šíře služeb, zákazníků, organizace </a:t>
            </a:r>
            <a:r>
              <a:rPr lang="cs-CZ" dirty="0" smtClean="0"/>
              <a:t>a zajištění dostatečné </a:t>
            </a:r>
            <a:r>
              <a:rPr lang="cs-CZ" dirty="0" smtClean="0"/>
              <a:t>likvidity)</a:t>
            </a:r>
          </a:p>
          <a:p>
            <a:endParaRPr lang="cs-CZ" dirty="0" smtClean="0"/>
          </a:p>
          <a:p>
            <a:r>
              <a:rPr lang="cs-CZ" dirty="0" smtClean="0"/>
              <a:t>2</a:t>
            </a:r>
            <a:r>
              <a:rPr lang="cs-CZ" dirty="0" smtClean="0"/>
              <a:t>. etapa – Zastavení </a:t>
            </a:r>
            <a:r>
              <a:rPr lang="cs-CZ" dirty="0" smtClean="0"/>
              <a:t>pádu (zajištění dostatečné likvidity, delegace úkolů z top </a:t>
            </a:r>
            <a:r>
              <a:rPr lang="cs-CZ" dirty="0" err="1" smtClean="0"/>
              <a:t>managemetu</a:t>
            </a:r>
            <a:r>
              <a:rPr lang="cs-CZ" dirty="0" smtClean="0"/>
              <a:t>, zapojení lidí, odstranění hierarchie atd.)</a:t>
            </a:r>
          </a:p>
          <a:p>
            <a:endParaRPr lang="cs-CZ" dirty="0" smtClean="0"/>
          </a:p>
          <a:p>
            <a:r>
              <a:rPr lang="cs-CZ" dirty="0" smtClean="0"/>
              <a:t>3</a:t>
            </a:r>
            <a:r>
              <a:rPr lang="cs-CZ" dirty="0" smtClean="0"/>
              <a:t>. etapa – Trvalý </a:t>
            </a:r>
            <a:r>
              <a:rPr lang="cs-CZ" dirty="0" smtClean="0"/>
              <a:t>tlak (neustálá kontrola a hodnocení podle krizového plánu)</a:t>
            </a:r>
          </a:p>
          <a:p>
            <a:endParaRPr lang="cs-CZ" dirty="0" smtClean="0"/>
          </a:p>
          <a:p>
            <a:r>
              <a:rPr lang="cs-CZ" dirty="0" smtClean="0"/>
              <a:t>4</a:t>
            </a:r>
            <a:r>
              <a:rPr lang="cs-CZ" dirty="0" smtClean="0"/>
              <a:t>. etapa – Restrukturalizace a návrat ke standardnímu </a:t>
            </a:r>
            <a:r>
              <a:rPr lang="cs-CZ" dirty="0" smtClean="0"/>
              <a:t>řízení (strategický řez organizace, změna fungování organizace se zaměřením na trh a návrat ke standardnímu řízení)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Management změn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Komunikační odpor – málo informací</a:t>
            </a:r>
          </a:p>
          <a:p>
            <a:r>
              <a:rPr lang="cs-CZ" dirty="0" smtClean="0"/>
              <a:t>Status </a:t>
            </a:r>
            <a:r>
              <a:rPr lang="cs-CZ" dirty="0" err="1"/>
              <a:t>Q</a:t>
            </a:r>
            <a:r>
              <a:rPr lang="cs-CZ" dirty="0" err="1" smtClean="0"/>
              <a:t>ou</a:t>
            </a:r>
            <a:r>
              <a:rPr lang="cs-CZ" dirty="0" smtClean="0"/>
              <a:t> – snaha o zachování stavu (strach z nového)</a:t>
            </a:r>
          </a:p>
          <a:p>
            <a:r>
              <a:rPr lang="cs-CZ" dirty="0" smtClean="0"/>
              <a:t>Zvyk – malý výdej energie (rutina), strach ze změny</a:t>
            </a:r>
          </a:p>
          <a:p>
            <a:r>
              <a:rPr lang="cs-CZ" dirty="0" smtClean="0"/>
              <a:t>Obavy o ztrátu statusu – navazování nových vztahů, změna spol. statusu</a:t>
            </a:r>
          </a:p>
          <a:p>
            <a:r>
              <a:rPr lang="cs-CZ" dirty="0" smtClean="0"/>
              <a:t>Ekonomicky stimulovaný odpor – strach ze změny odměňování </a:t>
            </a:r>
          </a:p>
          <a:p>
            <a:r>
              <a:rPr lang="cs-CZ" dirty="0" smtClean="0"/>
              <a:t>Odpor k průchodu – spokojenost se současností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změn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Místo zahájení změny – management a dále postupuje</a:t>
            </a:r>
          </a:p>
          <a:p>
            <a:r>
              <a:rPr lang="cs-CZ" dirty="0" smtClean="0"/>
              <a:t>Komunikace – spolupráce na různých úrovních</a:t>
            </a:r>
          </a:p>
          <a:p>
            <a:r>
              <a:rPr lang="cs-CZ" dirty="0" smtClean="0"/>
              <a:t>Kolektivní rozhodování – autoritativní přístup</a:t>
            </a:r>
          </a:p>
          <a:p>
            <a:r>
              <a:rPr lang="cs-CZ" dirty="0" smtClean="0"/>
              <a:t>Delegování pravomocí – dle situace, předat nebo odebrat </a:t>
            </a:r>
          </a:p>
          <a:p>
            <a:r>
              <a:rPr lang="cs-CZ" dirty="0" smtClean="0"/>
              <a:t>Poradenské organizace – externí poradce</a:t>
            </a:r>
          </a:p>
          <a:p>
            <a:r>
              <a:rPr lang="cs-CZ" dirty="0" smtClean="0"/>
              <a:t>Počet hlavních řešených problémů – max. 7</a:t>
            </a:r>
          </a:p>
          <a:p>
            <a:r>
              <a:rPr lang="cs-CZ" dirty="0" smtClean="0"/>
              <a:t>Ekonomika – zisk není tak důležitý, ale neprohlubovat krizi</a:t>
            </a:r>
          </a:p>
          <a:p>
            <a:r>
              <a:rPr lang="cs-CZ" dirty="0" smtClean="0"/>
              <a:t>Organizace subjektu - zachování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strategií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Osvěta a komunikace – informace a pochopení</a:t>
            </a:r>
          </a:p>
          <a:p>
            <a:r>
              <a:rPr lang="cs-CZ" dirty="0" smtClean="0"/>
              <a:t>Participace a zapojení – zapojení do přípravy</a:t>
            </a:r>
          </a:p>
          <a:p>
            <a:r>
              <a:rPr lang="cs-CZ" dirty="0" smtClean="0"/>
              <a:t>Usnadnění a podpora – výcvikové programy</a:t>
            </a:r>
          </a:p>
          <a:p>
            <a:r>
              <a:rPr lang="cs-CZ" dirty="0" smtClean="0"/>
              <a:t>Vyjednávání a dohoda – požadavek na zdroje</a:t>
            </a:r>
          </a:p>
          <a:p>
            <a:r>
              <a:rPr lang="cs-CZ" dirty="0" smtClean="0"/>
              <a:t>Manipulace a kooperace – skrytá manipulace (dosazování na významná místa)</a:t>
            </a:r>
          </a:p>
          <a:p>
            <a:r>
              <a:rPr lang="cs-CZ" dirty="0" smtClean="0"/>
              <a:t>Explicitní a implicitní donucení – nátlak </a:t>
            </a:r>
            <a:r>
              <a:rPr lang="cs-CZ" dirty="0" smtClean="0"/>
              <a:t>pod </a:t>
            </a:r>
            <a:r>
              <a:rPr lang="cs-CZ" dirty="0" smtClean="0"/>
              <a:t>pohrůžkou (není příliš vhodná)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Při vážných potížích: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Změna personální</a:t>
            </a:r>
          </a:p>
          <a:p>
            <a:pPr lvl="1">
              <a:buNone/>
            </a:pPr>
            <a:r>
              <a:rPr lang="cs-CZ" dirty="0"/>
              <a:t> </a:t>
            </a:r>
            <a:r>
              <a:rPr lang="cs-CZ" dirty="0" smtClean="0"/>
              <a:t>	(závisí na charakteru krize)</a:t>
            </a:r>
          </a:p>
          <a:p>
            <a:pPr lvl="1"/>
            <a:r>
              <a:rPr lang="cs-CZ" dirty="0" smtClean="0"/>
              <a:t>Změna finanční</a:t>
            </a:r>
          </a:p>
          <a:p>
            <a:pPr lvl="1">
              <a:buNone/>
            </a:pPr>
            <a:r>
              <a:rPr lang="cs-CZ" dirty="0"/>
              <a:t>	</a:t>
            </a:r>
            <a:r>
              <a:rPr lang="cs-CZ" dirty="0" smtClean="0"/>
              <a:t>(zvolit správný postup)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Restrukturalizace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Pokud dojde na nejhorší</a:t>
            </a:r>
          </a:p>
          <a:p>
            <a:r>
              <a:rPr lang="cs-CZ" dirty="0" smtClean="0"/>
              <a:t>Dotýká se:</a:t>
            </a:r>
          </a:p>
          <a:p>
            <a:pPr lvl="1"/>
            <a:r>
              <a:rPr lang="cs-CZ" dirty="0" smtClean="0"/>
              <a:t>Vlastnických poměrů</a:t>
            </a:r>
          </a:p>
          <a:p>
            <a:pPr lvl="1"/>
            <a:r>
              <a:rPr lang="cs-CZ" dirty="0" smtClean="0"/>
              <a:t>Získání dodatečných financí</a:t>
            </a:r>
          </a:p>
          <a:p>
            <a:pPr lvl="1"/>
            <a:r>
              <a:rPr lang="cs-CZ" dirty="0" smtClean="0"/>
              <a:t>Zvýšit úsilí (vymáhání pohledávek a jejich odprodej)</a:t>
            </a:r>
          </a:p>
          <a:p>
            <a:pPr lvl="1"/>
            <a:r>
              <a:rPr lang="cs-CZ" dirty="0" smtClean="0"/>
              <a:t>Snížení nákladů (provozních, propagačních, distribučních)</a:t>
            </a:r>
          </a:p>
          <a:p>
            <a:pPr lvl="1"/>
            <a:r>
              <a:rPr lang="cs-CZ" dirty="0" smtClean="0"/>
              <a:t>Bankovní úvěry a splácení úvěrů (jejich změna)</a:t>
            </a:r>
          </a:p>
          <a:p>
            <a:pPr lvl="1"/>
            <a:r>
              <a:rPr lang="cs-CZ" dirty="0" smtClean="0"/>
              <a:t>Změna produkčního portfolia</a:t>
            </a:r>
          </a:p>
          <a:p>
            <a:pPr lvl="1"/>
            <a:r>
              <a:rPr lang="cs-CZ" dirty="0" smtClean="0"/>
              <a:t>Redukce produktů (dočasná, úplná)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395</Words>
  <Application>Microsoft Office PowerPoint</Application>
  <PresentationFormat>Předvádění na obrazovce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Krizové řízení v sociální sféře</vt:lpstr>
      <vt:lpstr>Podoby problémů</vt:lpstr>
      <vt:lpstr>Model začarovaného kruhu</vt:lpstr>
      <vt:lpstr>Postup v období krize</vt:lpstr>
      <vt:lpstr>Management změn</vt:lpstr>
      <vt:lpstr>Proces změn</vt:lpstr>
      <vt:lpstr>Typy strategií změny</vt:lpstr>
      <vt:lpstr>Proces změny</vt:lpstr>
      <vt:lpstr>Restrukturalizace 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Krizové řízení v sociální svéře</dc:title>
  <dc:creator>Uživatel systému Windows</dc:creator>
  <cp:lastModifiedBy>petra.krejci@centrum.cz</cp:lastModifiedBy>
  <cp:revision>23</cp:revision>
  <dcterms:created xsi:type="dcterms:W3CDTF">2017-11-15T16:14:56Z</dcterms:created>
  <dcterms:modified xsi:type="dcterms:W3CDTF">2020-11-25T11:57:13Z</dcterms:modified>
</cp:coreProperties>
</file>