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62" r:id="rId9"/>
    <p:sldId id="263" r:id="rId10"/>
    <p:sldId id="264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9" autoAdjust="0"/>
    <p:restoredTop sz="94660"/>
  </p:normalViewPr>
  <p:slideViewPr>
    <p:cSldViewPr>
      <p:cViewPr varScale="1">
        <p:scale>
          <a:sx n="77" d="100"/>
          <a:sy n="77" d="100"/>
        </p:scale>
        <p:origin x="157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90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81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33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42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47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84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8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96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01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0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25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91261-2EE5-49E5-81DB-EA11D2E54CEA}" type="datetimeFigureOut">
              <a:rPr lang="cs-CZ" smtClean="0"/>
              <a:pPr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07FC3A-3563-411F-A673-6C296B95EE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4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Strategické plánování a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769640"/>
          </a:xfrm>
        </p:spPr>
        <p:txBody>
          <a:bodyPr/>
          <a:lstStyle/>
          <a:p>
            <a:pPr algn="r"/>
            <a:r>
              <a:rPr lang="cs-CZ" dirty="0"/>
              <a:t>Petra Krejčí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500">
                <a:solidFill>
                  <a:srgbClr val="FFFFFF"/>
                </a:solidFill>
              </a:rPr>
              <a:t>Realizační plán a prováděcí 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r>
              <a:rPr lang="cs-CZ" dirty="0"/>
              <a:t>Realizační plán</a:t>
            </a:r>
          </a:p>
          <a:p>
            <a:pPr lvl="1"/>
            <a:r>
              <a:rPr lang="cs-CZ" dirty="0"/>
              <a:t>Funkce komunikační a koordinační</a:t>
            </a:r>
          </a:p>
          <a:p>
            <a:pPr lvl="1"/>
            <a:r>
              <a:rPr lang="cs-CZ" dirty="0"/>
              <a:t>Odpovědnost za naplňování cílů</a:t>
            </a:r>
          </a:p>
          <a:p>
            <a:endParaRPr lang="cs-CZ" dirty="0"/>
          </a:p>
          <a:p>
            <a:r>
              <a:rPr lang="cs-CZ" dirty="0"/>
              <a:t>Implementace</a:t>
            </a:r>
          </a:p>
          <a:p>
            <a:pPr lvl="1"/>
            <a:r>
              <a:rPr lang="cs-CZ" dirty="0"/>
              <a:t>Tvorba programu, zajišťujících opatření, úkoly</a:t>
            </a:r>
          </a:p>
          <a:p>
            <a:pPr lvl="1"/>
            <a:r>
              <a:rPr lang="cs-CZ" dirty="0"/>
              <a:t>Plánování v rámci plánu podniku</a:t>
            </a:r>
          </a:p>
          <a:p>
            <a:pPr lvl="1"/>
            <a:r>
              <a:rPr lang="cs-CZ" dirty="0"/>
              <a:t>Zabezpečení po stránce finanční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700">
                <a:solidFill>
                  <a:srgbClr val="FFFFFF"/>
                </a:solidFill>
              </a:rPr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Funkce zpětné vazby</a:t>
            </a:r>
          </a:p>
          <a:p>
            <a:endParaRPr lang="cs-CZ" dirty="0"/>
          </a:p>
          <a:p>
            <a:r>
              <a:rPr lang="cs-CZ" dirty="0"/>
              <a:t>Sekvence kroků:</a:t>
            </a:r>
          </a:p>
          <a:p>
            <a:pPr lvl="1"/>
            <a:r>
              <a:rPr lang="cs-CZ" dirty="0"/>
              <a:t>Plán, úkoly cíle</a:t>
            </a:r>
          </a:p>
          <a:p>
            <a:pPr lvl="1"/>
            <a:r>
              <a:rPr lang="cs-CZ" dirty="0"/>
              <a:t>Skutečně vykonaná práce</a:t>
            </a:r>
          </a:p>
          <a:p>
            <a:pPr lvl="1"/>
            <a:r>
              <a:rPr lang="cs-CZ" dirty="0"/>
              <a:t>Měření vykonané práce</a:t>
            </a:r>
          </a:p>
          <a:p>
            <a:pPr lvl="1"/>
            <a:r>
              <a:rPr lang="cs-CZ" dirty="0"/>
              <a:t>Porovnání s kritérii</a:t>
            </a:r>
          </a:p>
          <a:p>
            <a:pPr lvl="1"/>
            <a:r>
              <a:rPr lang="cs-CZ" dirty="0"/>
              <a:t>Identifikace odchylek</a:t>
            </a:r>
          </a:p>
          <a:p>
            <a:pPr lvl="1"/>
            <a:r>
              <a:rPr lang="cs-CZ" dirty="0"/>
              <a:t>Analýza příčin odchylek</a:t>
            </a:r>
          </a:p>
          <a:p>
            <a:pPr lvl="1"/>
            <a:r>
              <a:rPr lang="cs-CZ" dirty="0"/>
              <a:t>Program nápravných opatření</a:t>
            </a:r>
          </a:p>
          <a:p>
            <a:pPr lvl="1"/>
            <a:r>
              <a:rPr lang="cs-CZ" dirty="0"/>
              <a:t>Realizace nápravných opatření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700">
                <a:solidFill>
                  <a:srgbClr val="FFFFFF"/>
                </a:solidFill>
              </a:rPr>
              <a:t>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3204" y="512675"/>
            <a:ext cx="4526120" cy="5832648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700" dirty="0"/>
              <a:t>Poslání strategické kontroly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Varovaní před problémy s časovým předstihem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Zahrnuje: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Kontrolu předpokladů </a:t>
            </a:r>
          </a:p>
          <a:p>
            <a:pPr lvl="2">
              <a:lnSpc>
                <a:spcPct val="110000"/>
              </a:lnSpc>
            </a:pPr>
            <a:r>
              <a:rPr lang="cs-CZ" sz="1700" dirty="0"/>
              <a:t>Je vnitřní a vnější prostředí v souladu s předpokladem?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Kontrolu dílčích výsledků</a:t>
            </a:r>
          </a:p>
          <a:p>
            <a:pPr lvl="2">
              <a:lnSpc>
                <a:spcPct val="110000"/>
              </a:lnSpc>
            </a:pPr>
            <a:r>
              <a:rPr lang="cs-CZ" sz="1700" dirty="0"/>
              <a:t>Je daný vývoj žádoucí? Realizuje se strategie?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Celkový strategický přehled</a:t>
            </a:r>
          </a:p>
          <a:p>
            <a:pPr lvl="2">
              <a:lnSpc>
                <a:spcPct val="110000"/>
              </a:lnSpc>
            </a:pPr>
            <a:r>
              <a:rPr lang="cs-CZ" sz="1700" dirty="0"/>
              <a:t>Sledování všech faktorů, nalézání rizik a příležitostí</a:t>
            </a:r>
          </a:p>
          <a:p>
            <a:pPr lvl="1">
              <a:lnSpc>
                <a:spcPct val="110000"/>
              </a:lnSpc>
            </a:pPr>
            <a:r>
              <a:rPr lang="cs-CZ" sz="1700" dirty="0"/>
              <a:t>Vyvolanou kontrolu</a:t>
            </a:r>
          </a:p>
          <a:p>
            <a:pPr lvl="2">
              <a:lnSpc>
                <a:spcPct val="110000"/>
              </a:lnSpc>
            </a:pPr>
            <a:r>
              <a:rPr lang="cs-CZ" sz="1700" dirty="0"/>
              <a:t>Neočekávaná událost, krizové situace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sz="6000" b="1" dirty="0"/>
              <a:t>DĚKUJI ZA POZORNOST</a:t>
            </a:r>
            <a:r>
              <a:rPr lang="cs-CZ" sz="6000" dirty="0"/>
              <a:t> </a:t>
            </a:r>
          </a:p>
        </p:txBody>
      </p:sp>
      <p:pic>
        <p:nvPicPr>
          <p:cNvPr id="6" name="Zástupný symbol pro obsah 5" descr="obrazy-na-platne-stastny-smajlik-dava-palec-nahoru-na-bilem-pozad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2060848"/>
            <a:ext cx="4234798" cy="384156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Tvorba mise, vize a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1400" dirty="0"/>
              <a:t>Poslání (mise)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Dotváří image organizace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Jasná, srozumitelná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Vystihuje společenskou hodnotu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Příklad:</a:t>
            </a:r>
          </a:p>
          <a:p>
            <a:pPr lvl="1">
              <a:lnSpc>
                <a:spcPct val="110000"/>
              </a:lnSpc>
            </a:pPr>
            <a:r>
              <a:rPr lang="cs-CZ" sz="1400" u="sng" dirty="0"/>
              <a:t>Poslání firmy Kofola:</a:t>
            </a:r>
            <a:r>
              <a:rPr lang="cs-CZ" sz="1400" dirty="0"/>
              <a:t> </a:t>
            </a:r>
            <a:r>
              <a:rPr lang="cs-CZ" sz="1400" i="1" dirty="0"/>
              <a:t>„Naše poslání je naše mise. My jsme Kofola. S nadšením usilujeme o to, co je v životě opravdu důležité: milovat, žít zdravě a stále hledat nové cesty.“</a:t>
            </a:r>
          </a:p>
          <a:p>
            <a:pPr lvl="1">
              <a:lnSpc>
                <a:spcPct val="110000"/>
              </a:lnSpc>
            </a:pPr>
            <a:r>
              <a:rPr lang="cs-CZ" sz="1400" u="sng" dirty="0"/>
              <a:t>Poslání společnosti ČEZ</a:t>
            </a:r>
            <a:r>
              <a:rPr lang="cs-CZ" sz="1400" dirty="0"/>
              <a:t>: </a:t>
            </a:r>
            <a:r>
              <a:rPr lang="cs-CZ" sz="1400" i="1" dirty="0"/>
              <a:t>„Posláním Skupiny ČEZ je zajišťovat bezpečnou, spolehlivou a pozitivní energii zákazníkům i celé společnosti."</a:t>
            </a:r>
          </a:p>
          <a:p>
            <a:pPr lvl="1">
              <a:lnSpc>
                <a:spcPct val="110000"/>
              </a:lnSpc>
            </a:pPr>
            <a:r>
              <a:rPr lang="cs-CZ" sz="1400" u="sng" dirty="0">
                <a:effectLst/>
              </a:rPr>
              <a:t>Poslání společnosti </a:t>
            </a:r>
            <a:r>
              <a:rPr lang="cs-CZ" sz="1400" u="sng" dirty="0" err="1">
                <a:effectLst/>
              </a:rPr>
              <a:t>The</a:t>
            </a:r>
            <a:r>
              <a:rPr lang="cs-CZ" sz="1400" u="sng" dirty="0">
                <a:effectLst/>
              </a:rPr>
              <a:t> </a:t>
            </a:r>
            <a:r>
              <a:rPr lang="cs-CZ" sz="1400" u="sng" dirty="0" err="1">
                <a:effectLst/>
              </a:rPr>
              <a:t>Coca</a:t>
            </a:r>
            <a:r>
              <a:rPr lang="cs-CZ" sz="1400" u="sng" dirty="0">
                <a:effectLst/>
              </a:rPr>
              <a:t> Cola </a:t>
            </a:r>
            <a:r>
              <a:rPr lang="cs-CZ" sz="1400" u="sng" dirty="0" err="1">
                <a:effectLst/>
              </a:rPr>
              <a:t>Company</a:t>
            </a:r>
            <a:r>
              <a:rPr lang="cs-CZ" sz="1400" u="sng" dirty="0">
                <a:effectLst/>
              </a:rPr>
              <a:t>:</a:t>
            </a:r>
            <a:r>
              <a:rPr lang="cs-CZ" sz="1400" dirty="0">
                <a:effectLst/>
              </a:rPr>
              <a:t> </a:t>
            </a:r>
            <a:r>
              <a:rPr lang="cs-CZ" sz="1400" i="1" dirty="0">
                <a:effectLst/>
              </a:rPr>
              <a:t>„Osvěžit svět. Inspirovat okamžiky optimismu a štěstí. Vytvářet hodnotu a odlišnost.“</a:t>
            </a:r>
            <a:endParaRPr lang="cs-CZ" sz="1400" i="1" dirty="0"/>
          </a:p>
          <a:p>
            <a:pPr>
              <a:lnSpc>
                <a:spcPct val="110000"/>
              </a:lnSpc>
            </a:pPr>
            <a:r>
              <a:rPr lang="cs-CZ" sz="1400" dirty="0"/>
              <a:t>Vize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Odpovědět si na otázky: Kam chceme jít? Co chceme pro společnost udělat?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Zdroj inspirace a nápadů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Tvorba mise, vize a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0" y="476672"/>
            <a:ext cx="4526120" cy="5976664"/>
          </a:xfrm>
        </p:spPr>
        <p:txBody>
          <a:bodyPr anchor="t">
            <a:normAutofit lnSpcReduction="10000"/>
          </a:bodyPr>
          <a:lstStyle/>
          <a:p>
            <a:r>
              <a:rPr lang="cs-CZ" dirty="0"/>
              <a:t>Příklad vize</a:t>
            </a:r>
          </a:p>
          <a:p>
            <a:pPr lvl="1"/>
            <a:r>
              <a:rPr lang="cs-CZ" u="sng" dirty="0"/>
              <a:t>Kofola</a:t>
            </a:r>
            <a:r>
              <a:rPr lang="cs-CZ" dirty="0"/>
              <a:t>: „</a:t>
            </a:r>
            <a:r>
              <a:rPr lang="cs-CZ" i="1" dirty="0"/>
              <a:t>Do roku 2017 chceme být československou jedničkou v </a:t>
            </a:r>
            <a:r>
              <a:rPr lang="cs-CZ" i="1" dirty="0" err="1"/>
              <a:t>gastru</a:t>
            </a:r>
            <a:r>
              <a:rPr lang="cs-CZ" i="1" dirty="0"/>
              <a:t> a impulsu, udržet postavení v retailu a nabídneme naše nápoje ve zdravější podobě. Stejně jako dosud budeme naše produkty vyrábět s co největší péčí a láskou</a:t>
            </a:r>
            <a:r>
              <a:rPr lang="cs-CZ" dirty="0"/>
              <a:t>"</a:t>
            </a:r>
          </a:p>
          <a:p>
            <a:pPr lvl="1"/>
            <a:r>
              <a:rPr lang="cs-CZ" u="sng" dirty="0"/>
              <a:t>ČEZ</a:t>
            </a:r>
            <a:r>
              <a:rPr lang="cs-CZ" dirty="0"/>
              <a:t>: „</a:t>
            </a:r>
            <a:r>
              <a:rPr lang="cs-CZ" i="1" dirty="0"/>
              <a:t>Vizí Skupiny ČEZ je přinášet inovace pro řešení energetických potřeb a přispívat k vyšší kvalitě života.</a:t>
            </a:r>
            <a:r>
              <a:rPr lang="cs-CZ" dirty="0"/>
              <a:t>"</a:t>
            </a:r>
          </a:p>
          <a:p>
            <a:r>
              <a:rPr lang="cs-CZ" dirty="0"/>
              <a:t>Cíl by měl být:</a:t>
            </a:r>
          </a:p>
          <a:p>
            <a:pPr lvl="1"/>
            <a:r>
              <a:rPr lang="cs-CZ" dirty="0"/>
              <a:t>Konkrétní a měřitelný</a:t>
            </a:r>
          </a:p>
          <a:p>
            <a:pPr lvl="1"/>
            <a:r>
              <a:rPr lang="cs-CZ" dirty="0"/>
              <a:t>SMART:</a:t>
            </a:r>
          </a:p>
          <a:p>
            <a:pPr lvl="2"/>
            <a:r>
              <a:rPr lang="cs-CZ" dirty="0"/>
              <a:t>Specifický (S)</a:t>
            </a:r>
          </a:p>
          <a:p>
            <a:pPr lvl="2"/>
            <a:r>
              <a:rPr lang="cs-CZ" dirty="0"/>
              <a:t>Měřitelný (M)</a:t>
            </a:r>
          </a:p>
          <a:p>
            <a:pPr lvl="2"/>
            <a:r>
              <a:rPr lang="cs-CZ" dirty="0"/>
              <a:t>Akceptovatelný (A)</a:t>
            </a:r>
          </a:p>
          <a:p>
            <a:pPr lvl="2"/>
            <a:r>
              <a:rPr lang="cs-CZ" dirty="0"/>
              <a:t>Realistický (R)</a:t>
            </a:r>
          </a:p>
          <a:p>
            <a:pPr lvl="2"/>
            <a:r>
              <a:rPr lang="cs-CZ" dirty="0"/>
              <a:t>Terminovaný – časově měřitelný (T)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500">
                <a:solidFill>
                  <a:srgbClr val="FFFFFF"/>
                </a:solidFill>
              </a:rPr>
              <a:t>Analýzy a prognózy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Hodnocení vnitřního prostředí</a:t>
            </a:r>
          </a:p>
          <a:p>
            <a:pPr lvl="1"/>
            <a:r>
              <a:rPr lang="cs-CZ" dirty="0"/>
              <a:t>Kontrolovatelné prvky</a:t>
            </a:r>
          </a:p>
          <a:p>
            <a:pPr lvl="1"/>
            <a:r>
              <a:rPr lang="cs-CZ" dirty="0"/>
              <a:t>Silné a slabé stránky</a:t>
            </a:r>
          </a:p>
          <a:p>
            <a:endParaRPr lang="cs-CZ" dirty="0"/>
          </a:p>
          <a:p>
            <a:r>
              <a:rPr lang="cs-CZ" dirty="0"/>
              <a:t>Cyklus přípravy strategie</a:t>
            </a:r>
          </a:p>
          <a:p>
            <a:pPr lvl="1"/>
            <a:r>
              <a:rPr lang="cs-CZ" dirty="0"/>
              <a:t>Analýza prostředí</a:t>
            </a:r>
          </a:p>
          <a:p>
            <a:pPr lvl="1"/>
            <a:r>
              <a:rPr lang="cs-CZ" dirty="0"/>
              <a:t>Formulace strategie</a:t>
            </a:r>
          </a:p>
          <a:p>
            <a:pPr lvl="1"/>
            <a:r>
              <a:rPr lang="cs-CZ" dirty="0"/>
              <a:t>Taktika</a:t>
            </a:r>
          </a:p>
          <a:p>
            <a:pPr lvl="1"/>
            <a:r>
              <a:rPr lang="cs-CZ" dirty="0" err="1"/>
              <a:t>Operativa</a:t>
            </a:r>
            <a:r>
              <a:rPr lang="cs-CZ" dirty="0"/>
              <a:t> – implementace</a:t>
            </a:r>
          </a:p>
          <a:p>
            <a:pPr lvl="1"/>
            <a:r>
              <a:rPr lang="cs-CZ" dirty="0"/>
              <a:t>Kontrola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cs-CZ" sz="2500">
                <a:solidFill>
                  <a:srgbClr val="FFFFFF"/>
                </a:solidFill>
              </a:rPr>
              <a:t>Analýzy a prognózy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195" y="1240077"/>
            <a:ext cx="4526120" cy="4916465"/>
          </a:xfrm>
        </p:spPr>
        <p:txBody>
          <a:bodyPr anchor="t">
            <a:normAutofit/>
          </a:bodyPr>
          <a:lstStyle/>
          <a:p>
            <a:r>
              <a:rPr lang="cs-CZ" dirty="0"/>
              <a:t>Hodnocení vnějšího prostředí</a:t>
            </a:r>
          </a:p>
          <a:p>
            <a:pPr lvl="1"/>
            <a:r>
              <a:rPr lang="cs-CZ" dirty="0"/>
              <a:t>Nekontrolovatelné prvky</a:t>
            </a:r>
          </a:p>
          <a:p>
            <a:pPr lvl="1"/>
            <a:r>
              <a:rPr lang="cs-CZ" dirty="0"/>
              <a:t>Obecné okolí (prostředí demografické, ekonomické, přírodní, technologické, politicko-právní, sociálně-kulturní)</a:t>
            </a:r>
          </a:p>
          <a:p>
            <a:pPr lvl="1"/>
            <a:r>
              <a:rPr lang="cs-CZ" dirty="0"/>
              <a:t>Oborové okolí (zákazníci, dodavatelé, konkurence, distributoři a veřejnost)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475" y="1474969"/>
            <a:ext cx="2117940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pPr defTabSz="914400"/>
            <a:r>
              <a:rPr lang="en-US" sz="2600"/>
              <a:t>Analýzy a prognózy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475" y="3528543"/>
            <a:ext cx="211794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84541" y="482171"/>
            <a:ext cx="5670087" cy="5149101"/>
            <a:chOff x="3979389" y="482171"/>
            <a:chExt cx="7560115" cy="514910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1615" y="977965"/>
            <a:ext cx="4961686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E0286AD-DCC8-406E-9D59-218F331564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622" y="946544"/>
            <a:ext cx="4028738" cy="425196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Analýzy a prognózy</a:t>
            </a:r>
          </a:p>
        </p:txBody>
      </p:sp>
      <p:pic>
        <p:nvPicPr>
          <p:cNvPr id="4" name="Zástupný symbol pro obsah 3" descr="MR0407s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5556" y="332656"/>
            <a:ext cx="7992887" cy="53352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cs-CZ"/>
              <a:t>Strategie a její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8684" y="2015734"/>
            <a:ext cx="3121916" cy="345061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1500"/>
              <a:t>Optimalizace portfolia služeb</a:t>
            </a:r>
          </a:p>
          <a:p>
            <a:pPr lvl="1">
              <a:lnSpc>
                <a:spcPct val="110000"/>
              </a:lnSpc>
            </a:pPr>
            <a:r>
              <a:rPr lang="cs-CZ" sz="1500"/>
              <a:t>Metoda ABC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Produkty A (60 – 80 % příjmů)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Produkty B (15 – 20 % příjmů)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Produkty C (10 – 15 % příjmů)</a:t>
            </a:r>
          </a:p>
          <a:p>
            <a:pPr lvl="1">
              <a:lnSpc>
                <a:spcPct val="110000"/>
              </a:lnSpc>
            </a:pPr>
            <a:r>
              <a:rPr lang="cs-CZ" sz="1500"/>
              <a:t>Metoda BCG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Otazníky, Hvězdy, </a:t>
            </a:r>
          </a:p>
          <a:p>
            <a:pPr lvl="2">
              <a:lnSpc>
                <a:spcPct val="110000"/>
              </a:lnSpc>
            </a:pPr>
            <a:r>
              <a:rPr lang="cs-CZ" sz="1500"/>
              <a:t>Dojné krávy, Hladoví psi</a:t>
            </a:r>
          </a:p>
        </p:txBody>
      </p:sp>
      <p:pic>
        <p:nvPicPr>
          <p:cNvPr id="4" name="Obrázek 3" descr="bostonska_mat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808" y="2322664"/>
            <a:ext cx="3720332" cy="28367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cs-CZ"/>
              <a:t>Strategie a její koncepce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8684" y="2015734"/>
            <a:ext cx="3121916" cy="3450613"/>
          </a:xfrm>
        </p:spPr>
        <p:txBody>
          <a:bodyPr>
            <a:normAutofit/>
          </a:bodyPr>
          <a:lstStyle/>
          <a:p>
            <a:r>
              <a:rPr lang="cs-CZ"/>
              <a:t>Formulace strategie</a:t>
            </a:r>
          </a:p>
          <a:p>
            <a:pPr lvl="1"/>
            <a:r>
              <a:rPr lang="cs-CZ"/>
              <a:t>Ansoffova matice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4" name="Obrázek 3" descr="slide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0323" y="2002924"/>
            <a:ext cx="5058141" cy="37936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474</Words>
  <Application>Microsoft Office PowerPoint</Application>
  <PresentationFormat>Předvádění na obrazovce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Galerie</vt:lpstr>
      <vt:lpstr>Strategické plánování a řízení</vt:lpstr>
      <vt:lpstr>Tvorba mise, vize a cílů</vt:lpstr>
      <vt:lpstr>Tvorba mise, vize a cílů</vt:lpstr>
      <vt:lpstr>Analýzy a prognózy</vt:lpstr>
      <vt:lpstr>Analýzy a prognózy</vt:lpstr>
      <vt:lpstr>Analýzy a prognózy</vt:lpstr>
      <vt:lpstr>Analýzy a prognózy</vt:lpstr>
      <vt:lpstr>Strategie a její koncepce</vt:lpstr>
      <vt:lpstr>Strategie a její koncepce</vt:lpstr>
      <vt:lpstr>Realizační plán a prováděcí metodika</vt:lpstr>
      <vt:lpstr>Kontrola</vt:lpstr>
      <vt:lpstr>Kontrola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plánování a řízení</dc:title>
  <dc:creator>petra</dc:creator>
  <cp:lastModifiedBy>petra</cp:lastModifiedBy>
  <cp:revision>3</cp:revision>
  <dcterms:created xsi:type="dcterms:W3CDTF">2019-10-01T14:23:09Z</dcterms:created>
  <dcterms:modified xsi:type="dcterms:W3CDTF">2019-10-01T14:54:51Z</dcterms:modified>
</cp:coreProperties>
</file>