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0" r:id="rId11"/>
    <p:sldId id="270" r:id="rId12"/>
    <p:sldId id="266" r:id="rId13"/>
    <p:sldId id="271" r:id="rId14"/>
    <p:sldId id="267" r:id="rId15"/>
    <p:sldId id="272" r:id="rId16"/>
    <p:sldId id="268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FD55CB-8842-4DF5-BDEB-7953E8D3DD86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79A332-41A1-4C28-98E5-DDBAFB8A72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Vybrané přístupy k řízení vedoucí k rozvoji organizace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8077200" cy="1499616"/>
          </a:xfrm>
        </p:spPr>
        <p:txBody>
          <a:bodyPr anchor="b"/>
          <a:lstStyle/>
          <a:p>
            <a:pPr algn="r"/>
            <a:r>
              <a:rPr lang="cs-CZ" dirty="0" smtClean="0"/>
              <a:t>Petra Krejčí</a:t>
            </a:r>
            <a:endParaRPr lang="cs-CZ" dirty="0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OSM DIMENZÍ EXCELLENCE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Metoda vytvořená </a:t>
            </a:r>
            <a:r>
              <a:rPr lang="cs-CZ" dirty="0" err="1" smtClean="0"/>
              <a:t>Lowtonem</a:t>
            </a:r>
            <a:r>
              <a:rPr lang="cs-CZ" dirty="0" smtClean="0"/>
              <a:t> (2006)</a:t>
            </a:r>
          </a:p>
          <a:p>
            <a:endParaRPr lang="cs-CZ" dirty="0" smtClean="0"/>
          </a:p>
          <a:p>
            <a:r>
              <a:rPr lang="cs-CZ" dirty="0" smtClean="0"/>
              <a:t>Odpovídá např. na otázku:</a:t>
            </a:r>
          </a:p>
          <a:p>
            <a:pPr lvl="1"/>
            <a:r>
              <a:rPr lang="cs-CZ" dirty="0" smtClean="0"/>
              <a:t>Jak by měla vypadat potenciálně úspěšná organizace?</a:t>
            </a:r>
          </a:p>
          <a:p>
            <a:endParaRPr lang="cs-CZ" dirty="0" smtClean="0"/>
          </a:p>
          <a:p>
            <a:r>
              <a:rPr lang="cs-CZ" dirty="0" smtClean="0"/>
              <a:t>Cílem metody je dosáhnout rovnováhy mezi osmi dimenzemi.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se posuzuje ze čtyř hledisek:</a:t>
            </a:r>
          </a:p>
          <a:p>
            <a:pPr lvl="1"/>
            <a:r>
              <a:rPr lang="cs-CZ" dirty="0" smtClean="0"/>
              <a:t>Co v této dimenzi znamená výtečnost (excellence)</a:t>
            </a:r>
          </a:p>
          <a:p>
            <a:pPr lvl="1"/>
            <a:r>
              <a:rPr lang="cs-CZ" dirty="0" smtClean="0"/>
              <a:t>Stupeň v jakém se tato dimenze měří pomocí určitých ukazatelů</a:t>
            </a:r>
          </a:p>
          <a:p>
            <a:pPr lvl="1"/>
            <a:r>
              <a:rPr lang="cs-CZ" dirty="0" smtClean="0"/>
              <a:t>Firmy, které jsou buď příkladem výtečnosti v této dimenzi, nebo naopak příkladem absence výtečnosti</a:t>
            </a:r>
          </a:p>
          <a:p>
            <a:pPr lvl="1"/>
            <a:r>
              <a:rPr lang="cs-CZ" dirty="0" smtClean="0"/>
              <a:t>Co z toho plyne pro vaši organizaci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Dimenze 1: Zákazníkem očekávaný užitek</a:t>
            </a:r>
          </a:p>
          <a:p>
            <a:pPr lvl="1"/>
            <a:r>
              <a:rPr lang="cs-CZ" dirty="0" smtClean="0"/>
              <a:t>Důvod proč zákazník vstupuje do kontaktu s dodavatelem</a:t>
            </a:r>
          </a:p>
          <a:p>
            <a:pPr lvl="1"/>
            <a:r>
              <a:rPr lang="cs-CZ" dirty="0" smtClean="0"/>
              <a:t>Výrobce by ho měl definovat a zasadit do strategie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Dimenze 2: Nežádaný výsledek, kterému se zákazníci chtějí vyhnout</a:t>
            </a:r>
          </a:p>
          <a:p>
            <a:pPr lvl="1"/>
            <a:r>
              <a:rPr lang="cs-CZ" dirty="0" smtClean="0"/>
              <a:t>Promarněný čas, odepření něčeho co zákazník žádal, neplánované finanční výdaje, frustrace, zadlužení,…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Dimenze 3: Charakteristiky výrobků a služeb, které zákazníci potřebují</a:t>
            </a:r>
          </a:p>
          <a:p>
            <a:pPr lvl="1"/>
            <a:r>
              <a:rPr lang="cs-CZ" dirty="0" smtClean="0"/>
              <a:t>Úsilí zde znamená snahu pochopit slovo „služba“ a zaměnit ho slovem „produkt“</a:t>
            </a:r>
          </a:p>
          <a:p>
            <a:pPr lvl="1"/>
            <a:r>
              <a:rPr lang="cs-CZ" dirty="0" smtClean="0"/>
              <a:t>Produkt musí splňovat tři základní kritéria:</a:t>
            </a:r>
          </a:p>
          <a:p>
            <a:pPr lvl="2"/>
            <a:r>
              <a:rPr lang="cs-CZ" dirty="0" smtClean="0"/>
              <a:t>Musí být možné množné číslo</a:t>
            </a:r>
          </a:p>
          <a:p>
            <a:pPr lvl="2"/>
            <a:r>
              <a:rPr lang="cs-CZ" dirty="0" smtClean="0"/>
              <a:t>Musí to být něco, co je možné dodat někomu</a:t>
            </a:r>
          </a:p>
          <a:p>
            <a:pPr lvl="2"/>
            <a:r>
              <a:rPr lang="cs-CZ" dirty="0" smtClean="0"/>
              <a:t>Musí to existovat v počitatelných jednotkách</a:t>
            </a:r>
          </a:p>
          <a:p>
            <a:pPr lvl="1"/>
            <a:r>
              <a:rPr lang="cs-CZ" dirty="0" smtClean="0"/>
              <a:t>Uživatelé jsou zaměstnanci organizace</a:t>
            </a:r>
          </a:p>
          <a:p>
            <a:pPr lvl="1"/>
            <a:r>
              <a:rPr lang="cs-CZ" dirty="0" smtClean="0"/>
              <a:t>Manažeři pro ně vytváří produkty (např.: manuály, plány, prezentace, popisy práce,…) a tím odstraňují nehmotnost služby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Dimenze 4: Procesy spojené s pořizováním produktů zákazníkem</a:t>
            </a:r>
          </a:p>
          <a:p>
            <a:pPr lvl="1"/>
            <a:r>
              <a:rPr lang="cs-CZ" dirty="0" smtClean="0"/>
              <a:t>Zahrnuje čas a náklady (jak skutečné náklady, tak náklad ztracených příležitostí)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Dimenze 5: Výrobcem očekávaný užitek</a:t>
            </a:r>
          </a:p>
          <a:p>
            <a:pPr lvl="1"/>
            <a:r>
              <a:rPr lang="cs-CZ" dirty="0" smtClean="0"/>
              <a:t>Zde se dají lépe měřit výsledky z dimenze</a:t>
            </a:r>
          </a:p>
          <a:p>
            <a:pPr lvl="1"/>
            <a:r>
              <a:rPr lang="cs-CZ" dirty="0" smtClean="0"/>
              <a:t>Zahrnuje konkurenční výhodu, ziskovost, podíl na trhu a tržní cenu akcií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Dimenze 6: Nežádaný výsledek, kterým se chce výrobce vyhnout</a:t>
            </a:r>
          </a:p>
          <a:p>
            <a:pPr lvl="1"/>
            <a:r>
              <a:rPr lang="cs-CZ" dirty="0" smtClean="0"/>
              <a:t>Takovým výsledkem je například odchod zákazníků ke konkurenci, právní žaloby proti firmě, finanční ztráta, klesající podíl na trhu</a:t>
            </a:r>
          </a:p>
          <a:p>
            <a:pPr lvl="1"/>
            <a:r>
              <a:rPr lang="cs-CZ" dirty="0" smtClean="0"/>
              <a:t>Nežádoucí výsledky se zde často měří a definují</a:t>
            </a:r>
          </a:p>
          <a:p>
            <a:r>
              <a:rPr lang="cs-CZ" dirty="0" smtClean="0"/>
              <a:t>Dimenze 7: Charakteristika produktů podle potřeb výrobce</a:t>
            </a:r>
          </a:p>
          <a:p>
            <a:pPr lvl="1"/>
            <a:r>
              <a:rPr lang="cs-CZ" dirty="0" smtClean="0"/>
              <a:t>Zahrnuje produkty, které se snadno vyvíjejí, efektivně vyrábějí, skladují a distribuují, bez větších nákladů</a:t>
            </a:r>
          </a:p>
          <a:p>
            <a:pPr lvl="1"/>
            <a:r>
              <a:rPr lang="cs-CZ" dirty="0" smtClean="0"/>
              <a:t>Jsou špatně kopírovatelné konkurencí 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Dimenze 8: Charakteristiky procesů podle potřeb výrobce</a:t>
            </a:r>
          </a:p>
          <a:p>
            <a:pPr lvl="1"/>
            <a:r>
              <a:rPr lang="cs-CZ" dirty="0" smtClean="0"/>
              <a:t>Přáním výrobce je v této dimenzi:</a:t>
            </a:r>
          </a:p>
          <a:p>
            <a:pPr lvl="2"/>
            <a:r>
              <a:rPr lang="cs-CZ" dirty="0" smtClean="0"/>
              <a:t>Nízká variabilita procesů</a:t>
            </a:r>
          </a:p>
          <a:p>
            <a:pPr lvl="2"/>
            <a:r>
              <a:rPr lang="cs-CZ" dirty="0" smtClean="0"/>
              <a:t>Vysoká produktivita</a:t>
            </a:r>
          </a:p>
          <a:p>
            <a:pPr lvl="2"/>
            <a:r>
              <a:rPr lang="cs-CZ" dirty="0" smtClean="0"/>
              <a:t>Krátký výrobní cyklus</a:t>
            </a:r>
          </a:p>
          <a:p>
            <a:pPr lvl="2"/>
            <a:r>
              <a:rPr lang="cs-CZ" dirty="0" smtClean="0"/>
              <a:t>Vysoká flexibilita</a:t>
            </a:r>
          </a:p>
          <a:p>
            <a:pPr lvl="2"/>
            <a:r>
              <a:rPr lang="cs-CZ" dirty="0" smtClean="0"/>
              <a:t>Nízké jednotkové náklady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identifikuje prioritní oblasti</a:t>
            </a:r>
          </a:p>
          <a:p>
            <a:r>
              <a:rPr lang="cs-CZ" dirty="0" smtClean="0"/>
              <a:t>Z oblastí je třeba usilovat o výtečnost</a:t>
            </a:r>
          </a:p>
          <a:p>
            <a:r>
              <a:rPr lang="cs-CZ" dirty="0" smtClean="0"/>
              <a:t>Například to mohou být:</a:t>
            </a:r>
          </a:p>
          <a:p>
            <a:pPr lvl="1"/>
            <a:r>
              <a:rPr lang="cs-CZ" dirty="0" smtClean="0"/>
              <a:t>Vůdcovství, stanovování cílů, inovace (všech 8 dimenzí)</a:t>
            </a:r>
          </a:p>
          <a:p>
            <a:pPr lvl="1"/>
            <a:r>
              <a:rPr lang="cs-CZ" dirty="0" smtClean="0"/>
              <a:t>Strategické plánování (dimenze 1, 2, 5, 6)</a:t>
            </a:r>
          </a:p>
          <a:p>
            <a:pPr lvl="1"/>
            <a:r>
              <a:rPr lang="cs-CZ" dirty="0" smtClean="0"/>
              <a:t>Vývoj produktu (dimenze 1, 2, 3, 7)</a:t>
            </a:r>
          </a:p>
          <a:p>
            <a:pPr lvl="1"/>
            <a:r>
              <a:rPr lang="cs-CZ" dirty="0" smtClean="0"/>
              <a:t>Týmová práce (dimenze 8)</a:t>
            </a:r>
          </a:p>
        </p:txBody>
      </p:sp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 DIMENZÍ EXCELLENCE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dimenze má své zacílení v organizaci</a:t>
            </a:r>
          </a:p>
          <a:p>
            <a:r>
              <a:rPr lang="cs-CZ" dirty="0" smtClean="0"/>
              <a:t>S jednotlivými dimenzemi lze dosáhnout krátkodobé i dlouhodobé úspěšnosti</a:t>
            </a:r>
          </a:p>
          <a:p>
            <a:endParaRPr lang="cs-CZ" sz="3600" b="1" dirty="0" smtClean="0"/>
          </a:p>
          <a:p>
            <a:r>
              <a:rPr lang="cs-CZ" sz="3600" b="1" dirty="0" smtClean="0"/>
              <a:t>Jde o to začít vnímat organizace z pohledu všech 8 dimenzí, tím se dojde k vnímání excelence, jak u organizace, tak u zákazníků!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362075"/>
          </a:xfrm>
        </p:spPr>
        <p:txBody>
          <a:bodyPr anchor="ctr">
            <a:normAutofit/>
          </a:bodyPr>
          <a:lstStyle/>
          <a:p>
            <a:pPr algn="ctr"/>
            <a:r>
              <a:rPr lang="cs-CZ" sz="6600" i="1" dirty="0" smtClean="0"/>
              <a:t>Děkuji za pozornost</a:t>
            </a:r>
            <a:endParaRPr lang="cs-CZ" sz="6600" i="1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 manažerské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METODA </a:t>
            </a:r>
            <a:r>
              <a:rPr lang="cs-CZ" dirty="0" smtClean="0"/>
              <a:t>QMSS (systém řízení kvality sociálních služeb)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SYSTÉM ZNAČKA KAVALITY (ZQ)</a:t>
            </a:r>
          </a:p>
          <a:p>
            <a:endParaRPr lang="cs-CZ" dirty="0"/>
          </a:p>
          <a:p>
            <a:r>
              <a:rPr lang="cs-CZ" dirty="0" smtClean="0"/>
              <a:t>OSM DIMENZÍ EXCELLENCE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Metoda QMSS</a:t>
            </a:r>
            <a:endParaRPr lang="cs-CZ" b="1" dirty="0"/>
          </a:p>
        </p:txBody>
      </p:sp>
      <p:pic>
        <p:nvPicPr>
          <p:cNvPr id="6" name="Zástupný symbol pro obsah 5" descr="slide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11937"/>
            <a:ext cx="6408712" cy="5646063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QMSS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Struktura záměrů </a:t>
            </a:r>
          </a:p>
          <a:p>
            <a:pPr lvl="1"/>
            <a:r>
              <a:rPr lang="cs-CZ" dirty="0" smtClean="0"/>
              <a:t>formulace poslání, vize, hodnot, veřejný závazek, strategie, plány i individuální úkoly</a:t>
            </a:r>
            <a:endParaRPr lang="cs-CZ" dirty="0"/>
          </a:p>
          <a:p>
            <a:r>
              <a:rPr lang="cs-CZ" dirty="0" smtClean="0"/>
              <a:t>Struktura poskytovaných služeb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vědomění, že služby jsou produktem</a:t>
            </a:r>
          </a:p>
          <a:p>
            <a:pPr lvl="1"/>
            <a:r>
              <a:rPr lang="cs-CZ" dirty="0" smtClean="0"/>
              <a:t>na nejvyšší úrovni – tvořeny požadavky legislativy</a:t>
            </a:r>
          </a:p>
          <a:p>
            <a:pPr lvl="1"/>
            <a:r>
              <a:rPr lang="cs-CZ" dirty="0" smtClean="0"/>
              <a:t>na nižších úrovních – rozklad na dílčí činnosti (taxativně vymezen minimální rozsah </a:t>
            </a:r>
            <a:r>
              <a:rPr lang="cs-CZ" dirty="0" err="1" smtClean="0"/>
              <a:t>soc</a:t>
            </a:r>
            <a:r>
              <a:rPr lang="cs-CZ" dirty="0" smtClean="0"/>
              <a:t>. služeb)</a:t>
            </a:r>
            <a:endParaRPr lang="cs-CZ" dirty="0"/>
          </a:p>
          <a:p>
            <a:r>
              <a:rPr lang="cs-CZ" dirty="0" smtClean="0"/>
              <a:t>Struktura procesů</a:t>
            </a:r>
          </a:p>
          <a:p>
            <a:pPr lvl="1"/>
            <a:r>
              <a:rPr lang="cs-CZ" dirty="0" smtClean="0"/>
              <a:t>stěžejní část analýzy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referuje procesní řízení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oukazuje na vztahy celé </a:t>
            </a:r>
            <a:r>
              <a:rPr lang="cs-CZ" dirty="0" err="1" smtClean="0"/>
              <a:t>org</a:t>
            </a:r>
            <a:r>
              <a:rPr lang="cs-CZ" dirty="0" smtClean="0"/>
              <a:t>. nebo funkčních celků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QMSS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Organizační struktura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ymezuje pravomoci a odpovědnosti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truktura interních a externích vazeb</a:t>
            </a:r>
          </a:p>
          <a:p>
            <a:pPr lvl="1"/>
            <a:r>
              <a:rPr lang="cs-CZ" dirty="0"/>
              <a:t>g</a:t>
            </a:r>
            <a:r>
              <a:rPr lang="cs-CZ" dirty="0" smtClean="0"/>
              <a:t>rafické znázornění hierarchie pozic a základních vztahů</a:t>
            </a:r>
          </a:p>
          <a:p>
            <a:r>
              <a:rPr lang="cs-CZ" dirty="0" smtClean="0"/>
              <a:t>Struktura dokumentace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šechny dokumenty v papírové i elektronické podobě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dokumentování a prezentace všech ostatních struktur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fektivní řízení všech dokumentů v organizaci</a:t>
            </a:r>
            <a:endParaRPr lang="cs-CZ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 ZNAČKA KAVALITY (ZQ)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Značka kvality pro domovi seniorů</a:t>
            </a:r>
          </a:p>
          <a:p>
            <a:r>
              <a:rPr lang="cs-CZ" dirty="0" smtClean="0"/>
              <a:t>Nutnost uzavřít smlouvu mezi odběratelem (domov pro seniory) a dodavatelem (Asociace poskytovatelů sociálních služeb ČR – APSS ČR)</a:t>
            </a:r>
          </a:p>
          <a:p>
            <a:r>
              <a:rPr lang="cs-CZ" dirty="0" smtClean="0"/>
              <a:t>Udělována na dobu 3 let</a:t>
            </a:r>
          </a:p>
          <a:p>
            <a:r>
              <a:rPr lang="cs-CZ" dirty="0" smtClean="0"/>
              <a:t>Inspirován systémy používanými ve Velké Británii, Německu, Rakousku a Švýcarsku</a:t>
            </a:r>
          </a:p>
          <a:p>
            <a:r>
              <a:rPr lang="cs-CZ" i="1" dirty="0" smtClean="0"/>
              <a:t>Cílem Značky kvality v </a:t>
            </a:r>
            <a:r>
              <a:rPr lang="cs-CZ" i="1" dirty="0" err="1" smtClean="0"/>
              <a:t>soc</a:t>
            </a:r>
            <a:r>
              <a:rPr lang="cs-CZ" i="1" dirty="0" smtClean="0"/>
              <a:t>. službách je poskytnout seniorům, kteří vstupují do domova pro seniory, ale také rodinným příslušníkům jednoznačnou informaci o tom jakou kvalitu mohou od života v daném domě očekávat.</a:t>
            </a:r>
            <a:endParaRPr lang="cs-CZ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 ZNAČKA KAVALITY (ZQ)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Princip pohledu uživatele</a:t>
            </a:r>
          </a:p>
          <a:p>
            <a:pPr lvl="1"/>
            <a:r>
              <a:rPr lang="cs-CZ" dirty="0" smtClean="0"/>
              <a:t>kvalita definována z pohledu uživatele</a:t>
            </a:r>
          </a:p>
          <a:p>
            <a:r>
              <a:rPr lang="cs-CZ" dirty="0" smtClean="0"/>
              <a:t>Princip dobrovolnosti</a:t>
            </a:r>
          </a:p>
          <a:p>
            <a:pPr lvl="1"/>
            <a:r>
              <a:rPr lang="cs-CZ" dirty="0" smtClean="0"/>
              <a:t>dobrovolné rozhodnutí poskytovatele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smtClean="0"/>
              <a:t>služby, </a:t>
            </a:r>
            <a:r>
              <a:rPr lang="cs-CZ" dirty="0" smtClean="0"/>
              <a:t>zda zažádá o certifikaci</a:t>
            </a:r>
          </a:p>
          <a:p>
            <a:r>
              <a:rPr lang="cs-CZ" dirty="0" smtClean="0"/>
              <a:t>Princip transparentnosti</a:t>
            </a:r>
          </a:p>
          <a:p>
            <a:pPr lvl="1"/>
            <a:r>
              <a:rPr lang="cs-CZ" dirty="0" smtClean="0"/>
              <a:t>jednotlivá hodnotící kritéria jsou jasně a jednoznačně stanoveny</a:t>
            </a:r>
          </a:p>
          <a:p>
            <a:pPr lvl="1"/>
            <a:r>
              <a:rPr lang="cs-CZ" dirty="0" smtClean="0"/>
              <a:t>každý poskytovatel provádí vlastní sebehodnocení</a:t>
            </a:r>
          </a:p>
          <a:p>
            <a:pPr lvl="1"/>
            <a:r>
              <a:rPr lang="cs-CZ" dirty="0" smtClean="0"/>
              <a:t>sám si může stanovit opatření pro získání vyššího hodnocení </a:t>
            </a:r>
          </a:p>
          <a:p>
            <a:r>
              <a:rPr lang="cs-CZ" dirty="0" smtClean="0"/>
              <a:t>Princip dostupnosti</a:t>
            </a:r>
          </a:p>
          <a:p>
            <a:pPr lvl="1"/>
            <a:r>
              <a:rPr lang="cs-CZ" dirty="0" smtClean="0"/>
              <a:t>je dostupná finančně i časově pro každého poskytovatele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 ZNAČKA KAVALITY (ZQ)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projektu je:</a:t>
            </a:r>
          </a:p>
          <a:p>
            <a:pPr lvl="1"/>
            <a:r>
              <a:rPr lang="cs-CZ" dirty="0" smtClean="0"/>
              <a:t>zvyšování kvality služeb formou motivace</a:t>
            </a:r>
          </a:p>
          <a:p>
            <a:pPr lvl="1"/>
            <a:r>
              <a:rPr lang="cs-CZ" dirty="0" smtClean="0"/>
              <a:t>zlepšení orientace zájemců</a:t>
            </a:r>
          </a:p>
          <a:p>
            <a:pPr lvl="1"/>
            <a:r>
              <a:rPr lang="cs-CZ" dirty="0" smtClean="0"/>
              <a:t>zlepšení mediálního obrazu</a:t>
            </a:r>
          </a:p>
          <a:p>
            <a:pPr lvl="1"/>
            <a:r>
              <a:rPr lang="cs-CZ" dirty="0" smtClean="0"/>
              <a:t>zlepšení názoru a vnímání u široké veřejnosti</a:t>
            </a:r>
          </a:p>
          <a:p>
            <a:pPr lvl="1"/>
            <a:r>
              <a:rPr lang="cs-CZ" dirty="0" smtClean="0"/>
              <a:t>zlepšení výstupů hodnocení kvality při stanovování výše úhrad (tj. prvek posilující tržní prostředí </a:t>
            </a:r>
            <a:r>
              <a:rPr lang="cs-CZ" dirty="0" err="1" smtClean="0"/>
              <a:t>soc</a:t>
            </a:r>
            <a:r>
              <a:rPr lang="cs-CZ" dirty="0" smtClean="0"/>
              <a:t>. služeb)</a:t>
            </a:r>
          </a:p>
          <a:p>
            <a:pPr lvl="1"/>
            <a:r>
              <a:rPr lang="cs-CZ" dirty="0" smtClean="0"/>
              <a:t>zpětná vazba zřizovatelům </a:t>
            </a:r>
            <a:r>
              <a:rPr lang="cs-CZ" dirty="0" err="1" smtClean="0"/>
              <a:t>soc</a:t>
            </a:r>
            <a:r>
              <a:rPr lang="cs-CZ" dirty="0" smtClean="0"/>
              <a:t>. služeb</a:t>
            </a:r>
            <a:endParaRPr lang="cs-CZ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/>
              <a:t>OSM DIMENZÍ EXCELLENCE</a:t>
            </a:r>
            <a:endParaRPr lang="cs-CZ" dirty="0"/>
          </a:p>
        </p:txBody>
      </p:sp>
      <p:pic>
        <p:nvPicPr>
          <p:cNvPr id="4" name="Zástupný symbol pro obsah 3" descr="MR0806s23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7272808" cy="587727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349</TotalTime>
  <Words>835</Words>
  <Application>Microsoft Office PowerPoint</Application>
  <PresentationFormat>Předvádění na obrazovce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Modul</vt:lpstr>
      <vt:lpstr>Vybrané přístupy k řízení vedoucí k rozvoji organizace</vt:lpstr>
      <vt:lpstr>Tří manažerské metody</vt:lpstr>
      <vt:lpstr>Metoda QMSS</vt:lpstr>
      <vt:lpstr>Metoda QMSS</vt:lpstr>
      <vt:lpstr>Metoda QMSS</vt:lpstr>
      <vt:lpstr>SYSTÉM ZNAČKA KAVALITY (ZQ)</vt:lpstr>
      <vt:lpstr>SYSTÉM ZNAČKA KAVALITY (ZQ)</vt:lpstr>
      <vt:lpstr>SYSTÉM ZNAČKA KAVALITY (ZQ)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OSM DIMENZÍ EXCELLENCE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přístupy k řízení vedoucí k rozvoji organizace</dc:title>
  <dc:creator>Uživatel systému Windows</dc:creator>
  <cp:lastModifiedBy>petra.krejci@centrum.cz</cp:lastModifiedBy>
  <cp:revision>40</cp:revision>
  <dcterms:created xsi:type="dcterms:W3CDTF">2017-11-28T20:46:25Z</dcterms:created>
  <dcterms:modified xsi:type="dcterms:W3CDTF">2020-10-21T08:06:56Z</dcterms:modified>
</cp:coreProperties>
</file>