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3" r:id="rId21"/>
    <p:sldId id="434" r:id="rId22"/>
    <p:sldId id="436" r:id="rId23"/>
    <p:sldId id="439" r:id="rId24"/>
    <p:sldId id="437" r:id="rId25"/>
    <p:sldId id="438" r:id="rId26"/>
    <p:sldId id="440" r:id="rId27"/>
    <p:sldId id="441" r:id="rId28"/>
    <p:sldId id="435" r:id="rId29"/>
    <p:sldId id="431" r:id="rId30"/>
    <p:sldId id="432"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7" r:id="rId46"/>
    <p:sldId id="458" r:id="rId47"/>
    <p:sldId id="459" r:id="rId48"/>
    <p:sldId id="460" r:id="rId49"/>
    <p:sldId id="408" r:id="rId50"/>
    <p:sldId id="411" r:id="rId51"/>
    <p:sldId id="462" r:id="rId52"/>
    <p:sldId id="412" r:id="rId53"/>
    <p:sldId id="413" r:id="rId54"/>
    <p:sldId id="463" r:id="rId55"/>
    <p:sldId id="264" r:id="rId56"/>
    <p:sldId id="410" r:id="rId57"/>
    <p:sldId id="309" r:id="rId5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9" autoAdjust="0"/>
    <p:restoredTop sz="94660"/>
  </p:normalViewPr>
  <p:slideViewPr>
    <p:cSldViewPr>
      <p:cViewPr varScale="1">
        <p:scale>
          <a:sx n="85" d="100"/>
          <a:sy n="85" d="100"/>
        </p:scale>
        <p:origin x="102" y="1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14.09.2020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57451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07128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17220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55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312226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8399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89892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82931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894744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07713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41446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01698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70701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953627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533902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28602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54038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777619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10964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803300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80729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413225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898410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414413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137121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453146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86264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004594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057074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402478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436531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99759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998130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652606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459382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586787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877914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937960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528246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570809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643227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787760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69268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54888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928407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817786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917678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165568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62035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56130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59617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5666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r>
              <a:rPr lang="cs-CZ" sz="4000" b="1" dirty="0">
                <a:solidFill>
                  <a:schemeClr val="bg1"/>
                </a:solidFill>
                <a:latin typeface="Times New Roman" panose="02020603050405020304" pitchFamily="18" charset="0"/>
                <a:cs typeface="Times New Roman" panose="02020603050405020304" pitchFamily="18" charset="0"/>
              </a:rPr>
              <a:t>Metody hodnocení projektu</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27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Reálná doba návratnosti</a:t>
            </a:r>
          </a:p>
          <a:p>
            <a:pPr marL="0" lvl="3" indent="0">
              <a:buNone/>
              <a:defRPr/>
            </a:pPr>
            <a:endParaRPr lang="cs-CZ" sz="1600" b="1" dirty="0"/>
          </a:p>
          <a:p>
            <a:pPr marL="285750" lvl="3" indent="-285750">
              <a:defRPr/>
            </a:pPr>
            <a:r>
              <a:rPr lang="cs-CZ" sz="1600" dirty="0"/>
              <a:t>Doba, za kterou se investice splatí z diskontovaných peněžních příjmů, které zajistí.</a:t>
            </a:r>
          </a:p>
          <a:p>
            <a:pPr marL="285750" lvl="3" indent="-285750">
              <a:defRPr/>
            </a:pPr>
            <a:r>
              <a:rPr lang="cs-CZ" sz="1600" dirty="0"/>
              <a:t>Rozdíl oproti prosté době návratnosti je zřejmý z následujícího příkladu.</a:t>
            </a:r>
          </a:p>
          <a:p>
            <a:pPr marL="285750" lvl="3" indent="-285750">
              <a:defRPr/>
            </a:pPr>
            <a:endParaRPr lang="cs-CZ" sz="1600" dirty="0"/>
          </a:p>
          <a:p>
            <a:pPr marL="0" lvl="3" indent="0">
              <a:buNone/>
              <a:defRPr/>
            </a:pPr>
            <a:r>
              <a:rPr lang="cs-CZ" sz="1600" dirty="0"/>
              <a:t>Příklad - Uvažujeme projekty a1, a2, a3, kterým odpovídají hotovostní toky v tabulce u předchozího příkladu a uvažujeme diskontní sazbu 5%. Tabulka pak udává diskontované hodnoty cash-</a:t>
            </a:r>
            <a:r>
              <a:rPr lang="cs-CZ" sz="1600" dirty="0" err="1"/>
              <a:t>flow</a:t>
            </a:r>
            <a:r>
              <a:rPr lang="cs-CZ" sz="1600" dirty="0"/>
              <a:t> v jednotlivých letech a také výslednou reálnou dobu návratnosti.</a:t>
            </a:r>
          </a:p>
          <a:p>
            <a:pPr marL="0" lvl="3" indent="0">
              <a:buNone/>
              <a:defRPr/>
            </a:pPr>
            <a:r>
              <a:rPr lang="cs-CZ" sz="1600" i="1" dirty="0"/>
              <a:t>Ukázkový postup: projekt a1      (CF1): PV = CF/(1+r)</a:t>
            </a:r>
            <a:r>
              <a:rPr lang="cs-CZ" sz="1600" i="1" baseline="30000" dirty="0"/>
              <a:t>t</a:t>
            </a:r>
            <a:r>
              <a:rPr lang="cs-CZ" sz="1600" i="1" dirty="0"/>
              <a:t>        PV=(3000/(1+0,05)</a:t>
            </a:r>
            <a:r>
              <a:rPr lang="cs-CZ" sz="1600" i="1" baseline="30000" dirty="0"/>
              <a:t>1</a:t>
            </a:r>
            <a:endParaRPr lang="cs-CZ" sz="1600" baseline="30000" dirty="0"/>
          </a:p>
          <a:p>
            <a:pPr marL="0" lvl="3" indent="0">
              <a:buNone/>
              <a:defRPr/>
            </a:pPr>
            <a:endParaRPr lang="cs-CZ" sz="1600" dirty="0"/>
          </a:p>
        </p:txBody>
      </p:sp>
      <p:pic>
        <p:nvPicPr>
          <p:cNvPr id="5" name="Obrázek 4">
            <a:extLst>
              <a:ext uri="{FF2B5EF4-FFF2-40B4-BE49-F238E27FC236}">
                <a16:creationId xmlns:a16="http://schemas.microsoft.com/office/drawing/2014/main" id="{D5698179-3729-4824-9772-214C67806A80}"/>
              </a:ext>
            </a:extLst>
          </p:cNvPr>
          <p:cNvPicPr>
            <a:picLocks noChangeAspect="1"/>
          </p:cNvPicPr>
          <p:nvPr/>
        </p:nvPicPr>
        <p:blipFill>
          <a:blip r:embed="rId3"/>
          <a:stretch>
            <a:fillRect/>
          </a:stretch>
        </p:blipFill>
        <p:spPr>
          <a:xfrm>
            <a:off x="827584" y="3219822"/>
            <a:ext cx="6480720" cy="1641125"/>
          </a:xfrm>
          <a:prstGeom prst="rect">
            <a:avLst/>
          </a:prstGeom>
        </p:spPr>
      </p:pic>
    </p:spTree>
    <p:extLst>
      <p:ext uri="{BB962C8B-B14F-4D97-AF65-F5344CB8AC3E}">
        <p14:creationId xmlns:p14="http://schemas.microsoft.com/office/powerpoint/2010/main" val="103594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285750" lvl="3" indent="-285750">
              <a:defRPr/>
            </a:pPr>
            <a:r>
              <a:rPr lang="cs-CZ" sz="1600" dirty="0"/>
              <a:t>Metoda doby návratnosti dodatečných investičních nákladů porovnává dvě investice pomocí jejich </a:t>
            </a:r>
            <a:r>
              <a:rPr lang="cs-CZ" sz="1600" b="1" dirty="0"/>
              <a:t>počátečních investičních a každoročních provozních nákladů</a:t>
            </a:r>
            <a:r>
              <a:rPr lang="cs-CZ" sz="1600" dirty="0"/>
              <a:t>. </a:t>
            </a:r>
          </a:p>
          <a:p>
            <a:pPr marL="285750" lvl="3" indent="-285750">
              <a:defRPr/>
            </a:pPr>
            <a:r>
              <a:rPr lang="cs-CZ" sz="1600" dirty="0"/>
              <a:t>Ukazuje, za jak dlouho se celkové náklady projektu a1, který má vyšší investiční náklady a nižší provozní náklady, vyrovnají celkovým nákladům investice a2 s nižšími investičními náklady a vyššími provozními náklady.</a:t>
            </a:r>
          </a:p>
          <a:p>
            <a:pPr marL="285750" lvl="3" indent="-285750">
              <a:defRPr/>
            </a:pPr>
            <a:r>
              <a:rPr lang="cs-CZ" sz="1600" dirty="0"/>
              <a:t>Dobu návratnosti dodatečných investičních nákladů můžeme zapsat následujícím způsobem:</a:t>
            </a:r>
          </a:p>
          <a:p>
            <a:pPr marL="742950" lvl="4" indent="-285750">
              <a:defRPr/>
            </a:pPr>
            <a:r>
              <a:rPr lang="cs-CZ" sz="1200" dirty="0"/>
              <a:t>DNI - doba návratnosti dodatečných investičních nákladů</a:t>
            </a:r>
          </a:p>
          <a:p>
            <a:pPr marL="742950" lvl="4" indent="-285750">
              <a:defRPr/>
            </a:pPr>
            <a:r>
              <a:rPr lang="cs-CZ" sz="1200" dirty="0"/>
              <a:t>I - velikost investičních výdajů</a:t>
            </a:r>
          </a:p>
          <a:p>
            <a:pPr marL="742950" lvl="4" indent="-285750">
              <a:defRPr/>
            </a:pPr>
            <a:r>
              <a:rPr lang="cs-CZ" sz="1200" dirty="0"/>
              <a:t>A1 - varianta, která má vyšší investiční náklady a nižší provozní náklady</a:t>
            </a:r>
          </a:p>
          <a:p>
            <a:pPr marL="742950" lvl="4" indent="-285750">
              <a:defRPr/>
            </a:pPr>
            <a:r>
              <a:rPr lang="cs-CZ" sz="1200" dirty="0"/>
              <a:t>A2 - varianta, která má nižší investiční náklady a vyšší provozní náklady</a:t>
            </a:r>
          </a:p>
          <a:p>
            <a:pPr marL="742950" lvl="4" indent="-285750">
              <a:defRPr/>
            </a:pPr>
            <a:r>
              <a:rPr lang="cs-CZ" sz="1200" dirty="0"/>
              <a:t>C	roční provozní náklady</a:t>
            </a:r>
          </a:p>
          <a:p>
            <a:pPr marL="742950" lvl="4" indent="-285750">
              <a:defRPr/>
            </a:pPr>
            <a:r>
              <a:rPr lang="cs-CZ" sz="1200" dirty="0"/>
              <a:t>t	časové období od 1 do n</a:t>
            </a:r>
          </a:p>
          <a:p>
            <a:pPr marL="742950" lvl="4" indent="-285750">
              <a:defRPr/>
            </a:pPr>
            <a:r>
              <a:rPr lang="cs-CZ" sz="1200" dirty="0"/>
              <a:t>n	životnost projektu</a:t>
            </a:r>
          </a:p>
          <a:p>
            <a:pPr marL="742950" lvl="4" indent="-285750">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9E16FDC4-BBAC-4358-8DFF-A3D11E2CD52C}"/>
              </a:ext>
            </a:extLst>
          </p:cNvPr>
          <p:cNvPicPr>
            <a:picLocks noChangeAspect="1"/>
          </p:cNvPicPr>
          <p:nvPr/>
        </p:nvPicPr>
        <p:blipFill>
          <a:blip r:embed="rId3"/>
          <a:stretch>
            <a:fillRect/>
          </a:stretch>
        </p:blipFill>
        <p:spPr>
          <a:xfrm>
            <a:off x="6012160" y="3015285"/>
            <a:ext cx="2550030" cy="894365"/>
          </a:xfrm>
          <a:prstGeom prst="rect">
            <a:avLst/>
          </a:prstGeom>
        </p:spPr>
      </p:pic>
    </p:spTree>
    <p:extLst>
      <p:ext uri="{BB962C8B-B14F-4D97-AF65-F5344CB8AC3E}">
        <p14:creationId xmlns:p14="http://schemas.microsoft.com/office/powerpoint/2010/main" val="92067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dirty="0"/>
          </a:p>
          <a:p>
            <a:pPr marL="0" lvl="3" indent="0">
              <a:buNone/>
              <a:defRPr/>
            </a:pPr>
            <a:r>
              <a:rPr lang="cs-CZ" sz="1600" dirty="0"/>
              <a:t>Příklad - Existují-li dvě zaměnitelné varianty projektů, které se liší v investičních a provozních nákladech, přičemž doba životnosti i výnosy obou investic budou shodné. Budeme je tedy posuzovat pomocí doby návratnosti dodatečných investičních nákladů.</a:t>
            </a:r>
          </a:p>
          <a:p>
            <a:pPr marL="0" lvl="3" indent="0">
              <a:buNone/>
              <a:defRPr/>
            </a:pPr>
            <a:endParaRPr lang="cs-CZ" sz="1600" dirty="0"/>
          </a:p>
          <a:p>
            <a:pPr marL="285750" lvl="3" indent="-285750">
              <a:defRPr/>
            </a:pPr>
            <a:r>
              <a:rPr lang="cs-CZ" sz="1600" dirty="0"/>
              <a:t>Předpokládejme, že na veřejný projekt a1 je nutné jednorázově vynaložit 3 mil. Kč a roční provozní náklady 100 tis. Kč a jednorázové náklady investice a2 jsou 2 mil. Kč a roční provozní náklady jsou 600 tis. Kč. Doba životnosti obou investic jsou 4 roky. </a:t>
            </a:r>
          </a:p>
          <a:p>
            <a:pPr marL="742950" lvl="4" indent="-285750">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10DC7A20-E95D-4CBE-A96F-79311B3AF9E6}"/>
              </a:ext>
            </a:extLst>
          </p:cNvPr>
          <p:cNvPicPr>
            <a:picLocks noChangeAspect="1"/>
          </p:cNvPicPr>
          <p:nvPr/>
        </p:nvPicPr>
        <p:blipFill>
          <a:blip r:embed="rId3"/>
          <a:stretch>
            <a:fillRect/>
          </a:stretch>
        </p:blipFill>
        <p:spPr>
          <a:xfrm>
            <a:off x="827584" y="3246598"/>
            <a:ext cx="6218575" cy="1188164"/>
          </a:xfrm>
          <a:prstGeom prst="rect">
            <a:avLst/>
          </a:prstGeom>
        </p:spPr>
      </p:pic>
    </p:spTree>
    <p:extLst>
      <p:ext uri="{BB962C8B-B14F-4D97-AF65-F5344CB8AC3E}">
        <p14:creationId xmlns:p14="http://schemas.microsoft.com/office/powerpoint/2010/main" val="74457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b="1" dirty="0"/>
          </a:p>
          <a:p>
            <a:pPr marL="0" lvl="3" indent="0">
              <a:buNone/>
              <a:defRPr/>
            </a:pPr>
            <a:r>
              <a:rPr lang="cs-CZ" sz="1600" dirty="0"/>
              <a:t>Pro dobu životnosti 4 roky je výhodnější zvolit variantu a1, neboť její dodatečné jednorázové náklady (100 000 Kč oproti variantě a2) jsou právě za dva roky vyrovnány úsporou provozních nákladů (roční úspora 500 000 Kč oproti variantě a2) a v dalších dvou letech uspoří další 1 mil. Kč.</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58158A92-5AA1-435C-BC3C-161B0F25624B}"/>
              </a:ext>
            </a:extLst>
          </p:cNvPr>
          <p:cNvPicPr>
            <a:picLocks noChangeAspect="1"/>
          </p:cNvPicPr>
          <p:nvPr/>
        </p:nvPicPr>
        <p:blipFill rotWithShape="1">
          <a:blip r:embed="rId4"/>
          <a:srcRect l="3221" t="13521" r="8083"/>
          <a:stretch/>
        </p:blipFill>
        <p:spPr>
          <a:xfrm>
            <a:off x="251520" y="2499742"/>
            <a:ext cx="5821537" cy="2093887"/>
          </a:xfrm>
          <a:prstGeom prst="rect">
            <a:avLst/>
          </a:prstGeom>
        </p:spPr>
      </p:pic>
      <p:graphicFrame>
        <p:nvGraphicFramePr>
          <p:cNvPr id="7" name="Object 3">
            <a:extLst>
              <a:ext uri="{FF2B5EF4-FFF2-40B4-BE49-F238E27FC236}">
                <a16:creationId xmlns:a16="http://schemas.microsoft.com/office/drawing/2014/main" id="{76403175-E1C3-41D4-AF8D-C38372372B8A}"/>
              </a:ext>
            </a:extLst>
          </p:cNvPr>
          <p:cNvGraphicFramePr>
            <a:graphicFrameLocks noChangeAspect="1"/>
          </p:cNvGraphicFramePr>
          <p:nvPr>
            <p:extLst>
              <p:ext uri="{D42A27DB-BD31-4B8C-83A1-F6EECF244321}">
                <p14:modId xmlns:p14="http://schemas.microsoft.com/office/powerpoint/2010/main" val="4014089935"/>
              </p:ext>
            </p:extLst>
          </p:nvPr>
        </p:nvGraphicFramePr>
        <p:xfrm>
          <a:off x="6444208" y="2880483"/>
          <a:ext cx="2304256" cy="600268"/>
        </p:xfrm>
        <a:graphic>
          <a:graphicData uri="http://schemas.openxmlformats.org/presentationml/2006/ole">
            <mc:AlternateContent xmlns:mc="http://schemas.openxmlformats.org/markup-compatibility/2006">
              <mc:Choice xmlns:v="urn:schemas-microsoft-com:vml" Requires="v">
                <p:oleObj spid="_x0000_s3114" name="Rovnice" r:id="rId5" imgW="1511280" imgH="393480" progId="Equation.3">
                  <p:embed/>
                </p:oleObj>
              </mc:Choice>
              <mc:Fallback>
                <p:oleObj name="Rovnice" r:id="rId5" imgW="1511280" imgH="393480" progId="Equation.3">
                  <p:embed/>
                  <p:pic>
                    <p:nvPicPr>
                      <p:cNvPr id="706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880483"/>
                        <a:ext cx="2304256" cy="60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472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b="1" dirty="0"/>
          </a:p>
          <a:p>
            <a:pPr marL="0" lvl="3" indent="0">
              <a:buNone/>
              <a:defRPr/>
            </a:pPr>
            <a:r>
              <a:rPr lang="cs-CZ" sz="1600" dirty="0"/>
              <a:t>Zhodnocení metody doby návratnosti dodatečných investičních nákladů:</a:t>
            </a:r>
          </a:p>
          <a:p>
            <a:pPr marL="0" lvl="3" indent="0">
              <a:buNone/>
              <a:defRPr/>
            </a:pPr>
            <a:endParaRPr lang="cs-CZ" sz="1600" dirty="0"/>
          </a:p>
          <a:p>
            <a:pPr marL="285750" lvl="3" indent="-285750">
              <a:defRPr/>
            </a:pPr>
            <a:r>
              <a:rPr lang="cs-CZ" sz="1600" dirty="0"/>
              <a:t>Doba návratnosti dodatečných investičních nákladů je využitelná v případě, že se nelze spolehnout na dobu návratnosti prostou i reálnou a zároveň i ostatní finanční metody, které využívají k hodnocení hotovostní toky. </a:t>
            </a:r>
          </a:p>
          <a:p>
            <a:pPr marL="285750" lvl="3" indent="-285750">
              <a:defRPr/>
            </a:pPr>
            <a:endParaRPr lang="cs-CZ" sz="1600" dirty="0"/>
          </a:p>
          <a:p>
            <a:pPr marL="285750" lvl="3" indent="-285750">
              <a:defRPr/>
            </a:pPr>
            <a:r>
              <a:rPr lang="cs-CZ" sz="1600" dirty="0"/>
              <a:t>Je to nákladová metoda, která porovnává mezi sebou varianty projektů podle </a:t>
            </a:r>
            <a:r>
              <a:rPr lang="cs-CZ" sz="1600" b="1" dirty="0"/>
              <a:t>vynaložených nákladů</a:t>
            </a:r>
            <a:r>
              <a:rPr lang="cs-CZ" sz="1600" dirty="0"/>
              <a:t>. Její výhodou je, že </a:t>
            </a:r>
            <a:r>
              <a:rPr lang="cs-CZ" sz="1600" b="1" dirty="0"/>
              <a:t>není závislá na odhadu diskontní sazby </a:t>
            </a:r>
            <a:r>
              <a:rPr lang="cs-CZ" sz="1600" dirty="0"/>
              <a:t>a také je méně závislá na odhadu příjmů projektů.</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187463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Metoda čisté současné hodnoty </a:t>
            </a:r>
            <a:r>
              <a:rPr lang="en-GB" sz="1600" dirty="0"/>
              <a:t>–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je „</a:t>
            </a:r>
            <a:r>
              <a:rPr lang="cs-CZ" sz="1600" i="1" dirty="0"/>
              <a:t>číselný údaj, nalezený tím způsobem, že se od diskontované hodnoty očekávaných výnosů investice odečte diskontovaná hodnota jejích očekávaných nákladů“. </a:t>
            </a:r>
          </a:p>
          <a:p>
            <a:pPr marL="285750" lvl="3" indent="-285750">
              <a:defRPr/>
            </a:pPr>
            <a:endParaRPr lang="cs-CZ" sz="1600" dirty="0"/>
          </a:p>
          <a:p>
            <a:pPr marL="285750" lvl="3" indent="-285750">
              <a:defRPr/>
            </a:pPr>
            <a:r>
              <a:rPr lang="cs-CZ" sz="1600" dirty="0"/>
              <a:t>Současná hodnota (</a:t>
            </a:r>
            <a:r>
              <a:rPr lang="cs-CZ" sz="1600" dirty="0" err="1"/>
              <a:t>Present</a:t>
            </a:r>
            <a:r>
              <a:rPr lang="cs-CZ" sz="1600" dirty="0"/>
              <a:t> Value - PV) vzroste v průběhu jednoho roku na budoucí hodnotu (</a:t>
            </a:r>
            <a:r>
              <a:rPr lang="cs-CZ" sz="1600" dirty="0" err="1"/>
              <a:t>Future</a:t>
            </a:r>
            <a:r>
              <a:rPr lang="cs-CZ" sz="1600" dirty="0"/>
              <a:t> Value - FV) v závislosti na úrokové míře (pro veřejný sektor diskontní sazbě r), podle vztahu:  FV = PV (1+r)</a:t>
            </a:r>
          </a:p>
          <a:p>
            <a:pPr marL="285750" lvl="3" indent="-285750">
              <a:defRPr/>
            </a:pPr>
            <a:endParaRPr lang="cs-CZ" sz="1600" dirty="0"/>
          </a:p>
          <a:p>
            <a:pPr marL="285750" lvl="3" indent="-285750">
              <a:defRPr/>
            </a:pPr>
            <a:r>
              <a:rPr lang="cs-CZ" sz="1600" dirty="0"/>
              <a:t>V n-</a:t>
            </a:r>
            <a:r>
              <a:rPr lang="cs-CZ" sz="1600" dirty="0" err="1"/>
              <a:t>tém</a:t>
            </a:r>
            <a:r>
              <a:rPr lang="cs-CZ" sz="1600" dirty="0"/>
              <a:t> roce je pak budoucí hodnota FV dána vztahem:</a:t>
            </a:r>
          </a:p>
          <a:p>
            <a:pPr marL="285750" lvl="3" indent="-285750">
              <a:defRPr/>
            </a:pPr>
            <a:endParaRPr lang="cs-CZ" sz="1600" dirty="0"/>
          </a:p>
          <a:p>
            <a:pPr marL="0" lvl="3" indent="0">
              <a:buNone/>
              <a:defRPr/>
            </a:pPr>
            <a:r>
              <a:rPr lang="cs-CZ" sz="1800" b="1" dirty="0"/>
              <a:t>			 FV = PV(1+r)</a:t>
            </a:r>
            <a:r>
              <a:rPr lang="cs-CZ" sz="1800" b="1" baseline="30000" dirty="0"/>
              <a:t>n</a:t>
            </a:r>
            <a:r>
              <a:rPr lang="cs-CZ" sz="1800" dirty="0"/>
              <a:t>	</a:t>
            </a:r>
            <a:r>
              <a:rPr lang="cs-CZ" sz="1600" dirty="0"/>
              <a:t>			</a:t>
            </a:r>
          </a:p>
          <a:p>
            <a:pPr marL="285750" lvl="3" indent="-285750">
              <a:defRPr/>
            </a:pPr>
            <a:r>
              <a:rPr lang="cs-CZ" sz="1600" dirty="0"/>
              <a:t>kde 	„n“ je počet let, po jejichž dobu plyne užitek z projektu. </a:t>
            </a:r>
          </a:p>
          <a:p>
            <a:pPr marL="0" lvl="3" indent="0">
              <a:buNone/>
              <a:defRPr/>
            </a:pPr>
            <a:endParaRPr lang="cs-CZ" sz="1600" dirty="0"/>
          </a:p>
        </p:txBody>
      </p:sp>
    </p:spTree>
    <p:extLst>
      <p:ext uri="{BB962C8B-B14F-4D97-AF65-F5344CB8AC3E}">
        <p14:creationId xmlns:p14="http://schemas.microsoft.com/office/powerpoint/2010/main" val="158354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PV</a:t>
            </a:r>
            <a:r>
              <a:rPr lang="cs-CZ" sz="1600" baseline="-25000" dirty="0"/>
              <a:t>t</a:t>
            </a:r>
            <a:r>
              <a:rPr lang="cs-CZ" sz="1600" dirty="0"/>
              <a:t> všech hotovostních toků vyplývajících z projektu po dobu životnosti projektu je pak dána vztahem:</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t</a:t>
            </a:r>
            <a:r>
              <a:rPr lang="cs-CZ" sz="1600" dirty="0"/>
              <a:t>	hotovostní tok v roce t, </a:t>
            </a:r>
          </a:p>
          <a:p>
            <a:pPr marL="285750" lvl="3" indent="-285750">
              <a:defRPr/>
            </a:pPr>
            <a:r>
              <a:rPr lang="cs-CZ" sz="1600" dirty="0"/>
              <a:t>r	diskontní sazba,</a:t>
            </a:r>
          </a:p>
          <a:p>
            <a:pPr marL="285750" lvl="3" indent="-285750">
              <a:defRPr/>
            </a:pPr>
            <a:r>
              <a:rPr lang="cs-CZ" sz="1600" dirty="0"/>
              <a:t>t	časové období od 1 do n,</a:t>
            </a:r>
          </a:p>
          <a:p>
            <a:pPr marL="285750" lvl="3" indent="-285750">
              <a:defRPr/>
            </a:pPr>
            <a:r>
              <a:rPr lang="cs-CZ" sz="1600" dirty="0"/>
              <a:t>n	životnost projektu.</a:t>
            </a:r>
          </a:p>
          <a:p>
            <a:pPr marL="0" lvl="3" indent="0">
              <a:buNone/>
              <a:defRPr/>
            </a:pPr>
            <a:endParaRPr lang="cs-CZ" sz="1600" dirty="0"/>
          </a:p>
        </p:txBody>
      </p:sp>
      <p:graphicFrame>
        <p:nvGraphicFramePr>
          <p:cNvPr id="5" name="Object 2">
            <a:extLst>
              <a:ext uri="{FF2B5EF4-FFF2-40B4-BE49-F238E27FC236}">
                <a16:creationId xmlns:a16="http://schemas.microsoft.com/office/drawing/2014/main" id="{61A4CE0E-7D86-4C5B-8767-FD297C578D0F}"/>
              </a:ext>
            </a:extLst>
          </p:cNvPr>
          <p:cNvGraphicFramePr>
            <a:graphicFrameLocks noChangeAspect="1"/>
          </p:cNvGraphicFramePr>
          <p:nvPr>
            <p:extLst>
              <p:ext uri="{D42A27DB-BD31-4B8C-83A1-F6EECF244321}">
                <p14:modId xmlns:p14="http://schemas.microsoft.com/office/powerpoint/2010/main" val="4238950587"/>
              </p:ext>
            </p:extLst>
          </p:nvPr>
        </p:nvGraphicFramePr>
        <p:xfrm>
          <a:off x="1619672" y="1491630"/>
          <a:ext cx="2088232" cy="849862"/>
        </p:xfrm>
        <a:graphic>
          <a:graphicData uri="http://schemas.openxmlformats.org/presentationml/2006/ole">
            <mc:AlternateContent xmlns:mc="http://schemas.openxmlformats.org/markup-compatibility/2006">
              <mc:Choice xmlns:v="urn:schemas-microsoft-com:vml" Requires="v">
                <p:oleObj spid="_x0000_s4136" name="Rovnice" r:id="rId4" imgW="1091880" imgH="444240" progId="Equation.3">
                  <p:embed/>
                </p:oleObj>
              </mc:Choice>
              <mc:Fallback>
                <p:oleObj name="Rovnice" r:id="rId4" imgW="1091880" imgH="444240" progId="Equation.3">
                  <p:embed/>
                  <p:pic>
                    <p:nvPicPr>
                      <p:cNvPr id="727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491630"/>
                        <a:ext cx="2088232" cy="8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795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klesá s průběhem času. Je zřejmé, že </a:t>
            </a:r>
            <a:r>
              <a:rPr lang="cs-CZ" sz="1600" b="1" dirty="0"/>
              <a:t>volba diskontní sazby </a:t>
            </a:r>
            <a:r>
              <a:rPr lang="cs-CZ" sz="1600" dirty="0"/>
              <a:t>může v podstatné míře </a:t>
            </a:r>
            <a:r>
              <a:rPr lang="cs-CZ" sz="1600" b="1" dirty="0"/>
              <a:t>ovlivnit</a:t>
            </a:r>
            <a:r>
              <a:rPr lang="cs-CZ" sz="1600" dirty="0"/>
              <a:t> výběr projektu. </a:t>
            </a:r>
          </a:p>
          <a:p>
            <a:pPr marL="285750" lvl="3" indent="-285750">
              <a:defRPr/>
            </a:pPr>
            <a:endParaRPr lang="cs-CZ" sz="1600" dirty="0"/>
          </a:p>
          <a:p>
            <a:pPr marL="285750" lvl="3" indent="-285750">
              <a:defRPr/>
            </a:pPr>
            <a:r>
              <a:rPr lang="cs-CZ" sz="1600" dirty="0"/>
              <a:t>Čím </a:t>
            </a:r>
            <a:r>
              <a:rPr lang="cs-CZ" sz="1600" b="1" dirty="0"/>
              <a:t>nižší je úroková míra, tím vyšší je současná hodnota projektu</a:t>
            </a:r>
            <a:r>
              <a:rPr lang="cs-CZ" sz="1600" dirty="0"/>
              <a:t>. Z pohledu současné hodnoty je projekt možné považovat za přijatelný pokud je splněno kritérium, že ukazatel současné hodnoty je větší než investiční výdaje, resp. hotovostní toky v nultém období. </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0</a:t>
            </a:r>
            <a:r>
              <a:rPr lang="cs-CZ" sz="1600" dirty="0"/>
              <a:t>  hodnota cash </a:t>
            </a:r>
            <a:r>
              <a:rPr lang="cs-CZ" sz="1600" dirty="0" err="1"/>
              <a:t>flow</a:t>
            </a:r>
            <a:r>
              <a:rPr lang="cs-CZ" sz="1600" dirty="0"/>
              <a:t> plynoucího z investice v nultém období,</a:t>
            </a:r>
          </a:p>
          <a:p>
            <a:pPr marL="285750" lvl="3" indent="-285750">
              <a:defRPr/>
            </a:pPr>
            <a:r>
              <a:rPr lang="cs-CZ" sz="1600" dirty="0"/>
              <a:t>I       hodnota investice provedené v nultém období</a:t>
            </a:r>
          </a:p>
          <a:p>
            <a:pPr marL="0" lvl="3" indent="0">
              <a:buNone/>
              <a:defRPr/>
            </a:pPr>
            <a:endParaRPr lang="cs-CZ" sz="1600" dirty="0"/>
          </a:p>
        </p:txBody>
      </p:sp>
      <p:pic>
        <p:nvPicPr>
          <p:cNvPr id="2" name="Obrázek 1">
            <a:extLst>
              <a:ext uri="{FF2B5EF4-FFF2-40B4-BE49-F238E27FC236}">
                <a16:creationId xmlns:a16="http://schemas.microsoft.com/office/drawing/2014/main" id="{5408E98E-5C79-434D-B968-EC0001B2F3DB}"/>
              </a:ext>
            </a:extLst>
          </p:cNvPr>
          <p:cNvPicPr>
            <a:picLocks noChangeAspect="1"/>
          </p:cNvPicPr>
          <p:nvPr/>
        </p:nvPicPr>
        <p:blipFill>
          <a:blip r:embed="rId3"/>
          <a:stretch>
            <a:fillRect/>
          </a:stretch>
        </p:blipFill>
        <p:spPr>
          <a:xfrm>
            <a:off x="827584" y="2571750"/>
            <a:ext cx="5371042" cy="1243692"/>
          </a:xfrm>
          <a:prstGeom prst="rect">
            <a:avLst/>
          </a:prstGeom>
        </p:spPr>
      </p:pic>
    </p:spTree>
    <p:extLst>
      <p:ext uri="{BB962C8B-B14F-4D97-AF65-F5344CB8AC3E}">
        <p14:creationId xmlns:p14="http://schemas.microsoft.com/office/powerpoint/2010/main" val="79506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(Net </a:t>
            </a:r>
            <a:r>
              <a:rPr lang="cs-CZ" sz="1600" dirty="0" err="1"/>
              <a:t>Present</a:t>
            </a:r>
            <a:r>
              <a:rPr lang="cs-CZ" sz="1600" dirty="0"/>
              <a:t> Value – NPV), která je definována jako součet současné hodnoty budoucích hotovostních toků plynoucích z projektu a hotovostního toku v nultém roce:</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NPV 	je čistá současná hodnota projektu,</a:t>
            </a:r>
          </a:p>
          <a:p>
            <a:pPr marL="285750" lvl="3" indent="-285750">
              <a:defRPr/>
            </a:pPr>
            <a:r>
              <a:rPr lang="cs-CZ" sz="1600" dirty="0"/>
              <a:t>PV 	je současná hodnota projektu.</a:t>
            </a:r>
          </a:p>
          <a:p>
            <a:pPr marL="285750" lvl="3" indent="-285750">
              <a:defRPr/>
            </a:pPr>
            <a:endParaRPr lang="cs-CZ" sz="1600" dirty="0"/>
          </a:p>
          <a:p>
            <a:pPr marL="0" lvl="3" indent="0">
              <a:buNone/>
              <a:defRPr/>
            </a:pPr>
            <a:r>
              <a:rPr lang="cs-CZ" sz="1600" dirty="0"/>
              <a:t>Investiční projekt je možné považovat za přijatelný, pokud je splněno kritérium, že ukazatel čisté současné hodnoty je nezáporný: </a:t>
            </a:r>
          </a:p>
          <a:p>
            <a:pPr marL="285750" lvl="3" indent="-285750">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52785E5D-64D3-4E44-B79D-6AD6F1D28BEF}"/>
              </a:ext>
            </a:extLst>
          </p:cNvPr>
          <p:cNvGraphicFramePr>
            <a:graphicFrameLocks noChangeAspect="1"/>
          </p:cNvGraphicFramePr>
          <p:nvPr>
            <p:extLst>
              <p:ext uri="{D42A27DB-BD31-4B8C-83A1-F6EECF244321}">
                <p14:modId xmlns:p14="http://schemas.microsoft.com/office/powerpoint/2010/main" val="2446201681"/>
              </p:ext>
            </p:extLst>
          </p:nvPr>
        </p:nvGraphicFramePr>
        <p:xfrm>
          <a:off x="1259632" y="1635646"/>
          <a:ext cx="4304884" cy="655091"/>
        </p:xfrm>
        <a:graphic>
          <a:graphicData uri="http://schemas.openxmlformats.org/presentationml/2006/ole">
            <mc:AlternateContent xmlns:mc="http://schemas.openxmlformats.org/markup-compatibility/2006">
              <mc:Choice xmlns:v="urn:schemas-microsoft-com:vml" Requires="v">
                <p:oleObj spid="_x0000_s5158" name="Rovnice" r:id="rId4" imgW="2920680" imgH="444240" progId="Equation.3">
                  <p:embed/>
                </p:oleObj>
              </mc:Choice>
              <mc:Fallback>
                <p:oleObj name="Rovnice" r:id="rId4" imgW="2920680" imgH="444240" progId="Equation.3">
                  <p:embed/>
                  <p:pic>
                    <p:nvPicPr>
                      <p:cNvPr id="7577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635646"/>
                        <a:ext cx="4304884" cy="6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Obrázek 2">
            <a:extLst>
              <a:ext uri="{FF2B5EF4-FFF2-40B4-BE49-F238E27FC236}">
                <a16:creationId xmlns:a16="http://schemas.microsoft.com/office/drawing/2014/main" id="{C9A2546C-37D9-4594-8383-7803611BA940}"/>
              </a:ext>
            </a:extLst>
          </p:cNvPr>
          <p:cNvPicPr>
            <a:picLocks noChangeAspect="1"/>
          </p:cNvPicPr>
          <p:nvPr/>
        </p:nvPicPr>
        <p:blipFill>
          <a:blip r:embed="rId6"/>
          <a:stretch>
            <a:fillRect/>
          </a:stretch>
        </p:blipFill>
        <p:spPr>
          <a:xfrm>
            <a:off x="2267541" y="3867894"/>
            <a:ext cx="4176869" cy="809800"/>
          </a:xfrm>
          <a:prstGeom prst="rect">
            <a:avLst/>
          </a:prstGeom>
        </p:spPr>
      </p:pic>
    </p:spTree>
    <p:extLst>
      <p:ext uri="{BB962C8B-B14F-4D97-AF65-F5344CB8AC3E}">
        <p14:creationId xmlns:p14="http://schemas.microsoft.com/office/powerpoint/2010/main" val="397144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Zhodnocení metody NPV</a:t>
            </a:r>
          </a:p>
          <a:p>
            <a:pPr marL="0" lvl="3" indent="0">
              <a:buNone/>
              <a:defRPr/>
            </a:pPr>
            <a:endParaRPr lang="cs-CZ" sz="1600" dirty="0"/>
          </a:p>
          <a:p>
            <a:pPr marL="0" lvl="3" indent="0">
              <a:buNone/>
              <a:defRPr/>
            </a:pPr>
            <a:r>
              <a:rPr lang="cs-CZ" sz="1600" b="1" dirty="0"/>
              <a:t>Výhody</a:t>
            </a:r>
            <a:r>
              <a:rPr lang="cs-CZ" sz="1600" dirty="0"/>
              <a:t>:</a:t>
            </a:r>
          </a:p>
          <a:p>
            <a:pPr marL="285750" lvl="3" indent="-285750">
              <a:defRPr/>
            </a:pPr>
            <a:r>
              <a:rPr lang="cs-CZ" sz="1600" dirty="0"/>
              <a:t>bere v potaz časovou hodnotu peněz,</a:t>
            </a:r>
          </a:p>
          <a:p>
            <a:pPr marL="285750" lvl="3" indent="-285750">
              <a:defRPr/>
            </a:pPr>
            <a:r>
              <a:rPr lang="cs-CZ" sz="1600" dirty="0"/>
              <a:t>má vlastnost </a:t>
            </a:r>
            <a:r>
              <a:rPr lang="cs-CZ" sz="1600" dirty="0" err="1"/>
              <a:t>aditivity</a:t>
            </a:r>
            <a:r>
              <a:rPr lang="cs-CZ" sz="1600" dirty="0"/>
              <a:t>, tedy má smysl sčítat několik současných hodnot různých projektů) a platí: NPV(A+B) = NPV(A) + NPV(B), kde A </a:t>
            </a:r>
            <a:r>
              <a:rPr lang="cs-CZ" sz="1600" dirty="0" err="1"/>
              <a:t>a</a:t>
            </a:r>
            <a:r>
              <a:rPr lang="cs-CZ" sz="1600" dirty="0"/>
              <a:t> B jsou nezávislé projekty,</a:t>
            </a:r>
          </a:p>
          <a:p>
            <a:pPr marL="285750" lvl="3" indent="-285750">
              <a:defRPr/>
            </a:pPr>
            <a:r>
              <a:rPr lang="cs-CZ" sz="1600" dirty="0"/>
              <a:t>bere v potaz všechny relevantní hotovostní toky.</a:t>
            </a:r>
          </a:p>
          <a:p>
            <a:pPr marL="0" lvl="3" indent="0">
              <a:buNone/>
              <a:defRPr/>
            </a:pPr>
            <a:endParaRPr lang="cs-CZ" sz="1600" dirty="0"/>
          </a:p>
          <a:p>
            <a:pPr marL="0" lvl="3" indent="0">
              <a:buNone/>
              <a:defRPr/>
            </a:pPr>
            <a:r>
              <a:rPr lang="cs-CZ" sz="1600" b="1" dirty="0"/>
              <a:t>Nevýhody</a:t>
            </a:r>
            <a:r>
              <a:rPr lang="cs-CZ" sz="1600" dirty="0"/>
              <a:t>:</a:t>
            </a:r>
          </a:p>
          <a:p>
            <a:pPr marL="285750" lvl="3" indent="-285750">
              <a:defRPr/>
            </a:pPr>
            <a:r>
              <a:rPr lang="cs-CZ" sz="1600" dirty="0"/>
              <a:t>závisí na odhadu hotovostních toků,</a:t>
            </a:r>
          </a:p>
          <a:p>
            <a:pPr marL="285750" lvl="3" indent="-285750">
              <a:defRPr/>
            </a:pPr>
            <a:r>
              <a:rPr lang="cs-CZ" sz="1600" dirty="0"/>
              <a:t>závisí na odhadu diskontní sazby.</a:t>
            </a:r>
          </a:p>
          <a:p>
            <a:pPr marL="0" lvl="3" indent="0">
              <a:buNone/>
              <a:defRPr/>
            </a:pPr>
            <a:endParaRPr lang="cs-CZ" sz="1600" dirty="0"/>
          </a:p>
        </p:txBody>
      </p:sp>
    </p:spTree>
    <p:extLst>
      <p:ext uri="{BB962C8B-B14F-4D97-AF65-F5344CB8AC3E}">
        <p14:creationId xmlns:p14="http://schemas.microsoft.com/office/powerpoint/2010/main" val="313407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808312"/>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Metody pro hodnocení ekonomické efektivnosti investičních projektů</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Finanční a sociální diskontní sazba</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Ukázky a představení jednotlivých metod</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Obsahové zaměření přednášky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Vloží-li soukromí nebo veřejní investoři kapitál do projektu, vzniknou jim implicitní náklady vyplývající z obětování příležitosti návratnosti kapitálu z jiného projektu. Jinými slovy, tyto vynaložené zdroje zahrnují náklady obětované příležitosti. </a:t>
            </a:r>
          </a:p>
          <a:p>
            <a:pPr marL="285750" lvl="3" indent="-285750">
              <a:defRPr/>
            </a:pPr>
            <a:endParaRPr lang="cs-CZ" sz="1600" dirty="0"/>
          </a:p>
          <a:p>
            <a:pPr marL="285750" lvl="3" indent="-285750">
              <a:defRPr/>
            </a:pPr>
            <a:r>
              <a:rPr lang="cs-CZ" sz="1600" dirty="0"/>
              <a:t>K vyvolání investice by tudíž očekávaná návratnost měla být minimálně stejně vysoká jako náklady obětované příležitosti na financování. </a:t>
            </a:r>
          </a:p>
          <a:p>
            <a:pPr marL="285750" lvl="3" indent="-285750">
              <a:defRPr/>
            </a:pPr>
            <a:endParaRPr lang="cs-CZ" sz="1600" dirty="0"/>
          </a:p>
          <a:p>
            <a:pPr marL="285750" lvl="3" indent="-285750">
              <a:defRPr/>
            </a:pPr>
            <a:r>
              <a:rPr lang="cs-CZ" sz="1600" dirty="0"/>
              <a:t>Proto jsou příliv a odliv finančních prostředků projektu diskontovány s použitím finanční diskontní sazby (FDR).</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426191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 praxi existují </a:t>
            </a:r>
            <a:r>
              <a:rPr lang="cs-CZ" sz="1600" b="1" dirty="0"/>
              <a:t>různé přístupy </a:t>
            </a:r>
            <a:r>
              <a:rPr lang="cs-CZ" sz="1600" dirty="0"/>
              <a:t>k výpočtu finanční diskontní sazby.</a:t>
            </a:r>
          </a:p>
          <a:p>
            <a:pPr marL="342900" lvl="3" indent="-342900">
              <a:buFont typeface="+mj-lt"/>
              <a:buAutoNum type="arabicPeriod"/>
              <a:defRPr/>
            </a:pPr>
            <a:r>
              <a:rPr lang="cs-CZ" sz="1600" dirty="0"/>
              <a:t>Běžně používaný přístup spočívá v </a:t>
            </a:r>
            <a:r>
              <a:rPr lang="cs-CZ" sz="1600" b="1" dirty="0"/>
              <a:t>odhadu skutečných nákladů na kapitál</a:t>
            </a:r>
            <a:r>
              <a:rPr lang="cs-CZ" sz="1600" dirty="0"/>
              <a:t>. Ukazatel pro tento odhad představuje </a:t>
            </a:r>
            <a:r>
              <a:rPr lang="cs-CZ" sz="1600" b="1" dirty="0"/>
              <a:t>skutečnou návratnost státních dluhopisů </a:t>
            </a:r>
            <a:r>
              <a:rPr lang="cs-CZ" sz="1600" dirty="0"/>
              <a:t>(mezní přímé náklady na veřejné prostředky) nebo </a:t>
            </a:r>
            <a:r>
              <a:rPr lang="cs-CZ" sz="1600" b="1" dirty="0"/>
              <a:t>dlouhodobých reálných úrokových sazeb na komerční půjčky </a:t>
            </a:r>
            <a:r>
              <a:rPr lang="cs-CZ" sz="1600" dirty="0"/>
              <a:t>(v případě nutnosti soukromých investic do projektu), nebo </a:t>
            </a:r>
            <a:r>
              <a:rPr lang="cs-CZ" sz="1600" b="1" dirty="0"/>
              <a:t>vážený průměr těchto dvou sazeb </a:t>
            </a:r>
            <a:r>
              <a:rPr lang="cs-CZ" sz="1600" dirty="0"/>
              <a:t>(Průměrné náklady na kapitál – WACC). Vážený průměr se použije zejména, je-li nutné projekt financovat jak z veřejných, tak i ze soukromých zdrojů.</a:t>
            </a:r>
          </a:p>
          <a:p>
            <a:pPr marL="342900" lvl="3" indent="-342900">
              <a:buFont typeface="+mj-lt"/>
              <a:buAutoNum type="arabicPeriod"/>
              <a:defRPr/>
            </a:pPr>
            <a:r>
              <a:rPr lang="cs-CZ" sz="1600" dirty="0"/>
              <a:t>Druhý přístup bere v úvahu </a:t>
            </a:r>
            <a:r>
              <a:rPr lang="cs-CZ" sz="1600" b="1" dirty="0"/>
              <a:t>ušlou návratnost z nejlepší alternativní investice s cílem určit maximální mezní hodnotu pro diskontní sazby</a:t>
            </a:r>
            <a:r>
              <a:rPr lang="cs-CZ" sz="1600" dirty="0"/>
              <a:t>. V tomto případě alternativní investicí není odkoupení veřejného či soukromého dluhu, ale návratnost z vhodného portfolia finančních aktiv.</a:t>
            </a:r>
          </a:p>
          <a:p>
            <a:pPr marL="342900" lvl="3" indent="-342900">
              <a:buFont typeface="+mj-lt"/>
              <a:buAutoNum type="arabicPeriod"/>
              <a:defRPr/>
            </a:pPr>
            <a:r>
              <a:rPr lang="cs-CZ" sz="1600" dirty="0"/>
              <a:t>Je určena pomocí specifické úrokové sazby </a:t>
            </a:r>
            <a:r>
              <a:rPr lang="cs-CZ" sz="1600" b="1" dirty="0"/>
              <a:t>nebo míry návratnosti osvědčeného emitenta cenných papírů v často obchodované měně</a:t>
            </a:r>
            <a:r>
              <a:rPr lang="cs-CZ" sz="1600" dirty="0"/>
              <a:t>, a následným použitím násobícího koeficientu této minimální referenční hodnoty.</a:t>
            </a:r>
          </a:p>
        </p:txBody>
      </p:sp>
    </p:spTree>
    <p:extLst>
      <p:ext uri="{BB962C8B-B14F-4D97-AF65-F5344CB8AC3E}">
        <p14:creationId xmlns:p14="http://schemas.microsoft.com/office/powerpoint/2010/main" val="304155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Náklady kapitálu jsou jakousi nákladovou sazbou složenou z finančních prostředků, které firma využívá jako kapitál a počítá se jako smíšená sazba z různých zdrojů financování. Obvykle má podobu váženého průměru nákladů kapitálu (WACC).</a:t>
            </a:r>
          </a:p>
          <a:p>
            <a:pPr marL="0" lvl="3" indent="0">
              <a:buNone/>
              <a:defRPr/>
            </a:pPr>
            <a:endParaRPr lang="cs-CZ" sz="1600" dirty="0"/>
          </a:p>
          <a:p>
            <a:pPr marL="0" lvl="3" indent="0">
              <a:buNone/>
              <a:defRPr/>
            </a:pPr>
            <a:r>
              <a:rPr lang="cs-CZ" sz="1600" dirty="0"/>
              <a:t>Náklady kapitálu se se využívají k:</a:t>
            </a:r>
          </a:p>
          <a:p>
            <a:pPr marL="285750" lvl="3" indent="-285750">
              <a:defRPr/>
            </a:pPr>
            <a:r>
              <a:rPr lang="cs-CZ" sz="1600" b="1" dirty="0"/>
              <a:t>vyhodnocení investičních projektů</a:t>
            </a:r>
            <a:r>
              <a:rPr lang="cs-CZ" sz="1600" dirty="0"/>
              <a:t> - náklady na kapitál slouží jako minimální výnos, kterého musí investiční projekty dosáhnout, a proto bývá často využívána jako tzv. </a:t>
            </a:r>
            <a:r>
              <a:rPr lang="cs-CZ" sz="1600" dirty="0" err="1"/>
              <a:t>hurdle</a:t>
            </a:r>
            <a:r>
              <a:rPr lang="cs-CZ" sz="1600" dirty="0"/>
              <a:t> </a:t>
            </a:r>
            <a:r>
              <a:rPr lang="cs-CZ" sz="1600" dirty="0" err="1"/>
              <a:t>rate</a:t>
            </a:r>
            <a:endParaRPr lang="cs-CZ" sz="1600" dirty="0"/>
          </a:p>
          <a:p>
            <a:pPr marL="285750" lvl="3" indent="-285750">
              <a:defRPr/>
            </a:pPr>
            <a:r>
              <a:rPr lang="cs-CZ" sz="1600" b="1" dirty="0"/>
              <a:t>zhodnocení výkonnosti podniku</a:t>
            </a:r>
            <a:r>
              <a:rPr lang="cs-CZ" sz="1600" dirty="0"/>
              <a:t> - WACC je součástí výpočtového vzorce ukazatele EVA</a:t>
            </a:r>
          </a:p>
          <a:p>
            <a:pPr marL="285750" lvl="3" indent="-285750">
              <a:defRPr/>
            </a:pPr>
            <a:r>
              <a:rPr lang="cs-CZ" sz="1600" b="1" dirty="0"/>
              <a:t>navržení optimální kapitálové struktury </a:t>
            </a:r>
            <a:r>
              <a:rPr lang="cs-CZ" sz="1600" dirty="0"/>
              <a:t>- to je taková struktura, která minimalizuje kapitálové náklady a zároveň maximalizuje hodnotu společnosti</a:t>
            </a:r>
          </a:p>
          <a:p>
            <a:pPr marL="285750" lvl="3" indent="-285750">
              <a:defRPr/>
            </a:pPr>
            <a:r>
              <a:rPr lang="cs-CZ" sz="1600" b="1" dirty="0"/>
              <a:t>nastavení politiky pro výplatu dividend </a:t>
            </a:r>
            <a:r>
              <a:rPr lang="cs-CZ" sz="1600" dirty="0"/>
              <a:t>- v případě, že je firma schopna docílit míry návratnosti nad úroveň kapitálových nákladů, mohou majitelé firmy obětovat současnou dividendu za účelem reinvestování těchto peněz </a:t>
            </a:r>
          </a:p>
        </p:txBody>
      </p:sp>
    </p:spTree>
    <p:extLst>
      <p:ext uri="{BB962C8B-B14F-4D97-AF65-F5344CB8AC3E}">
        <p14:creationId xmlns:p14="http://schemas.microsoft.com/office/powerpoint/2010/main" val="386489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Vážený průměr nákladů kapitálu (WACC)</a:t>
            </a:r>
          </a:p>
          <a:p>
            <a:pPr marL="0" lvl="3" indent="0">
              <a:buNone/>
              <a:defRPr/>
            </a:pPr>
            <a:endParaRPr lang="cs-CZ" sz="1600" dirty="0"/>
          </a:p>
          <a:p>
            <a:pPr marL="0" lvl="3" indent="0">
              <a:buNone/>
              <a:defRPr/>
            </a:pPr>
            <a:r>
              <a:rPr lang="cs-CZ" sz="2400" b="1" dirty="0"/>
              <a:t>WACC = </a:t>
            </a:r>
            <a:r>
              <a:rPr lang="cs-CZ" sz="2400" b="1" dirty="0" err="1"/>
              <a:t>rd</a:t>
            </a:r>
            <a:r>
              <a:rPr lang="cs-CZ" sz="2400" b="1" dirty="0"/>
              <a:t> × (1-t) × D/C + re × E/C</a:t>
            </a:r>
            <a:r>
              <a:rPr lang="cs-CZ" sz="1600" dirty="0"/>
              <a:t>, kde</a:t>
            </a:r>
          </a:p>
          <a:p>
            <a:pPr marL="0" lvl="3" indent="0">
              <a:buNone/>
              <a:defRPr/>
            </a:pPr>
            <a:endParaRPr lang="cs-CZ" sz="1600" dirty="0"/>
          </a:p>
          <a:p>
            <a:pPr marL="285750" lvl="3" indent="-285750">
              <a:defRPr/>
            </a:pPr>
            <a:r>
              <a:rPr lang="cs-CZ" sz="1600" dirty="0" err="1"/>
              <a:t>rd</a:t>
            </a:r>
            <a:r>
              <a:rPr lang="cs-CZ" sz="1600" dirty="0"/>
              <a:t> je úroková míra placená ze zpoplatněného cizího kapitálu (myšleno průměrná vážená hodnota za veškerý zpoplatněný cizí kapitál, ze kterého se platí úroky)</a:t>
            </a:r>
          </a:p>
          <a:p>
            <a:pPr marL="285750" lvl="3" indent="-285750">
              <a:defRPr/>
            </a:pPr>
            <a:r>
              <a:rPr lang="cs-CZ" sz="1600" dirty="0"/>
              <a:t>t (tax </a:t>
            </a:r>
            <a:r>
              <a:rPr lang="cs-CZ" sz="1600" dirty="0" err="1"/>
              <a:t>rate</a:t>
            </a:r>
            <a:r>
              <a:rPr lang="cs-CZ" sz="1600" dirty="0"/>
              <a:t>) je sazba daně z příjmu právnických osob (tj. aktuálně 0,19). Ministerstvo průmyslu a obchodu ČR však doporučuje nahradit člen (1-t) raději zlomkem (čistý zisk po zdanění/zisk za účetní období), který zohledňuje skutečný vliv zdanění (tj. po aplikaci všech účetních čar a kouzel)</a:t>
            </a:r>
          </a:p>
          <a:p>
            <a:pPr marL="285750" lvl="3" indent="-285750">
              <a:defRPr/>
            </a:pPr>
            <a:r>
              <a:rPr lang="cs-CZ" sz="1600" dirty="0"/>
              <a:t>D (</a:t>
            </a:r>
            <a:r>
              <a:rPr lang="cs-CZ" sz="1600" dirty="0" err="1"/>
              <a:t>Debts</a:t>
            </a:r>
            <a:r>
              <a:rPr lang="cs-CZ" sz="1600" dirty="0"/>
              <a:t>) je úročený cizí kapitál</a:t>
            </a:r>
          </a:p>
          <a:p>
            <a:pPr marL="285750" lvl="3" indent="-285750">
              <a:defRPr/>
            </a:pPr>
            <a:r>
              <a:rPr lang="cs-CZ" sz="1600" dirty="0"/>
              <a:t>re je požadovaná procentuální výnosnost vlastního kapitálu (ta je často shodná s diskontem používaným např. pro výpočet NPV)</a:t>
            </a:r>
          </a:p>
          <a:p>
            <a:pPr marL="285750" lvl="3" indent="-285750">
              <a:defRPr/>
            </a:pPr>
            <a:r>
              <a:rPr lang="cs-CZ" sz="1600" dirty="0"/>
              <a:t>E je vlastní kapitál (</a:t>
            </a:r>
            <a:r>
              <a:rPr lang="cs-CZ" sz="1600" dirty="0" err="1"/>
              <a:t>Equity</a:t>
            </a:r>
            <a:r>
              <a:rPr lang="cs-CZ" sz="1600" dirty="0"/>
              <a:t>)</a:t>
            </a:r>
          </a:p>
        </p:txBody>
      </p:sp>
    </p:spTree>
    <p:extLst>
      <p:ext uri="{BB962C8B-B14F-4D97-AF65-F5344CB8AC3E}">
        <p14:creationId xmlns:p14="http://schemas.microsoft.com/office/powerpoint/2010/main" val="3716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Součástí nákladů kapitálu z </a:t>
            </a:r>
            <a:r>
              <a:rPr lang="cs-CZ" sz="1600" b="1" dirty="0"/>
              <a:t>pohledu různých zdrojů </a:t>
            </a:r>
            <a:r>
              <a:rPr lang="cs-CZ" sz="1600" dirty="0"/>
              <a:t>financování jsou:</a:t>
            </a:r>
          </a:p>
          <a:p>
            <a:pPr marL="285750" lvl="3" indent="-285750">
              <a:defRPr/>
            </a:pPr>
            <a:r>
              <a:rPr lang="cs-CZ" sz="1600" dirty="0"/>
              <a:t>náklady na </a:t>
            </a:r>
            <a:r>
              <a:rPr lang="cs-CZ" sz="1600" b="1" dirty="0"/>
              <a:t>cizí</a:t>
            </a:r>
            <a:r>
              <a:rPr lang="cs-CZ" sz="1600" dirty="0"/>
              <a:t> kapitál</a:t>
            </a:r>
          </a:p>
          <a:p>
            <a:pPr marL="285750" lvl="3" indent="-285750">
              <a:defRPr/>
            </a:pPr>
            <a:r>
              <a:rPr lang="cs-CZ" sz="1600" dirty="0"/>
              <a:t>náklady na </a:t>
            </a:r>
            <a:r>
              <a:rPr lang="cs-CZ" sz="1600" b="1" dirty="0"/>
              <a:t>akciový</a:t>
            </a:r>
            <a:r>
              <a:rPr lang="cs-CZ" sz="1600" dirty="0"/>
              <a:t> kapitál</a:t>
            </a:r>
          </a:p>
          <a:p>
            <a:pPr marL="285750" lvl="3" indent="-285750">
              <a:defRPr/>
            </a:pPr>
            <a:r>
              <a:rPr lang="cs-CZ" sz="1600" dirty="0"/>
              <a:t>náklady </a:t>
            </a:r>
            <a:r>
              <a:rPr lang="cs-CZ" sz="1600" b="1" dirty="0"/>
              <a:t>nerozděleného</a:t>
            </a:r>
            <a:r>
              <a:rPr lang="cs-CZ" sz="1600" dirty="0"/>
              <a:t> </a:t>
            </a:r>
            <a:r>
              <a:rPr lang="cs-CZ" sz="1600" b="1" dirty="0"/>
              <a:t>zisku</a:t>
            </a:r>
            <a:r>
              <a:rPr lang="cs-CZ" sz="1600" dirty="0"/>
              <a:t> a jiných interních zdrojů financování</a:t>
            </a:r>
          </a:p>
          <a:p>
            <a:pPr marL="0" lvl="3" indent="0">
              <a:buNone/>
              <a:defRPr/>
            </a:pPr>
            <a:r>
              <a:rPr lang="cs-CZ" sz="1600" dirty="0"/>
              <a:t> </a:t>
            </a:r>
          </a:p>
          <a:p>
            <a:pPr marL="0" lvl="3" indent="0">
              <a:buNone/>
              <a:defRPr/>
            </a:pPr>
            <a:r>
              <a:rPr lang="cs-CZ" sz="1600" dirty="0"/>
              <a:t>Součástí nákladů kapitálu </a:t>
            </a:r>
            <a:r>
              <a:rPr lang="cs-CZ" sz="1600" b="1" dirty="0"/>
              <a:t>z pohledu rizika</a:t>
            </a:r>
            <a:r>
              <a:rPr lang="cs-CZ" sz="1600" dirty="0"/>
              <a:t>:</a:t>
            </a:r>
          </a:p>
          <a:p>
            <a:pPr marL="285750" lvl="3" indent="-285750">
              <a:defRPr/>
            </a:pPr>
            <a:r>
              <a:rPr lang="cs-CZ" sz="1600" b="1" dirty="0"/>
              <a:t>bezriziková sazba </a:t>
            </a:r>
            <a:r>
              <a:rPr lang="cs-CZ" sz="1600" dirty="0"/>
              <a:t>- často se používá úroková sazba z vládních dluhopisů</a:t>
            </a:r>
          </a:p>
          <a:p>
            <a:pPr marL="285750" lvl="3" indent="-285750">
              <a:defRPr/>
            </a:pPr>
            <a:r>
              <a:rPr lang="cs-CZ" sz="1600" b="1" dirty="0"/>
              <a:t>riziková prémie </a:t>
            </a:r>
            <a:r>
              <a:rPr lang="cs-CZ" sz="1600" dirty="0"/>
              <a:t>(přirážka) - čím vyšší je riziko, tím vyšší je prémie. Riziková přirážka je za:</a:t>
            </a:r>
          </a:p>
          <a:p>
            <a:pPr marL="742950" lvl="4" indent="-285750">
              <a:defRPr/>
            </a:pPr>
            <a:r>
              <a:rPr lang="cs-CZ" sz="1600" b="1" dirty="0"/>
              <a:t>systematické obchodní / tržní riziko </a:t>
            </a:r>
            <a:r>
              <a:rPr lang="cs-CZ" sz="1600" dirty="0"/>
              <a:t>(nelze diverzifikovat, je pro všechny subjekty na trhu)</a:t>
            </a:r>
          </a:p>
          <a:p>
            <a:pPr marL="742950" lvl="4" indent="-285750">
              <a:defRPr/>
            </a:pPr>
            <a:r>
              <a:rPr lang="cs-CZ" sz="1600" b="1" dirty="0"/>
              <a:t>finanční riziko </a:t>
            </a:r>
            <a:r>
              <a:rPr lang="cs-CZ" sz="1600" dirty="0"/>
              <a:t>- riziko vysokého zadlužení a s ním souvisejících rizika</a:t>
            </a:r>
          </a:p>
        </p:txBody>
      </p:sp>
    </p:spTree>
    <p:extLst>
      <p:ext uri="{BB962C8B-B14F-4D97-AF65-F5344CB8AC3E}">
        <p14:creationId xmlns:p14="http://schemas.microsoft.com/office/powerpoint/2010/main" val="308687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Minimální požadovaná míra návratnosti</a:t>
            </a:r>
          </a:p>
          <a:p>
            <a:pPr marL="285750" lvl="3" indent="-285750">
              <a:defRPr/>
            </a:pPr>
            <a:r>
              <a:rPr lang="cs-CZ" sz="1600" dirty="0"/>
              <a:t>Minimální požadovaná míra návratnosti (tzv. </a:t>
            </a:r>
            <a:r>
              <a:rPr lang="cs-CZ" sz="1600" dirty="0" err="1"/>
              <a:t>hurdle</a:t>
            </a:r>
            <a:r>
              <a:rPr lang="cs-CZ" sz="1600" dirty="0"/>
              <a:t> </a:t>
            </a:r>
            <a:r>
              <a:rPr lang="cs-CZ" sz="1600" dirty="0" err="1"/>
              <a:t>rate</a:t>
            </a:r>
            <a:r>
              <a:rPr lang="cs-CZ" sz="1600" dirty="0"/>
              <a:t>) je minimální % návratnosti, které firma chce při realizaci investičních projektů dosáhnout. </a:t>
            </a:r>
          </a:p>
          <a:p>
            <a:pPr marL="285750" lvl="3" indent="-285750">
              <a:defRPr/>
            </a:pPr>
            <a:endParaRPr lang="cs-CZ" sz="1600" dirty="0"/>
          </a:p>
          <a:p>
            <a:pPr marL="285750" lvl="3" indent="-285750">
              <a:defRPr/>
            </a:pPr>
            <a:r>
              <a:rPr lang="cs-CZ" sz="1600" dirty="0"/>
              <a:t>Často má podobu vážených průměrných nákladů kapitálu (WACC), ale ne vždy. </a:t>
            </a:r>
            <a:r>
              <a:rPr lang="cs-CZ" sz="1600" b="1" dirty="0"/>
              <a:t>Minimální požadovaná míra návratnosti je často využívána jako diskontní sazba ve výpočtech diskontovaného CF a % IRR uvažovaného projektu ji musí překročit.</a:t>
            </a:r>
          </a:p>
          <a:p>
            <a:pPr marL="0" lvl="3" indent="0">
              <a:buNone/>
              <a:defRPr/>
            </a:pPr>
            <a:endParaRPr lang="cs-CZ" sz="1600" b="1" dirty="0">
              <a:highlight>
                <a:srgbClr val="00FF00"/>
              </a:highlight>
            </a:endParaRPr>
          </a:p>
          <a:p>
            <a:pPr marL="0" lvl="3" indent="0">
              <a:buNone/>
              <a:defRPr/>
            </a:pPr>
            <a:r>
              <a:rPr lang="cs-CZ" sz="1600" dirty="0">
                <a:highlight>
                  <a:srgbClr val="FFFF00"/>
                </a:highlight>
              </a:rPr>
              <a:t>Detailní představení problematiky stanovení výše WACC – viz dokument na </a:t>
            </a:r>
            <a:r>
              <a:rPr lang="cs-CZ" sz="1600" dirty="0" err="1">
                <a:highlight>
                  <a:srgbClr val="FFFF00"/>
                </a:highlight>
              </a:rPr>
              <a:t>elearningu</a:t>
            </a:r>
            <a:r>
              <a:rPr lang="cs-CZ" sz="1600" dirty="0">
                <a:highlight>
                  <a:srgbClr val="FFFF00"/>
                </a:highlight>
              </a:rPr>
              <a:t>- Alternativy stanovení nákladů WACC.</a:t>
            </a:r>
          </a:p>
          <a:p>
            <a:pPr marL="0" lvl="3" indent="0">
              <a:buNone/>
              <a:defRPr/>
            </a:pPr>
            <a:endParaRPr lang="cs-CZ" sz="1600" dirty="0">
              <a:highlight>
                <a:srgbClr val="FFFF00"/>
              </a:highlight>
            </a:endParaRPr>
          </a:p>
          <a:p>
            <a:pPr marL="285750" lvl="3" indent="-285750">
              <a:defRPr/>
            </a:pPr>
            <a:r>
              <a:rPr lang="cs-CZ" sz="1600" dirty="0"/>
              <a:t>FDR ve </a:t>
            </a:r>
            <a:r>
              <a:rPr lang="cs-CZ" sz="1600" b="1" dirty="0"/>
              <a:t>výši 4%</a:t>
            </a:r>
            <a:r>
              <a:rPr lang="cs-CZ" sz="1600" dirty="0"/>
              <a:t> v hlavním dokumentu na programové období 2014-2020 (je použita pro členské státy EU obecně).</a:t>
            </a:r>
            <a:endParaRPr lang="cs-CZ" sz="1600" dirty="0">
              <a:highlight>
                <a:srgbClr val="FFFF00"/>
              </a:highlight>
            </a:endParaRPr>
          </a:p>
          <a:p>
            <a:pPr marL="0" lvl="3" indent="0">
              <a:buNone/>
              <a:defRPr/>
            </a:pPr>
            <a:endParaRPr lang="cs-CZ" sz="1600" dirty="0">
              <a:highlight>
                <a:srgbClr val="FFFF00"/>
              </a:highlight>
            </a:endParaRPr>
          </a:p>
          <a:p>
            <a:pPr marL="0" lvl="3" indent="0">
              <a:buNone/>
              <a:defRPr/>
            </a:pPr>
            <a:endParaRPr lang="cs-CZ" sz="1600" dirty="0">
              <a:highlight>
                <a:srgbClr val="FFFF00"/>
              </a:highlight>
            </a:endParaRPr>
          </a:p>
        </p:txBody>
      </p:sp>
    </p:spTree>
    <p:extLst>
      <p:ext uri="{BB962C8B-B14F-4D97-AF65-F5344CB8AC3E}">
        <p14:creationId xmlns:p14="http://schemas.microsoft.com/office/powerpoint/2010/main" val="580073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Sociální diskontní sazba (SDR) se používá v ekonomických analýzách investičních projektů </a:t>
            </a:r>
            <a:r>
              <a:rPr lang="cs-CZ" sz="1600" b="1" dirty="0"/>
              <a:t>pro diskontování ekonomických nákladů a přínosů a odráží náklady obětované příležitosti na kapitá</a:t>
            </a:r>
            <a:r>
              <a:rPr lang="cs-CZ" sz="1600" dirty="0"/>
              <a:t>l z </a:t>
            </a:r>
            <a:r>
              <a:rPr lang="cs-CZ" sz="1600" dirty="0" err="1"/>
              <a:t>intertemporálního</a:t>
            </a:r>
            <a:r>
              <a:rPr lang="cs-CZ" sz="1600" dirty="0"/>
              <a:t> hlediska </a:t>
            </a:r>
            <a:r>
              <a:rPr lang="cs-CZ" sz="1600" b="1" dirty="0"/>
              <a:t>pro společnost </a:t>
            </a:r>
            <a:r>
              <a:rPr lang="cs-CZ" sz="1600" dirty="0"/>
              <a:t>jako celek. Jinými slovy odráží sociální pohled na to, jak mají být budoucí přínosy a náklady oceňovány oproti těm současným.</a:t>
            </a:r>
          </a:p>
          <a:p>
            <a:pPr marL="0" lvl="3" indent="0">
              <a:buNone/>
              <a:defRPr/>
            </a:pPr>
            <a:endParaRPr lang="cs-CZ" sz="1600" dirty="0"/>
          </a:p>
          <a:p>
            <a:pPr marL="0" lvl="3" indent="0">
              <a:buNone/>
              <a:defRPr/>
            </a:pPr>
            <a:r>
              <a:rPr lang="cs-CZ" sz="1600" dirty="0"/>
              <a:t>Přístupy k empirickému odhadu</a:t>
            </a:r>
          </a:p>
          <a:p>
            <a:pPr marL="285750" lvl="3" indent="-285750">
              <a:defRPr/>
            </a:pPr>
            <a:r>
              <a:rPr lang="cs-CZ" sz="1600" b="1" dirty="0"/>
              <a:t>Sociální míra návratnosti soukromých investic (SRRI) </a:t>
            </a:r>
            <a:r>
              <a:rPr lang="cs-CZ" sz="1600" dirty="0"/>
              <a:t>je založena na myšlence, že </a:t>
            </a:r>
            <a:r>
              <a:rPr lang="cs-CZ" sz="1600" b="1" dirty="0"/>
              <a:t>veřejné investice vytěsňují investice soukromé</a:t>
            </a:r>
            <a:r>
              <a:rPr lang="cs-CZ" sz="1600" dirty="0"/>
              <a:t>. Proto by v souladu s tímto přístupem návratnost veřejných investic měla být alespoň tak vysoká jako návratnost možných soukromých investic. Má </a:t>
            </a:r>
            <a:r>
              <a:rPr lang="cs-CZ" sz="1600" b="1" dirty="0"/>
              <a:t>se za to, že SDR je rovna mezním sociálním nákladům obětované příležitosti na finanční prostředky soukromého sektoru</a:t>
            </a:r>
            <a:r>
              <a:rPr lang="cs-CZ" sz="1600" dirty="0"/>
              <a:t>. </a:t>
            </a:r>
            <a:r>
              <a:rPr lang="cs-CZ" sz="1600" b="1" dirty="0"/>
              <a:t>Riziková prémie by však neměla být do SDR zahrnuta</a:t>
            </a:r>
            <a:r>
              <a:rPr lang="cs-CZ" sz="1600" dirty="0"/>
              <a:t>, protože společnost jako celek nebo vláda mají mnohem větší portfolio, než má kterýkoli soukromý investor, a proto mohou využít sdílení rizik.</a:t>
            </a:r>
            <a:endParaRPr lang="cs-CZ" sz="1600" dirty="0">
              <a:highlight>
                <a:srgbClr val="FFFF00"/>
              </a:highlight>
            </a:endParaRPr>
          </a:p>
        </p:txBody>
      </p:sp>
    </p:spTree>
    <p:extLst>
      <p:ext uri="{BB962C8B-B14F-4D97-AF65-F5344CB8AC3E}">
        <p14:creationId xmlns:p14="http://schemas.microsoft.com/office/powerpoint/2010/main" val="266095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704856"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Přístupy k empirickému odhadu</a:t>
            </a:r>
          </a:p>
          <a:p>
            <a:pPr marL="0" lvl="3" indent="0">
              <a:buNone/>
              <a:defRPr/>
            </a:pPr>
            <a:endParaRPr lang="cs-CZ" sz="1600" dirty="0"/>
          </a:p>
          <a:p>
            <a:pPr marL="285750" lvl="3" indent="-285750">
              <a:defRPr/>
            </a:pPr>
            <a:r>
              <a:rPr lang="cs-CZ" sz="1600" b="1" dirty="0"/>
              <a:t>Sociální míra časové preference (SRTP) </a:t>
            </a:r>
            <a:r>
              <a:rPr lang="cs-CZ" sz="1600" dirty="0"/>
              <a:t>je míra, do jaké je společnost ochotna odložit jednotku současné spotřeby výměnou za vyšší spotřebu v budoucnosti.</a:t>
            </a:r>
          </a:p>
          <a:p>
            <a:pPr marL="285750" lvl="3" indent="-285750">
              <a:defRPr/>
            </a:pPr>
            <a:endParaRPr lang="cs-CZ" sz="1600" dirty="0"/>
          </a:p>
          <a:p>
            <a:pPr marL="742950" lvl="4" indent="-285750">
              <a:defRPr/>
            </a:pPr>
            <a:r>
              <a:rPr lang="cs-CZ" sz="1600" dirty="0"/>
              <a:t>SRTP  lze odhadnout, sledujete-li se na </a:t>
            </a:r>
            <a:r>
              <a:rPr lang="cs-CZ" sz="1600" b="1" dirty="0"/>
              <a:t>návratnost z držby státních dluhopisů </a:t>
            </a:r>
            <a:r>
              <a:rPr lang="cs-CZ" sz="1600" dirty="0"/>
              <a:t>nebo jiných obchodovatelných cenných papírů s nízkým rizikem. Další způsob je založen na </a:t>
            </a:r>
            <a:r>
              <a:rPr lang="cs-CZ" sz="1600" b="1" dirty="0"/>
              <a:t>vzorci z </a:t>
            </a:r>
            <a:r>
              <a:rPr lang="cs-CZ" sz="1600" b="1" dirty="0" err="1"/>
              <a:t>Ramseyho</a:t>
            </a:r>
            <a:r>
              <a:rPr lang="cs-CZ" sz="1600" b="1" dirty="0"/>
              <a:t> růstového modelu </a:t>
            </a:r>
            <a:r>
              <a:rPr lang="cs-CZ" sz="1600" dirty="0"/>
              <a:t>(detailně s. 292-293 dokument – </a:t>
            </a:r>
            <a:r>
              <a:rPr lang="cs-CZ" sz="1600" i="1" dirty="0"/>
              <a:t>Průvodce analýzou nákladů a přínosů investičních projektů </a:t>
            </a:r>
            <a:r>
              <a:rPr lang="cs-CZ" sz="1600" dirty="0"/>
              <a:t>).</a:t>
            </a:r>
          </a:p>
          <a:p>
            <a:pPr marL="742950" lvl="4" indent="-285750">
              <a:defRPr/>
            </a:pPr>
            <a:endParaRPr lang="cs-CZ" sz="1600" dirty="0"/>
          </a:p>
          <a:p>
            <a:pPr marL="742950" lvl="4" indent="-285750">
              <a:defRPr/>
            </a:pPr>
            <a:r>
              <a:rPr lang="cs-CZ" sz="1600" dirty="0"/>
              <a:t>V ČR máme metodu „vládní výpůjční sazby“)</a:t>
            </a:r>
            <a:endParaRPr lang="cs-CZ" sz="1600" dirty="0">
              <a:highlight>
                <a:srgbClr val="FFFF00"/>
              </a:highlight>
            </a:endParaRPr>
          </a:p>
        </p:txBody>
      </p:sp>
    </p:spTree>
    <p:extLst>
      <p:ext uri="{BB962C8B-B14F-4D97-AF65-F5344CB8AC3E}">
        <p14:creationId xmlns:p14="http://schemas.microsoft.com/office/powerpoint/2010/main" val="104204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odhadu (s. 287 dokument - Průvodce analýzou nákladů a přínosů investičních projektů, 2014) </a:t>
            </a:r>
          </a:p>
        </p:txBody>
      </p:sp>
      <p:pic>
        <p:nvPicPr>
          <p:cNvPr id="2" name="Obrázek 1">
            <a:extLst>
              <a:ext uri="{FF2B5EF4-FFF2-40B4-BE49-F238E27FC236}">
                <a16:creationId xmlns:a16="http://schemas.microsoft.com/office/drawing/2014/main" id="{F272ACF8-C99F-40FC-9D7A-2D390910F192}"/>
              </a:ext>
            </a:extLst>
          </p:cNvPr>
          <p:cNvPicPr>
            <a:picLocks noChangeAspect="1"/>
          </p:cNvPicPr>
          <p:nvPr/>
        </p:nvPicPr>
        <p:blipFill rotWithShape="1">
          <a:blip r:embed="rId3"/>
          <a:srcRect l="20075" t="23543" r="23226" b="26200"/>
          <a:stretch/>
        </p:blipFill>
        <p:spPr>
          <a:xfrm>
            <a:off x="1115616" y="1347614"/>
            <a:ext cx="6491691" cy="3236713"/>
          </a:xfrm>
          <a:prstGeom prst="rect">
            <a:avLst/>
          </a:prstGeom>
        </p:spPr>
      </p:pic>
    </p:spTree>
    <p:extLst>
      <p:ext uri="{BB962C8B-B14F-4D97-AF65-F5344CB8AC3E}">
        <p14:creationId xmlns:p14="http://schemas.microsoft.com/office/powerpoint/2010/main" val="253528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Taková úroková míra, při níž se </a:t>
            </a:r>
            <a:r>
              <a:rPr lang="cs-CZ" sz="1600" b="1" dirty="0"/>
              <a:t>současná hodnota peněžních příjmů z uvažovaného projektu rovná kapitálovým výdajům</a:t>
            </a:r>
            <a:r>
              <a:rPr lang="cs-CZ" sz="1600" dirty="0"/>
              <a:t> na jeho realizaci (event. současné hodnotě kapitálových výdajů).</a:t>
            </a:r>
          </a:p>
          <a:p>
            <a:pPr marL="285750" lvl="3" indent="-285750">
              <a:defRPr/>
            </a:pPr>
            <a:endParaRPr lang="cs-CZ" sz="1600" dirty="0"/>
          </a:p>
          <a:p>
            <a:pPr marL="285750" lvl="3" indent="-285750">
              <a:defRPr/>
            </a:pPr>
            <a:endParaRPr lang="cs-CZ" sz="1600" dirty="0"/>
          </a:p>
          <a:p>
            <a:pPr marL="285750" lvl="3" indent="-285750">
              <a:defRPr/>
            </a:pPr>
            <a:r>
              <a:rPr lang="cs-CZ" sz="1600" dirty="0"/>
              <a:t>Taková </a:t>
            </a:r>
            <a:r>
              <a:rPr lang="cs-CZ" sz="1600" b="1" dirty="0"/>
              <a:t>výše diskontní sazby, při níž bude NPV toků plynoucích z projektu rovna nule</a:t>
            </a:r>
            <a:r>
              <a:rPr lang="cs-CZ" sz="1600" dirty="0"/>
              <a:t>, tj. IRR (hledaná diskontní sazba) splňuje následující rovnici:</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453FE2D9-6FC6-45BA-90BB-7F67E26D7B5D}"/>
              </a:ext>
            </a:extLst>
          </p:cNvPr>
          <p:cNvGraphicFramePr>
            <a:graphicFrameLocks noChangeAspect="1"/>
          </p:cNvGraphicFramePr>
          <p:nvPr>
            <p:extLst>
              <p:ext uri="{D42A27DB-BD31-4B8C-83A1-F6EECF244321}">
                <p14:modId xmlns:p14="http://schemas.microsoft.com/office/powerpoint/2010/main" val="4116595733"/>
              </p:ext>
            </p:extLst>
          </p:nvPr>
        </p:nvGraphicFramePr>
        <p:xfrm>
          <a:off x="1547664" y="3003798"/>
          <a:ext cx="2376264" cy="704824"/>
        </p:xfrm>
        <a:graphic>
          <a:graphicData uri="http://schemas.openxmlformats.org/presentationml/2006/ole">
            <mc:AlternateContent xmlns:mc="http://schemas.openxmlformats.org/markup-compatibility/2006">
              <mc:Choice xmlns:v="urn:schemas-microsoft-com:vml" Requires="v">
                <p:oleObj spid="_x0000_s6181" name="Rovnice" r:id="rId4" imgW="1498320" imgH="444240" progId="Equation.3">
                  <p:embed/>
                </p:oleObj>
              </mc:Choice>
              <mc:Fallback>
                <p:oleObj name="Rovnice" r:id="rId4" imgW="1498320" imgH="444240" progId="Equation.3">
                  <p:embed/>
                  <p:pic>
                    <p:nvPicPr>
                      <p:cNvPr id="778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003798"/>
                        <a:ext cx="2376264" cy="70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452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9942"/>
            <a:ext cx="8064896" cy="507703"/>
          </a:xfrm>
        </p:spPr>
        <p:txBody>
          <a:bodyPr/>
          <a:lstStyle/>
          <a:p>
            <a:r>
              <a:rPr lang="cs-CZ" sz="1600" b="1" dirty="0"/>
              <a:t>Používané metody pro hodnocení ekonomické efektivnosti investičních projektů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rabicPeriod"/>
              <a:defRPr/>
            </a:pPr>
            <a:r>
              <a:rPr lang="cs-CZ" sz="1400" b="1" dirty="0"/>
              <a:t>Metoda výnosnosti investic </a:t>
            </a:r>
            <a:r>
              <a:rPr lang="cs-CZ" sz="1400" dirty="0"/>
              <a:t>– ROI (Return on </a:t>
            </a:r>
            <a:r>
              <a:rPr lang="cs-CZ" sz="1400" dirty="0" err="1"/>
              <a:t>Investment</a:t>
            </a:r>
            <a:r>
              <a:rPr lang="cs-CZ" sz="1400" dirty="0"/>
              <a:t>). Cílovým efektem je zde zisk.</a:t>
            </a:r>
          </a:p>
          <a:p>
            <a:pPr marL="342900" lvl="3" indent="-342900">
              <a:buFont typeface="+mj-lt"/>
              <a:buAutoNum type="arabicPeriod"/>
              <a:defRPr/>
            </a:pPr>
            <a:r>
              <a:rPr lang="cs-CZ" sz="1400" b="1" dirty="0"/>
              <a:t>Metoda doby splacení </a:t>
            </a:r>
            <a:r>
              <a:rPr lang="cs-CZ" sz="1400" dirty="0"/>
              <a:t>– </a:t>
            </a:r>
            <a:r>
              <a:rPr lang="cs-CZ" sz="1400" dirty="0" err="1"/>
              <a:t>Payback</a:t>
            </a:r>
            <a:r>
              <a:rPr lang="cs-CZ" sz="1400" dirty="0"/>
              <a:t> </a:t>
            </a:r>
            <a:r>
              <a:rPr lang="cs-CZ" sz="1400" dirty="0" err="1"/>
              <a:t>Method</a:t>
            </a:r>
            <a:r>
              <a:rPr lang="cs-CZ" sz="1400" dirty="0"/>
              <a:t>. Cílovým efektem je zde doba, za kterou dojde ke splacení vložených výdajů.</a:t>
            </a:r>
          </a:p>
          <a:p>
            <a:pPr marL="342900" lvl="3" indent="-342900">
              <a:buFont typeface="+mj-lt"/>
              <a:buAutoNum type="arabicPeriod"/>
              <a:defRPr/>
            </a:pPr>
            <a:r>
              <a:rPr lang="cs-CZ" sz="1400" b="1" dirty="0"/>
              <a:t>Metoda čisté současné hodnot</a:t>
            </a:r>
            <a:r>
              <a:rPr lang="cs-CZ" sz="1400" dirty="0"/>
              <a:t>y – NPV (Net </a:t>
            </a:r>
            <a:r>
              <a:rPr lang="cs-CZ" sz="1400" dirty="0" err="1"/>
              <a:t>Present</a:t>
            </a:r>
            <a:r>
              <a:rPr lang="cs-CZ" sz="1400" dirty="0"/>
              <a:t> Value on </a:t>
            </a:r>
            <a:r>
              <a:rPr lang="cs-CZ" sz="1400" dirty="0" err="1"/>
              <a:t>Investment</a:t>
            </a:r>
            <a:r>
              <a:rPr lang="cs-CZ" sz="1400" dirty="0"/>
              <a:t>). Cílovým efektem je rozdíl mezi diskontovanou současnou hodnotou a hodnotou kapitálových výdajů.</a:t>
            </a:r>
          </a:p>
          <a:p>
            <a:pPr marL="342900" lvl="3" indent="-342900">
              <a:buFont typeface="+mj-lt"/>
              <a:buAutoNum type="arabicPeriod"/>
              <a:defRPr/>
            </a:pPr>
            <a:r>
              <a:rPr lang="cs-CZ" sz="1400" b="1" dirty="0"/>
              <a:t>Metoda vnitřního výnosového procenta </a:t>
            </a:r>
            <a:r>
              <a:rPr lang="cs-CZ" sz="1400" dirty="0"/>
              <a:t>– IRR (</a:t>
            </a:r>
            <a:r>
              <a:rPr lang="cs-CZ" sz="1400" dirty="0" err="1"/>
              <a:t>Internal</a:t>
            </a:r>
            <a:r>
              <a:rPr lang="cs-CZ" sz="1400" dirty="0"/>
              <a:t> </a:t>
            </a:r>
            <a:r>
              <a:rPr lang="cs-CZ" sz="1400" dirty="0" err="1"/>
              <a:t>Rate</a:t>
            </a:r>
            <a:r>
              <a:rPr lang="cs-CZ" sz="1400" dirty="0"/>
              <a:t> of Return). Cílovým efektem je zjištění výnosnosti investičního projektu během své životnosti.</a:t>
            </a:r>
            <a:endParaRPr lang="cs-CZ" sz="1400" b="1" dirty="0"/>
          </a:p>
          <a:p>
            <a:pPr marL="342900" lvl="3" indent="-342900">
              <a:buFont typeface="+mj-lt"/>
              <a:buAutoNum type="arabicPeriod"/>
              <a:defRPr/>
            </a:pPr>
            <a:r>
              <a:rPr lang="cs-CZ" sz="1400" b="1" dirty="0"/>
              <a:t>Nákladově výstupové metody hodnocení</a:t>
            </a:r>
          </a:p>
          <a:p>
            <a:pPr marL="800100" lvl="4" indent="-342900">
              <a:defRPr/>
            </a:pPr>
            <a:r>
              <a:rPr lang="cs-CZ" sz="1400" b="1" dirty="0"/>
              <a:t>Metoda nákladů a užitku</a:t>
            </a:r>
            <a:r>
              <a:rPr lang="cs-CZ" sz="1400" dirty="0"/>
              <a:t> – Cost-Benefit </a:t>
            </a:r>
            <a:r>
              <a:rPr lang="cs-CZ" sz="1400" dirty="0" err="1"/>
              <a:t>Analysis</a:t>
            </a:r>
            <a:r>
              <a:rPr lang="cs-CZ" sz="1400" dirty="0"/>
              <a:t>. Používá se u analýz neziskových projektů.</a:t>
            </a:r>
          </a:p>
          <a:p>
            <a:pPr marL="285750" lvl="3" indent="-285750">
              <a:defRPr/>
            </a:pPr>
            <a:endParaRPr lang="cs-CZ" sz="1400" dirty="0"/>
          </a:p>
          <a:p>
            <a:pPr marL="285750" lvl="3" indent="-285750">
              <a:defRPr/>
            </a:pPr>
            <a:r>
              <a:rPr lang="cs-CZ" sz="1400" dirty="0"/>
              <a:t>První čtyři metody se používají při </a:t>
            </a:r>
            <a:r>
              <a:rPr lang="cs-CZ" sz="1400" i="1" dirty="0"/>
              <a:t>hodnocení ziskových</a:t>
            </a:r>
            <a:r>
              <a:rPr lang="cs-CZ" sz="1400" dirty="0"/>
              <a:t> typů. To znamená, že jde o projekty, které přímo vygenerují příjmy a výnosy.</a:t>
            </a:r>
          </a:p>
          <a:p>
            <a:pPr marL="285750" lvl="3" indent="-285750">
              <a:defRPr/>
            </a:pPr>
            <a:r>
              <a:rPr lang="cs-CZ" sz="1400" dirty="0"/>
              <a:t>Poslední metody se využívá při </a:t>
            </a:r>
            <a:r>
              <a:rPr lang="cs-CZ" sz="1400" i="1" dirty="0"/>
              <a:t>analýze neziskových projektů</a:t>
            </a:r>
            <a:r>
              <a:rPr lang="cs-CZ" sz="1400" dirty="0"/>
              <a:t>. Příjmy a výnosy není například možné vygenerovat nebo se dají velmi obtížně kvantifikovat. U většiny projektů je ale nezbytné zhodnotit ekonomickou efektivnost.</a:t>
            </a:r>
            <a:endParaRPr lang="cs-CZ" sz="1600" dirty="0"/>
          </a:p>
        </p:txBody>
      </p:sp>
    </p:spTree>
    <p:extLst>
      <p:ext uri="{BB962C8B-B14F-4D97-AF65-F5344CB8AC3E}">
        <p14:creationId xmlns:p14="http://schemas.microsoft.com/office/powerpoint/2010/main" val="3871602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Vnitřní výnosové procento IRR lze však odvodit s využitím lineární interpolace:</a:t>
            </a:r>
          </a:p>
          <a:p>
            <a:pPr marL="0" lvl="3" indent="0">
              <a:buNone/>
              <a:defRPr/>
            </a:pPr>
            <a:endParaRPr lang="cs-CZ" sz="1600" dirty="0"/>
          </a:p>
          <a:p>
            <a:pPr marL="0" lvl="3" indent="0">
              <a:buNone/>
              <a:defRPr/>
            </a:pPr>
            <a:endParaRPr lang="cs-CZ" sz="1600" dirty="0"/>
          </a:p>
          <a:p>
            <a:pPr marL="0" lvl="3" indent="0">
              <a:buNone/>
              <a:defRPr/>
            </a:pPr>
            <a:endParaRPr lang="cs-CZ" sz="1600" dirty="0"/>
          </a:p>
          <a:p>
            <a:r>
              <a:rPr lang="cs-CZ" sz="1600" dirty="0"/>
              <a:t>kde	</a:t>
            </a:r>
            <a:r>
              <a:rPr lang="cs-CZ" sz="1600" i="1" dirty="0" err="1"/>
              <a:t>NPV</a:t>
            </a:r>
            <a:r>
              <a:rPr lang="cs-CZ" sz="1600" i="1" baseline="-25000" dirty="0" err="1"/>
              <a:t>n</a:t>
            </a:r>
            <a:r>
              <a:rPr lang="cs-CZ" sz="1600" dirty="0"/>
              <a:t>	je čistá současná hodnota při nižší diskontní sazbě</a:t>
            </a:r>
          </a:p>
          <a:p>
            <a:r>
              <a:rPr lang="cs-CZ" sz="1600" dirty="0"/>
              <a:t>	</a:t>
            </a:r>
            <a:r>
              <a:rPr lang="cs-CZ" sz="1600" i="1" dirty="0" err="1"/>
              <a:t>NPV</a:t>
            </a:r>
            <a:r>
              <a:rPr lang="cs-CZ" sz="1600" i="1" baseline="-25000" dirty="0" err="1"/>
              <a:t>v</a:t>
            </a:r>
            <a:r>
              <a:rPr lang="cs-CZ" sz="1600" i="1" dirty="0"/>
              <a:t>	</a:t>
            </a:r>
            <a:r>
              <a:rPr lang="cs-CZ" sz="1600" dirty="0"/>
              <a:t>je čistá současná hodnota při vyšší diskontní sazbě</a:t>
            </a:r>
          </a:p>
          <a:p>
            <a:r>
              <a:rPr lang="cs-CZ" sz="1600" i="1" dirty="0" err="1"/>
              <a:t>r</a:t>
            </a:r>
            <a:r>
              <a:rPr lang="cs-CZ" sz="1600" i="1" baseline="-25000" dirty="0" err="1"/>
              <a:t>n</a:t>
            </a:r>
            <a:r>
              <a:rPr lang="cs-CZ" sz="1600" dirty="0"/>
              <a:t>	je nižší diskontní sazba (v %)	</a:t>
            </a:r>
          </a:p>
          <a:p>
            <a:r>
              <a:rPr lang="cs-CZ" sz="1600" i="1" dirty="0" err="1"/>
              <a:t>r</a:t>
            </a:r>
            <a:r>
              <a:rPr lang="cs-CZ" sz="1600" i="1" baseline="-25000" dirty="0" err="1"/>
              <a:t>v</a:t>
            </a:r>
            <a:r>
              <a:rPr lang="cs-CZ" sz="1600" dirty="0"/>
              <a:t>	je vyšší diskontní sazba (v %)</a:t>
            </a:r>
          </a:p>
          <a:p>
            <a:endParaRPr lang="cs-CZ" sz="1600" dirty="0"/>
          </a:p>
          <a:p>
            <a:r>
              <a:rPr lang="cs-CZ" sz="1600" dirty="0"/>
              <a:t>Z pohledu vnitřního výnosového procenta je investiční projekt možné považovat za přijatelný, pokud je splněno kritérium, že ukazatel </a:t>
            </a:r>
            <a:r>
              <a:rPr lang="cs-CZ" sz="1600" b="1" i="1" dirty="0"/>
              <a:t>IRR</a:t>
            </a:r>
            <a:r>
              <a:rPr lang="cs-CZ" sz="1600" b="1" dirty="0"/>
              <a:t> vyjadřuje vyšší nebo shodou diskontní sazbu než je požadovaná minimální výnosnost investice</a:t>
            </a:r>
            <a:r>
              <a:rPr lang="cs-CZ" sz="1600" dirty="0"/>
              <a:t> (diskontní sazba </a:t>
            </a:r>
            <a:r>
              <a:rPr lang="cs-CZ" sz="1600" i="1" dirty="0"/>
              <a:t>r</a:t>
            </a:r>
            <a:r>
              <a:rPr lang="cs-CZ" sz="1600" dirty="0"/>
              <a:t>):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7" name="Object 3">
            <a:extLst>
              <a:ext uri="{FF2B5EF4-FFF2-40B4-BE49-F238E27FC236}">
                <a16:creationId xmlns:a16="http://schemas.microsoft.com/office/drawing/2014/main" id="{4D062062-8389-41F8-8D7B-BE9E39DB8BAA}"/>
              </a:ext>
            </a:extLst>
          </p:cNvPr>
          <p:cNvGraphicFramePr>
            <a:graphicFrameLocks noChangeAspect="1"/>
          </p:cNvGraphicFramePr>
          <p:nvPr>
            <p:extLst>
              <p:ext uri="{D42A27DB-BD31-4B8C-83A1-F6EECF244321}">
                <p14:modId xmlns:p14="http://schemas.microsoft.com/office/powerpoint/2010/main" val="2474631456"/>
              </p:ext>
            </p:extLst>
          </p:nvPr>
        </p:nvGraphicFramePr>
        <p:xfrm>
          <a:off x="899592" y="1034796"/>
          <a:ext cx="3672408" cy="818697"/>
        </p:xfrm>
        <a:graphic>
          <a:graphicData uri="http://schemas.openxmlformats.org/presentationml/2006/ole">
            <mc:AlternateContent xmlns:mc="http://schemas.openxmlformats.org/markup-compatibility/2006">
              <mc:Choice xmlns:v="urn:schemas-microsoft-com:vml" Requires="v">
                <p:oleObj spid="_x0000_s7206" name="Rovnice" r:id="rId4" imgW="2158920" imgH="444240" progId="Equation.3">
                  <p:embed/>
                </p:oleObj>
              </mc:Choice>
              <mc:Fallback>
                <p:oleObj name="Rovnice" r:id="rId4" imgW="2158920" imgH="444240" progId="Equation.3">
                  <p:embed/>
                  <p:pic>
                    <p:nvPicPr>
                      <p:cNvPr id="788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034796"/>
                        <a:ext cx="3672408" cy="81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Obrázek 1">
            <a:extLst>
              <a:ext uri="{FF2B5EF4-FFF2-40B4-BE49-F238E27FC236}">
                <a16:creationId xmlns:a16="http://schemas.microsoft.com/office/drawing/2014/main" id="{014FD39C-046B-4508-9189-D2CAA29E778D}"/>
              </a:ext>
            </a:extLst>
          </p:cNvPr>
          <p:cNvPicPr>
            <a:picLocks noChangeAspect="1"/>
          </p:cNvPicPr>
          <p:nvPr/>
        </p:nvPicPr>
        <p:blipFill>
          <a:blip r:embed="rId6"/>
          <a:stretch>
            <a:fillRect/>
          </a:stretch>
        </p:blipFill>
        <p:spPr>
          <a:xfrm>
            <a:off x="1691680" y="4108704"/>
            <a:ext cx="3929500" cy="688263"/>
          </a:xfrm>
          <a:prstGeom prst="rect">
            <a:avLst/>
          </a:prstGeom>
        </p:spPr>
      </p:pic>
    </p:spTree>
    <p:extLst>
      <p:ext uri="{BB962C8B-B14F-4D97-AF65-F5344CB8AC3E}">
        <p14:creationId xmlns:p14="http://schemas.microsoft.com/office/powerpoint/2010/main" val="3930810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Je pro veřejný sektor definován jako „podíl čisté současné hodnoty projektu na hotovostním toku nultého období (na investičních výdajích).</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nebo po úpravě</a:t>
            </a:r>
          </a:p>
          <a:p>
            <a:pPr marL="0" lvl="3" indent="0">
              <a:buNone/>
              <a:defRPr/>
            </a:pPr>
            <a:endParaRPr lang="cs-CZ" sz="1600" dirty="0"/>
          </a:p>
          <a:p>
            <a:pPr marL="0" lvl="3" indent="0">
              <a:buNone/>
              <a:defRPr/>
            </a:pPr>
            <a:r>
              <a:rPr lang="cs-CZ" sz="1600" dirty="0"/>
              <a:t>PV	současná hodnota,</a:t>
            </a:r>
          </a:p>
          <a:p>
            <a:pPr marL="0" lvl="3" indent="0">
              <a:buNone/>
              <a:defRPr/>
            </a:pPr>
            <a:r>
              <a:rPr lang="cs-CZ" sz="1600" dirty="0"/>
              <a:t>CFt	hotovostní tok plynoucí z investice v období t,</a:t>
            </a:r>
          </a:p>
          <a:p>
            <a:pPr marL="0" lvl="3" indent="0">
              <a:buNone/>
              <a:defRPr/>
            </a:pPr>
            <a:r>
              <a:rPr lang="cs-CZ" sz="1600" dirty="0"/>
              <a:t>r	diskontní sazba,</a:t>
            </a:r>
          </a:p>
          <a:p>
            <a:pPr marL="0" lvl="3" indent="0">
              <a:buNone/>
              <a:defRPr/>
            </a:pPr>
            <a:r>
              <a:rPr lang="cs-CZ" sz="1600" dirty="0"/>
              <a:t>t 	období (rok) od 0 do n (životnost projektu)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44C7D5C7-FDB0-42FD-9128-9F8E119755BB}"/>
              </a:ext>
            </a:extLst>
          </p:cNvPr>
          <p:cNvPicPr>
            <a:picLocks noChangeAspect="1"/>
          </p:cNvPicPr>
          <p:nvPr/>
        </p:nvPicPr>
        <p:blipFill>
          <a:blip r:embed="rId3"/>
          <a:stretch>
            <a:fillRect/>
          </a:stretch>
        </p:blipFill>
        <p:spPr>
          <a:xfrm>
            <a:off x="2195736" y="1563638"/>
            <a:ext cx="2821781" cy="813200"/>
          </a:xfrm>
          <a:prstGeom prst="rect">
            <a:avLst/>
          </a:prstGeom>
        </p:spPr>
      </p:pic>
      <p:pic>
        <p:nvPicPr>
          <p:cNvPr id="5" name="Obrázek 4">
            <a:extLst>
              <a:ext uri="{FF2B5EF4-FFF2-40B4-BE49-F238E27FC236}">
                <a16:creationId xmlns:a16="http://schemas.microsoft.com/office/drawing/2014/main" id="{961D1590-3113-418C-AC4B-D751D496F249}"/>
              </a:ext>
            </a:extLst>
          </p:cNvPr>
          <p:cNvPicPr>
            <a:picLocks noChangeAspect="1"/>
          </p:cNvPicPr>
          <p:nvPr/>
        </p:nvPicPr>
        <p:blipFill>
          <a:blip r:embed="rId4"/>
          <a:stretch>
            <a:fillRect/>
          </a:stretch>
        </p:blipFill>
        <p:spPr>
          <a:xfrm>
            <a:off x="2339752" y="2607700"/>
            <a:ext cx="1085850" cy="663400"/>
          </a:xfrm>
          <a:prstGeom prst="rect">
            <a:avLst/>
          </a:prstGeom>
        </p:spPr>
      </p:pic>
    </p:spTree>
    <p:extLst>
      <p:ext uri="{BB962C8B-B14F-4D97-AF65-F5344CB8AC3E}">
        <p14:creationId xmlns:p14="http://schemas.microsoft.com/office/powerpoint/2010/main" val="209532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Investiční projekt je možné považovat za přijatelný pokud je splněno kritérium, že ukazatel indexu rentability je nezáporný: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Zhodnocení metody indexu rentability </a:t>
            </a:r>
          </a:p>
          <a:p>
            <a:pPr marL="0" lvl="3" indent="0">
              <a:buNone/>
              <a:defRPr/>
            </a:pPr>
            <a:r>
              <a:rPr lang="cs-CZ" sz="1600" dirty="0"/>
              <a:t>Výhody:</a:t>
            </a:r>
          </a:p>
          <a:p>
            <a:pPr marL="285750" lvl="3" indent="-285750">
              <a:defRPr/>
            </a:pPr>
            <a:r>
              <a:rPr lang="cs-CZ" sz="1600" dirty="0"/>
              <a:t>bere v potaz časovou hodnotu peněz, </a:t>
            </a:r>
          </a:p>
          <a:p>
            <a:pPr marL="285750" lvl="3" indent="-285750">
              <a:defRPr/>
            </a:pPr>
            <a:r>
              <a:rPr lang="cs-CZ" sz="1600" dirty="0"/>
              <a:t>bere v potaz všechny relevantní hotovostní toky.</a:t>
            </a:r>
          </a:p>
          <a:p>
            <a:pPr marL="0" lvl="3" indent="0">
              <a:buNone/>
              <a:defRPr/>
            </a:pPr>
            <a:r>
              <a:rPr lang="cs-CZ" sz="1600" dirty="0"/>
              <a:t>Nevýhody:</a:t>
            </a:r>
          </a:p>
          <a:p>
            <a:pPr marL="285750" lvl="3" indent="-285750">
              <a:defRPr/>
            </a:pPr>
            <a:r>
              <a:rPr lang="cs-CZ" sz="1600" dirty="0"/>
              <a:t>závisí na odhadu hotovostních toků,</a:t>
            </a:r>
          </a:p>
          <a:p>
            <a:pPr marL="285750" lvl="3" indent="-285750">
              <a:defRPr/>
            </a:pPr>
            <a:r>
              <a:rPr lang="cs-CZ" sz="1600" dirty="0"/>
              <a:t>závisí na odhadu diskontní sazby,</a:t>
            </a:r>
          </a:p>
          <a:p>
            <a:pPr marL="285750" lvl="3" indent="-285750">
              <a:defRPr/>
            </a:pPr>
            <a:r>
              <a:rPr lang="cs-CZ" sz="1600" dirty="0"/>
              <a:t>nemá vlastnost </a:t>
            </a:r>
            <a:r>
              <a:rPr lang="cs-CZ" sz="1600" dirty="0" err="1"/>
              <a:t>aditivity</a:t>
            </a:r>
            <a:r>
              <a:rPr lang="cs-CZ" sz="1600" dirty="0"/>
              <a:t>.</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285A143D-2FB1-4DF1-940C-99FD82307F73}"/>
              </a:ext>
            </a:extLst>
          </p:cNvPr>
          <p:cNvPicPr>
            <a:picLocks noChangeAspect="1"/>
          </p:cNvPicPr>
          <p:nvPr/>
        </p:nvPicPr>
        <p:blipFill>
          <a:blip r:embed="rId3"/>
          <a:stretch>
            <a:fillRect/>
          </a:stretch>
        </p:blipFill>
        <p:spPr>
          <a:xfrm>
            <a:off x="2051720" y="1210892"/>
            <a:ext cx="3768689" cy="734937"/>
          </a:xfrm>
          <a:prstGeom prst="rect">
            <a:avLst/>
          </a:prstGeom>
        </p:spPr>
      </p:pic>
    </p:spTree>
    <p:extLst>
      <p:ext uri="{BB962C8B-B14F-4D97-AF65-F5344CB8AC3E}">
        <p14:creationId xmlns:p14="http://schemas.microsoft.com/office/powerpoint/2010/main" val="119403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Existují čtyři základní nákladově výstupové metody hodnocení:</a:t>
            </a:r>
          </a:p>
          <a:p>
            <a:pPr marL="342900" lvl="3" indent="-342900">
              <a:buFont typeface="+mj-lt"/>
              <a:buAutoNum type="arabicPeriod"/>
              <a:defRPr/>
            </a:pPr>
            <a:r>
              <a:rPr lang="cs-CZ" sz="1600" dirty="0"/>
              <a:t>analýza minimalizace nákladů (CMA),</a:t>
            </a:r>
          </a:p>
          <a:p>
            <a:pPr marL="342900" lvl="3" indent="-342900">
              <a:buFont typeface="+mj-lt"/>
              <a:buAutoNum type="arabicPeriod"/>
              <a:defRPr/>
            </a:pPr>
            <a:r>
              <a:rPr lang="cs-CZ" sz="1600" dirty="0"/>
              <a:t>analýza nákladů a přínosů (CBA), </a:t>
            </a:r>
          </a:p>
          <a:p>
            <a:pPr marL="342900" lvl="3" indent="-342900">
              <a:buFont typeface="+mj-lt"/>
              <a:buAutoNum type="arabicPeriod"/>
              <a:defRPr/>
            </a:pPr>
            <a:r>
              <a:rPr lang="cs-CZ" sz="1600" dirty="0"/>
              <a:t>analýza efektivnosti nákladů (CEA), </a:t>
            </a:r>
          </a:p>
          <a:p>
            <a:pPr marL="342900" lvl="3" indent="-342900">
              <a:buFont typeface="+mj-lt"/>
              <a:buAutoNum type="arabicPeriod"/>
              <a:defRPr/>
            </a:pPr>
            <a:r>
              <a:rPr lang="cs-CZ" sz="1600" dirty="0"/>
              <a:t>analýza nákladů a užitku (CUA). </a:t>
            </a:r>
          </a:p>
          <a:p>
            <a:pPr marL="0" lvl="3" indent="0">
              <a:buNone/>
              <a:defRPr/>
            </a:pPr>
            <a:endParaRPr lang="cs-CZ" sz="1600" dirty="0"/>
          </a:p>
          <a:p>
            <a:pPr marL="0" lvl="3" indent="0">
              <a:buNone/>
              <a:defRPr/>
            </a:pPr>
            <a:r>
              <a:rPr lang="cs-CZ" sz="1600" dirty="0"/>
              <a:t>Společným jmenovatelem všech čtyř nákladově výstupových metod je jejich cíl a to „prokázat měřitelným způsobem, co kdo získá a s jakými společenskými náklady“. Čím se nákladově výstupové metody liší, je způsob měření výstupů:</a:t>
            </a:r>
          </a:p>
          <a:p>
            <a:pPr marL="0" lvl="3" indent="0">
              <a:buNone/>
              <a:defRPr/>
            </a:pPr>
            <a:endParaRPr lang="cs-CZ" sz="1600" dirty="0"/>
          </a:p>
          <a:p>
            <a:pPr marL="0" lvl="3" indent="0">
              <a:buNone/>
              <a:defRPr/>
            </a:pPr>
            <a:endParaRPr lang="cs-CZ" sz="1600" dirty="0"/>
          </a:p>
        </p:txBody>
      </p:sp>
      <p:graphicFrame>
        <p:nvGraphicFramePr>
          <p:cNvPr id="5" name="Tabulka 4">
            <a:extLst>
              <a:ext uri="{FF2B5EF4-FFF2-40B4-BE49-F238E27FC236}">
                <a16:creationId xmlns:a16="http://schemas.microsoft.com/office/drawing/2014/main" id="{5659767F-DCE4-49A7-B1B1-2487D1C59DEC}"/>
              </a:ext>
            </a:extLst>
          </p:cNvPr>
          <p:cNvGraphicFramePr>
            <a:graphicFrameLocks noGrp="1"/>
          </p:cNvGraphicFramePr>
          <p:nvPr>
            <p:extLst>
              <p:ext uri="{D42A27DB-BD31-4B8C-83A1-F6EECF244321}">
                <p14:modId xmlns:p14="http://schemas.microsoft.com/office/powerpoint/2010/main" val="4037582733"/>
              </p:ext>
            </p:extLst>
          </p:nvPr>
        </p:nvGraphicFramePr>
        <p:xfrm>
          <a:off x="2051720" y="3291830"/>
          <a:ext cx="4823742" cy="1399365"/>
        </p:xfrm>
        <a:graphic>
          <a:graphicData uri="http://schemas.openxmlformats.org/drawingml/2006/table">
            <a:tbl>
              <a:tblPr/>
              <a:tblGrid>
                <a:gridCol w="1385598">
                  <a:extLst>
                    <a:ext uri="{9D8B030D-6E8A-4147-A177-3AD203B41FA5}">
                      <a16:colId xmlns:a16="http://schemas.microsoft.com/office/drawing/2014/main" val="20000"/>
                    </a:ext>
                  </a:extLst>
                </a:gridCol>
                <a:gridCol w="3438144">
                  <a:extLst>
                    <a:ext uri="{9D8B030D-6E8A-4147-A177-3AD203B41FA5}">
                      <a16:colId xmlns:a16="http://schemas.microsoft.com/office/drawing/2014/main" val="20001"/>
                    </a:ext>
                  </a:extLst>
                </a:gridCol>
              </a:tblGrid>
              <a:tr h="484965">
                <a:tc>
                  <a:txBody>
                    <a:bodyPr/>
                    <a:lstStyle/>
                    <a:p>
                      <a:pPr algn="ctr">
                        <a:spcBef>
                          <a:spcPts val="300"/>
                        </a:spcBef>
                        <a:spcAft>
                          <a:spcPts val="300"/>
                        </a:spcAft>
                      </a:pPr>
                      <a:br>
                        <a:rPr lang="cs-CZ" sz="1200" b="1" dirty="0">
                          <a:latin typeface="Calibri"/>
                          <a:ea typeface="Times New Roman"/>
                          <a:cs typeface="Calibri"/>
                        </a:rPr>
                      </a:br>
                      <a:r>
                        <a:rPr lang="cs-CZ" sz="1200" b="1" dirty="0">
                          <a:latin typeface="Calibri"/>
                          <a:ea typeface="Times New Roman"/>
                          <a:cs typeface="Calibri"/>
                        </a:rPr>
                        <a:t>Název metody</a:t>
                      </a:r>
                      <a:endParaRPr lang="cs-CZ" sz="1200" b="1"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Forma měření výstupu</a:t>
                      </a:r>
                      <a:endParaRPr lang="cs-CZ" sz="1200" b="1">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1655">
                <a:tc>
                  <a:txBody>
                    <a:bodyPr/>
                    <a:lstStyle/>
                    <a:p>
                      <a:pPr algn="ctr">
                        <a:spcBef>
                          <a:spcPts val="200"/>
                        </a:spcBef>
                        <a:spcAft>
                          <a:spcPts val="200"/>
                        </a:spcAft>
                      </a:pPr>
                      <a:r>
                        <a:rPr lang="cs-CZ" sz="1200">
                          <a:latin typeface="Calibri"/>
                          <a:ea typeface="Times New Roman"/>
                          <a:cs typeface="Calibri"/>
                        </a:rPr>
                        <a:t>CMA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Neměří se</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655">
                <a:tc>
                  <a:txBody>
                    <a:bodyPr/>
                    <a:lstStyle/>
                    <a:p>
                      <a:pPr algn="ctr">
                        <a:spcBef>
                          <a:spcPts val="200"/>
                        </a:spcBef>
                        <a:spcAft>
                          <a:spcPts val="200"/>
                        </a:spcAft>
                      </a:pPr>
                      <a:r>
                        <a:rPr lang="cs-CZ" sz="1200" dirty="0">
                          <a:latin typeface="Calibri"/>
                          <a:ea typeface="Times New Roman"/>
                          <a:cs typeface="Calibri"/>
                        </a:rPr>
                        <a:t>CBA</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Peněžní jednotky</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310">
                <a:tc>
                  <a:txBody>
                    <a:bodyPr/>
                    <a:lstStyle/>
                    <a:p>
                      <a:pPr algn="ctr">
                        <a:spcBef>
                          <a:spcPts val="200"/>
                        </a:spcBef>
                        <a:spcAft>
                          <a:spcPts val="200"/>
                        </a:spcAft>
                      </a:pPr>
                      <a:r>
                        <a:rPr lang="cs-CZ" sz="1200">
                          <a:latin typeface="Calibri"/>
                          <a:ea typeface="Times New Roman"/>
                          <a:cs typeface="Calibri"/>
                        </a:rPr>
                        <a:t>CEA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Počet výstupových jednotek z realizované jednotky nákladů</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655">
                <a:tc>
                  <a:txBody>
                    <a:bodyPr/>
                    <a:lstStyle/>
                    <a:p>
                      <a:pPr algn="ctr">
                        <a:spcBef>
                          <a:spcPts val="200"/>
                        </a:spcBef>
                        <a:spcAft>
                          <a:spcPts val="200"/>
                        </a:spcAft>
                      </a:pPr>
                      <a:r>
                        <a:rPr lang="cs-CZ" sz="1200">
                          <a:latin typeface="Calibri"/>
                          <a:ea typeface="Times New Roman"/>
                          <a:cs typeface="Calibri"/>
                        </a:rPr>
                        <a:t>CUA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Užitek plynoucí z projektu</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3829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 případě hodnocení metodou CMA jsou hodnotícím kritériem nejnižší náklady na projekt, tedy:                       - kde     C	jsou náklady na projekt, přičemž pro jejich stanovení se používají různé metody.</a:t>
            </a:r>
          </a:p>
          <a:p>
            <a:pPr marL="285750" lvl="3" indent="-285750">
              <a:defRPr/>
            </a:pPr>
            <a:endParaRPr lang="cs-CZ" sz="1600" dirty="0"/>
          </a:p>
          <a:p>
            <a:pPr marL="285750" lvl="3" indent="-285750">
              <a:defRPr/>
            </a:pPr>
            <a:r>
              <a:rPr lang="cs-CZ" sz="1600" dirty="0"/>
              <a:t>Hodnotu celkových nákladů C lze vyjádřit následujícím způsobem: </a:t>
            </a:r>
          </a:p>
          <a:p>
            <a:pPr marL="0" lvl="3" indent="0">
              <a:buNone/>
              <a:defRPr/>
            </a:pPr>
            <a:endParaRPr lang="cs-CZ" sz="1600" dirty="0"/>
          </a:p>
          <a:p>
            <a:pPr marL="0" lvl="3" indent="0">
              <a:buNone/>
              <a:defRPr/>
            </a:pPr>
            <a:endParaRPr lang="cs-CZ" sz="1600" dirty="0"/>
          </a:p>
          <a:p>
            <a:pPr marL="0" lvl="3" indent="0">
              <a:buNone/>
              <a:defRPr/>
            </a:pPr>
            <a:r>
              <a:rPr lang="cs-CZ" sz="1600" dirty="0"/>
              <a:t>C</a:t>
            </a:r>
            <a:r>
              <a:rPr lang="cs-CZ" sz="1600" baseline="-25000" dirty="0"/>
              <a:t>0 </a:t>
            </a:r>
            <a:r>
              <a:rPr lang="cs-CZ" sz="1600" dirty="0"/>
              <a:t>   	je pořizovací cena (často také označovaná jako I)</a:t>
            </a:r>
          </a:p>
          <a:p>
            <a:pPr marL="0" lvl="3" indent="0">
              <a:buNone/>
              <a:defRPr/>
            </a:pPr>
            <a:r>
              <a:rPr lang="cs-CZ" sz="1600" dirty="0"/>
              <a:t>C</a:t>
            </a:r>
            <a:r>
              <a:rPr lang="cs-CZ" sz="1600" baseline="-25000" dirty="0"/>
              <a:t>t  </a:t>
            </a:r>
            <a:r>
              <a:rPr lang="cs-CZ" sz="1600" dirty="0"/>
              <a:t>  	je náklad v období t, </a:t>
            </a:r>
          </a:p>
          <a:p>
            <a:pPr marL="0" lvl="3" indent="0">
              <a:buNone/>
              <a:defRPr/>
            </a:pPr>
            <a:r>
              <a:rPr lang="cs-CZ" sz="1600" dirty="0"/>
              <a:t>n 	je konečný časový horizont, kdy projekt završí svou životnost.</a:t>
            </a:r>
          </a:p>
          <a:p>
            <a:pPr marL="0" lvl="3" indent="0">
              <a:buNone/>
              <a:defRPr/>
            </a:pPr>
            <a:endParaRPr lang="cs-CZ" sz="1600" dirty="0"/>
          </a:p>
          <a:p>
            <a:pPr marL="0" lvl="3" indent="0">
              <a:buNone/>
              <a:defRPr/>
            </a:pPr>
            <a:r>
              <a:rPr lang="cs-CZ" sz="1600" dirty="0"/>
              <a:t>Z  rovnice vyplývá, že není možné touto metodou hodnotit a srovnávat projekty s různou dobou životnosti. </a:t>
            </a:r>
          </a:p>
          <a:p>
            <a:pPr marL="0" lvl="3" indent="0">
              <a:buNone/>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E5A2A448-CB4D-42F0-B344-5568445A2D59}"/>
              </a:ext>
            </a:extLst>
          </p:cNvPr>
          <p:cNvGraphicFramePr>
            <a:graphicFrameLocks noChangeAspect="1"/>
          </p:cNvGraphicFramePr>
          <p:nvPr>
            <p:extLst>
              <p:ext uri="{D42A27DB-BD31-4B8C-83A1-F6EECF244321}">
                <p14:modId xmlns:p14="http://schemas.microsoft.com/office/powerpoint/2010/main" val="679369327"/>
              </p:ext>
            </p:extLst>
          </p:nvPr>
        </p:nvGraphicFramePr>
        <p:xfrm>
          <a:off x="1835696" y="1275606"/>
          <a:ext cx="952907" cy="272259"/>
        </p:xfrm>
        <a:graphic>
          <a:graphicData uri="http://schemas.openxmlformats.org/presentationml/2006/ole">
            <mc:AlternateContent xmlns:mc="http://schemas.openxmlformats.org/markup-compatibility/2006">
              <mc:Choice xmlns:v="urn:schemas-microsoft-com:vml" Requires="v">
                <p:oleObj spid="_x0000_s8232" name="Rovnice" r:id="rId4" imgW="622080" imgH="177480" progId="Equation.3">
                  <p:embed/>
                </p:oleObj>
              </mc:Choice>
              <mc:Fallback>
                <p:oleObj name="Rovnice" r:id="rId4" imgW="622080" imgH="177480" progId="Equation.3">
                  <p:embed/>
                  <p:pic>
                    <p:nvPicPr>
                      <p:cNvPr id="870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275606"/>
                        <a:ext cx="952907" cy="272259"/>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F0E62900-E741-4FDA-A2CA-362F62360C68}"/>
              </a:ext>
            </a:extLst>
          </p:cNvPr>
          <p:cNvGraphicFramePr>
            <a:graphicFrameLocks noChangeAspect="1"/>
          </p:cNvGraphicFramePr>
          <p:nvPr>
            <p:extLst>
              <p:ext uri="{D42A27DB-BD31-4B8C-83A1-F6EECF244321}">
                <p14:modId xmlns:p14="http://schemas.microsoft.com/office/powerpoint/2010/main" val="181029823"/>
              </p:ext>
            </p:extLst>
          </p:nvPr>
        </p:nvGraphicFramePr>
        <p:xfrm>
          <a:off x="2083348" y="2281497"/>
          <a:ext cx="1410510" cy="648072"/>
        </p:xfrm>
        <a:graphic>
          <a:graphicData uri="http://schemas.openxmlformats.org/presentationml/2006/ole">
            <mc:AlternateContent xmlns:mc="http://schemas.openxmlformats.org/markup-compatibility/2006">
              <mc:Choice xmlns:v="urn:schemas-microsoft-com:vml" Requires="v">
                <p:oleObj spid="_x0000_s8233" name="Rovnice" r:id="rId6" imgW="939600" imgH="431640" progId="Equation.3">
                  <p:embed/>
                </p:oleObj>
              </mc:Choice>
              <mc:Fallback>
                <p:oleObj name="Rovnice" r:id="rId6" imgW="939600" imgH="431640" progId="Equation.3">
                  <p:embed/>
                  <p:pic>
                    <p:nvPicPr>
                      <p:cNvPr id="87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348" y="2281497"/>
                        <a:ext cx="141051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8273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Zhodnocení metody CMA</a:t>
            </a:r>
          </a:p>
          <a:p>
            <a:pPr marL="285750" lvl="3" indent="-285750">
              <a:defRPr/>
            </a:pPr>
            <a:r>
              <a:rPr lang="cs-CZ" sz="1600" dirty="0"/>
              <a:t>Můžeme ji použít pouze v případech, kdy jednoznačně víme, že i nejnižší cena garantuje potřebnou úroveň užitku a současně předpokládáme, že výstupy všech uvažovaných alternativ jsou v podstatě stejné a srovnatelné.</a:t>
            </a:r>
          </a:p>
          <a:p>
            <a:pPr marL="285750" lvl="3" indent="-285750">
              <a:defRPr/>
            </a:pPr>
            <a:endParaRPr lang="cs-CZ" sz="1600" dirty="0"/>
          </a:p>
          <a:p>
            <a:pPr marL="285750" lvl="3" indent="-285750">
              <a:defRPr/>
            </a:pPr>
            <a:r>
              <a:rPr lang="cs-CZ" sz="1600" dirty="0"/>
              <a:t>Neumožňuje hodnotit a srovnávat projekty s různou dobou životnosti.</a:t>
            </a:r>
          </a:p>
          <a:p>
            <a:pPr marL="285750" lvl="3" indent="-285750">
              <a:defRPr/>
            </a:pPr>
            <a:endParaRPr lang="cs-CZ" sz="1600" dirty="0"/>
          </a:p>
          <a:p>
            <a:pPr marL="285750" lvl="3" indent="-285750">
              <a:defRPr/>
            </a:pPr>
            <a:r>
              <a:rPr lang="cs-CZ" sz="1600" dirty="0"/>
              <a:t>Metodu CMA lze tedy doporučit pouze u hodnocení malých a téměř srovnatelných projektů, které mají navíc stejnou dobou životnosti.</a:t>
            </a:r>
          </a:p>
          <a:p>
            <a:pPr marL="0" lvl="3" indent="0">
              <a:buNone/>
              <a:defRPr/>
            </a:pPr>
            <a:endParaRPr lang="cs-CZ" sz="1600" dirty="0"/>
          </a:p>
        </p:txBody>
      </p:sp>
    </p:spTree>
    <p:extLst>
      <p:ext uri="{BB962C8B-B14F-4D97-AF65-F5344CB8AC3E}">
        <p14:creationId xmlns:p14="http://schemas.microsoft.com/office/powerpoint/2010/main" val="206278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36724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Obec Polička se rozhoduje pro výběr z následujících dvou projektů na realizaci sběrného dvora v obci:</a:t>
            </a:r>
          </a:p>
          <a:p>
            <a:pPr marL="285750" lvl="3" indent="-285750">
              <a:defRPr/>
            </a:pPr>
            <a:r>
              <a:rPr lang="cs-CZ" sz="1600" i="1" dirty="0"/>
              <a:t>Projekt A - zřízení sběrného dvora na vlastním pozemku, který nemá přístupovou cestu </a:t>
            </a:r>
          </a:p>
          <a:p>
            <a:pPr marL="285750" lvl="3" indent="-285750">
              <a:defRPr/>
            </a:pPr>
            <a:r>
              <a:rPr lang="cs-CZ" sz="1600" i="1" dirty="0"/>
              <a:t>Projekt B - platby firmě, která by sběrný dvůr provozovala a má k dispozici pozemek s přístupovou cestou</a:t>
            </a:r>
          </a:p>
          <a:p>
            <a:pPr marL="285750" lvl="3" indent="-285750">
              <a:defRPr/>
            </a:pPr>
            <a:r>
              <a:rPr lang="cs-CZ" sz="1600" i="1" dirty="0"/>
              <a:t>Porovnejte oba projekty pomocí CMA a NPV. Projekty mají předpokládanou dobu životnosti 3 roky a předpokládané diskontní sazbě 5%.</a:t>
            </a:r>
          </a:p>
          <a:p>
            <a:pPr marL="0" lvl="3" indent="0">
              <a:buNone/>
              <a:defRPr/>
            </a:pPr>
            <a:endParaRPr lang="cs-CZ" sz="1600" dirty="0"/>
          </a:p>
        </p:txBody>
      </p:sp>
      <p:sp>
        <p:nvSpPr>
          <p:cNvPr id="5" name="Podnadpis 2">
            <a:extLst>
              <a:ext uri="{FF2B5EF4-FFF2-40B4-BE49-F238E27FC236}">
                <a16:creationId xmlns:a16="http://schemas.microsoft.com/office/drawing/2014/main" id="{426E40C6-E851-41B0-A11E-068CA4A2B193}"/>
              </a:ext>
            </a:extLst>
          </p:cNvPr>
          <p:cNvSpPr txBox="1">
            <a:spLocks/>
          </p:cNvSpPr>
          <p:nvPr/>
        </p:nvSpPr>
        <p:spPr>
          <a:xfrm>
            <a:off x="4283968" y="1347614"/>
            <a:ext cx="453650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lphaLcParenR"/>
              <a:defRPr/>
            </a:pPr>
            <a:r>
              <a:rPr lang="cs-CZ" sz="1200" i="1" dirty="0"/>
              <a:t>Náklady na pronájem pozemku – 150 tis./ročně</a:t>
            </a:r>
          </a:p>
          <a:p>
            <a:pPr marL="342900" lvl="3" indent="-342900">
              <a:buFont typeface="+mj-lt"/>
              <a:buAutoNum type="alphaLcParenR"/>
              <a:defRPr/>
            </a:pPr>
            <a:r>
              <a:rPr lang="cs-CZ" sz="1200" i="1" dirty="0"/>
              <a:t>Náklady na nákup dřevěného domku pro osobu, která bude sběrný dvůr řídit, aj. – 50 tis. Kč </a:t>
            </a:r>
          </a:p>
          <a:p>
            <a:pPr marL="342900" lvl="3" indent="-342900">
              <a:buFont typeface="+mj-lt"/>
              <a:buAutoNum type="alphaLcParenR"/>
              <a:defRPr/>
            </a:pPr>
            <a:r>
              <a:rPr lang="cs-CZ" sz="1200" i="1" dirty="0"/>
              <a:t>Mzdové náklady pro 1 osobu – 10 tis./měsíc</a:t>
            </a:r>
          </a:p>
          <a:p>
            <a:pPr marL="342900" lvl="3" indent="-342900">
              <a:buFont typeface="+mj-lt"/>
              <a:buAutoNum type="alphaLcParenR"/>
              <a:defRPr/>
            </a:pPr>
            <a:r>
              <a:rPr lang="cs-CZ" sz="1200" i="1" dirty="0"/>
              <a:t>Režijní náklady (energie, aj.) – 2 tis./měsíc</a:t>
            </a:r>
          </a:p>
          <a:p>
            <a:pPr marL="342900" lvl="3" indent="-342900">
              <a:buFont typeface="+mj-lt"/>
              <a:buAutoNum type="alphaLcParenR"/>
              <a:defRPr/>
            </a:pPr>
            <a:r>
              <a:rPr lang="cs-CZ" sz="1200" i="1" dirty="0"/>
              <a:t>Faktury od firmy (předběžná cena za provozování sběrného dvora) – 50 tis. Kč/čtvrtletí)</a:t>
            </a:r>
          </a:p>
          <a:p>
            <a:pPr marL="342900" lvl="3" indent="-342900">
              <a:buFont typeface="+mj-lt"/>
              <a:buAutoNum type="alphaLcParenR"/>
              <a:defRPr/>
            </a:pPr>
            <a:r>
              <a:rPr lang="cs-CZ" sz="1200" i="1" dirty="0"/>
              <a:t>Právnické náklady na sepsání smlouvy s firmou – 20 tis. Kč</a:t>
            </a:r>
          </a:p>
          <a:p>
            <a:pPr marL="342900" lvl="3" indent="-342900">
              <a:buFont typeface="+mj-lt"/>
              <a:buAutoNum type="alphaLcParenR"/>
              <a:defRPr/>
            </a:pPr>
            <a:r>
              <a:rPr lang="cs-CZ" sz="1200" i="1" dirty="0"/>
              <a:t>Roční náklady na svoz kontejnerů – 30 tis. Kč</a:t>
            </a:r>
          </a:p>
          <a:p>
            <a:pPr marL="342900" lvl="3" indent="-342900">
              <a:buFont typeface="+mj-lt"/>
              <a:buAutoNum type="alphaLcParenR"/>
              <a:defRPr/>
            </a:pPr>
            <a:r>
              <a:rPr lang="cs-CZ" sz="1200" i="1" dirty="0"/>
              <a:t>Náklady na zpracování rozhodovací analýzy – 50 tis. Kč</a:t>
            </a:r>
          </a:p>
          <a:p>
            <a:pPr marL="342900" lvl="3" indent="-342900">
              <a:buFont typeface="+mj-lt"/>
              <a:buAutoNum type="alphaLcParenR"/>
              <a:defRPr/>
            </a:pPr>
            <a:r>
              <a:rPr lang="cs-CZ" sz="1200" i="1" dirty="0"/>
              <a:t>Náklady na výstavbu místní komunikace – 300 tis. Kč</a:t>
            </a:r>
          </a:p>
          <a:p>
            <a:pPr marL="342900" lvl="3" indent="-342900">
              <a:buFont typeface="+mj-lt"/>
              <a:buAutoNum type="alphaLcParenR"/>
              <a:defRPr/>
            </a:pPr>
            <a:r>
              <a:rPr lang="cs-CZ" sz="1200" i="1" dirty="0"/>
              <a:t>Náklady na oplocení pozemku – 5 tis. Kč</a:t>
            </a:r>
          </a:p>
          <a:p>
            <a:pPr marL="342900" lvl="3" indent="-342900">
              <a:buFont typeface="+mj-lt"/>
              <a:buAutoNum type="alphaLcParenR"/>
              <a:defRPr/>
            </a:pPr>
            <a:r>
              <a:rPr lang="cs-CZ" sz="1200" i="1" dirty="0"/>
              <a:t>Náklady na nákup suchého WC – 2 tis. Kč</a:t>
            </a:r>
          </a:p>
          <a:p>
            <a:pPr marL="342900" lvl="3" indent="-342900">
              <a:buFont typeface="+mj-lt"/>
              <a:buAutoNum type="alphaLcParenR"/>
              <a:defRPr/>
            </a:pPr>
            <a:r>
              <a:rPr lang="cs-CZ" sz="1200" i="1" dirty="0"/>
              <a:t>Náklady na nákup přímotopů – 5 tis. Kč</a:t>
            </a:r>
          </a:p>
          <a:p>
            <a:pPr marL="0" lvl="3" indent="0">
              <a:buNone/>
              <a:defRPr/>
            </a:pPr>
            <a:endParaRPr lang="cs-CZ" sz="1600" dirty="0"/>
          </a:p>
        </p:txBody>
      </p:sp>
    </p:spTree>
    <p:extLst>
      <p:ext uri="{BB962C8B-B14F-4D97-AF65-F5344CB8AC3E}">
        <p14:creationId xmlns:p14="http://schemas.microsoft.com/office/powerpoint/2010/main" val="278286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Přínosy projektu: </a:t>
            </a:r>
          </a:p>
          <a:p>
            <a:pPr marL="285750" lvl="3" indent="-285750">
              <a:defRPr/>
            </a:pPr>
            <a:r>
              <a:rPr lang="cs-CZ" sz="1600" i="1" dirty="0"/>
              <a:t>Přínosy jako efekt zvýšení zaměstnanosti – 40% z nákladů na zaměstnance</a:t>
            </a:r>
          </a:p>
          <a:p>
            <a:pPr marL="285750" lvl="3" indent="-285750">
              <a:defRPr/>
            </a:pPr>
            <a:r>
              <a:rPr lang="cs-CZ" sz="1600" i="1" dirty="0"/>
              <a:t>Příspěvky ECO-Kom za třídění odpadů  ročně</a:t>
            </a:r>
          </a:p>
          <a:p>
            <a:pPr marL="0" lvl="3" indent="0">
              <a:buNone/>
              <a:defRPr/>
            </a:pPr>
            <a:endParaRPr lang="cs-CZ" sz="1600" dirty="0"/>
          </a:p>
        </p:txBody>
      </p:sp>
      <p:graphicFrame>
        <p:nvGraphicFramePr>
          <p:cNvPr id="7" name="Group 4">
            <a:extLst>
              <a:ext uri="{FF2B5EF4-FFF2-40B4-BE49-F238E27FC236}">
                <a16:creationId xmlns:a16="http://schemas.microsoft.com/office/drawing/2014/main" id="{B11655F2-6818-46BC-98CC-1277836F6247}"/>
              </a:ext>
            </a:extLst>
          </p:cNvPr>
          <p:cNvGraphicFramePr>
            <a:graphicFrameLocks/>
          </p:cNvGraphicFramePr>
          <p:nvPr>
            <p:extLst>
              <p:ext uri="{D42A27DB-BD31-4B8C-83A1-F6EECF244321}">
                <p14:modId xmlns:p14="http://schemas.microsoft.com/office/powerpoint/2010/main" val="4159329003"/>
              </p:ext>
            </p:extLst>
          </p:nvPr>
        </p:nvGraphicFramePr>
        <p:xfrm>
          <a:off x="683568" y="2211710"/>
          <a:ext cx="5831853" cy="1896789"/>
        </p:xfrm>
        <a:graphic>
          <a:graphicData uri="http://schemas.openxmlformats.org/drawingml/2006/table">
            <a:tbl>
              <a:tblPr/>
              <a:tblGrid>
                <a:gridCol w="1703553">
                  <a:extLst>
                    <a:ext uri="{9D8B030D-6E8A-4147-A177-3AD203B41FA5}">
                      <a16:colId xmlns:a16="http://schemas.microsoft.com/office/drawing/2014/main" val="20000"/>
                    </a:ext>
                  </a:extLst>
                </a:gridCol>
                <a:gridCol w="2213814">
                  <a:extLst>
                    <a:ext uri="{9D8B030D-6E8A-4147-A177-3AD203B41FA5}">
                      <a16:colId xmlns:a16="http://schemas.microsoft.com/office/drawing/2014/main" val="20001"/>
                    </a:ext>
                  </a:extLst>
                </a:gridCol>
                <a:gridCol w="1914486">
                  <a:extLst>
                    <a:ext uri="{9D8B030D-6E8A-4147-A177-3AD203B41FA5}">
                      <a16:colId xmlns:a16="http://schemas.microsoft.com/office/drawing/2014/main" val="20002"/>
                    </a:ext>
                  </a:extLst>
                </a:gridCol>
              </a:tblGrid>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Sazba EKO-KOM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Předpokládaný objem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PET láhve</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PE fólie</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Karton</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papír směsný</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195 t</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041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A</a:t>
            </a:r>
          </a:p>
          <a:p>
            <a:pPr marL="0" lvl="3" indent="0">
              <a:buNone/>
              <a:defRPr/>
            </a:pPr>
            <a:endParaRPr lang="cs-CZ" sz="1600" dirty="0"/>
          </a:p>
        </p:txBody>
      </p:sp>
      <p:graphicFrame>
        <p:nvGraphicFramePr>
          <p:cNvPr id="5" name="Group 6">
            <a:extLst>
              <a:ext uri="{FF2B5EF4-FFF2-40B4-BE49-F238E27FC236}">
                <a16:creationId xmlns:a16="http://schemas.microsoft.com/office/drawing/2014/main" id="{8D1C30C9-A074-4F8E-A626-DC1164DEE5DB}"/>
              </a:ext>
            </a:extLst>
          </p:cNvPr>
          <p:cNvGraphicFramePr>
            <a:graphicFrameLocks/>
          </p:cNvGraphicFramePr>
          <p:nvPr>
            <p:extLst>
              <p:ext uri="{D42A27DB-BD31-4B8C-83A1-F6EECF244321}">
                <p14:modId xmlns:p14="http://schemas.microsoft.com/office/powerpoint/2010/main" val="1300909678"/>
              </p:ext>
            </p:extLst>
          </p:nvPr>
        </p:nvGraphicFramePr>
        <p:xfrm>
          <a:off x="1331639" y="1429959"/>
          <a:ext cx="6840761" cy="3201000"/>
        </p:xfrm>
        <a:graphic>
          <a:graphicData uri="http://schemas.openxmlformats.org/drawingml/2006/table">
            <a:tbl>
              <a:tblPr/>
              <a:tblGrid>
                <a:gridCol w="1689340">
                  <a:extLst>
                    <a:ext uri="{9D8B030D-6E8A-4147-A177-3AD203B41FA5}">
                      <a16:colId xmlns:a16="http://schemas.microsoft.com/office/drawing/2014/main" val="20000"/>
                    </a:ext>
                  </a:extLst>
                </a:gridCol>
                <a:gridCol w="668992">
                  <a:extLst>
                    <a:ext uri="{9D8B030D-6E8A-4147-A177-3AD203B41FA5}">
                      <a16:colId xmlns:a16="http://schemas.microsoft.com/office/drawing/2014/main" val="20001"/>
                    </a:ext>
                  </a:extLst>
                </a:gridCol>
                <a:gridCol w="780787">
                  <a:extLst>
                    <a:ext uri="{9D8B030D-6E8A-4147-A177-3AD203B41FA5}">
                      <a16:colId xmlns:a16="http://schemas.microsoft.com/office/drawing/2014/main" val="20002"/>
                    </a:ext>
                  </a:extLst>
                </a:gridCol>
                <a:gridCol w="1288299">
                  <a:extLst>
                    <a:ext uri="{9D8B030D-6E8A-4147-A177-3AD203B41FA5}">
                      <a16:colId xmlns:a16="http://schemas.microsoft.com/office/drawing/2014/main" val="20003"/>
                    </a:ext>
                  </a:extLst>
                </a:gridCol>
                <a:gridCol w="803857">
                  <a:extLst>
                    <a:ext uri="{9D8B030D-6E8A-4147-A177-3AD203B41FA5}">
                      <a16:colId xmlns:a16="http://schemas.microsoft.com/office/drawing/2014/main" val="20004"/>
                    </a:ext>
                  </a:extLst>
                </a:gridCol>
                <a:gridCol w="885483">
                  <a:extLst>
                    <a:ext uri="{9D8B030D-6E8A-4147-A177-3AD203B41FA5}">
                      <a16:colId xmlns:a16="http://schemas.microsoft.com/office/drawing/2014/main" val="20005"/>
                    </a:ext>
                  </a:extLst>
                </a:gridCol>
                <a:gridCol w="724003">
                  <a:extLst>
                    <a:ext uri="{9D8B030D-6E8A-4147-A177-3AD203B41FA5}">
                      <a16:colId xmlns:a16="http://schemas.microsoft.com/office/drawing/2014/main" val="20006"/>
                    </a:ext>
                  </a:extLst>
                </a:gridCol>
              </a:tblGrid>
              <a:tr h="243892">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b)</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50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 mzda</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114,29</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108,84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103,66</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d) energie</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22,86</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g) Svoz kont.</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30</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27,21</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25,92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i)</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l)</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835,85</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0"/>
                  </a:ext>
                </a:extLst>
              </a:tr>
            </a:tbl>
          </a:graphicData>
        </a:graphic>
      </p:graphicFrame>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spTree>
    <p:extLst>
      <p:ext uri="{BB962C8B-B14F-4D97-AF65-F5344CB8AC3E}">
        <p14:creationId xmlns:p14="http://schemas.microsoft.com/office/powerpoint/2010/main" val="2368288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B</a:t>
            </a:r>
          </a:p>
          <a:p>
            <a:pPr marL="0" lvl="3" indent="0">
              <a:buNone/>
              <a:defRPr/>
            </a:pPr>
            <a:endParaRPr lang="cs-CZ" sz="1600" dirty="0"/>
          </a:p>
        </p:txBody>
      </p:sp>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graphicFrame>
        <p:nvGraphicFramePr>
          <p:cNvPr id="7" name="Group 4">
            <a:extLst>
              <a:ext uri="{FF2B5EF4-FFF2-40B4-BE49-F238E27FC236}">
                <a16:creationId xmlns:a16="http://schemas.microsoft.com/office/drawing/2014/main" id="{1D7A5CF0-B58C-4FEF-A89F-6ECFE958B9A1}"/>
              </a:ext>
            </a:extLst>
          </p:cNvPr>
          <p:cNvGraphicFramePr>
            <a:graphicFrameLocks/>
          </p:cNvGraphicFramePr>
          <p:nvPr>
            <p:extLst>
              <p:ext uri="{D42A27DB-BD31-4B8C-83A1-F6EECF244321}">
                <p14:modId xmlns:p14="http://schemas.microsoft.com/office/powerpoint/2010/main" val="4165314145"/>
              </p:ext>
            </p:extLst>
          </p:nvPr>
        </p:nvGraphicFramePr>
        <p:xfrm>
          <a:off x="611559" y="1655675"/>
          <a:ext cx="7632849" cy="2212221"/>
        </p:xfrm>
        <a:graphic>
          <a:graphicData uri="http://schemas.openxmlformats.org/drawingml/2006/table">
            <a:tbl>
              <a:tblPr/>
              <a:tblGrid>
                <a:gridCol w="1470206">
                  <a:extLst>
                    <a:ext uri="{9D8B030D-6E8A-4147-A177-3AD203B41FA5}">
                      <a16:colId xmlns:a16="http://schemas.microsoft.com/office/drawing/2014/main" val="20000"/>
                    </a:ext>
                  </a:extLst>
                </a:gridCol>
                <a:gridCol w="692199">
                  <a:extLst>
                    <a:ext uri="{9D8B030D-6E8A-4147-A177-3AD203B41FA5}">
                      <a16:colId xmlns:a16="http://schemas.microsoft.com/office/drawing/2014/main" val="20001"/>
                    </a:ext>
                  </a:extLst>
                </a:gridCol>
                <a:gridCol w="778008">
                  <a:extLst>
                    <a:ext uri="{9D8B030D-6E8A-4147-A177-3AD203B41FA5}">
                      <a16:colId xmlns:a16="http://schemas.microsoft.com/office/drawing/2014/main" val="20002"/>
                    </a:ext>
                  </a:extLst>
                </a:gridCol>
                <a:gridCol w="1472114">
                  <a:extLst>
                    <a:ext uri="{9D8B030D-6E8A-4147-A177-3AD203B41FA5}">
                      <a16:colId xmlns:a16="http://schemas.microsoft.com/office/drawing/2014/main" val="20003"/>
                    </a:ext>
                  </a:extLst>
                </a:gridCol>
                <a:gridCol w="1037345">
                  <a:extLst>
                    <a:ext uri="{9D8B030D-6E8A-4147-A177-3AD203B41FA5}">
                      <a16:colId xmlns:a16="http://schemas.microsoft.com/office/drawing/2014/main" val="20004"/>
                    </a:ext>
                  </a:extLst>
                </a:gridCol>
                <a:gridCol w="863817">
                  <a:extLst>
                    <a:ext uri="{9D8B030D-6E8A-4147-A177-3AD203B41FA5}">
                      <a16:colId xmlns:a16="http://schemas.microsoft.com/office/drawing/2014/main" val="20005"/>
                    </a:ext>
                  </a:extLst>
                </a:gridCol>
                <a:gridCol w="1319160">
                  <a:extLst>
                    <a:ext uri="{9D8B030D-6E8A-4147-A177-3AD203B41FA5}">
                      <a16:colId xmlns:a16="http://schemas.microsoft.com/office/drawing/2014/main" val="20006"/>
                    </a:ext>
                  </a:extLst>
                </a:gridCol>
              </a:tblGrid>
              <a:tr h="4588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150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142,86</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136,05</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129,58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9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f)</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732">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7996">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973,15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397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611560" y="1059582"/>
            <a:ext cx="7128792" cy="396044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Kde: 	</a:t>
            </a:r>
          </a:p>
          <a:p>
            <a:pPr marL="0" lvl="3" indent="0">
              <a:buNone/>
              <a:defRPr/>
            </a:pPr>
            <a:r>
              <a:rPr lang="cs-CZ" sz="1600" dirty="0"/>
              <a:t>ROI	výnosnost projektu</a:t>
            </a:r>
          </a:p>
          <a:p>
            <a:pPr marL="0" lvl="3" indent="0">
              <a:buNone/>
              <a:defRPr/>
            </a:pPr>
            <a:r>
              <a:rPr lang="cs-CZ" sz="1600" dirty="0"/>
              <a:t>I	velikost investičních výdajů,</a:t>
            </a:r>
          </a:p>
          <a:p>
            <a:pPr marL="0" lvl="3" indent="0">
              <a:buNone/>
              <a:defRPr/>
            </a:pPr>
            <a:r>
              <a:rPr lang="cs-CZ" sz="1600" dirty="0"/>
              <a:t>CF	roční Cash </a:t>
            </a:r>
            <a:r>
              <a:rPr lang="cs-CZ" sz="1600" dirty="0" err="1"/>
              <a:t>Flow</a:t>
            </a:r>
            <a:endParaRPr lang="cs-CZ" sz="1600" dirty="0"/>
          </a:p>
          <a:p>
            <a:pPr marL="0" lvl="3" indent="0">
              <a:buNone/>
              <a:defRPr/>
            </a:pPr>
            <a:r>
              <a:rPr lang="cs-CZ" sz="1600" dirty="0"/>
              <a:t>t	časové období od 1 do n,</a:t>
            </a:r>
          </a:p>
          <a:p>
            <a:pPr marL="0" lvl="3" indent="0">
              <a:buNone/>
              <a:defRPr/>
            </a:pPr>
            <a:r>
              <a:rPr lang="cs-CZ" sz="1600" dirty="0"/>
              <a:t>n	životnost projektu.</a:t>
            </a:r>
          </a:p>
          <a:p>
            <a:pPr marL="342900" lvl="3" indent="-342900">
              <a:buFont typeface="+mj-lt"/>
              <a:buAutoNum type="arabicPeriod"/>
              <a:defRPr/>
            </a:pPr>
            <a:endParaRPr lang="cs-CZ" sz="1600" dirty="0"/>
          </a:p>
        </p:txBody>
      </p:sp>
      <p:graphicFrame>
        <p:nvGraphicFramePr>
          <p:cNvPr id="5" name="Object 2">
            <a:extLst>
              <a:ext uri="{FF2B5EF4-FFF2-40B4-BE49-F238E27FC236}">
                <a16:creationId xmlns:a16="http://schemas.microsoft.com/office/drawing/2014/main" id="{CFB84C80-7DDA-4663-A37B-D8C0CD9A07D5}"/>
              </a:ext>
            </a:extLst>
          </p:cNvPr>
          <p:cNvGraphicFramePr>
            <a:graphicFrameLocks noChangeAspect="1"/>
          </p:cNvGraphicFramePr>
          <p:nvPr>
            <p:extLst>
              <p:ext uri="{D42A27DB-BD31-4B8C-83A1-F6EECF244321}">
                <p14:modId xmlns:p14="http://schemas.microsoft.com/office/powerpoint/2010/main" val="455293762"/>
              </p:ext>
            </p:extLst>
          </p:nvPr>
        </p:nvGraphicFramePr>
        <p:xfrm>
          <a:off x="4427984" y="1203598"/>
          <a:ext cx="1909762" cy="1144588"/>
        </p:xfrm>
        <a:graphic>
          <a:graphicData uri="http://schemas.openxmlformats.org/presentationml/2006/ole">
            <mc:AlternateContent xmlns:mc="http://schemas.openxmlformats.org/markup-compatibility/2006">
              <mc:Choice xmlns:v="urn:schemas-microsoft-com:vml" Requires="v">
                <p:oleObj spid="_x0000_s1073" name="Rovnice" r:id="rId4" imgW="1358640" imgH="609480" progId="Equation.3">
                  <p:embed/>
                </p:oleObj>
              </mc:Choice>
              <mc:Fallback>
                <p:oleObj name="Rovnice" r:id="rId4" imgW="1358640" imgH="609480" progId="Equation.3">
                  <p:embed/>
                  <p:pic>
                    <p:nvPicPr>
                      <p:cNvPr id="542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203598"/>
                        <a:ext cx="1909762"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Tabulka 6">
            <a:extLst>
              <a:ext uri="{FF2B5EF4-FFF2-40B4-BE49-F238E27FC236}">
                <a16:creationId xmlns:a16="http://schemas.microsoft.com/office/drawing/2014/main" id="{F8D87EC3-2F33-4793-8098-A6A246E39239}"/>
              </a:ext>
            </a:extLst>
          </p:cNvPr>
          <p:cNvGraphicFramePr>
            <a:graphicFrameLocks noGrp="1"/>
          </p:cNvGraphicFramePr>
          <p:nvPr>
            <p:extLst>
              <p:ext uri="{D42A27DB-BD31-4B8C-83A1-F6EECF244321}">
                <p14:modId xmlns:p14="http://schemas.microsoft.com/office/powerpoint/2010/main" val="2902202258"/>
              </p:ext>
            </p:extLst>
          </p:nvPr>
        </p:nvGraphicFramePr>
        <p:xfrm>
          <a:off x="611560" y="3255047"/>
          <a:ext cx="7632848" cy="908679"/>
        </p:xfrm>
        <a:graphic>
          <a:graphicData uri="http://schemas.openxmlformats.org/drawingml/2006/table">
            <a:tbl>
              <a:tblPr/>
              <a:tblGrid>
                <a:gridCol w="4195988">
                  <a:extLst>
                    <a:ext uri="{9D8B030D-6E8A-4147-A177-3AD203B41FA5}">
                      <a16:colId xmlns:a16="http://schemas.microsoft.com/office/drawing/2014/main" val="20000"/>
                    </a:ext>
                  </a:extLst>
                </a:gridCol>
                <a:gridCol w="3436860">
                  <a:extLst>
                    <a:ext uri="{9D8B030D-6E8A-4147-A177-3AD203B41FA5}">
                      <a16:colId xmlns:a16="http://schemas.microsoft.com/office/drawing/2014/main" val="20001"/>
                    </a:ext>
                  </a:extLst>
                </a:gridCol>
              </a:tblGrid>
              <a:tr h="302893">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Times New Roman"/>
                          <a:ea typeface="Times New Roman"/>
                          <a:cs typeface="Times New Roman"/>
                        </a:rPr>
                        <a:t>Interpretace</a:t>
                      </a:r>
                      <a:endParaRPr lang="cs-CZ" sz="18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 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dirty="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&lt; 0</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je nepřijatelný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24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A –  NPV</a:t>
            </a:r>
          </a:p>
          <a:p>
            <a:pPr marL="0" lvl="3" indent="0">
              <a:buNone/>
              <a:defRPr/>
            </a:pPr>
            <a:endParaRPr lang="cs-CZ" sz="1600" dirty="0"/>
          </a:p>
        </p:txBody>
      </p:sp>
      <p:graphicFrame>
        <p:nvGraphicFramePr>
          <p:cNvPr id="8" name="Group 3">
            <a:extLst>
              <a:ext uri="{FF2B5EF4-FFF2-40B4-BE49-F238E27FC236}">
                <a16:creationId xmlns:a16="http://schemas.microsoft.com/office/drawing/2014/main" id="{2B979079-E3CF-45BF-B69A-40F41B8C3BE3}"/>
              </a:ext>
            </a:extLst>
          </p:cNvPr>
          <p:cNvGraphicFramePr>
            <a:graphicFrameLocks/>
          </p:cNvGraphicFramePr>
          <p:nvPr>
            <p:extLst>
              <p:ext uri="{D42A27DB-BD31-4B8C-83A1-F6EECF244321}">
                <p14:modId xmlns:p14="http://schemas.microsoft.com/office/powerpoint/2010/main" val="538614383"/>
              </p:ext>
            </p:extLst>
          </p:nvPr>
        </p:nvGraphicFramePr>
        <p:xfrm>
          <a:off x="611561" y="1563638"/>
          <a:ext cx="7560839" cy="2232247"/>
        </p:xfrm>
        <a:graphic>
          <a:graphicData uri="http://schemas.openxmlformats.org/drawingml/2006/table">
            <a:tbl>
              <a:tblPr/>
              <a:tblGrid>
                <a:gridCol w="2336103">
                  <a:extLst>
                    <a:ext uri="{9D8B030D-6E8A-4147-A177-3AD203B41FA5}">
                      <a16:colId xmlns:a16="http://schemas.microsoft.com/office/drawing/2014/main" val="20000"/>
                    </a:ext>
                  </a:extLst>
                </a:gridCol>
                <a:gridCol w="736107">
                  <a:extLst>
                    <a:ext uri="{9D8B030D-6E8A-4147-A177-3AD203B41FA5}">
                      <a16:colId xmlns:a16="http://schemas.microsoft.com/office/drawing/2014/main" val="20001"/>
                    </a:ext>
                  </a:extLst>
                </a:gridCol>
                <a:gridCol w="1794371">
                  <a:extLst>
                    <a:ext uri="{9D8B030D-6E8A-4147-A177-3AD203B41FA5}">
                      <a16:colId xmlns:a16="http://schemas.microsoft.com/office/drawing/2014/main" val="20002"/>
                    </a:ext>
                  </a:extLst>
                </a:gridCol>
                <a:gridCol w="980876">
                  <a:extLst>
                    <a:ext uri="{9D8B030D-6E8A-4147-A177-3AD203B41FA5}">
                      <a16:colId xmlns:a16="http://schemas.microsoft.com/office/drawing/2014/main" val="20003"/>
                    </a:ext>
                  </a:extLst>
                </a:gridCol>
                <a:gridCol w="815296">
                  <a:extLst>
                    <a:ext uri="{9D8B030D-6E8A-4147-A177-3AD203B41FA5}">
                      <a16:colId xmlns:a16="http://schemas.microsoft.com/office/drawing/2014/main" val="20004"/>
                    </a:ext>
                  </a:extLst>
                </a:gridCol>
                <a:gridCol w="898086">
                  <a:extLst>
                    <a:ext uri="{9D8B030D-6E8A-4147-A177-3AD203B41FA5}">
                      <a16:colId xmlns:a16="http://schemas.microsoft.com/office/drawing/2014/main" val="20005"/>
                    </a:ext>
                  </a:extLst>
                </a:gridCol>
              </a:tblGrid>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3</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176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ze zaměstnanců</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1200" b="0" i="0" u="none" strike="noStrike" cap="none" normalizeH="0" baseline="0">
                        <a:ln>
                          <a:noFill/>
                        </a:ln>
                        <a:solidFill>
                          <a:schemeClr val="tx1"/>
                        </a:solidFill>
                        <a:effectLst/>
                        <a:latin typeface="Verdana"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47,71</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43,54</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41,46</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EKO-KOM</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1 013,80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919,55</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875,76</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1011,23</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963,09</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917,22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Náklady</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CF</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-362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845,51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805,27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766,91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770">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NPV</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1" i="0" u="none" strike="noStrike" kern="1200" cap="none" normalizeH="0" baseline="0" dirty="0">
                          <a:ln>
                            <a:noFill/>
                          </a:ln>
                          <a:solidFill>
                            <a:schemeClr val="tx1"/>
                          </a:solidFill>
                          <a:effectLst/>
                          <a:latin typeface="Arial" charset="0"/>
                          <a:ea typeface="+mn-ea"/>
                          <a:cs typeface="Arial" charset="0"/>
                        </a:rPr>
                        <a:t>2055,69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54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B –  NPV</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E5684C55-CFA9-4F61-95C9-E377EDA73927}"/>
              </a:ext>
            </a:extLst>
          </p:cNvPr>
          <p:cNvGraphicFramePr>
            <a:graphicFrameLocks/>
          </p:cNvGraphicFramePr>
          <p:nvPr>
            <p:extLst>
              <p:ext uri="{D42A27DB-BD31-4B8C-83A1-F6EECF244321}">
                <p14:modId xmlns:p14="http://schemas.microsoft.com/office/powerpoint/2010/main" val="112783254"/>
              </p:ext>
            </p:extLst>
          </p:nvPr>
        </p:nvGraphicFramePr>
        <p:xfrm>
          <a:off x="387176" y="1708149"/>
          <a:ext cx="7569200" cy="1727202"/>
        </p:xfrm>
        <a:graphic>
          <a:graphicData uri="http://schemas.openxmlformats.org/drawingml/2006/table">
            <a:tbl>
              <a:tblPr/>
              <a:tblGrid>
                <a:gridCol w="2070100">
                  <a:extLst>
                    <a:ext uri="{9D8B030D-6E8A-4147-A177-3AD203B41FA5}">
                      <a16:colId xmlns:a16="http://schemas.microsoft.com/office/drawing/2014/main" val="20000"/>
                    </a:ext>
                  </a:extLst>
                </a:gridCol>
                <a:gridCol w="1036637">
                  <a:extLst>
                    <a:ext uri="{9D8B030D-6E8A-4147-A177-3AD203B41FA5}">
                      <a16:colId xmlns:a16="http://schemas.microsoft.com/office/drawing/2014/main" val="20001"/>
                    </a:ext>
                  </a:extLst>
                </a:gridCol>
                <a:gridCol w="1363663">
                  <a:extLst>
                    <a:ext uri="{9D8B030D-6E8A-4147-A177-3AD203B41FA5}">
                      <a16:colId xmlns:a16="http://schemas.microsoft.com/office/drawing/2014/main" val="20002"/>
                    </a:ext>
                  </a:extLst>
                </a:gridCol>
                <a:gridCol w="1158875">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841375">
                  <a:extLst>
                    <a:ext uri="{9D8B030D-6E8A-4147-A177-3AD203B41FA5}">
                      <a16:colId xmlns:a16="http://schemas.microsoft.com/office/drawing/2014/main" val="20005"/>
                    </a:ext>
                  </a:extLst>
                </a:gridCol>
              </a:tblGrid>
              <a:tr h="28733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následující roky</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diskontované položky</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8925">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Náklady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919,55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875,76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CF</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632,18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602,09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573,41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NPV</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1787,68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9331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Používá se, pokud je ocenění přínosů (užitků) v peněžních jednotkách pomocí CBA komplikované. </a:t>
            </a:r>
          </a:p>
          <a:p>
            <a:pPr marL="285750" lvl="3" indent="-285750">
              <a:defRPr/>
            </a:pPr>
            <a:r>
              <a:rPr lang="cs-CZ" sz="1600" dirty="0"/>
              <a:t>Při tomto typu analýzy se efektivnost nevyjadřuje prostřednictvím peněžních jednotek, ale </a:t>
            </a:r>
            <a:r>
              <a:rPr lang="cs-CZ" sz="1600" b="1" dirty="0"/>
              <a:t>výstupy se měří prostřednictvím vhodných naturálních nebo fyzikálních jednotek</a:t>
            </a:r>
            <a:r>
              <a:rPr lang="cs-CZ" sz="1600" dirty="0"/>
              <a:t>. </a:t>
            </a:r>
          </a:p>
          <a:p>
            <a:pPr marL="285750" lvl="3" indent="-285750">
              <a:defRPr/>
            </a:pPr>
            <a:r>
              <a:rPr lang="cs-CZ" sz="1600" dirty="0"/>
              <a:t>Efektivnost investice (případně běžného výdaje) je dána poměrovým ukazatelem měrné investiční náročnosti, např. na odstranění jednotky znečištění, kdy je efektivnější ten výdaj, který má co nejnižší měrnou náročnost.</a:t>
            </a:r>
          </a:p>
          <a:p>
            <a:pPr marL="0" lvl="3" indent="0">
              <a:buNone/>
              <a:defRPr/>
            </a:pPr>
            <a:endParaRPr lang="cs-CZ" sz="1600" dirty="0"/>
          </a:p>
          <a:p>
            <a:pPr marL="0" lvl="3" indent="0">
              <a:buNone/>
              <a:defRPr/>
            </a:pPr>
            <a:r>
              <a:rPr lang="cs-CZ" sz="1600" dirty="0"/>
              <a:t>vzorec:</a:t>
            </a:r>
          </a:p>
          <a:p>
            <a:pPr marL="0" lvl="3" indent="0">
              <a:buNone/>
              <a:defRPr/>
            </a:pPr>
            <a:r>
              <a:rPr lang="cs-CZ" sz="1600" dirty="0"/>
              <a:t>V případě diskontovaných nákladů je možné výše uvedený vztah napsat následně:</a:t>
            </a:r>
          </a:p>
          <a:p>
            <a:pPr marL="0" lvl="3" indent="0">
              <a:buNone/>
              <a:defRPr/>
            </a:pPr>
            <a:r>
              <a:rPr lang="cs-CZ" sz="1200" dirty="0" err="1"/>
              <a:t>Ci</a:t>
            </a:r>
            <a:r>
              <a:rPr lang="cs-CZ" sz="1200" dirty="0"/>
              <a:t> 	jsou roční náklady;</a:t>
            </a:r>
          </a:p>
          <a:p>
            <a:pPr marL="0" lvl="3" indent="0">
              <a:buNone/>
              <a:defRPr/>
            </a:pPr>
            <a:r>
              <a:rPr lang="cs-CZ" sz="1200" dirty="0"/>
              <a:t>S 	je měrná investiční náročnost;</a:t>
            </a:r>
          </a:p>
          <a:p>
            <a:pPr marL="0" lvl="3" indent="0">
              <a:buNone/>
              <a:defRPr/>
            </a:pPr>
            <a:r>
              <a:rPr lang="cs-CZ" sz="1200" dirty="0"/>
              <a:t>E 	je výstup (např. množství znečištění);</a:t>
            </a:r>
          </a:p>
          <a:p>
            <a:pPr marL="0" lvl="3" indent="0">
              <a:buNone/>
              <a:defRPr/>
            </a:pPr>
            <a:r>
              <a:rPr lang="cs-CZ" sz="1200" dirty="0"/>
              <a:t>r	je diskontní sazba.</a:t>
            </a:r>
          </a:p>
          <a:p>
            <a:pPr marL="0" lvl="3" indent="0">
              <a:buNone/>
              <a:defRPr/>
            </a:pPr>
            <a:endParaRPr lang="cs-CZ" sz="1600" dirty="0"/>
          </a:p>
        </p:txBody>
      </p:sp>
      <p:graphicFrame>
        <p:nvGraphicFramePr>
          <p:cNvPr id="7" name="Object 2">
            <a:extLst>
              <a:ext uri="{FF2B5EF4-FFF2-40B4-BE49-F238E27FC236}">
                <a16:creationId xmlns:a16="http://schemas.microsoft.com/office/drawing/2014/main" id="{E3D796D6-ED3D-4A3E-87D2-7CB94B66170C}"/>
              </a:ext>
            </a:extLst>
          </p:cNvPr>
          <p:cNvGraphicFramePr>
            <a:graphicFrameLocks noChangeAspect="1"/>
          </p:cNvGraphicFramePr>
          <p:nvPr>
            <p:extLst>
              <p:ext uri="{D42A27DB-BD31-4B8C-83A1-F6EECF244321}">
                <p14:modId xmlns:p14="http://schemas.microsoft.com/office/powerpoint/2010/main" val="206123858"/>
              </p:ext>
            </p:extLst>
          </p:nvPr>
        </p:nvGraphicFramePr>
        <p:xfrm>
          <a:off x="1187624" y="3003798"/>
          <a:ext cx="1132500" cy="494472"/>
        </p:xfrm>
        <a:graphic>
          <a:graphicData uri="http://schemas.openxmlformats.org/presentationml/2006/ole">
            <mc:AlternateContent xmlns:mc="http://schemas.openxmlformats.org/markup-compatibility/2006">
              <mc:Choice xmlns:v="urn:schemas-microsoft-com:vml" Requires="v">
                <p:oleObj spid="_x0000_s9244" name="Rovnice" r:id="rId4" imgW="901440" imgH="393480" progId="Equation.3">
                  <p:embed/>
                </p:oleObj>
              </mc:Choice>
              <mc:Fallback>
                <p:oleObj name="Rovnice" r:id="rId4" imgW="901440" imgH="393480" progId="Equation.3">
                  <p:embed/>
                  <p:pic>
                    <p:nvPicPr>
                      <p:cNvPr id="9011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003798"/>
                        <a:ext cx="1132500" cy="4944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2A7AF753-BCD2-4677-AA2F-21A59A39762B}"/>
              </a:ext>
            </a:extLst>
          </p:cNvPr>
          <p:cNvGraphicFramePr>
            <a:graphicFrameLocks noChangeAspect="1"/>
          </p:cNvGraphicFramePr>
          <p:nvPr>
            <p:extLst>
              <p:ext uri="{D42A27DB-BD31-4B8C-83A1-F6EECF244321}">
                <p14:modId xmlns:p14="http://schemas.microsoft.com/office/powerpoint/2010/main" val="3611735595"/>
              </p:ext>
            </p:extLst>
          </p:nvPr>
        </p:nvGraphicFramePr>
        <p:xfrm>
          <a:off x="4341404" y="3728784"/>
          <a:ext cx="1655390" cy="711527"/>
        </p:xfrm>
        <a:graphic>
          <a:graphicData uri="http://schemas.openxmlformats.org/presentationml/2006/ole">
            <mc:AlternateContent xmlns:mc="http://schemas.openxmlformats.org/markup-compatibility/2006">
              <mc:Choice xmlns:v="urn:schemas-microsoft-com:vml" Requires="v">
                <p:oleObj spid="_x0000_s9245" name="Rovnice" r:id="rId6" imgW="1447560" imgH="622080" progId="Equation.3">
                  <p:embed/>
                </p:oleObj>
              </mc:Choice>
              <mc:Fallback>
                <p:oleObj name="Rovnice" r:id="rId6" imgW="1447560" imgH="622080" progId="Equation.3">
                  <p:embed/>
                  <p:pic>
                    <p:nvPicPr>
                      <p:cNvPr id="9011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404" y="3728784"/>
                        <a:ext cx="1655390" cy="71152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66559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U metody CEA existuje několik způsobů hodnocení a stanovení pořadí alternativ a to:</a:t>
            </a:r>
          </a:p>
          <a:p>
            <a:pPr marL="285750" lvl="3" indent="-285750">
              <a:defRPr/>
            </a:pPr>
            <a:r>
              <a:rPr lang="cs-CZ" sz="1600" dirty="0"/>
              <a:t>stanovením nákladů na jednotku výstupu,</a:t>
            </a:r>
          </a:p>
          <a:p>
            <a:pPr marL="285750" lvl="3" indent="-285750">
              <a:defRPr/>
            </a:pPr>
            <a:endParaRPr lang="cs-CZ" sz="1600" dirty="0"/>
          </a:p>
          <a:p>
            <a:pPr marL="285750" lvl="3" indent="-285750">
              <a:defRPr/>
            </a:pPr>
            <a:r>
              <a:rPr lang="cs-CZ" sz="1600" dirty="0"/>
              <a:t>formou sestupné efektivnosti pro stejné náklady,</a:t>
            </a:r>
          </a:p>
          <a:p>
            <a:pPr marL="285750" lvl="3" indent="-285750">
              <a:defRPr/>
            </a:pPr>
            <a:endParaRPr lang="cs-CZ" sz="1600" dirty="0"/>
          </a:p>
          <a:p>
            <a:pPr marL="285750" lvl="3" indent="-285750">
              <a:defRPr/>
            </a:pPr>
            <a:r>
              <a:rPr lang="cs-CZ" sz="1600" dirty="0"/>
              <a:t>vzrůstajícími náklady pro stejnou efektivnost.</a:t>
            </a:r>
          </a:p>
          <a:p>
            <a:pPr marL="285750" lvl="3" indent="-285750">
              <a:defRPr/>
            </a:pPr>
            <a:endParaRPr lang="cs-CZ" sz="1600" dirty="0"/>
          </a:p>
          <a:p>
            <a:pPr marL="285750" lvl="3" indent="-285750">
              <a:defRPr/>
            </a:pPr>
            <a:r>
              <a:rPr lang="cs-CZ" sz="1600" dirty="0"/>
              <a:t>Hodnocení metodou CEA vypadá velmi jednoduše, ale je spojeno s celou řadou problémů spojených s </a:t>
            </a:r>
            <a:r>
              <a:rPr lang="cs-CZ" sz="1600" b="1" dirty="0"/>
              <a:t>výběrem ukazatele výstupu</a:t>
            </a:r>
            <a:r>
              <a:rPr lang="cs-CZ" sz="1600" dirty="0"/>
              <a:t>. Nejvýraznější z nich jsou případy, kdy existuje více druhů užitků nebo není možné jednotlivé užitky navzájem porovnat. Objasní to následující příklad, který ukazuje, kdy je analýza poměru C/E racionální. </a:t>
            </a:r>
          </a:p>
          <a:p>
            <a:pPr marL="0" lvl="3" indent="0">
              <a:buNone/>
              <a:defRPr/>
            </a:pPr>
            <a:endParaRPr lang="cs-CZ" sz="1600" dirty="0"/>
          </a:p>
        </p:txBody>
      </p:sp>
    </p:spTree>
    <p:extLst>
      <p:ext uri="{BB962C8B-B14F-4D97-AF65-F5344CB8AC3E}">
        <p14:creationId xmlns:p14="http://schemas.microsoft.com/office/powerpoint/2010/main" val="179990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Projekty z oblasti zdravotnictví (a1 - a4) s následujícími parametry (náklady jsou v tis. Kč a výstupy jsou zachráněné životy. Vstupní údaje a výsledný ukazatel C/E ukazuje tabulka:</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Uvedené projekty můžeme porovnat bez problémů. Nemůžeme však říci, že ukazatel 6,666 pro projekt a2 je nejvýhodnější. </a:t>
            </a:r>
          </a:p>
          <a:p>
            <a:pPr marL="285750" lvl="3" indent="-285750">
              <a:defRPr/>
            </a:pPr>
            <a:r>
              <a:rPr lang="cs-CZ" sz="1600" dirty="0"/>
              <a:t>Průměrné náklady na jeden ušetřený život v projektu a4 jsou vyšší (8,000), ale kdo může říci, že záchrana více životů (25) není dostatečným argumentem a ekvivalentem pro vyšší náklady? </a:t>
            </a:r>
          </a:p>
          <a:p>
            <a:pPr marL="0" lvl="3" indent="0">
              <a:buNone/>
              <a:defRPr/>
            </a:pPr>
            <a:endParaRPr lang="cs-CZ" sz="1600" dirty="0"/>
          </a:p>
        </p:txBody>
      </p:sp>
      <p:pic>
        <p:nvPicPr>
          <p:cNvPr id="2" name="Obrázek 1">
            <a:extLst>
              <a:ext uri="{FF2B5EF4-FFF2-40B4-BE49-F238E27FC236}">
                <a16:creationId xmlns:a16="http://schemas.microsoft.com/office/drawing/2014/main" id="{FAD797AF-4086-4278-9F72-F5BBCC1F9F10}"/>
              </a:ext>
            </a:extLst>
          </p:cNvPr>
          <p:cNvPicPr>
            <a:picLocks noChangeAspect="1"/>
          </p:cNvPicPr>
          <p:nvPr/>
        </p:nvPicPr>
        <p:blipFill>
          <a:blip r:embed="rId3"/>
          <a:stretch>
            <a:fillRect/>
          </a:stretch>
        </p:blipFill>
        <p:spPr>
          <a:xfrm>
            <a:off x="1691680" y="1490108"/>
            <a:ext cx="4044931" cy="1116725"/>
          </a:xfrm>
          <a:prstGeom prst="rect">
            <a:avLst/>
          </a:prstGeom>
        </p:spPr>
      </p:pic>
    </p:spTree>
    <p:extLst>
      <p:ext uri="{BB962C8B-B14F-4D97-AF65-F5344CB8AC3E}">
        <p14:creationId xmlns:p14="http://schemas.microsoft.com/office/powerpoint/2010/main" val="1850183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a:t>
            </a:r>
            <a:r>
              <a:rPr lang="cs-CZ" sz="1600" i="1" dirty="0"/>
              <a:t>Mikroregion </a:t>
            </a:r>
            <a:r>
              <a:rPr lang="cs-CZ" sz="1600" i="1" dirty="0" err="1"/>
              <a:t>Ponava</a:t>
            </a:r>
            <a:r>
              <a:rPr lang="cs-CZ" sz="1600" i="1" dirty="0"/>
              <a:t> se rozhoduje pro výběr z následujících dvou projektů na realizaci cyklostezky. Předpokládaná životnost projektů je 4 roky a diskontní sazba je 0,05.</a:t>
            </a:r>
          </a:p>
          <a:p>
            <a:pPr marL="285750" lvl="3" indent="-285750">
              <a:defRPr/>
            </a:pPr>
            <a:r>
              <a:rPr lang="cs-CZ" sz="1600" i="1" dirty="0"/>
              <a:t>Projekt A – Cyklostezka na již existujících komunikacích vedoucích přes 3 obce mikroregionu dělající okruh</a:t>
            </a:r>
          </a:p>
          <a:p>
            <a:pPr marL="285750" lvl="3" indent="-285750">
              <a:defRPr/>
            </a:pPr>
            <a:r>
              <a:rPr lang="cs-CZ" sz="1600" i="1" dirty="0"/>
              <a:t>Projekt B – Cyklostezka na nově vybudovaných komunikacích vedoucích kolem plovárny obce Vranov, a relaxačního centra obce Lelekovice. Obec  Vranov předpokládá, že se tím stane plovárna vyhledávaným letním přírodním koupalištěm.</a:t>
            </a:r>
          </a:p>
          <a:p>
            <a:pPr marL="0" lvl="3" indent="0">
              <a:buNone/>
              <a:defRPr/>
            </a:pPr>
            <a:r>
              <a:rPr lang="cs-CZ" sz="1600" b="1" dirty="0"/>
              <a:t>Úkoly</a:t>
            </a:r>
            <a:r>
              <a:rPr lang="cs-CZ" sz="1600" dirty="0"/>
              <a:t>:</a:t>
            </a:r>
          </a:p>
          <a:p>
            <a:pPr marL="285750" lvl="3" indent="-285750">
              <a:defRPr/>
            </a:pPr>
            <a:r>
              <a:rPr lang="cs-CZ" sz="1600" dirty="0"/>
              <a:t>Zpracujte pro oba projekty analýzu </a:t>
            </a:r>
            <a:r>
              <a:rPr lang="cs-CZ" sz="1600" b="1" dirty="0"/>
              <a:t>minimalizace nákladů</a:t>
            </a:r>
            <a:r>
              <a:rPr lang="cs-CZ" sz="1600" dirty="0"/>
              <a:t>.</a:t>
            </a:r>
          </a:p>
          <a:p>
            <a:pPr marL="285750" lvl="3" indent="-285750">
              <a:defRPr/>
            </a:pPr>
            <a:r>
              <a:rPr lang="cs-CZ" sz="1600" dirty="0"/>
              <a:t>Vyhodnoťte projekty podle kritéria </a:t>
            </a:r>
            <a:r>
              <a:rPr lang="cs-CZ" sz="1600" b="1" dirty="0"/>
              <a:t>NPV</a:t>
            </a:r>
            <a:r>
              <a:rPr lang="cs-CZ" sz="1600" dirty="0"/>
              <a:t>.</a:t>
            </a:r>
          </a:p>
          <a:p>
            <a:pPr marL="285750" lvl="3" indent="-285750">
              <a:defRPr/>
            </a:pPr>
            <a:r>
              <a:rPr lang="cs-CZ" sz="1600" dirty="0"/>
              <a:t>Zpracujte Analýzu </a:t>
            </a:r>
            <a:r>
              <a:rPr lang="cs-CZ" sz="1600" b="1" dirty="0"/>
              <a:t>CEA</a:t>
            </a:r>
            <a:r>
              <a:rPr lang="cs-CZ" sz="1600" dirty="0"/>
              <a:t>, kdy budete porovnávat podle osob využívajících cyklostezku ročně:</a:t>
            </a:r>
          </a:p>
          <a:p>
            <a:pPr marL="742950" lvl="4" indent="-285750">
              <a:defRPr/>
            </a:pPr>
            <a:r>
              <a:rPr lang="cs-CZ" sz="1600" dirty="0"/>
              <a:t>Předpokládaný počet osob u projektu A je 20 tis.</a:t>
            </a:r>
          </a:p>
          <a:p>
            <a:pPr marL="742950" lvl="4" indent="-285750">
              <a:defRPr/>
            </a:pPr>
            <a:r>
              <a:rPr lang="cs-CZ" sz="1600" dirty="0"/>
              <a:t>Předpokládaný počet osob u projektu B je 50 tis.</a:t>
            </a:r>
          </a:p>
          <a:p>
            <a:pPr marL="0" lvl="3" indent="0">
              <a:buNone/>
              <a:defRPr/>
            </a:pPr>
            <a:endParaRPr lang="cs-CZ" sz="1600" dirty="0"/>
          </a:p>
        </p:txBody>
      </p:sp>
    </p:spTree>
    <p:extLst>
      <p:ext uri="{BB962C8B-B14F-4D97-AF65-F5344CB8AC3E}">
        <p14:creationId xmlns:p14="http://schemas.microsoft.com/office/powerpoint/2010/main" val="6380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a:t>
            </a:r>
          </a:p>
          <a:p>
            <a:pPr>
              <a:lnSpc>
                <a:spcPct val="80000"/>
              </a:lnSpc>
              <a:buNone/>
            </a:pPr>
            <a:r>
              <a:rPr lang="cs-CZ" sz="1700" i="1" dirty="0"/>
              <a:t>Náklady a přínosy:</a:t>
            </a:r>
          </a:p>
          <a:p>
            <a:pPr lvl="1">
              <a:lnSpc>
                <a:spcPct val="80000"/>
              </a:lnSpc>
              <a:buFont typeface="Wingdings" pitchFamily="2" charset="2"/>
              <a:buAutoNum type="alphaLcParenR"/>
            </a:pPr>
            <a:r>
              <a:rPr lang="cs-CZ" sz="1500" i="1" dirty="0"/>
              <a:t>Investiční náklady na realizaci nových komunikací pro cyklostezku – 1 mil. Kč</a:t>
            </a:r>
          </a:p>
          <a:p>
            <a:pPr lvl="1">
              <a:lnSpc>
                <a:spcPct val="80000"/>
              </a:lnSpc>
              <a:buFont typeface="Wingdings" pitchFamily="2" charset="2"/>
              <a:buAutoNum type="alphaLcParenR"/>
            </a:pPr>
            <a:r>
              <a:rPr lang="cs-CZ" sz="1500" i="1" dirty="0"/>
              <a:t>Náklady na značení cyklostezky – 50 tis. Kč</a:t>
            </a:r>
          </a:p>
          <a:p>
            <a:pPr lvl="1">
              <a:lnSpc>
                <a:spcPct val="80000"/>
              </a:lnSpc>
              <a:buFont typeface="Wingdings" pitchFamily="2" charset="2"/>
              <a:buAutoNum type="alphaLcParenR"/>
            </a:pPr>
            <a:r>
              <a:rPr lang="cs-CZ" sz="1500" i="1" dirty="0"/>
              <a:t>Náklady na zpracování rozhodovací analýzy – 50 tis. Kč </a:t>
            </a:r>
          </a:p>
          <a:p>
            <a:pPr lvl="1">
              <a:lnSpc>
                <a:spcPct val="80000"/>
              </a:lnSpc>
              <a:buFont typeface="Wingdings" pitchFamily="2" charset="2"/>
              <a:buAutoNum type="alphaLcParenR"/>
            </a:pPr>
            <a:r>
              <a:rPr lang="cs-CZ" sz="1500" i="1" dirty="0"/>
              <a:t>Měsíční náklady na údržbu cyklostezky – 2 tis. Kč (údržba od dubna do listopadu)</a:t>
            </a:r>
          </a:p>
          <a:p>
            <a:pPr lvl="1">
              <a:lnSpc>
                <a:spcPct val="80000"/>
              </a:lnSpc>
              <a:buFont typeface="Wingdings" pitchFamily="2" charset="2"/>
              <a:buAutoNum type="alphaLcParenR"/>
            </a:pPr>
            <a:r>
              <a:rPr lang="cs-CZ" sz="1500" i="1" dirty="0"/>
              <a:t>Měsíční mzdové náklady pro osobu udržující cyklostezku – 3 tis. Kč</a:t>
            </a:r>
          </a:p>
          <a:p>
            <a:pPr lvl="1">
              <a:lnSpc>
                <a:spcPct val="80000"/>
              </a:lnSpc>
              <a:buFont typeface="Wingdings" pitchFamily="2" charset="2"/>
              <a:buAutoNum type="alphaLcParenR"/>
            </a:pPr>
            <a:r>
              <a:rPr lang="cs-CZ" sz="1500" i="1" dirty="0"/>
              <a:t>Přínos z nové pracovní síly – 2/3 z nákladů na mzdy</a:t>
            </a:r>
          </a:p>
          <a:p>
            <a:pPr lvl="1">
              <a:lnSpc>
                <a:spcPct val="80000"/>
              </a:lnSpc>
              <a:buFont typeface="Wingdings" pitchFamily="2" charset="2"/>
              <a:buAutoNum type="alphaLcParenR"/>
            </a:pPr>
            <a:r>
              <a:rPr lang="cs-CZ" sz="1500" i="1" dirty="0"/>
              <a:t>Přínos životnímu prostředí – u obou projektů stanoven dle mimotržních metod ročně 65 tis. Kč</a:t>
            </a:r>
          </a:p>
          <a:p>
            <a:pPr lvl="1">
              <a:lnSpc>
                <a:spcPct val="80000"/>
              </a:lnSpc>
              <a:buFont typeface="Wingdings" pitchFamily="2" charset="2"/>
              <a:buAutoNum type="alphaLcParenR"/>
            </a:pPr>
            <a:r>
              <a:rPr lang="cs-CZ" sz="1500" i="1" dirty="0"/>
              <a:t>Zvýšené zisky obecní plovárny – 50 tis. měsíčně po dobu letní sezóny (4 měsíce)</a:t>
            </a:r>
          </a:p>
          <a:p>
            <a:pPr lvl="1">
              <a:lnSpc>
                <a:spcPct val="80000"/>
              </a:lnSpc>
              <a:buFont typeface="Wingdings" pitchFamily="2" charset="2"/>
              <a:buAutoNum type="alphaLcParenR"/>
            </a:pPr>
            <a:r>
              <a:rPr lang="cs-CZ" sz="1500" i="1" dirty="0"/>
              <a:t>Přínosy na daních spadajících do kompetence obce u podnikatelských subjektů působících v </a:t>
            </a:r>
            <a:r>
              <a:rPr lang="cs-CZ" sz="1500" i="1" dirty="0" err="1"/>
              <a:t>relax</a:t>
            </a:r>
            <a:r>
              <a:rPr lang="cs-CZ" sz="1500" i="1" dirty="0"/>
              <a:t>. centru – 60 tis. Kč</a:t>
            </a:r>
          </a:p>
          <a:p>
            <a:pPr lvl="1">
              <a:lnSpc>
                <a:spcPct val="80000"/>
              </a:lnSpc>
              <a:buFont typeface="Wingdings" pitchFamily="2" charset="2"/>
              <a:buAutoNum type="alphaLcParenR"/>
            </a:pPr>
            <a:r>
              <a:rPr lang="cs-CZ" sz="1500" i="1" dirty="0"/>
              <a:t>Přínosy na daních spadajících do kompetence obce u podnikatelských subjektů působících v obecní plovárně – 30 tis. Kč</a:t>
            </a:r>
          </a:p>
          <a:p>
            <a:pPr marL="0" lvl="3" indent="0">
              <a:buNone/>
              <a:defRPr/>
            </a:pPr>
            <a:endParaRPr lang="cs-CZ" sz="1600" dirty="0"/>
          </a:p>
        </p:txBody>
      </p:sp>
    </p:spTree>
    <p:extLst>
      <p:ext uri="{BB962C8B-B14F-4D97-AF65-F5344CB8AC3E}">
        <p14:creationId xmlns:p14="http://schemas.microsoft.com/office/powerpoint/2010/main" val="1063407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A </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97CD0FE3-AD88-4BDF-8D38-FAF18B47D816}"/>
              </a:ext>
            </a:extLst>
          </p:cNvPr>
          <p:cNvGraphicFramePr>
            <a:graphicFrameLocks/>
          </p:cNvGraphicFramePr>
          <p:nvPr>
            <p:extLst>
              <p:ext uri="{D42A27DB-BD31-4B8C-83A1-F6EECF244321}">
                <p14:modId xmlns:p14="http://schemas.microsoft.com/office/powerpoint/2010/main" val="169765305"/>
              </p:ext>
            </p:extLst>
          </p:nvPr>
        </p:nvGraphicFramePr>
        <p:xfrm>
          <a:off x="360189" y="1275606"/>
          <a:ext cx="7596187" cy="3449320"/>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830262">
                  <a:extLst>
                    <a:ext uri="{9D8B030D-6E8A-4147-A177-3AD203B41FA5}">
                      <a16:colId xmlns:a16="http://schemas.microsoft.com/office/drawing/2014/main" val="20002"/>
                    </a:ext>
                  </a:extLst>
                </a:gridCol>
                <a:gridCol w="830263">
                  <a:extLst>
                    <a:ext uri="{9D8B030D-6E8A-4147-A177-3AD203B41FA5}">
                      <a16:colId xmlns:a16="http://schemas.microsoft.com/office/drawing/2014/main" val="20003"/>
                    </a:ext>
                  </a:extLst>
                </a:gridCol>
                <a:gridCol w="828675">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gridCol w="828675">
                  <a:extLst>
                    <a:ext uri="{9D8B030D-6E8A-4147-A177-3AD203B41FA5}">
                      <a16:colId xmlns:a16="http://schemas.microsoft.com/office/drawing/2014/main" val="20006"/>
                    </a:ext>
                  </a:extLst>
                </a:gridCol>
                <a:gridCol w="828675">
                  <a:extLst>
                    <a:ext uri="{9D8B030D-6E8A-4147-A177-3AD203B41FA5}">
                      <a16:colId xmlns:a16="http://schemas.microsoft.com/office/drawing/2014/main" val="20007"/>
                    </a:ext>
                  </a:extLst>
                </a:gridCol>
                <a:gridCol w="963612">
                  <a:extLst>
                    <a:ext uri="{9D8B030D-6E8A-4147-A177-3AD203B41FA5}">
                      <a16:colId xmlns:a16="http://schemas.microsoft.com/office/drawing/2014/main" val="20008"/>
                    </a:ext>
                  </a:extLst>
                </a:gridCol>
              </a:tblGrid>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přínos</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CELKEM</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-38,10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-36,28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-191,838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73,47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69,97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66,64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287,22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39,05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37,19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33,73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95,38397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9"/>
                  </a:ext>
                </a:extLst>
              </a:tr>
              <a:tr h="180975">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9,591901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6942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B </a:t>
            </a:r>
          </a:p>
          <a:p>
            <a:pPr marL="0" lvl="3" indent="0">
              <a:buNone/>
              <a:defRPr/>
            </a:pPr>
            <a:endParaRPr lang="cs-CZ" sz="1600" dirty="0"/>
          </a:p>
        </p:txBody>
      </p:sp>
      <p:graphicFrame>
        <p:nvGraphicFramePr>
          <p:cNvPr id="7" name="Group 3">
            <a:extLst>
              <a:ext uri="{FF2B5EF4-FFF2-40B4-BE49-F238E27FC236}">
                <a16:creationId xmlns:a16="http://schemas.microsoft.com/office/drawing/2014/main" id="{08083B35-D9BE-4E92-B695-DC3B93946A1B}"/>
              </a:ext>
            </a:extLst>
          </p:cNvPr>
          <p:cNvGraphicFramePr>
            <a:graphicFrameLocks/>
          </p:cNvGraphicFramePr>
          <p:nvPr>
            <p:extLst>
              <p:ext uri="{D42A27DB-BD31-4B8C-83A1-F6EECF244321}">
                <p14:modId xmlns:p14="http://schemas.microsoft.com/office/powerpoint/2010/main" val="3823216268"/>
              </p:ext>
            </p:extLst>
          </p:nvPr>
        </p:nvGraphicFramePr>
        <p:xfrm>
          <a:off x="323528" y="1069144"/>
          <a:ext cx="7344816" cy="3960446"/>
        </p:xfrm>
        <a:graphic>
          <a:graphicData uri="http://schemas.openxmlformats.org/drawingml/2006/table">
            <a:tbl>
              <a:tblPr/>
              <a:tblGrid>
                <a:gridCol w="801362">
                  <a:extLst>
                    <a:ext uri="{9D8B030D-6E8A-4147-A177-3AD203B41FA5}">
                      <a16:colId xmlns:a16="http://schemas.microsoft.com/office/drawing/2014/main" val="20000"/>
                    </a:ext>
                  </a:extLst>
                </a:gridCol>
                <a:gridCol w="801362">
                  <a:extLst>
                    <a:ext uri="{9D8B030D-6E8A-4147-A177-3AD203B41FA5}">
                      <a16:colId xmlns:a16="http://schemas.microsoft.com/office/drawing/2014/main" val="20001"/>
                    </a:ext>
                  </a:extLst>
                </a:gridCol>
                <a:gridCol w="801362">
                  <a:extLst>
                    <a:ext uri="{9D8B030D-6E8A-4147-A177-3AD203B41FA5}">
                      <a16:colId xmlns:a16="http://schemas.microsoft.com/office/drawing/2014/main" val="20002"/>
                    </a:ext>
                  </a:extLst>
                </a:gridCol>
                <a:gridCol w="802869">
                  <a:extLst>
                    <a:ext uri="{9D8B030D-6E8A-4147-A177-3AD203B41FA5}">
                      <a16:colId xmlns:a16="http://schemas.microsoft.com/office/drawing/2014/main" val="20003"/>
                    </a:ext>
                  </a:extLst>
                </a:gridCol>
                <a:gridCol w="801362">
                  <a:extLst>
                    <a:ext uri="{9D8B030D-6E8A-4147-A177-3AD203B41FA5}">
                      <a16:colId xmlns:a16="http://schemas.microsoft.com/office/drawing/2014/main" val="20004"/>
                    </a:ext>
                  </a:extLst>
                </a:gridCol>
                <a:gridCol w="802870">
                  <a:extLst>
                    <a:ext uri="{9D8B030D-6E8A-4147-A177-3AD203B41FA5}">
                      <a16:colId xmlns:a16="http://schemas.microsoft.com/office/drawing/2014/main" val="20005"/>
                    </a:ext>
                  </a:extLst>
                </a:gridCol>
                <a:gridCol w="801362">
                  <a:extLst>
                    <a:ext uri="{9D8B030D-6E8A-4147-A177-3AD203B41FA5}">
                      <a16:colId xmlns:a16="http://schemas.microsoft.com/office/drawing/2014/main" val="20006"/>
                    </a:ext>
                  </a:extLst>
                </a:gridCol>
                <a:gridCol w="801362">
                  <a:extLst>
                    <a:ext uri="{9D8B030D-6E8A-4147-A177-3AD203B41FA5}">
                      <a16:colId xmlns:a16="http://schemas.microsoft.com/office/drawing/2014/main" val="20007"/>
                    </a:ext>
                  </a:extLst>
                </a:gridCol>
                <a:gridCol w="930905">
                  <a:extLst>
                    <a:ext uri="{9D8B030D-6E8A-4147-A177-3AD203B41FA5}">
                      <a16:colId xmlns:a16="http://schemas.microsoft.com/office/drawing/2014/main" val="20008"/>
                    </a:ext>
                  </a:extLst>
                </a:gridCol>
              </a:tblGrid>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přínos</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 rok</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CELKEM</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-1000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65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h</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164,54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i</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54,42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51,83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49,36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25,92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24,68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-38,10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-1191,84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353,33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336,51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305,22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1315,55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300,23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285,93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272,31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123,71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23,83676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36159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400" dirty="0"/>
              <a:t>Analytický nástroj pro posuzování </a:t>
            </a:r>
            <a:r>
              <a:rPr lang="cs-CZ" sz="1400" b="1" dirty="0"/>
              <a:t>ekonomických výhod nebo nevýhod </a:t>
            </a:r>
            <a:r>
              <a:rPr lang="cs-CZ" sz="1400" dirty="0"/>
              <a:t>investičních rozhodnutí na základě posouzení jejich nákladů a přínosů s cílem posoudit jejich přínos ke změně úrovně blahobytu.</a:t>
            </a:r>
          </a:p>
          <a:p>
            <a:pPr marL="285750" lvl="3" indent="-285750">
              <a:defRPr/>
            </a:pPr>
            <a:endParaRPr lang="cs-CZ" sz="1400" dirty="0"/>
          </a:p>
          <a:p>
            <a:pPr marL="0" lvl="3" indent="0">
              <a:buNone/>
              <a:defRPr/>
            </a:pPr>
            <a:r>
              <a:rPr lang="cs-CZ" sz="1400" dirty="0"/>
              <a:t>Analytický rámec analýzy nákladů a přínosů vychází z těchto zásad:</a:t>
            </a:r>
          </a:p>
          <a:p>
            <a:pPr marL="285750" lvl="3" indent="-285750">
              <a:defRPr/>
            </a:pPr>
            <a:r>
              <a:rPr lang="cs-CZ" sz="1400" b="1" dirty="0"/>
              <a:t>Náklady obětované příležitosti </a:t>
            </a:r>
            <a:r>
              <a:rPr lang="cs-CZ" sz="1400" dirty="0"/>
              <a:t>zboží nebo služeb se definují jako potenciální zisk z nejlepší obětované alternativy v případě, že je třeba vybrat z několika vzájemně se vylučujících alternativ.</a:t>
            </a:r>
          </a:p>
          <a:p>
            <a:pPr marL="285750" lvl="3" indent="-285750">
              <a:defRPr/>
            </a:pPr>
            <a:r>
              <a:rPr lang="cs-CZ" sz="1400" b="1" dirty="0"/>
              <a:t>Faktor času </a:t>
            </a:r>
            <a:r>
              <a:rPr lang="cs-CZ" sz="1400" dirty="0"/>
              <a:t>- nastavit správný časový horizont; předpovědět budoucí náklady a přínosy (výhled); stanovit vhodné diskontní sazby pro výpočet současné hodnoty budoucích nákladů a přínosů; vzít v úvahu nejistotu na základě posouzení rizik projektu.</a:t>
            </a:r>
          </a:p>
          <a:p>
            <a:pPr marL="285750" lvl="3" indent="-285750">
              <a:defRPr/>
            </a:pPr>
            <a:r>
              <a:rPr lang="cs-CZ" sz="1400" b="1" dirty="0"/>
              <a:t>Výpočet ukazatelů ekonomické výkonnosti </a:t>
            </a:r>
            <a:r>
              <a:rPr lang="cs-CZ" sz="1400" dirty="0"/>
              <a:t>vyjádřené v penězích. Analýza nákladů a přínosů vychází ze souboru předem stanovených cílů projektu, přičemž všem pozitivním (přínosy) a negativním (náklady) účinkům intervence na blahobyt přiřazuje peněžní hodnotu. Tyto hodnoty jsou diskontovány a pak sečteny s cílem vypočíst čistý celkový přínos. Celková výkonnost projektu se měří ukazateli, a to </a:t>
            </a:r>
            <a:r>
              <a:rPr lang="cs-CZ" sz="1400" b="1" dirty="0"/>
              <a:t>ekonomickou čistou současnou hodnotou (ENPV – </a:t>
            </a:r>
            <a:r>
              <a:rPr lang="cs-CZ" sz="1400" b="1" dirty="0" err="1"/>
              <a:t>Economic</a:t>
            </a:r>
            <a:r>
              <a:rPr lang="cs-CZ" sz="1400" b="1" dirty="0"/>
              <a:t> Net </a:t>
            </a:r>
            <a:r>
              <a:rPr lang="cs-CZ" sz="1400" b="1" dirty="0" err="1"/>
              <a:t>Present</a:t>
            </a:r>
            <a:r>
              <a:rPr lang="cs-CZ" sz="1400" b="1" dirty="0"/>
              <a:t> Value), </a:t>
            </a:r>
            <a:r>
              <a:rPr lang="cs-CZ" sz="1400" dirty="0"/>
              <a:t>vyjádřenou v penězích, </a:t>
            </a:r>
            <a:r>
              <a:rPr lang="cs-CZ" sz="1400" b="1" dirty="0"/>
              <a:t>a ekonomickou mírou návratnosti (ERR – </a:t>
            </a:r>
            <a:r>
              <a:rPr lang="cs-CZ" sz="1400" b="1" dirty="0" err="1"/>
              <a:t>Economic</a:t>
            </a:r>
            <a:r>
              <a:rPr lang="cs-CZ" sz="1400" b="1" dirty="0"/>
              <a:t> </a:t>
            </a:r>
            <a:r>
              <a:rPr lang="cs-CZ" sz="1400" b="1" dirty="0" err="1"/>
              <a:t>Rate</a:t>
            </a:r>
            <a:r>
              <a:rPr lang="cs-CZ" sz="1400" b="1" dirty="0"/>
              <a:t> of Return)</a:t>
            </a:r>
            <a:r>
              <a:rPr lang="cs-CZ" sz="1400" dirty="0"/>
              <a:t>, což umožňuje konkurenční projekty nebo alternativy porovnat a seřadit.</a:t>
            </a:r>
          </a:p>
          <a:p>
            <a:pPr marL="342900" lvl="3" indent="-342900">
              <a:defRPr/>
            </a:pPr>
            <a:endParaRPr lang="cs-CZ" sz="1600" dirty="0"/>
          </a:p>
        </p:txBody>
      </p:sp>
    </p:spTree>
    <p:extLst>
      <p:ext uri="{BB962C8B-B14F-4D97-AF65-F5344CB8AC3E}">
        <p14:creationId xmlns:p14="http://schemas.microsoft.com/office/powerpoint/2010/main" val="337903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467544" y="771550"/>
            <a:ext cx="7272808" cy="424847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Statické metody hodnocení – metoda výnosnosti (rentability) projektu (ROI)</a:t>
            </a:r>
          </a:p>
          <a:p>
            <a:pPr marL="0" lvl="3" indent="0">
              <a:buNone/>
              <a:defRPr/>
            </a:pPr>
            <a:r>
              <a:rPr lang="cs-CZ" sz="1600" dirty="0"/>
              <a:t>Příklad - Uvažujeme projekty a1, a2, a3, kterým odpovídají hotovostní toky uvedené v tabulce, kdy výnosnost projektů a1, a2, a3  je stejná.  Z tabulky je zřetelné, že metoda ROI i když uvažuje celou životnost projektu, neuvažuje časovou hodnotu peněz. Z pohledu výsledku metody jsou všechny projekty shodné. </a:t>
            </a:r>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0" lvl="3" indent="0">
              <a:buNone/>
              <a:defRPr/>
            </a:pPr>
            <a:r>
              <a:rPr lang="cs-CZ" sz="1600" dirty="0"/>
              <a:t>Použití metody výnosnosti projektu (investice) není vhodné v případě různých dob životnosti u hodnocených variant. V takovém případě by rozhodování pomocí metody ROI dávalo jednoznačně zkreslené výsledky.</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437CE55C-D6DC-4968-B7BF-20DC16001092}"/>
              </a:ext>
            </a:extLst>
          </p:cNvPr>
          <p:cNvPicPr>
            <a:picLocks noChangeAspect="1"/>
          </p:cNvPicPr>
          <p:nvPr/>
        </p:nvPicPr>
        <p:blipFill>
          <a:blip r:embed="rId3"/>
          <a:stretch>
            <a:fillRect/>
          </a:stretch>
        </p:blipFill>
        <p:spPr>
          <a:xfrm>
            <a:off x="467544" y="2283718"/>
            <a:ext cx="7730398" cy="1585097"/>
          </a:xfrm>
          <a:prstGeom prst="rect">
            <a:avLst/>
          </a:prstGeom>
        </p:spPr>
      </p:pic>
    </p:spTree>
    <p:extLst>
      <p:ext uri="{BB962C8B-B14F-4D97-AF65-F5344CB8AC3E}">
        <p14:creationId xmlns:p14="http://schemas.microsoft.com/office/powerpoint/2010/main" val="3454983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Obecné zásady pro provádění analýzy nákladů a přínosů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Analytický rámec analýzy nákladů a přínosů vychází z těchto zásad:</a:t>
            </a:r>
          </a:p>
          <a:p>
            <a:pPr marL="285750" lvl="3" indent="-285750">
              <a:defRPr/>
            </a:pPr>
            <a:r>
              <a:rPr lang="cs-CZ" sz="1400" b="1" dirty="0"/>
              <a:t>Přírůstkový přístup –</a:t>
            </a:r>
            <a:r>
              <a:rPr lang="cs-CZ" sz="1400" dirty="0"/>
              <a:t> CBA porovnává scénář s projektem se srovnávacím základním scénářem bez projektu. Přírůstkový přístup vychází z těchto požadavků:</a:t>
            </a:r>
          </a:p>
          <a:p>
            <a:pPr marL="742950" lvl="3" indent="-285750">
              <a:defRPr/>
            </a:pPr>
            <a:r>
              <a:rPr lang="cs-CZ" sz="1400" dirty="0"/>
              <a:t>srovnávací scénář musí popsat, co by se </a:t>
            </a:r>
            <a:r>
              <a:rPr lang="cs-CZ" sz="1400" b="1" dirty="0"/>
              <a:t>stalo v případě neexistence projektu</a:t>
            </a:r>
            <a:r>
              <a:rPr lang="cs-CZ" sz="1400" dirty="0"/>
              <a:t>. V tomto scénáři jsou vypracovány odhady všech peněžních toků souvisejících s operacemi v rámci projektu za každý rok během trvání projektu.</a:t>
            </a:r>
          </a:p>
          <a:p>
            <a:pPr marL="742950" lvl="3" indent="-285750">
              <a:defRPr/>
            </a:pPr>
            <a:r>
              <a:rPr lang="cs-CZ" sz="1400" dirty="0"/>
              <a:t>v případě investic zaměřených na </a:t>
            </a:r>
            <a:r>
              <a:rPr lang="cs-CZ" sz="1400" b="1" dirty="0"/>
              <a:t>zlepšení stávajícího aktiva </a:t>
            </a:r>
            <a:r>
              <a:rPr lang="cs-CZ" sz="1400" dirty="0"/>
              <a:t>by měl zahrnovat náklady a výnosy/přínosy při provozování a udržování služby na úrovni, která je stále funkční (</a:t>
            </a:r>
            <a:r>
              <a:rPr lang="cs-CZ" sz="1400" b="1" dirty="0"/>
              <a:t>zachování současného stavu – business as </a:t>
            </a:r>
            <a:r>
              <a:rPr lang="cs-CZ" sz="1400" b="1" dirty="0" err="1"/>
              <a:t>usual</a:t>
            </a:r>
            <a:r>
              <a:rPr lang="cs-CZ" sz="1400" b="1" dirty="0"/>
              <a:t>  BAU)</a:t>
            </a:r>
            <a:r>
              <a:rPr lang="cs-CZ" sz="1400" dirty="0"/>
              <a:t>, nebo dokonce </a:t>
            </a:r>
            <a:r>
              <a:rPr lang="cs-CZ" sz="1400" b="1" dirty="0"/>
              <a:t>malé adaptační investice</a:t>
            </a:r>
            <a:r>
              <a:rPr lang="cs-CZ" sz="1400" dirty="0"/>
              <a:t>, které by se uskutečnily v každém případě (</a:t>
            </a:r>
            <a:r>
              <a:rPr lang="cs-CZ" sz="1400" b="1" dirty="0"/>
              <a:t>minimální změny – do-minimum</a:t>
            </a:r>
            <a:r>
              <a:rPr lang="cs-CZ" sz="1400" dirty="0"/>
              <a:t>).</a:t>
            </a:r>
          </a:p>
          <a:p>
            <a:pPr marL="742950" lvl="3" indent="-285750">
              <a:defRPr/>
            </a:pPr>
            <a:r>
              <a:rPr lang="cs-CZ" sz="1400" dirty="0"/>
              <a:t>odhady peněžních toků jsou dále určeny </a:t>
            </a:r>
            <a:r>
              <a:rPr lang="cs-CZ" sz="1400" b="1" dirty="0"/>
              <a:t>pro situace s navrženým projektem</a:t>
            </a:r>
            <a:r>
              <a:rPr lang="cs-CZ" sz="1400" dirty="0"/>
              <a:t>. Jsou zde zohledněny všechny investice, finanční a ekonomické náklady a přínosy plynoucí z projektu.</a:t>
            </a:r>
          </a:p>
          <a:p>
            <a:pPr marL="742950" lvl="3" indent="-285750">
              <a:defRPr/>
            </a:pPr>
            <a:r>
              <a:rPr lang="cs-CZ" sz="1400" dirty="0"/>
              <a:t>analýza nákladů a přínosů </a:t>
            </a:r>
            <a:r>
              <a:rPr lang="cs-CZ" sz="1400" b="1" dirty="0"/>
              <a:t>zohledňuje rozdíl mezi peněžními toky ve scénáři s projektem a peněžními toky ve srovnávacím scénáři</a:t>
            </a:r>
            <a:r>
              <a:rPr lang="cs-CZ" sz="1400" dirty="0"/>
              <a:t>. Finanční a ekonomické ukazatele výkonnosti </a:t>
            </a:r>
            <a:r>
              <a:rPr lang="cs-CZ" sz="1400" b="1" dirty="0"/>
              <a:t>se počítají pouze na základě přírůstku </a:t>
            </a:r>
            <a:r>
              <a:rPr lang="cs-CZ" sz="1400" dirty="0"/>
              <a:t>peněžních toků.</a:t>
            </a:r>
          </a:p>
        </p:txBody>
      </p:sp>
    </p:spTree>
    <p:extLst>
      <p:ext uri="{BB962C8B-B14F-4D97-AF65-F5344CB8AC3E}">
        <p14:creationId xmlns:p14="http://schemas.microsoft.com/office/powerpoint/2010/main" val="264888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 výpočet efektivnosti jednotlivých alternativ bývá používán ukazatel B/C, který je pro diskontované náklady a přínosy definován následujícím vztahem: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B</a:t>
            </a:r>
            <a:r>
              <a:rPr lang="cs-CZ" sz="1600" baseline="-25000" dirty="0"/>
              <a:t>t</a:t>
            </a:r>
            <a:r>
              <a:rPr lang="cs-CZ" sz="1600" dirty="0"/>
              <a:t>	je přínos v období t;</a:t>
            </a:r>
          </a:p>
          <a:p>
            <a:pPr marL="285750" lvl="3" indent="-285750">
              <a:defRPr/>
            </a:pPr>
            <a:r>
              <a:rPr lang="cs-CZ" sz="1600" dirty="0"/>
              <a:t>C</a:t>
            </a:r>
            <a:r>
              <a:rPr lang="cs-CZ" sz="1600" baseline="-25000" dirty="0"/>
              <a:t>t</a:t>
            </a:r>
            <a:r>
              <a:rPr lang="cs-CZ" sz="1600" dirty="0"/>
              <a:t>	je náklad v období t; </a:t>
            </a:r>
          </a:p>
          <a:p>
            <a:pPr marL="285750" lvl="3" indent="-285750">
              <a:defRPr/>
            </a:pPr>
            <a:r>
              <a:rPr lang="cs-CZ" sz="1600" dirty="0"/>
              <a:t>t	je dané časové období;</a:t>
            </a:r>
          </a:p>
          <a:p>
            <a:pPr marL="285750" lvl="3" indent="-285750">
              <a:defRPr/>
            </a:pPr>
            <a:r>
              <a:rPr lang="cs-CZ" sz="1600" dirty="0"/>
              <a:t>r	je diskontní sazba;</a:t>
            </a:r>
          </a:p>
          <a:p>
            <a:pPr marL="285750" lvl="3" indent="-285750">
              <a:defRPr/>
            </a:pPr>
            <a:r>
              <a:rPr lang="cs-CZ" sz="1600" dirty="0"/>
              <a:t>n	je konečný časový horizont</a:t>
            </a:r>
          </a:p>
          <a:p>
            <a:pPr marL="285750" lvl="3" indent="-285750">
              <a:defRPr/>
            </a:pPr>
            <a:endParaRPr lang="cs-CZ" sz="1600" dirty="0"/>
          </a:p>
          <a:p>
            <a:pPr marL="285750" lvl="3" indent="-285750">
              <a:defRPr/>
            </a:pPr>
            <a:r>
              <a:rPr lang="cs-CZ" sz="1600" dirty="0"/>
              <a:t>Investiční projekt lze považovat </a:t>
            </a:r>
            <a:r>
              <a:rPr lang="cs-CZ" sz="1600" b="1" dirty="0"/>
              <a:t>za přijatelný, pokud je splněno kritérium, že ukazatel B/C je větší nebo roven jedné</a:t>
            </a:r>
            <a:r>
              <a:rPr lang="cs-CZ" sz="1600" dirty="0"/>
              <a:t>.</a:t>
            </a:r>
          </a:p>
          <a:p>
            <a:pPr marL="342900" lvl="3" indent="-342900">
              <a:defRPr/>
            </a:pPr>
            <a:endParaRPr lang="cs-CZ" sz="1600" dirty="0"/>
          </a:p>
        </p:txBody>
      </p:sp>
      <p:pic>
        <p:nvPicPr>
          <p:cNvPr id="5" name="Picture 2">
            <a:extLst>
              <a:ext uri="{FF2B5EF4-FFF2-40B4-BE49-F238E27FC236}">
                <a16:creationId xmlns:a16="http://schemas.microsoft.com/office/drawing/2014/main" id="{5A90C945-3057-4DD6-9A1B-703DCA0E2C26}"/>
              </a:ext>
            </a:extLst>
          </p:cNvPr>
          <p:cNvPicPr>
            <a:picLocks noChangeAspect="1" noChangeArrowheads="1"/>
          </p:cNvPicPr>
          <p:nvPr/>
        </p:nvPicPr>
        <p:blipFill rotWithShape="1">
          <a:blip r:embed="rId3" cstate="print"/>
          <a:srcRect l="65017" t="45276" r="22252" b="39014"/>
          <a:stretch/>
        </p:blipFill>
        <p:spPr bwMode="auto">
          <a:xfrm>
            <a:off x="3779912" y="1347614"/>
            <a:ext cx="2016224" cy="1399057"/>
          </a:xfrm>
          <a:prstGeom prst="rect">
            <a:avLst/>
          </a:prstGeom>
          <a:noFill/>
          <a:ln w="9525">
            <a:noFill/>
            <a:miter lim="800000"/>
            <a:headEnd/>
            <a:tailEnd/>
          </a:ln>
        </p:spPr>
      </p:pic>
    </p:spTree>
    <p:extLst>
      <p:ext uri="{BB962C8B-B14F-4D97-AF65-F5344CB8AC3E}">
        <p14:creationId xmlns:p14="http://schemas.microsoft.com/office/powerpoint/2010/main" val="422435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Kroky v procesu hodnocení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p:txBody>
      </p:sp>
      <p:pic>
        <p:nvPicPr>
          <p:cNvPr id="2" name="Obrázek 1">
            <a:extLst>
              <a:ext uri="{FF2B5EF4-FFF2-40B4-BE49-F238E27FC236}">
                <a16:creationId xmlns:a16="http://schemas.microsoft.com/office/drawing/2014/main" id="{69A7A1D3-3C66-4817-90E1-79B37E7ABF43}"/>
              </a:ext>
            </a:extLst>
          </p:cNvPr>
          <p:cNvPicPr>
            <a:picLocks noChangeAspect="1"/>
          </p:cNvPicPr>
          <p:nvPr/>
        </p:nvPicPr>
        <p:blipFill rotWithShape="1">
          <a:blip r:embed="rId3"/>
          <a:srcRect l="61655" t="17801" r="7477" b="5201"/>
          <a:stretch/>
        </p:blipFill>
        <p:spPr>
          <a:xfrm rot="16200000">
            <a:off x="1020451" y="550962"/>
            <a:ext cx="2880320" cy="4041575"/>
          </a:xfrm>
          <a:prstGeom prst="rect">
            <a:avLst/>
          </a:prstGeom>
        </p:spPr>
      </p:pic>
      <p:pic>
        <p:nvPicPr>
          <p:cNvPr id="3" name="Obrázek 2">
            <a:extLst>
              <a:ext uri="{FF2B5EF4-FFF2-40B4-BE49-F238E27FC236}">
                <a16:creationId xmlns:a16="http://schemas.microsoft.com/office/drawing/2014/main" id="{09F874E7-A755-412F-B907-73EC463D3E0C}"/>
              </a:ext>
            </a:extLst>
          </p:cNvPr>
          <p:cNvPicPr>
            <a:picLocks noChangeAspect="1"/>
          </p:cNvPicPr>
          <p:nvPr/>
        </p:nvPicPr>
        <p:blipFill rotWithShape="1">
          <a:blip r:embed="rId4"/>
          <a:srcRect t="39639" b="-1"/>
          <a:stretch/>
        </p:blipFill>
        <p:spPr>
          <a:xfrm>
            <a:off x="4553407" y="703189"/>
            <a:ext cx="3622928" cy="3935637"/>
          </a:xfrm>
          <a:prstGeom prst="rect">
            <a:avLst/>
          </a:prstGeom>
        </p:spPr>
      </p:pic>
      <p:sp>
        <p:nvSpPr>
          <p:cNvPr id="5" name="TextovéPole 4">
            <a:extLst>
              <a:ext uri="{FF2B5EF4-FFF2-40B4-BE49-F238E27FC236}">
                <a16:creationId xmlns:a16="http://schemas.microsoft.com/office/drawing/2014/main" id="{E387F214-A9AC-4768-9D17-B812D1B58637}"/>
              </a:ext>
            </a:extLst>
          </p:cNvPr>
          <p:cNvSpPr txBox="1"/>
          <p:nvPr/>
        </p:nvSpPr>
        <p:spPr>
          <a:xfrm>
            <a:off x="179512" y="4695666"/>
            <a:ext cx="8424936" cy="215444"/>
          </a:xfrm>
          <a:prstGeom prst="rect">
            <a:avLst/>
          </a:prstGeom>
          <a:noFill/>
        </p:spPr>
        <p:txBody>
          <a:bodyPr wrap="square" rtlCol="0">
            <a:spAutoFit/>
          </a:bodyPr>
          <a:lstStyle/>
          <a:p>
            <a:r>
              <a:rPr lang="cs-CZ" sz="800" dirty="0"/>
              <a:t>Zdroj: Průvodce analýzou nákladů a přínosů investičních projektů - Ekonomický nástroj pro hodnocení politiky soudržnosti v letech 2014–2020</a:t>
            </a:r>
          </a:p>
        </p:txBody>
      </p:sp>
    </p:spTree>
    <p:extLst>
      <p:ext uri="{BB962C8B-B14F-4D97-AF65-F5344CB8AC3E}">
        <p14:creationId xmlns:p14="http://schemas.microsoft.com/office/powerpoint/2010/main" val="1415511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Finanční analýza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a:p>
            <a:pPr marL="0" lvl="3" indent="0">
              <a:buNone/>
              <a:defRPr/>
            </a:pPr>
            <a:r>
              <a:rPr lang="cs-CZ" sz="1400" dirty="0"/>
              <a:t>Jak je uvedeno v článku 101 (Informace nezbytné ke schvalování velkých projektů) nařízení (EU) č. 1303/2013, je třeba do analýzy nákladů a přínosů zahrnout finanční analýzu s cílem umožnit výpočet ukazatelů finanční výkonnosti projektu. Finanční analýza se provádí s cílem:</a:t>
            </a:r>
          </a:p>
          <a:p>
            <a:pPr marL="0" lvl="3" indent="0">
              <a:buNone/>
              <a:defRPr/>
            </a:pPr>
            <a:endParaRPr lang="cs-CZ" sz="1400" dirty="0"/>
          </a:p>
          <a:p>
            <a:pPr marL="285750" lvl="3" indent="-285750">
              <a:defRPr/>
            </a:pPr>
            <a:r>
              <a:rPr lang="cs-CZ" sz="1400" dirty="0"/>
              <a:t>posoudit konsolidovanou ziskovost projektu;</a:t>
            </a:r>
          </a:p>
          <a:p>
            <a:pPr marL="285750" lvl="3" indent="-285750">
              <a:defRPr/>
            </a:pPr>
            <a:endParaRPr lang="cs-CZ" sz="1400" dirty="0"/>
          </a:p>
          <a:p>
            <a:pPr marL="285750" lvl="3" indent="-285750">
              <a:defRPr/>
            </a:pPr>
            <a:r>
              <a:rPr lang="cs-CZ" sz="1400" dirty="0"/>
              <a:t>posoudit ziskovost projektu pro vlastníka projektu a některé klíčové zúčastněné strany;</a:t>
            </a:r>
          </a:p>
          <a:p>
            <a:pPr marL="285750" lvl="3" indent="-285750">
              <a:defRPr/>
            </a:pPr>
            <a:endParaRPr lang="cs-CZ" sz="1400" dirty="0"/>
          </a:p>
          <a:p>
            <a:pPr marL="285750" lvl="3" indent="-285750">
              <a:defRPr/>
            </a:pPr>
            <a:r>
              <a:rPr lang="cs-CZ" sz="1400" dirty="0"/>
              <a:t>ověřit finanční udržitelnost projektu, klíčovou podmínku proveditelnosti pro jakýkoli typ projektu;</a:t>
            </a:r>
          </a:p>
          <a:p>
            <a:pPr marL="285750" lvl="3" indent="-285750">
              <a:defRPr/>
            </a:pPr>
            <a:endParaRPr lang="cs-CZ" sz="1400" dirty="0"/>
          </a:p>
          <a:p>
            <a:pPr marL="285750" lvl="3" indent="-285750">
              <a:defRPr/>
            </a:pPr>
            <a:r>
              <a:rPr lang="cs-CZ" sz="1400" dirty="0"/>
              <a:t>rámcově popsat peněžní toky, které jsou základem pro výpočet socioekonomických nákladů a přínosů.</a:t>
            </a:r>
          </a:p>
        </p:txBody>
      </p:sp>
    </p:spTree>
    <p:extLst>
      <p:ext uri="{BB962C8B-B14F-4D97-AF65-F5344CB8AC3E}">
        <p14:creationId xmlns:p14="http://schemas.microsoft.com/office/powerpoint/2010/main" val="2093275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Shrnutí</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Problém výběru vhodného kritéria hodnocení</a:t>
            </a:r>
          </a:p>
          <a:p>
            <a:pPr marL="285750" lvl="3" indent="-285750">
              <a:defRPr/>
            </a:pPr>
            <a:r>
              <a:rPr lang="cs-CZ" sz="1400" dirty="0"/>
              <a:t>Nejkomplexnějším kritériem hodnocení je NPV. Nicméně nejvhodnější by bylo zvažovat kritérium NPV a to pak ještě doplnit o některý z ukazatelů, který dává informaci v relativním vyjádření (IRR, </a:t>
            </a:r>
            <a:r>
              <a:rPr lang="cs-CZ" sz="1400" dirty="0" err="1"/>
              <a:t>Ri</a:t>
            </a:r>
            <a:r>
              <a:rPr lang="cs-CZ" sz="1400" dirty="0"/>
              <a:t> nebo B/C).</a:t>
            </a:r>
          </a:p>
        </p:txBody>
      </p:sp>
      <p:graphicFrame>
        <p:nvGraphicFramePr>
          <p:cNvPr id="5" name="Tabulka 4">
            <a:extLst>
              <a:ext uri="{FF2B5EF4-FFF2-40B4-BE49-F238E27FC236}">
                <a16:creationId xmlns:a16="http://schemas.microsoft.com/office/drawing/2014/main" id="{C2EE1316-A694-4879-9099-2EBCDACF7C75}"/>
              </a:ext>
            </a:extLst>
          </p:cNvPr>
          <p:cNvGraphicFramePr>
            <a:graphicFrameLocks noGrp="1"/>
          </p:cNvGraphicFramePr>
          <p:nvPr>
            <p:extLst>
              <p:ext uri="{D42A27DB-BD31-4B8C-83A1-F6EECF244321}">
                <p14:modId xmlns:p14="http://schemas.microsoft.com/office/powerpoint/2010/main" val="3347129531"/>
              </p:ext>
            </p:extLst>
          </p:nvPr>
        </p:nvGraphicFramePr>
        <p:xfrm>
          <a:off x="323528" y="1733550"/>
          <a:ext cx="5616622" cy="1643554"/>
        </p:xfrm>
        <a:graphic>
          <a:graphicData uri="http://schemas.openxmlformats.org/drawingml/2006/table">
            <a:tbl>
              <a:tblPr/>
              <a:tblGrid>
                <a:gridCol w="2304256">
                  <a:extLst>
                    <a:ext uri="{9D8B030D-6E8A-4147-A177-3AD203B41FA5}">
                      <a16:colId xmlns:a16="http://schemas.microsoft.com/office/drawing/2014/main" val="20000"/>
                    </a:ext>
                  </a:extLst>
                </a:gridCol>
                <a:gridCol w="432126">
                  <a:extLst>
                    <a:ext uri="{9D8B030D-6E8A-4147-A177-3AD203B41FA5}">
                      <a16:colId xmlns:a16="http://schemas.microsoft.com/office/drawing/2014/main" val="20001"/>
                    </a:ext>
                  </a:extLst>
                </a:gridCol>
                <a:gridCol w="576048">
                  <a:extLst>
                    <a:ext uri="{9D8B030D-6E8A-4147-A177-3AD203B41FA5}">
                      <a16:colId xmlns:a16="http://schemas.microsoft.com/office/drawing/2014/main" val="20002"/>
                    </a:ext>
                  </a:extLst>
                </a:gridCol>
                <a:gridCol w="576048">
                  <a:extLst>
                    <a:ext uri="{9D8B030D-6E8A-4147-A177-3AD203B41FA5}">
                      <a16:colId xmlns:a16="http://schemas.microsoft.com/office/drawing/2014/main" val="20003"/>
                    </a:ext>
                  </a:extLst>
                </a:gridCol>
                <a:gridCol w="576048">
                  <a:extLst>
                    <a:ext uri="{9D8B030D-6E8A-4147-A177-3AD203B41FA5}">
                      <a16:colId xmlns:a16="http://schemas.microsoft.com/office/drawing/2014/main" val="20004"/>
                    </a:ext>
                  </a:extLst>
                </a:gridCol>
                <a:gridCol w="576048">
                  <a:extLst>
                    <a:ext uri="{9D8B030D-6E8A-4147-A177-3AD203B41FA5}">
                      <a16:colId xmlns:a16="http://schemas.microsoft.com/office/drawing/2014/main" val="20005"/>
                    </a:ext>
                  </a:extLst>
                </a:gridCol>
                <a:gridCol w="576048">
                  <a:extLst>
                    <a:ext uri="{9D8B030D-6E8A-4147-A177-3AD203B41FA5}">
                      <a16:colId xmlns:a16="http://schemas.microsoft.com/office/drawing/2014/main" val="20006"/>
                    </a:ext>
                  </a:extLst>
                </a:gridCol>
              </a:tblGrid>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Vlastnosti ukazatele</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B/C </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NPV</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IRR</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prostá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reálná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Ri</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Uvažuje časovou hodnotu peněz</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Uvažuje všechny relevantní hotovostní toky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diskontní sazby r</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hotovostních toků</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Vlastnost </a:t>
                      </a:r>
                      <a:r>
                        <a:rPr lang="cs-CZ" sz="1100" dirty="0" err="1">
                          <a:latin typeface="Calibri"/>
                          <a:ea typeface="Times New Roman"/>
                          <a:cs typeface="Calibri"/>
                        </a:rPr>
                        <a:t>aditivity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ne</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7" name="Tabulka 6">
            <a:extLst>
              <a:ext uri="{FF2B5EF4-FFF2-40B4-BE49-F238E27FC236}">
                <a16:creationId xmlns:a16="http://schemas.microsoft.com/office/drawing/2014/main" id="{397E54A9-F32B-473B-8825-21D791AE8AE1}"/>
              </a:ext>
            </a:extLst>
          </p:cNvPr>
          <p:cNvGraphicFramePr>
            <a:graphicFrameLocks noGrp="1"/>
          </p:cNvGraphicFramePr>
          <p:nvPr>
            <p:extLst>
              <p:ext uri="{D42A27DB-BD31-4B8C-83A1-F6EECF244321}">
                <p14:modId xmlns:p14="http://schemas.microsoft.com/office/powerpoint/2010/main" val="1921534510"/>
              </p:ext>
            </p:extLst>
          </p:nvPr>
        </p:nvGraphicFramePr>
        <p:xfrm>
          <a:off x="323528" y="3519032"/>
          <a:ext cx="6480720" cy="1165108"/>
        </p:xfrm>
        <a:graphic>
          <a:graphicData uri="http://schemas.openxmlformats.org/drawingml/2006/table">
            <a:tbl>
              <a:tblPr/>
              <a:tblGrid>
                <a:gridCol w="1139436">
                  <a:extLst>
                    <a:ext uri="{9D8B030D-6E8A-4147-A177-3AD203B41FA5}">
                      <a16:colId xmlns:a16="http://schemas.microsoft.com/office/drawing/2014/main" val="20000"/>
                    </a:ext>
                  </a:extLst>
                </a:gridCol>
                <a:gridCol w="5341284">
                  <a:extLst>
                    <a:ext uri="{9D8B030D-6E8A-4147-A177-3AD203B41FA5}">
                      <a16:colId xmlns:a16="http://schemas.microsoft.com/office/drawing/2014/main" val="20001"/>
                    </a:ext>
                  </a:extLst>
                </a:gridCol>
              </a:tblGrid>
              <a:tr h="165882">
                <a:tc>
                  <a:txBody>
                    <a:bodyPr/>
                    <a:lstStyle/>
                    <a:p>
                      <a:pPr algn="ctr">
                        <a:spcBef>
                          <a:spcPts val="300"/>
                        </a:spcBef>
                        <a:spcAft>
                          <a:spcPts val="300"/>
                        </a:spcAft>
                      </a:pPr>
                      <a:r>
                        <a:rPr lang="cs-CZ" sz="1200" b="1">
                          <a:latin typeface="Calibri"/>
                          <a:ea typeface="Times New Roman"/>
                          <a:cs typeface="Calibri"/>
                        </a:rPr>
                        <a:t>Ukazatel</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Informace o výnosu</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5882">
                <a:tc>
                  <a:txBody>
                    <a:bodyPr/>
                    <a:lstStyle/>
                    <a:p>
                      <a:pPr algn="ctr">
                        <a:spcBef>
                          <a:spcPts val="200"/>
                        </a:spcBef>
                        <a:spcAft>
                          <a:spcPts val="200"/>
                        </a:spcAft>
                      </a:pPr>
                      <a:r>
                        <a:rPr lang="cs-CZ" sz="1200">
                          <a:latin typeface="Calibri"/>
                          <a:ea typeface="Times New Roman"/>
                          <a:cs typeface="Calibri"/>
                        </a:rPr>
                        <a:t>B/C</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výnosu v relativním vyjádření v % z jednotky nákladů</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882">
                <a:tc>
                  <a:txBody>
                    <a:bodyPr/>
                    <a:lstStyle/>
                    <a:p>
                      <a:pPr algn="ctr">
                        <a:spcBef>
                          <a:spcPts val="200"/>
                        </a:spcBef>
                        <a:spcAft>
                          <a:spcPts val="200"/>
                        </a:spcAft>
                      </a:pPr>
                      <a:r>
                        <a:rPr lang="cs-CZ" sz="1200">
                          <a:latin typeface="Calibri"/>
                          <a:ea typeface="Times New Roman"/>
                          <a:cs typeface="Calibri"/>
                        </a:rPr>
                        <a:t>NPV</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čistého výnosu v absolutním vyjádření</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708">
                <a:tc>
                  <a:txBody>
                    <a:bodyPr/>
                    <a:lstStyle/>
                    <a:p>
                      <a:pPr algn="ctr">
                        <a:spcBef>
                          <a:spcPts val="200"/>
                        </a:spcBef>
                        <a:spcAft>
                          <a:spcPts val="200"/>
                        </a:spcAft>
                      </a:pPr>
                      <a:r>
                        <a:rPr lang="cs-CZ" sz="1200">
                          <a:latin typeface="Calibri"/>
                          <a:ea typeface="Times New Roman"/>
                          <a:cs typeface="Calibri"/>
                        </a:rPr>
                        <a:t>IRR</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5882">
                <a:tc>
                  <a:txBody>
                    <a:bodyPr/>
                    <a:lstStyle/>
                    <a:p>
                      <a:pPr algn="ctr">
                        <a:spcBef>
                          <a:spcPts val="200"/>
                        </a:spcBef>
                        <a:spcAft>
                          <a:spcPts val="200"/>
                        </a:spcAft>
                      </a:pPr>
                      <a:r>
                        <a:rPr lang="cs-CZ" sz="1200">
                          <a:latin typeface="Calibri"/>
                          <a:ea typeface="Times New Roman"/>
                          <a:cs typeface="Calibri"/>
                        </a:rPr>
                        <a:t>DN</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Nedává</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5882">
                <a:tc>
                  <a:txBody>
                    <a:bodyPr/>
                    <a:lstStyle/>
                    <a:p>
                      <a:pPr algn="ctr">
                        <a:spcBef>
                          <a:spcPts val="200"/>
                        </a:spcBef>
                        <a:spcAft>
                          <a:spcPts val="200"/>
                        </a:spcAft>
                      </a:pPr>
                      <a:r>
                        <a:rPr lang="cs-CZ" sz="1200">
                          <a:latin typeface="Calibri"/>
                          <a:ea typeface="Times New Roman"/>
                          <a:cs typeface="Calibri"/>
                        </a:rPr>
                        <a:t>Ri</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 z investované částky</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8561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792423" y="972651"/>
            <a:ext cx="4641973"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Existuje celá řada metod pro stanovení efektivnosti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Dané metody souvisí s efektivností investic.</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Jsou různorodé  metody a dají se kombinovat dle charakteristik a náročnosti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Přestože pro určité typy projektů se určité metody hodí lépe, některé méně, nelze obecně říci, že by některé metody byly lepší a vhodnější a jiné zase méně.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Každá z metod nám totiž podává informace o investičním projektu z trochu jiného pohledu a je na hodnotiteli, jaký obraz o investici na základě použitých metod získá a jakou roli v jeho rozhodování budou hrát.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Závěr</a:t>
            </a: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1961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a:t>
            </a:r>
            <a:r>
              <a:rPr lang="cs-CZ" altLang="cs-CZ" sz="900" b="1">
                <a:solidFill>
                  <a:srgbClr val="307871"/>
                </a:solidFill>
                <a:latin typeface="Times New Roman" panose="02020603050405020304" pitchFamily="18" charset="0"/>
                <a:cs typeface="Times New Roman" panose="02020603050405020304" pitchFamily="18" charset="0"/>
              </a:rPr>
              <a:t>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Doba, za kterou se investice </a:t>
            </a:r>
            <a:r>
              <a:rPr lang="cs-CZ" sz="1600" b="1" dirty="0"/>
              <a:t>splatí z peněžních příjmů</a:t>
            </a:r>
            <a:r>
              <a:rPr lang="cs-CZ" sz="1600" dirty="0"/>
              <a:t>, které zajistí.</a:t>
            </a:r>
          </a:p>
          <a:p>
            <a:pPr marL="285750" lvl="3" indent="-285750">
              <a:defRPr/>
            </a:pPr>
            <a:endParaRPr lang="cs-CZ" sz="1600" dirty="0"/>
          </a:p>
          <a:p>
            <a:pPr marL="285750" lvl="3" indent="-285750">
              <a:defRPr/>
            </a:pPr>
            <a:r>
              <a:rPr lang="cs-CZ" sz="1600" dirty="0"/>
              <a:t>Pokud se čistý výnos v jednotlivých letech mění, můžeme postupovat </a:t>
            </a:r>
            <a:r>
              <a:rPr lang="cs-CZ" sz="1600" b="1" dirty="0"/>
              <a:t>kumulativním načítáním částek za jednotlivé roky</a:t>
            </a:r>
            <a:r>
              <a:rPr lang="cs-CZ" sz="1600" dirty="0"/>
              <a:t>, až dosáhneme hodnoty nákladu na investici. Kritériem pro rozhodování je maximální zkrácení doby návratnosti. </a:t>
            </a:r>
          </a:p>
          <a:p>
            <a:pPr marL="285750" lvl="3" indent="-285750">
              <a:defRPr/>
            </a:pPr>
            <a:endParaRPr lang="cs-CZ" sz="1600" dirty="0"/>
          </a:p>
          <a:p>
            <a:pPr marL="285750" lvl="3" indent="-285750">
              <a:defRPr/>
            </a:pPr>
            <a:r>
              <a:rPr lang="cs-CZ" sz="1600" dirty="0"/>
              <a:t>Přičemž platí, že </a:t>
            </a:r>
            <a:r>
              <a:rPr lang="cs-CZ" sz="1600" b="1" dirty="0"/>
              <a:t>čím je jeho hodnota doby návratnosti nižší, tím lepší je projekt</a:t>
            </a:r>
            <a:r>
              <a:rPr lang="cs-CZ" sz="1600" dirty="0"/>
              <a:t>. Tedy při vzájemném porovnávání projektů by měl být zvolen ten projekt, jehož hodnota doby návratnosti je nejnižší</a:t>
            </a:r>
          </a:p>
          <a:p>
            <a:pPr marL="0" lvl="3" indent="0">
              <a:buNone/>
              <a:defRPr/>
            </a:pPr>
            <a:endParaRPr lang="cs-CZ" sz="1600" dirty="0"/>
          </a:p>
        </p:txBody>
      </p:sp>
      <p:graphicFrame>
        <p:nvGraphicFramePr>
          <p:cNvPr id="5" name="Tabulka 4">
            <a:extLst>
              <a:ext uri="{FF2B5EF4-FFF2-40B4-BE49-F238E27FC236}">
                <a16:creationId xmlns:a16="http://schemas.microsoft.com/office/drawing/2014/main" id="{8BAD98F6-F0C9-4DA7-B6AC-F13A5933BA0A}"/>
              </a:ext>
            </a:extLst>
          </p:cNvPr>
          <p:cNvGraphicFramePr>
            <a:graphicFrameLocks noGrp="1"/>
          </p:cNvGraphicFramePr>
          <p:nvPr>
            <p:extLst>
              <p:ext uri="{D42A27DB-BD31-4B8C-83A1-F6EECF244321}">
                <p14:modId xmlns:p14="http://schemas.microsoft.com/office/powerpoint/2010/main" val="2520445571"/>
              </p:ext>
            </p:extLst>
          </p:nvPr>
        </p:nvGraphicFramePr>
        <p:xfrm>
          <a:off x="611560" y="3579862"/>
          <a:ext cx="7272808" cy="966975"/>
        </p:xfrm>
        <a:graphic>
          <a:graphicData uri="http://schemas.openxmlformats.org/drawingml/2006/table">
            <a:tbl>
              <a:tblPr/>
              <a:tblGrid>
                <a:gridCol w="3998064">
                  <a:extLst>
                    <a:ext uri="{9D8B030D-6E8A-4147-A177-3AD203B41FA5}">
                      <a16:colId xmlns:a16="http://schemas.microsoft.com/office/drawing/2014/main" val="20000"/>
                    </a:ext>
                  </a:extLst>
                </a:gridCol>
                <a:gridCol w="3274744">
                  <a:extLst>
                    <a:ext uri="{9D8B030D-6E8A-4147-A177-3AD203B41FA5}">
                      <a16:colId xmlns:a16="http://schemas.microsoft.com/office/drawing/2014/main" val="20001"/>
                    </a:ext>
                  </a:extLst>
                </a:gridCol>
              </a:tblGrid>
              <a:tr h="322325">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a:latin typeface="Times New Roman"/>
                          <a:ea typeface="Times New Roman"/>
                          <a:cs typeface="Times New Roman"/>
                        </a:rPr>
                        <a:t>Interpretace</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2325">
                <a:tc>
                  <a:txBody>
                    <a:bodyPr/>
                    <a:lstStyle/>
                    <a:p>
                      <a:pPr algn="ctr">
                        <a:spcAft>
                          <a:spcPts val="0"/>
                        </a:spcAft>
                      </a:pPr>
                      <a:r>
                        <a:rPr lang="cs-CZ" sz="1800" i="1" dirty="0">
                          <a:latin typeface="Times New Roman"/>
                          <a:ea typeface="Times New Roman"/>
                          <a:cs typeface="Times New Roman"/>
                        </a:rPr>
                        <a:t>PB</a:t>
                      </a:r>
                      <a:r>
                        <a:rPr lang="cs-CZ" sz="1800" dirty="0">
                          <a:latin typeface="Times New Roman"/>
                          <a:ea typeface="Times New Roman"/>
                          <a:cs typeface="Times New Roman"/>
                        </a:rPr>
                        <a:t> ≤ doba životnosti</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22325">
                <a:tc>
                  <a:txBody>
                    <a:bodyPr/>
                    <a:lstStyle/>
                    <a:p>
                      <a:pPr algn="ctr">
                        <a:spcAft>
                          <a:spcPts val="0"/>
                        </a:spcAft>
                      </a:pPr>
                      <a:r>
                        <a:rPr lang="cs-CZ" sz="1800" i="1">
                          <a:latin typeface="Times New Roman"/>
                          <a:ea typeface="Times New Roman"/>
                          <a:cs typeface="Times New Roman"/>
                        </a:rPr>
                        <a:t>PB</a:t>
                      </a:r>
                      <a:r>
                        <a:rPr lang="cs-CZ" sz="1800">
                          <a:latin typeface="Times New Roman"/>
                          <a:ea typeface="Times New Roman"/>
                          <a:cs typeface="Times New Roman"/>
                        </a:rPr>
                        <a:t> &gt; doba životnosti</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není 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323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Prostá doba návratnosti </a:t>
            </a:r>
          </a:p>
          <a:p>
            <a:pPr marL="285750" lvl="3" indent="-285750">
              <a:defRPr/>
            </a:pPr>
            <a:r>
              <a:rPr lang="cs-CZ" sz="1600" dirty="0"/>
              <a:t>V případě, že roční hotovostní tok CF je stále stejný, je možné výpočet prosté doby návratnosti PB  použít vztah:</a:t>
            </a:r>
          </a:p>
          <a:p>
            <a:pPr marL="285750" lvl="3" indent="-285750">
              <a:defRPr/>
            </a:pPr>
            <a:endParaRPr lang="cs-CZ" sz="1600" dirty="0"/>
          </a:p>
          <a:p>
            <a:pPr marL="285750" lvl="3" indent="-285750">
              <a:defRPr/>
            </a:pPr>
            <a:r>
              <a:rPr lang="cs-CZ" sz="1600" dirty="0"/>
              <a:t>I	velikost investičních výdajů</a:t>
            </a:r>
          </a:p>
          <a:p>
            <a:pPr marL="285750" lvl="3" indent="-285750">
              <a:defRPr/>
            </a:pPr>
            <a:r>
              <a:rPr lang="cs-CZ" sz="1600" dirty="0"/>
              <a:t>CF	roční Cash </a:t>
            </a:r>
            <a:r>
              <a:rPr lang="cs-CZ" sz="1600" dirty="0" err="1"/>
              <a:t>flow</a:t>
            </a:r>
            <a:endParaRPr lang="cs-CZ" sz="1600" dirty="0"/>
          </a:p>
          <a:p>
            <a:pPr marL="285750" lvl="3" indent="-285750">
              <a:defRPr/>
            </a:pPr>
            <a:endParaRPr lang="cs-CZ" sz="1600" dirty="0"/>
          </a:p>
          <a:p>
            <a:pPr marL="285750" lvl="3" indent="-285750">
              <a:defRPr/>
            </a:pPr>
            <a:r>
              <a:rPr lang="cs-CZ" sz="1600" dirty="0"/>
              <a:t>Pokud se roční hotovostní tok v jednotlivých letech </a:t>
            </a:r>
            <a:r>
              <a:rPr lang="cs-CZ" sz="1600" b="1" dirty="0"/>
              <a:t>liší</a:t>
            </a:r>
            <a:r>
              <a:rPr lang="cs-CZ" sz="1600" dirty="0"/>
              <a:t>, je doba návratnosti projektu dána tím rokem životnosti investičního projektu, v němž platí, že součet hotovostních toků je shodný nebo vyšší než výše investice, tedy:</a:t>
            </a:r>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„n“ je rok, ve kterém se investice splatí.</a:t>
            </a:r>
          </a:p>
          <a:p>
            <a:pPr marL="285750" lvl="3" indent="-285750">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8C544550-3948-4DCB-99F1-8275F71FF2ED}"/>
              </a:ext>
            </a:extLst>
          </p:cNvPr>
          <p:cNvGraphicFramePr>
            <a:graphicFrameLocks noChangeAspect="1"/>
          </p:cNvGraphicFramePr>
          <p:nvPr>
            <p:extLst>
              <p:ext uri="{D42A27DB-BD31-4B8C-83A1-F6EECF244321}">
                <p14:modId xmlns:p14="http://schemas.microsoft.com/office/powerpoint/2010/main" val="756094307"/>
              </p:ext>
            </p:extLst>
          </p:nvPr>
        </p:nvGraphicFramePr>
        <p:xfrm>
          <a:off x="4545396" y="1779662"/>
          <a:ext cx="1193572" cy="648072"/>
        </p:xfrm>
        <a:graphic>
          <a:graphicData uri="http://schemas.openxmlformats.org/presentationml/2006/ole">
            <mc:AlternateContent xmlns:mc="http://schemas.openxmlformats.org/markup-compatibility/2006">
              <mc:Choice xmlns:v="urn:schemas-microsoft-com:vml" Requires="v">
                <p:oleObj spid="_x0000_s2138" name="Rovnice" r:id="rId4" imgW="672840" imgH="444240" progId="Equation.3">
                  <p:embed/>
                </p:oleObj>
              </mc:Choice>
              <mc:Fallback>
                <p:oleObj name="Rovnice" r:id="rId4" imgW="672840" imgH="444240" progId="Equation.3">
                  <p:embed/>
                  <p:pic>
                    <p:nvPicPr>
                      <p:cNvPr id="614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396" y="1779662"/>
                        <a:ext cx="1193572" cy="6480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711D1A6D-DFB6-4CB1-BF15-1F030F38EC15}"/>
              </a:ext>
            </a:extLst>
          </p:cNvPr>
          <p:cNvGraphicFramePr>
            <a:graphicFrameLocks noChangeAspect="1"/>
          </p:cNvGraphicFramePr>
          <p:nvPr>
            <p:extLst>
              <p:ext uri="{D42A27DB-BD31-4B8C-83A1-F6EECF244321}">
                <p14:modId xmlns:p14="http://schemas.microsoft.com/office/powerpoint/2010/main" val="3640022812"/>
              </p:ext>
            </p:extLst>
          </p:nvPr>
        </p:nvGraphicFramePr>
        <p:xfrm>
          <a:off x="2483768" y="3504207"/>
          <a:ext cx="2232248" cy="709312"/>
        </p:xfrm>
        <a:graphic>
          <a:graphicData uri="http://schemas.openxmlformats.org/presentationml/2006/ole">
            <mc:AlternateContent xmlns:mc="http://schemas.openxmlformats.org/markup-compatibility/2006">
              <mc:Choice xmlns:v="urn:schemas-microsoft-com:vml" Requires="v">
                <p:oleObj spid="_x0000_s2139" name="Rovnice" r:id="rId6" imgW="1358640" imgH="431640" progId="Equation.3">
                  <p:embed/>
                </p:oleObj>
              </mc:Choice>
              <mc:Fallback>
                <p:oleObj name="Rovnice" r:id="rId6" imgW="1358640" imgH="431640" progId="Equation.3">
                  <p:embed/>
                  <p:pic>
                    <p:nvPicPr>
                      <p:cNvPr id="614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3504207"/>
                        <a:ext cx="2232248" cy="70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956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Příklad - Uvažujeme projekty a1, a2, a3, kterým odpovídají hotovostní toky uvedené v tabulce. Ohodnoťte projekty podle metody doby návratnosti.</a:t>
            </a:r>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r>
              <a:rPr lang="cs-CZ" sz="1600" dirty="0"/>
              <a:t>Podle metody doby návratnosti je jednoznačně nejlepší projekt a1. Z příkladu rovněž vyplývá, že pokud bychom provedli prostý součet hotovostních toků, které nám jednotlivé projekty přinášejí, nejlépe na tom je projekt a3, který nám za čtyři roky přinese 6 mil. Kč, zatímco projekt a1, který je sice podle kritéria doby návratnosti nejlepší pouze 4 mil. Kč. </a:t>
            </a:r>
          </a:p>
          <a:p>
            <a:pPr marL="0" lvl="3" indent="0">
              <a:buNone/>
              <a:defRPr/>
            </a:pPr>
            <a:endParaRPr lang="cs-CZ" sz="1600" dirty="0"/>
          </a:p>
        </p:txBody>
      </p:sp>
      <p:pic>
        <p:nvPicPr>
          <p:cNvPr id="2" name="Obrázek 1">
            <a:extLst>
              <a:ext uri="{FF2B5EF4-FFF2-40B4-BE49-F238E27FC236}">
                <a16:creationId xmlns:a16="http://schemas.microsoft.com/office/drawing/2014/main" id="{4B5B93E0-B14A-4494-99F6-EFA774FF2BCE}"/>
              </a:ext>
            </a:extLst>
          </p:cNvPr>
          <p:cNvPicPr>
            <a:picLocks noChangeAspect="1"/>
          </p:cNvPicPr>
          <p:nvPr/>
        </p:nvPicPr>
        <p:blipFill>
          <a:blip r:embed="rId3"/>
          <a:stretch>
            <a:fillRect/>
          </a:stretch>
        </p:blipFill>
        <p:spPr>
          <a:xfrm>
            <a:off x="568509" y="1491630"/>
            <a:ext cx="6926862" cy="1466270"/>
          </a:xfrm>
          <a:prstGeom prst="rect">
            <a:avLst/>
          </a:prstGeom>
        </p:spPr>
      </p:pic>
    </p:spTree>
    <p:extLst>
      <p:ext uri="{BB962C8B-B14F-4D97-AF65-F5344CB8AC3E}">
        <p14:creationId xmlns:p14="http://schemas.microsoft.com/office/powerpoint/2010/main" val="301714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Z předchozího příkladu je zřejmé, že prostá doba návratnosti má několik omezení:</a:t>
            </a:r>
          </a:p>
          <a:p>
            <a:pPr marL="0" lvl="3" indent="0">
              <a:buNone/>
              <a:defRPr/>
            </a:pPr>
            <a:endParaRPr lang="cs-CZ" sz="1600" dirty="0"/>
          </a:p>
          <a:p>
            <a:pPr marL="285750" lvl="3" indent="-285750">
              <a:defRPr/>
            </a:pPr>
            <a:r>
              <a:rPr lang="cs-CZ" sz="1600" dirty="0"/>
              <a:t>ve svém základním vyjádření </a:t>
            </a:r>
            <a:r>
              <a:rPr lang="cs-CZ" sz="1600" b="1" dirty="0"/>
              <a:t>nebere v potaz časovou hodnotu </a:t>
            </a:r>
            <a:r>
              <a:rPr lang="cs-CZ" sz="1600" dirty="0"/>
              <a:t>peněz (dává stejnou váhu tokům v blízké a vzdálené budoucnosti),</a:t>
            </a:r>
          </a:p>
          <a:p>
            <a:pPr marL="285750" lvl="3" indent="-285750">
              <a:defRPr/>
            </a:pPr>
            <a:r>
              <a:rPr lang="cs-CZ" sz="1600" dirty="0"/>
              <a:t>nebere v potaz </a:t>
            </a:r>
            <a:r>
              <a:rPr lang="cs-CZ" sz="1600" b="1" dirty="0"/>
              <a:t>všechny relevantní hotovostní toky </a:t>
            </a:r>
            <a:r>
              <a:rPr lang="cs-CZ" sz="1600" dirty="0"/>
              <a:t>(nebere v úvahu toky následující po době návratnosti), </a:t>
            </a:r>
          </a:p>
          <a:p>
            <a:pPr marL="285750" lvl="3" indent="-285750">
              <a:defRPr/>
            </a:pPr>
            <a:r>
              <a:rPr lang="cs-CZ" sz="1600" dirty="0"/>
              <a:t>nedává </a:t>
            </a:r>
            <a:r>
              <a:rPr lang="cs-CZ" sz="1600" b="1" dirty="0"/>
              <a:t>informaci o čistém výnosu</a:t>
            </a:r>
            <a:r>
              <a:rPr lang="cs-CZ" sz="1600" dirty="0"/>
              <a:t>, který z projektu plyne (jen o tom, zda se projekt zaplatí, či nikoli),</a:t>
            </a:r>
          </a:p>
          <a:p>
            <a:pPr marL="285750" lvl="3" indent="-285750">
              <a:defRPr/>
            </a:pPr>
            <a:r>
              <a:rPr lang="cs-CZ" sz="1600" dirty="0"/>
              <a:t>závisí na </a:t>
            </a:r>
            <a:r>
              <a:rPr lang="cs-CZ" sz="1600" b="1" dirty="0"/>
              <a:t>odhadu hotovostních toků</a:t>
            </a:r>
            <a:r>
              <a:rPr lang="cs-CZ" sz="1600" dirty="0"/>
              <a:t>,</a:t>
            </a:r>
          </a:p>
          <a:p>
            <a:pPr marL="285750" lvl="3" indent="-285750">
              <a:defRPr/>
            </a:pPr>
            <a:r>
              <a:rPr lang="cs-CZ" sz="1600" dirty="0"/>
              <a:t>její výhodou je, že </a:t>
            </a:r>
            <a:r>
              <a:rPr lang="cs-CZ" sz="1600" b="1" dirty="0"/>
              <a:t>nezávisí na odhadu diskontní sazby. </a:t>
            </a:r>
          </a:p>
          <a:p>
            <a:pPr marL="0" lvl="3" indent="0">
              <a:buNone/>
              <a:defRPr/>
            </a:pPr>
            <a:endParaRPr lang="cs-CZ" sz="1600" dirty="0"/>
          </a:p>
        </p:txBody>
      </p:sp>
    </p:spTree>
    <p:extLst>
      <p:ext uri="{BB962C8B-B14F-4D97-AF65-F5344CB8AC3E}">
        <p14:creationId xmlns:p14="http://schemas.microsoft.com/office/powerpoint/2010/main" val="18788864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14747</TotalTime>
  <Words>5883</Words>
  <Application>Microsoft Office PowerPoint</Application>
  <PresentationFormat>Předvádění na obrazovce (16:9)</PresentationFormat>
  <Paragraphs>994</Paragraphs>
  <Slides>57</Slides>
  <Notes>53</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57</vt:i4>
      </vt:variant>
    </vt:vector>
  </HeadingPairs>
  <TitlesOfParts>
    <vt:vector size="65" baseType="lpstr">
      <vt:lpstr>Arial</vt:lpstr>
      <vt:lpstr>Calibri</vt:lpstr>
      <vt:lpstr>Enriqueta</vt:lpstr>
      <vt:lpstr>Times New Roman</vt:lpstr>
      <vt:lpstr>Verdana</vt:lpstr>
      <vt:lpstr>Wingdings</vt:lpstr>
      <vt:lpstr>SLU</vt:lpstr>
      <vt:lpstr>Rovnice</vt:lpstr>
      <vt:lpstr>Metody hodnocení projektu   </vt:lpstr>
      <vt:lpstr>Obsahové zaměření přednášky</vt:lpstr>
      <vt:lpstr>Používané metody pro hodnocení ekonomické efektivnosti investičních projektů</vt:lpstr>
      <vt:lpstr>Metoda výnosnosti investic – ROI (Return on Investment)</vt:lpstr>
      <vt:lpstr>Metoda výnosnosti investic – ROI (Return on Investment)</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Finanční diskontní sazba</vt:lpstr>
      <vt:lpstr>Finanční diskontní sazba</vt:lpstr>
      <vt:lpstr>Finanční diskontní sazba</vt:lpstr>
      <vt:lpstr>Finanční diskontní sazba</vt:lpstr>
      <vt:lpstr>Finanční diskontní sazba</vt:lpstr>
      <vt:lpstr>Finanční diskontní sazba</vt:lpstr>
      <vt:lpstr>Sociální diskontní sazba</vt:lpstr>
      <vt:lpstr>Sociální diskontní sazba</vt:lpstr>
      <vt:lpstr>Finanční diskontní sazba</vt:lpstr>
      <vt:lpstr>Metoda vnitřního výnosového procenta – IRR (Internal Rate of Return)</vt:lpstr>
      <vt:lpstr>Metoda vnitřního výnosového procenta – IRR (Internal Rate of Return)</vt:lpstr>
      <vt:lpstr>Index rentability – dynamická metoda </vt:lpstr>
      <vt:lpstr>Index rentability – dynamická metoda </vt:lpstr>
      <vt:lpstr>Nákladově výstupové metody hodnocení</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Obecné zásady pro provádění analýzy nákladů a přínosů - CBA</vt:lpstr>
      <vt:lpstr>Obecné zásady pro provádění analýzy nákladů a přínosů</vt:lpstr>
      <vt:lpstr>Obecné zásady pro provádění analýzy nákladů a přínosů - CBA</vt:lpstr>
      <vt:lpstr>Kroky v procesu hodnocení projektu</vt:lpstr>
      <vt:lpstr>Finanční analýza projektu</vt:lpstr>
      <vt:lpstr>Shrnutí</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272</cp:revision>
  <dcterms:created xsi:type="dcterms:W3CDTF">2016-07-06T15:42:34Z</dcterms:created>
  <dcterms:modified xsi:type="dcterms:W3CDTF">2020-09-14T13:20:42Z</dcterms:modified>
</cp:coreProperties>
</file>