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0"/>
  </p:notesMasterIdLst>
  <p:sldIdLst>
    <p:sldId id="256" r:id="rId2"/>
    <p:sldId id="358" r:id="rId3"/>
    <p:sldId id="359" r:id="rId4"/>
    <p:sldId id="360" r:id="rId5"/>
    <p:sldId id="361" r:id="rId6"/>
    <p:sldId id="362" r:id="rId7"/>
    <p:sldId id="363" r:id="rId8"/>
    <p:sldId id="364" r:id="rId9"/>
    <p:sldId id="365" r:id="rId10"/>
    <p:sldId id="366" r:id="rId11"/>
    <p:sldId id="367" r:id="rId12"/>
    <p:sldId id="368" r:id="rId13"/>
    <p:sldId id="369" r:id="rId14"/>
    <p:sldId id="370" r:id="rId15"/>
    <p:sldId id="371" r:id="rId16"/>
    <p:sldId id="372" r:id="rId17"/>
    <p:sldId id="373" r:id="rId18"/>
    <p:sldId id="375" r:id="rId19"/>
    <p:sldId id="376" r:id="rId20"/>
    <p:sldId id="377" r:id="rId21"/>
    <p:sldId id="378" r:id="rId22"/>
    <p:sldId id="379" r:id="rId23"/>
    <p:sldId id="380" r:id="rId24"/>
    <p:sldId id="381" r:id="rId25"/>
    <p:sldId id="382" r:id="rId26"/>
    <p:sldId id="383" r:id="rId27"/>
    <p:sldId id="384" r:id="rId28"/>
    <p:sldId id="385" r:id="rId29"/>
    <p:sldId id="386" r:id="rId30"/>
    <p:sldId id="387" r:id="rId31"/>
    <p:sldId id="388" r:id="rId32"/>
    <p:sldId id="389" r:id="rId33"/>
    <p:sldId id="390" r:id="rId34"/>
    <p:sldId id="391" r:id="rId35"/>
    <p:sldId id="393" r:id="rId36"/>
    <p:sldId id="350" r:id="rId37"/>
    <p:sldId id="357" r:id="rId38"/>
    <p:sldId id="309" r:id="rId39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955" autoAdjust="0"/>
    <p:restoredTop sz="94660"/>
  </p:normalViewPr>
  <p:slideViewPr>
    <p:cSldViewPr>
      <p:cViewPr varScale="1">
        <p:scale>
          <a:sx n="130" d="100"/>
          <a:sy n="130" d="100"/>
        </p:scale>
        <p:origin x="132" y="33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15.09.2020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csvukrs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776885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csvukrs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922092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 dirty="0">
                <a:cs typeface="Times New Roman" panose="02020603050405020304" pitchFamily="18" charset="0"/>
              </a:rPr>
              <a:t>Prostor pro doplňující informace, poznámky</a:t>
            </a: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katalog.nsp.cz/karta_tp.aspx?id_jp=101715" TargetMode="Externa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hyperlink" Target="http://katalog.nsp.cz/napoveda.aspx?help=EQF_8" TargetMode="External"/><Relationship Id="rId2" Type="http://schemas.openxmlformats.org/officeDocument/2006/relationships/hyperlink" Target="http://katalog.nsp.cz/napoveda.aspx?help=EQF_7" TargetMode="External"/><Relationship Id="rId1" Type="http://schemas.openxmlformats.org/officeDocument/2006/relationships/slideLayout" Target="../slideLayouts/slideLayout3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hyperlink" Target="http://katalog.nsp.cz/napoveda.aspx?help=EQF_6" TargetMode="External"/><Relationship Id="rId2" Type="http://schemas.openxmlformats.org/officeDocument/2006/relationships/hyperlink" Target="http://katalog.nsp.cz/napoveda.aspx?help=EQF_7" TargetMode="External"/><Relationship Id="rId1" Type="http://schemas.openxmlformats.org/officeDocument/2006/relationships/slideLayout" Target="../slideLayouts/slideLayout3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Projektový manažer </a:t>
            </a: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63688" y="2571750"/>
            <a:ext cx="3888432" cy="2016224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5652120" y="3723878"/>
            <a:ext cx="3320151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1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Pavel Adámek, Ph.D.</a:t>
            </a:r>
          </a:p>
          <a:p>
            <a:pPr algn="r"/>
            <a:r>
              <a:rPr lang="cs-CZ" altLang="cs-CZ" sz="11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adamek@opf.slu.cz</a:t>
            </a:r>
          </a:p>
          <a:p>
            <a:pPr algn="r"/>
            <a:r>
              <a:rPr lang="cs-CZ" altLang="cs-CZ" sz="11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Katedra podnikové ekonomiky a managementu</a:t>
            </a: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51520" y="267494"/>
            <a:ext cx="345638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395536" y="1923678"/>
            <a:ext cx="2880320" cy="2664295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pl-PL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l-PL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l-PL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pl-PL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případě, že se jedná o komunikaci směrem dolů, znamená to, že musí aplikovat manažerskou sílu a autoritu. </a:t>
            </a:r>
          </a:p>
          <a:p>
            <a:pPr marL="0" indent="0" algn="r">
              <a:buNone/>
            </a:pPr>
            <a:endParaRPr lang="cs-CZ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3844516" y="0"/>
            <a:ext cx="4104456" cy="460851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3" indent="0" algn="just">
              <a:buNone/>
            </a:pPr>
            <a:endParaRPr lang="cs-CZ" sz="1400" dirty="0"/>
          </a:p>
          <a:p>
            <a:pPr marL="0" lvl="3" indent="0" algn="just">
              <a:buNone/>
            </a:pPr>
            <a:endParaRPr lang="cs-CZ" sz="1400" dirty="0"/>
          </a:p>
          <a:p>
            <a:pPr marL="0" lvl="3" indent="0" algn="just">
              <a:buNone/>
            </a:pPr>
            <a:endParaRPr lang="cs-CZ" sz="1400" dirty="0"/>
          </a:p>
          <a:p>
            <a:pPr marL="0" lvl="3" indent="0">
              <a:buNone/>
            </a:pPr>
            <a:endParaRPr lang="cs-CZ" sz="1400" dirty="0"/>
          </a:p>
          <a:p>
            <a:pPr marL="0" lvl="3" indent="0">
              <a:buNone/>
            </a:pPr>
            <a:r>
              <a:rPr lang="cs-CZ" sz="1600" dirty="0"/>
              <a:t>Manažer projektu může </a:t>
            </a:r>
            <a:r>
              <a:rPr lang="cs-CZ" sz="1600" b="1" dirty="0"/>
              <a:t>prosadit</a:t>
            </a:r>
            <a:r>
              <a:rPr lang="cs-CZ" sz="1600" dirty="0"/>
              <a:t> své požadavky následovně:</a:t>
            </a:r>
          </a:p>
          <a:p>
            <a:pPr marL="0" lvl="3" indent="0">
              <a:buNone/>
            </a:pPr>
            <a:endParaRPr lang="cs-CZ" sz="1600" dirty="0"/>
          </a:p>
          <a:p>
            <a:pPr marL="0" lvl="3" indent="0">
              <a:buNone/>
            </a:pPr>
            <a:r>
              <a:rPr lang="cs-CZ" sz="1600" dirty="0"/>
              <a:t>a) </a:t>
            </a:r>
            <a:r>
              <a:rPr lang="cs-CZ" sz="1600" b="1" dirty="0"/>
              <a:t>formálně přidělenými zdroji </a:t>
            </a:r>
            <a:r>
              <a:rPr lang="cs-CZ" sz="1600" dirty="0"/>
              <a:t>síly tj.:</a:t>
            </a:r>
          </a:p>
          <a:p>
            <a:pPr marL="742950" lvl="4" indent="-285750">
              <a:buFont typeface="Arial" panose="020B0604020202020204" pitchFamily="34" charset="0"/>
              <a:buChar char="•"/>
            </a:pPr>
            <a:r>
              <a:rPr lang="cs-CZ" sz="1600" dirty="0"/>
              <a:t>moc z titulu pozice,</a:t>
            </a:r>
          </a:p>
          <a:p>
            <a:pPr marL="742950" lvl="4" indent="-285750">
              <a:buFont typeface="Arial" panose="020B0604020202020204" pitchFamily="34" charset="0"/>
              <a:buChar char="•"/>
            </a:pPr>
            <a:r>
              <a:rPr lang="cs-CZ" sz="1600" dirty="0"/>
              <a:t>moc z titulu odměňovat,</a:t>
            </a:r>
          </a:p>
          <a:p>
            <a:pPr marL="742950" lvl="4" indent="-285750">
              <a:buFont typeface="Arial" panose="020B0604020202020204" pitchFamily="34" charset="0"/>
              <a:buChar char="•"/>
            </a:pPr>
            <a:r>
              <a:rPr lang="cs-CZ" sz="1600" dirty="0"/>
              <a:t>moc z titulu ukládat pokuty,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endParaRPr lang="cs-CZ" sz="1600" dirty="0"/>
          </a:p>
          <a:p>
            <a:pPr marL="0" lvl="3" indent="0">
              <a:buNone/>
            </a:pPr>
            <a:r>
              <a:rPr lang="cs-CZ" sz="1600" dirty="0"/>
              <a:t>b) </a:t>
            </a:r>
            <a:r>
              <a:rPr lang="cs-CZ" sz="1600" b="1" dirty="0"/>
              <a:t>neformálními zdroji síly</a:t>
            </a:r>
            <a:r>
              <a:rPr lang="cs-CZ" sz="1600" dirty="0"/>
              <a:t>, a to buď</a:t>
            </a:r>
          </a:p>
          <a:p>
            <a:pPr marL="742950" lvl="4" indent="-285750">
              <a:buFont typeface="Arial" panose="020B0604020202020204" pitchFamily="34" charset="0"/>
              <a:buChar char="•"/>
            </a:pPr>
            <a:r>
              <a:rPr lang="cs-CZ" sz="1600" dirty="0"/>
              <a:t>z titulu síly experta,</a:t>
            </a:r>
          </a:p>
          <a:p>
            <a:pPr marL="742950" lvl="4" indent="-285750" algn="just">
              <a:buFont typeface="Arial" panose="020B0604020202020204" pitchFamily="34" charset="0"/>
              <a:buChar char="•"/>
            </a:pPr>
            <a:r>
              <a:rPr lang="cs-CZ" sz="1600" dirty="0"/>
              <a:t>z titulu společenského uznání.</a:t>
            </a:r>
          </a:p>
          <a:p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88132" y="411510"/>
            <a:ext cx="3183160" cy="165618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Charakteristika projektového manažera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226939"/>
            <a:ext cx="956040" cy="745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62975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51520" y="267494"/>
            <a:ext cx="345638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395536" y="1923678"/>
            <a:ext cx="2880320" cy="2664295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pl-PL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l-PL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l-PL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pl-PL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Příklad požadavků na znalosti PM (Unicorn)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3844516" y="0"/>
            <a:ext cx="4104456" cy="460851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3" indent="0" algn="just">
              <a:buNone/>
            </a:pPr>
            <a:endParaRPr lang="cs-CZ" sz="1400" dirty="0"/>
          </a:p>
          <a:p>
            <a:pPr marL="0" lvl="3" indent="0" algn="just">
              <a:buNone/>
            </a:pPr>
            <a:endParaRPr lang="cs-CZ" sz="1400" dirty="0"/>
          </a:p>
          <a:p>
            <a:pPr marL="0" lvl="3" indent="0" algn="just">
              <a:buNone/>
            </a:pPr>
            <a:endParaRPr lang="cs-CZ" sz="1400" dirty="0"/>
          </a:p>
          <a:p>
            <a:pPr marL="0" lvl="3" indent="0">
              <a:buNone/>
            </a:pPr>
            <a:endParaRPr lang="cs-CZ" sz="1400" dirty="0"/>
          </a:p>
          <a:p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88132" y="411510"/>
            <a:ext cx="3183160" cy="165618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Charakteristika projektového manažera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226939"/>
            <a:ext cx="956040" cy="745712"/>
          </a:xfrm>
          <a:prstGeom prst="rect">
            <a:avLst/>
          </a:prstGeom>
        </p:spPr>
      </p:pic>
      <p:pic>
        <p:nvPicPr>
          <p:cNvPr id="3" name="Obrázek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96902" y="1275606"/>
            <a:ext cx="5312126" cy="33329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25075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51520" y="267494"/>
            <a:ext cx="345638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395536" y="1923678"/>
            <a:ext cx="2880320" cy="2664295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pl-PL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pl-PL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pl-PL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Žádoucí jsou PM, kteří umí řídit projekty dle standardů (firemních), nikoliv podle jejich názoru.</a:t>
            </a:r>
          </a:p>
          <a:p>
            <a:endParaRPr lang="pl-PL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3844516" y="0"/>
            <a:ext cx="4104456" cy="460851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3" indent="0">
              <a:buNone/>
            </a:pPr>
            <a:endParaRPr lang="cs-CZ" sz="1400" dirty="0"/>
          </a:p>
          <a:p>
            <a:pPr marL="0" lvl="3" indent="0" algn="just">
              <a:buNone/>
            </a:pPr>
            <a:endParaRPr lang="cs-CZ" sz="1400" b="1" dirty="0"/>
          </a:p>
          <a:p>
            <a:pPr marL="0" lvl="3" indent="0" algn="just">
              <a:buNone/>
            </a:pPr>
            <a:r>
              <a:rPr lang="cs-CZ" sz="1400" b="1" dirty="0"/>
              <a:t>Výchova</a:t>
            </a:r>
          </a:p>
          <a:p>
            <a:pPr marL="285750" lvl="3" indent="-285750" algn="just">
              <a:buFont typeface="Arial" panose="020B0604020202020204" pitchFamily="34" charset="0"/>
              <a:buChar char="•"/>
            </a:pPr>
            <a:r>
              <a:rPr lang="cs-CZ" sz="1400" dirty="0"/>
              <a:t>Plusy </a:t>
            </a:r>
          </a:p>
          <a:p>
            <a:pPr marL="742950" lvl="4" indent="-285750" algn="just">
              <a:buFont typeface="Arial" panose="020B0604020202020204" pitchFamily="34" charset="0"/>
              <a:buChar char="•"/>
            </a:pPr>
            <a:r>
              <a:rPr lang="cs-CZ" sz="1400" dirty="0"/>
              <a:t>PM je kompatibilní s přístupem firmy</a:t>
            </a:r>
          </a:p>
          <a:p>
            <a:pPr marL="742950" lvl="4" indent="-285750">
              <a:buFont typeface="Arial" panose="020B0604020202020204" pitchFamily="34" charset="0"/>
              <a:buChar char="•"/>
            </a:pPr>
            <a:r>
              <a:rPr lang="cs-CZ" sz="1400" dirty="0"/>
              <a:t>Posiluje loajalitu</a:t>
            </a:r>
          </a:p>
          <a:p>
            <a:pPr marL="742950" lvl="4" indent="-285750">
              <a:buFont typeface="Arial" panose="020B0604020202020204" pitchFamily="34" charset="0"/>
              <a:buChar char="•"/>
            </a:pPr>
            <a:r>
              <a:rPr lang="cs-CZ" sz="1400" dirty="0"/>
              <a:t>Komplexní vzdělávání a rozvoj projektového manažera</a:t>
            </a:r>
          </a:p>
          <a:p>
            <a:pPr marL="742950" lvl="4" indent="-285750">
              <a:buFont typeface="Arial" panose="020B0604020202020204" pitchFamily="34" charset="0"/>
              <a:buChar char="•"/>
            </a:pPr>
            <a:r>
              <a:rPr lang="cs-CZ" sz="1400" dirty="0"/>
              <a:t>Zaměření na přístup a potřeby dané firmy</a:t>
            </a:r>
          </a:p>
          <a:p>
            <a:pPr marL="742950" lvl="4" indent="-285750">
              <a:buFont typeface="Arial" panose="020B0604020202020204" pitchFamily="34" charset="0"/>
              <a:buChar char="•"/>
            </a:pPr>
            <a:r>
              <a:rPr lang="cs-CZ" sz="1400" dirty="0"/>
              <a:t>Možnost „převýchovy“ PM najatých z trhu nebo zapojení absolventů</a:t>
            </a:r>
          </a:p>
          <a:p>
            <a:pPr marL="742950" lvl="4" indent="-285750">
              <a:buFont typeface="Arial" panose="020B0604020202020204" pitchFamily="34" charset="0"/>
              <a:buChar char="•"/>
            </a:pPr>
            <a:endParaRPr lang="cs-CZ" sz="1400" dirty="0"/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cs-CZ" sz="1400" dirty="0"/>
              <a:t>Mínusy</a:t>
            </a:r>
          </a:p>
          <a:p>
            <a:pPr marL="742950" lvl="4" indent="-285750">
              <a:buFont typeface="Arial" panose="020B0604020202020204" pitchFamily="34" charset="0"/>
              <a:buChar char="•"/>
            </a:pPr>
            <a:r>
              <a:rPr lang="cs-CZ" sz="1400" dirty="0"/>
              <a:t>Dlouhodobý proces</a:t>
            </a:r>
          </a:p>
          <a:p>
            <a:pPr marL="742950" lvl="4" indent="-285750">
              <a:buFont typeface="Arial" panose="020B0604020202020204" pitchFamily="34" charset="0"/>
              <a:buChar char="•"/>
            </a:pPr>
            <a:r>
              <a:rPr lang="cs-CZ" sz="1400" dirty="0"/>
              <a:t>Z počátku </a:t>
            </a:r>
            <a:r>
              <a:rPr lang="cs-CZ" sz="1400" dirty="0" err="1"/>
              <a:t>juniorní</a:t>
            </a:r>
            <a:r>
              <a:rPr lang="cs-CZ" sz="1400" dirty="0"/>
              <a:t> PM</a:t>
            </a:r>
          </a:p>
          <a:p>
            <a:pPr marL="742950" lvl="4" indent="-285750">
              <a:buFont typeface="Arial" panose="020B0604020202020204" pitchFamily="34" charset="0"/>
              <a:buChar char="•"/>
            </a:pPr>
            <a:r>
              <a:rPr lang="cs-CZ" sz="1400" dirty="0"/>
              <a:t>Nutnost zapojení seniorních rolí, resp. managementu firmy jako školitelů</a:t>
            </a:r>
          </a:p>
          <a:p>
            <a:pPr marL="742950" lvl="4" indent="-285750">
              <a:buFont typeface="Arial" panose="020B0604020202020204" pitchFamily="34" charset="0"/>
              <a:buChar char="•"/>
            </a:pPr>
            <a:r>
              <a:rPr lang="cs-CZ" sz="1400" dirty="0"/>
              <a:t>Vysoké nepřímé náklady – příprava školení, kdo školí, nepracuje apod.</a:t>
            </a:r>
          </a:p>
          <a:p>
            <a:pPr marL="742950" lvl="4" indent="-285750" algn="just">
              <a:buFont typeface="Arial" panose="020B0604020202020204" pitchFamily="34" charset="0"/>
              <a:buChar char="•"/>
            </a:pPr>
            <a:endParaRPr lang="cs-CZ" sz="1400" dirty="0"/>
          </a:p>
          <a:p>
            <a:pPr marL="457200" lvl="4" algn="just"/>
            <a:endParaRPr lang="cs-CZ" sz="1400" dirty="0"/>
          </a:p>
          <a:p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88132" y="411510"/>
            <a:ext cx="3183160" cy="165618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Charakteristika projektového manažera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226939"/>
            <a:ext cx="956040" cy="745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632096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51520" y="267494"/>
            <a:ext cx="345638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395536" y="1923678"/>
            <a:ext cx="2880320" cy="2664295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pl-PL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pl-PL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pl-PL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Doporučení z praxe</a:t>
            </a:r>
          </a:p>
          <a:p>
            <a:endParaRPr lang="pl-PL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3844516" y="0"/>
            <a:ext cx="4104456" cy="460851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3" indent="0">
              <a:buNone/>
            </a:pPr>
            <a:endParaRPr lang="cs-CZ" sz="1400" dirty="0"/>
          </a:p>
          <a:p>
            <a:pPr marL="0" lvl="3" indent="0" algn="just">
              <a:buNone/>
            </a:pPr>
            <a:endParaRPr lang="cs-CZ" sz="1400" b="1" dirty="0"/>
          </a:p>
          <a:p>
            <a:pPr marL="285750" lvl="3" indent="-285750">
              <a:buFont typeface="Arial" panose="020B0604020202020204" pitchFamily="34" charset="0"/>
              <a:buChar char="•"/>
            </a:pPr>
            <a:endParaRPr lang="cs-CZ" sz="1200" dirty="0"/>
          </a:p>
          <a:p>
            <a:pPr marL="285750" lvl="3" indent="-285750">
              <a:buFont typeface="Arial" panose="020B0604020202020204" pitchFamily="34" charset="0"/>
              <a:buChar char="•"/>
            </a:pPr>
            <a:endParaRPr lang="cs-CZ" sz="1200" dirty="0"/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cs-CZ" sz="1200" dirty="0"/>
              <a:t>Pro různé projekty se vyplatí kombinování </a:t>
            </a:r>
            <a:br>
              <a:rPr lang="cs-CZ" sz="1200" dirty="0"/>
            </a:br>
            <a:r>
              <a:rPr lang="cs-CZ" sz="1200" dirty="0"/>
              <a:t>(vlastní zdroje, externí, interim management).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endParaRPr lang="cs-CZ" sz="1200" dirty="0"/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cs-CZ" sz="1200" dirty="0"/>
              <a:t>Preference výchovy PM oproti jejich náboru.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endParaRPr lang="cs-CZ" sz="1200" dirty="0"/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cs-CZ" sz="1200" dirty="0"/>
              <a:t>Vlastní vnitřní systém výchovy – pro konkrétní účely řízení projektů v organizaci.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endParaRPr lang="cs-CZ" sz="1200" dirty="0"/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cs-CZ" sz="1200" dirty="0"/>
              <a:t>Bez účasti seniorních rolí a managementu to nejde.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endParaRPr lang="cs-CZ" sz="1200" dirty="0"/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cs-CZ" sz="1200" dirty="0"/>
              <a:t>Disponovat správnými schopnostmi a dovednostmi.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endParaRPr lang="cs-CZ" sz="1200" dirty="0"/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cs-CZ" sz="1200" dirty="0"/>
              <a:t>Jsou-li schopnější, lépe kvalifikovaní nebo lépe motivovaní lidé k dispozici kdekoliv jinde v podniku, pak se snažte získat právě je a dejte jim přednost (před těmi, kteří byli nabídnuti).</a:t>
            </a:r>
          </a:p>
          <a:p>
            <a:pPr marL="742950" lvl="4" indent="-285750" algn="just">
              <a:buFont typeface="Arial" panose="020B0604020202020204" pitchFamily="34" charset="0"/>
              <a:buChar char="•"/>
            </a:pPr>
            <a:endParaRPr lang="cs-CZ" sz="1200" dirty="0"/>
          </a:p>
          <a:p>
            <a:pPr marL="457200" lvl="4" algn="just"/>
            <a:endParaRPr lang="cs-CZ" sz="1200" dirty="0"/>
          </a:p>
          <a:p>
            <a:endParaRPr 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endParaRPr 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88132" y="411510"/>
            <a:ext cx="3183160" cy="165618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Charakteristika projektového manažera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226939"/>
            <a:ext cx="956040" cy="745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226825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51520" y="267494"/>
            <a:ext cx="345638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395536" y="1923678"/>
            <a:ext cx="2880320" cy="2664295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pl-PL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pl-PL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pl-PL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 kompetencí myslíme soubor znalostí, osobních přístupů, dovedností a souvisejících zkušeností, kterých je pro úspěch v určité pozici potřeba.</a:t>
            </a:r>
          </a:p>
          <a:p>
            <a:endParaRPr lang="pl-PL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3844516" y="0"/>
            <a:ext cx="4104456" cy="460851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3" indent="0">
              <a:buNone/>
            </a:pPr>
            <a:endParaRPr lang="cs-CZ" sz="1400" dirty="0"/>
          </a:p>
          <a:p>
            <a:pPr marL="0" lvl="3" indent="0">
              <a:buNone/>
            </a:pPr>
            <a:r>
              <a:rPr lang="cs-CZ" sz="1400" dirty="0"/>
              <a:t>Je možno popsat kompetenční řízení projektů pomocí těchto tří oblastí: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cs-CZ" sz="1400" b="1" dirty="0"/>
              <a:t>Oblast technických kompetencí </a:t>
            </a:r>
            <a:r>
              <a:rPr lang="cs-CZ" sz="1400" dirty="0"/>
              <a:t>– tato oblast slouží k popisu </a:t>
            </a:r>
            <a:r>
              <a:rPr lang="cs-CZ" sz="1400" b="1" dirty="0"/>
              <a:t>zásadních elementů </a:t>
            </a:r>
            <a:r>
              <a:rPr lang="cs-CZ" sz="1400" dirty="0"/>
              <a:t>kompetencí projektového řízení. Do této oblasti náleží obsah projektového řízení, který se někdy označuje jako tzv. „pevné elementy“. 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endParaRPr lang="cs-CZ" sz="1400" dirty="0"/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cs-CZ" sz="1400" b="1" dirty="0"/>
              <a:t>Oblast behaviorálních kompetencí </a:t>
            </a:r>
            <a:r>
              <a:rPr lang="cs-CZ" sz="1400" dirty="0"/>
              <a:t>– tato oblast slouží k popisu </a:t>
            </a:r>
            <a:r>
              <a:rPr lang="cs-CZ" sz="1400" b="1" dirty="0"/>
              <a:t>elementů personálního projektového řízení</a:t>
            </a:r>
            <a:r>
              <a:rPr lang="cs-CZ" sz="1400" dirty="0"/>
              <a:t>. Do této oblasti náleží přístupy a dovednosti projektového manažera.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endParaRPr lang="cs-CZ" sz="1400" dirty="0"/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cs-CZ" sz="1400" b="1" dirty="0"/>
              <a:t>Oblast kontextových kompetencí </a:t>
            </a:r>
            <a:r>
              <a:rPr lang="cs-CZ" sz="1400" dirty="0"/>
              <a:t>– tato oblast slouží k popisu elementů kompetencí projektového řízení, které se </a:t>
            </a:r>
            <a:r>
              <a:rPr lang="cs-CZ" sz="1400" b="1" dirty="0"/>
              <a:t>vztahují ke kontextu projektu</a:t>
            </a:r>
            <a:r>
              <a:rPr lang="cs-CZ" sz="1400" dirty="0"/>
              <a:t>. Do této oblasti patří kompetence projektového manažera při řízení organizací s liniovým řízením a jeho schopnost fungovat v organizaci zaměřené na projekt. </a:t>
            </a:r>
          </a:p>
          <a:p>
            <a:pPr marL="742950" lvl="4" indent="-285750" algn="just">
              <a:buFont typeface="Arial" panose="020B0604020202020204" pitchFamily="34" charset="0"/>
              <a:buChar char="•"/>
            </a:pPr>
            <a:endParaRPr lang="cs-CZ" sz="1400" dirty="0"/>
          </a:p>
          <a:p>
            <a:pPr marL="457200" lvl="4" algn="just"/>
            <a:endParaRPr lang="cs-CZ" sz="1400" dirty="0"/>
          </a:p>
          <a:p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88132" y="411510"/>
            <a:ext cx="3183160" cy="165618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Kompetence projektového manažera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226939"/>
            <a:ext cx="956040" cy="745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09783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472608" cy="507703"/>
          </a:xfrm>
        </p:spPr>
        <p:txBody>
          <a:bodyPr/>
          <a:lstStyle/>
          <a:p>
            <a:r>
              <a:rPr lang="cs-CZ" dirty="0"/>
              <a:t>Kompetence projektového manažera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5" name="Podnadpis 2"/>
          <p:cNvSpPr txBox="1">
            <a:spLocks/>
          </p:cNvSpPr>
          <p:nvPr/>
        </p:nvSpPr>
        <p:spPr>
          <a:xfrm>
            <a:off x="152118" y="651998"/>
            <a:ext cx="2808312" cy="4896544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3" indent="0" algn="just">
              <a:buNone/>
            </a:pPr>
            <a:r>
              <a:rPr lang="cs-CZ" sz="1600" dirty="0"/>
              <a:t>Technické kompetence</a:t>
            </a:r>
          </a:p>
          <a:p>
            <a:pPr marL="285750" lvl="3" indent="-285750" algn="just">
              <a:buFont typeface="Arial" panose="020B0604020202020204" pitchFamily="34" charset="0"/>
              <a:buChar char="•"/>
            </a:pPr>
            <a:r>
              <a:rPr lang="cs-CZ" sz="1100" dirty="0"/>
              <a:t>Úspěšnost řízení projektu</a:t>
            </a:r>
          </a:p>
          <a:p>
            <a:pPr marL="285750" lvl="3" indent="-285750" algn="just">
              <a:buFont typeface="Arial" panose="020B0604020202020204" pitchFamily="34" charset="0"/>
              <a:buChar char="•"/>
            </a:pPr>
            <a:r>
              <a:rPr lang="cs-CZ" sz="1100" dirty="0"/>
              <a:t>Zainteresované strany</a:t>
            </a:r>
          </a:p>
          <a:p>
            <a:pPr marL="285750" lvl="3" indent="-285750" algn="just">
              <a:buFont typeface="Arial" panose="020B0604020202020204" pitchFamily="34" charset="0"/>
              <a:buChar char="•"/>
            </a:pPr>
            <a:r>
              <a:rPr lang="cs-CZ" sz="1100" dirty="0"/>
              <a:t>Požadavky a cíle projektu</a:t>
            </a:r>
          </a:p>
          <a:p>
            <a:pPr marL="285750" lvl="3" indent="-285750" algn="just">
              <a:buFont typeface="Arial" panose="020B0604020202020204" pitchFamily="34" charset="0"/>
              <a:buChar char="•"/>
            </a:pPr>
            <a:r>
              <a:rPr lang="cs-CZ" sz="1100" dirty="0"/>
              <a:t>Rizika a příležitosti</a:t>
            </a:r>
          </a:p>
          <a:p>
            <a:pPr marL="285750" lvl="3" indent="-285750" algn="just">
              <a:buFont typeface="Arial" panose="020B0604020202020204" pitchFamily="34" charset="0"/>
              <a:buChar char="•"/>
            </a:pPr>
            <a:r>
              <a:rPr lang="cs-CZ" sz="1100" dirty="0"/>
              <a:t>Kvalita</a:t>
            </a:r>
          </a:p>
          <a:p>
            <a:pPr marL="285750" lvl="3" indent="-285750" algn="just">
              <a:buFont typeface="Arial" panose="020B0604020202020204" pitchFamily="34" charset="0"/>
              <a:buChar char="•"/>
            </a:pPr>
            <a:r>
              <a:rPr lang="cs-CZ" sz="1100" dirty="0"/>
              <a:t>Organizace projektu</a:t>
            </a:r>
          </a:p>
          <a:p>
            <a:pPr marL="285750" lvl="3" indent="-285750" algn="just">
              <a:buFont typeface="Arial" panose="020B0604020202020204" pitchFamily="34" charset="0"/>
              <a:buChar char="•"/>
            </a:pPr>
            <a:r>
              <a:rPr lang="cs-CZ" sz="1100" dirty="0"/>
              <a:t>Týmová práce</a:t>
            </a:r>
          </a:p>
          <a:p>
            <a:pPr marL="285750" lvl="3" indent="-285750" algn="just">
              <a:buFont typeface="Arial" panose="020B0604020202020204" pitchFamily="34" charset="0"/>
              <a:buChar char="•"/>
            </a:pPr>
            <a:r>
              <a:rPr lang="cs-CZ" sz="1100" dirty="0"/>
              <a:t>Řešení problémů</a:t>
            </a:r>
          </a:p>
          <a:p>
            <a:pPr marL="285750" lvl="3" indent="-285750" algn="just">
              <a:buFont typeface="Arial" panose="020B0604020202020204" pitchFamily="34" charset="0"/>
              <a:buChar char="•"/>
            </a:pPr>
            <a:r>
              <a:rPr lang="cs-CZ" sz="1100" dirty="0"/>
              <a:t>Struktury v projektu</a:t>
            </a:r>
          </a:p>
          <a:p>
            <a:pPr marL="285750" lvl="3" indent="-285750" algn="just">
              <a:buFont typeface="Arial" panose="020B0604020202020204" pitchFamily="34" charset="0"/>
              <a:buChar char="•"/>
            </a:pPr>
            <a:r>
              <a:rPr lang="cs-CZ" sz="1100" dirty="0"/>
              <a:t>Rozsah a dodávané výstupy projektu</a:t>
            </a:r>
          </a:p>
          <a:p>
            <a:pPr marL="285750" lvl="3" indent="-285750" algn="just">
              <a:buFont typeface="Arial" panose="020B0604020202020204" pitchFamily="34" charset="0"/>
              <a:buChar char="•"/>
            </a:pPr>
            <a:r>
              <a:rPr lang="cs-CZ" sz="1100" dirty="0"/>
              <a:t>Čas a fáze projektu</a:t>
            </a:r>
          </a:p>
          <a:p>
            <a:pPr marL="285750" lvl="3" indent="-285750" algn="just">
              <a:buFont typeface="Arial" panose="020B0604020202020204" pitchFamily="34" charset="0"/>
              <a:buChar char="•"/>
            </a:pPr>
            <a:r>
              <a:rPr lang="cs-CZ" sz="1100" dirty="0"/>
              <a:t>Zdroje/Náklady a financování</a:t>
            </a:r>
          </a:p>
          <a:p>
            <a:pPr marL="285750" lvl="3" indent="-285750" algn="just">
              <a:buFont typeface="Arial" panose="020B0604020202020204" pitchFamily="34" charset="0"/>
              <a:buChar char="•"/>
            </a:pPr>
            <a:r>
              <a:rPr lang="cs-CZ" sz="1100" dirty="0"/>
              <a:t>Organizace a smluvní vztahy</a:t>
            </a:r>
          </a:p>
          <a:p>
            <a:pPr marL="285750" lvl="3" indent="-285750" algn="just">
              <a:buFont typeface="Arial" panose="020B0604020202020204" pitchFamily="34" charset="0"/>
              <a:buChar char="•"/>
            </a:pPr>
            <a:r>
              <a:rPr lang="cs-CZ" sz="1100" dirty="0"/>
              <a:t>Změny</a:t>
            </a:r>
          </a:p>
          <a:p>
            <a:pPr marL="285750" lvl="3" indent="-285750" algn="just">
              <a:buFont typeface="Arial" panose="020B0604020202020204" pitchFamily="34" charset="0"/>
              <a:buChar char="•"/>
            </a:pPr>
            <a:r>
              <a:rPr lang="cs-CZ" sz="1100" dirty="0"/>
              <a:t>Kontrola, řízení a podávání zpráv</a:t>
            </a:r>
          </a:p>
          <a:p>
            <a:pPr marL="285750" lvl="3" indent="-285750" algn="just">
              <a:buFont typeface="Arial" panose="020B0604020202020204" pitchFamily="34" charset="0"/>
              <a:buChar char="•"/>
            </a:pPr>
            <a:r>
              <a:rPr lang="cs-CZ" sz="1100" dirty="0"/>
              <a:t>Informace a dokumentace</a:t>
            </a:r>
          </a:p>
          <a:p>
            <a:pPr marL="285750" lvl="3" indent="-285750" algn="just">
              <a:buFont typeface="Arial" panose="020B0604020202020204" pitchFamily="34" charset="0"/>
              <a:buChar char="•"/>
            </a:pPr>
            <a:r>
              <a:rPr lang="cs-CZ" sz="1100" dirty="0"/>
              <a:t>Komunikace</a:t>
            </a:r>
          </a:p>
          <a:p>
            <a:pPr marL="285750" lvl="3" indent="-285750" algn="just">
              <a:buFont typeface="Arial" panose="020B0604020202020204" pitchFamily="34" charset="0"/>
              <a:buChar char="•"/>
            </a:pPr>
            <a:r>
              <a:rPr lang="cs-CZ" sz="1100" dirty="0"/>
              <a:t>Zahájení/Ukončení</a:t>
            </a:r>
          </a:p>
          <a:p>
            <a:pPr marL="285750" lvl="3" indent="-285750" algn="just">
              <a:buFont typeface="Arial" panose="020B0604020202020204" pitchFamily="34" charset="0"/>
              <a:buChar char="•"/>
            </a:pPr>
            <a:endParaRPr lang="cs-CZ" sz="1600" dirty="0"/>
          </a:p>
        </p:txBody>
      </p:sp>
      <p:sp>
        <p:nvSpPr>
          <p:cNvPr id="7" name="Podnadpis 2"/>
          <p:cNvSpPr txBox="1">
            <a:spLocks/>
          </p:cNvSpPr>
          <p:nvPr/>
        </p:nvSpPr>
        <p:spPr bwMode="auto">
          <a:xfrm>
            <a:off x="2699792" y="703189"/>
            <a:ext cx="2808312" cy="48965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372" tIns="46186" rIns="92372" bIns="46186" numCol="1" anchor="t" anchorCtr="0" compatLnSpc="1">
            <a:prstTxWarp prst="textNoShape">
              <a:avLst/>
            </a:prstTxWarp>
          </a:bodyPr>
          <a:lstStyle>
            <a:lvl1pPr marL="0" indent="0" algn="ctr" defTabSz="923925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6600"/>
              </a:buClr>
              <a:buFont typeface="Wingdings" pitchFamily="2" charset="2"/>
              <a:buNone/>
              <a:defRPr sz="3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23925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0066"/>
              </a:buClr>
              <a:buFont typeface="Wingdings" pitchFamily="2" charset="2"/>
              <a:buNone/>
              <a:defRPr sz="2800">
                <a:solidFill>
                  <a:srgbClr val="003366"/>
                </a:solidFill>
                <a:latin typeface="+mn-lt"/>
              </a:defRPr>
            </a:lvl2pPr>
            <a:lvl3pPr marL="914400" indent="0" algn="ctr" defTabSz="923925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6600"/>
              </a:buClr>
              <a:buFont typeface="Wingdings" pitchFamily="2" charset="2"/>
              <a:buNone/>
              <a:defRPr sz="2400">
                <a:solidFill>
                  <a:srgbClr val="003366"/>
                </a:solidFill>
                <a:latin typeface="+mn-lt"/>
              </a:defRPr>
            </a:lvl3pPr>
            <a:lvl4pPr marL="1371600" indent="0" algn="ctr" defTabSz="923925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6600"/>
              </a:buClr>
              <a:buFont typeface="Wingdings" pitchFamily="2" charset="2"/>
              <a:buNone/>
              <a:defRPr sz="2000">
                <a:solidFill>
                  <a:srgbClr val="003366"/>
                </a:solidFill>
                <a:latin typeface="+mn-lt"/>
              </a:defRPr>
            </a:lvl4pPr>
            <a:lvl5pPr marL="1828800" indent="0" algn="ctr" defTabSz="923925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6600"/>
              </a:buClr>
              <a:buFont typeface="Wingdings" pitchFamily="2" charset="2"/>
              <a:buNone/>
              <a:defRPr sz="2000">
                <a:solidFill>
                  <a:srgbClr val="003366"/>
                </a:solidFill>
                <a:latin typeface="+mn-lt"/>
              </a:defRPr>
            </a:lvl5pPr>
            <a:lvl6pPr marL="2286000" indent="0" algn="ctr" defTabSz="923925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6600"/>
              </a:buClr>
              <a:buFont typeface="Wingdings" pitchFamily="2" charset="2"/>
              <a:buNone/>
              <a:defRPr sz="2000">
                <a:solidFill>
                  <a:srgbClr val="003366"/>
                </a:solidFill>
                <a:latin typeface="+mn-lt"/>
              </a:defRPr>
            </a:lvl6pPr>
            <a:lvl7pPr marL="2743200" indent="0" algn="ctr" defTabSz="923925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6600"/>
              </a:buClr>
              <a:buFont typeface="Wingdings" pitchFamily="2" charset="2"/>
              <a:buNone/>
              <a:defRPr sz="2000">
                <a:solidFill>
                  <a:srgbClr val="003366"/>
                </a:solidFill>
                <a:latin typeface="+mn-lt"/>
              </a:defRPr>
            </a:lvl7pPr>
            <a:lvl8pPr marL="3200400" indent="0" algn="ctr" defTabSz="923925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6600"/>
              </a:buClr>
              <a:buFont typeface="Wingdings" pitchFamily="2" charset="2"/>
              <a:buNone/>
              <a:defRPr sz="2000">
                <a:solidFill>
                  <a:srgbClr val="003366"/>
                </a:solidFill>
                <a:latin typeface="+mn-lt"/>
              </a:defRPr>
            </a:lvl8pPr>
            <a:lvl9pPr marL="3657600" indent="0" algn="ctr" defTabSz="923925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6600"/>
              </a:buClr>
              <a:buFont typeface="Wingdings" pitchFamily="2" charset="2"/>
              <a:buNone/>
              <a:defRPr sz="2000">
                <a:solidFill>
                  <a:srgbClr val="003366"/>
                </a:solidFill>
                <a:latin typeface="+mn-lt"/>
              </a:defRPr>
            </a:lvl9pPr>
          </a:lstStyle>
          <a:p>
            <a:pPr marL="0" lvl="3" algn="just">
              <a:buSzTx/>
            </a:pPr>
            <a:r>
              <a:rPr lang="cs-CZ" sz="1600" kern="0" dirty="0"/>
              <a:t>Behaviorální kompetence</a:t>
            </a:r>
          </a:p>
          <a:p>
            <a:pPr marL="285750" lvl="3" indent="-285750" algn="just">
              <a:buSzTx/>
              <a:buFont typeface="Arial" panose="020B0604020202020204" pitchFamily="34" charset="0"/>
              <a:buChar char="•"/>
            </a:pPr>
            <a:r>
              <a:rPr lang="cs-CZ" sz="1200" kern="0" dirty="0"/>
              <a:t>Vůdcovství</a:t>
            </a:r>
          </a:p>
          <a:p>
            <a:pPr marL="285750" lvl="3" indent="-285750" algn="just">
              <a:buSzTx/>
              <a:buFont typeface="Arial" panose="020B0604020202020204" pitchFamily="34" charset="0"/>
              <a:buChar char="•"/>
            </a:pPr>
            <a:r>
              <a:rPr lang="cs-CZ" sz="1200" kern="0" dirty="0"/>
              <a:t>Zainteresovanost a motivace</a:t>
            </a:r>
          </a:p>
          <a:p>
            <a:pPr marL="285750" lvl="3" indent="-285750" algn="just">
              <a:buSzTx/>
              <a:buFont typeface="Arial" panose="020B0604020202020204" pitchFamily="34" charset="0"/>
              <a:buChar char="•"/>
            </a:pPr>
            <a:r>
              <a:rPr lang="cs-CZ" sz="1200" kern="0" dirty="0"/>
              <a:t>Sebekontrola</a:t>
            </a:r>
          </a:p>
          <a:p>
            <a:pPr marL="285750" lvl="3" indent="-285750" algn="just">
              <a:buSzTx/>
              <a:buFont typeface="Arial" panose="020B0604020202020204" pitchFamily="34" charset="0"/>
              <a:buChar char="•"/>
            </a:pPr>
            <a:r>
              <a:rPr lang="cs-CZ" sz="1200" kern="0" dirty="0"/>
              <a:t>Asertivita</a:t>
            </a:r>
          </a:p>
          <a:p>
            <a:pPr marL="285750" lvl="3" indent="-285750" algn="just">
              <a:buSzTx/>
              <a:buFont typeface="Arial" panose="020B0604020202020204" pitchFamily="34" charset="0"/>
              <a:buChar char="•"/>
            </a:pPr>
            <a:r>
              <a:rPr lang="cs-CZ" sz="1200" kern="0" dirty="0"/>
              <a:t>Uvolnění</a:t>
            </a:r>
          </a:p>
          <a:p>
            <a:pPr marL="285750" lvl="3" indent="-285750" algn="just">
              <a:buSzTx/>
              <a:buFont typeface="Arial" panose="020B0604020202020204" pitchFamily="34" charset="0"/>
              <a:buChar char="•"/>
            </a:pPr>
            <a:r>
              <a:rPr lang="cs-CZ" sz="1200" kern="0" dirty="0"/>
              <a:t>Otevřenost</a:t>
            </a:r>
          </a:p>
          <a:p>
            <a:pPr marL="285750" lvl="3" indent="-285750" algn="just">
              <a:buSzTx/>
              <a:buFont typeface="Arial" panose="020B0604020202020204" pitchFamily="34" charset="0"/>
              <a:buChar char="•"/>
            </a:pPr>
            <a:r>
              <a:rPr lang="cs-CZ" sz="1200" kern="0" dirty="0"/>
              <a:t>Kreativita</a:t>
            </a:r>
          </a:p>
          <a:p>
            <a:pPr marL="285750" lvl="3" indent="-285750" algn="just">
              <a:buSzTx/>
              <a:buFont typeface="Arial" panose="020B0604020202020204" pitchFamily="34" charset="0"/>
              <a:buChar char="•"/>
            </a:pPr>
            <a:r>
              <a:rPr lang="cs-CZ" sz="1200" kern="0" dirty="0"/>
              <a:t>Orientace na výsledky</a:t>
            </a:r>
          </a:p>
          <a:p>
            <a:pPr marL="285750" lvl="3" indent="-285750" algn="just">
              <a:buSzTx/>
              <a:buFont typeface="Arial" panose="020B0604020202020204" pitchFamily="34" charset="0"/>
              <a:buChar char="•"/>
            </a:pPr>
            <a:r>
              <a:rPr lang="cs-CZ" sz="1200" kern="0" dirty="0"/>
              <a:t>Výkonnost</a:t>
            </a:r>
          </a:p>
          <a:p>
            <a:pPr marL="285750" lvl="3" indent="-285750" algn="just">
              <a:buSzTx/>
              <a:buFont typeface="Arial" panose="020B0604020202020204" pitchFamily="34" charset="0"/>
              <a:buChar char="•"/>
            </a:pPr>
            <a:r>
              <a:rPr lang="cs-CZ" sz="1200" kern="0" dirty="0"/>
              <a:t>Diskuze</a:t>
            </a:r>
          </a:p>
          <a:p>
            <a:pPr marL="285750" lvl="3" indent="-285750" algn="just">
              <a:buSzTx/>
              <a:buFont typeface="Arial" panose="020B0604020202020204" pitchFamily="34" charset="0"/>
              <a:buChar char="•"/>
            </a:pPr>
            <a:r>
              <a:rPr lang="cs-CZ" sz="1200" kern="0" dirty="0"/>
              <a:t>Vyjednávání</a:t>
            </a:r>
          </a:p>
          <a:p>
            <a:pPr marL="285750" lvl="3" indent="-285750" algn="just">
              <a:buSzTx/>
              <a:buFont typeface="Arial" panose="020B0604020202020204" pitchFamily="34" charset="0"/>
              <a:buChar char="•"/>
            </a:pPr>
            <a:r>
              <a:rPr lang="cs-CZ" sz="1200" kern="0" dirty="0"/>
              <a:t>Konflikty a krize</a:t>
            </a:r>
          </a:p>
          <a:p>
            <a:pPr marL="285750" lvl="3" indent="-285750" algn="just">
              <a:buSzTx/>
              <a:buFont typeface="Arial" panose="020B0604020202020204" pitchFamily="34" charset="0"/>
              <a:buChar char="•"/>
            </a:pPr>
            <a:r>
              <a:rPr lang="cs-CZ" sz="1200" kern="0" dirty="0"/>
              <a:t>Spolehlivost</a:t>
            </a:r>
          </a:p>
          <a:p>
            <a:pPr marL="285750" lvl="3" indent="-285750" algn="just">
              <a:buSzTx/>
              <a:buFont typeface="Arial" panose="020B0604020202020204" pitchFamily="34" charset="0"/>
              <a:buChar char="•"/>
            </a:pPr>
            <a:r>
              <a:rPr lang="cs-CZ" sz="1200" kern="0" dirty="0"/>
              <a:t>Porozumění hodnotám</a:t>
            </a:r>
          </a:p>
          <a:p>
            <a:pPr marL="285750" lvl="3" indent="-285750" algn="just">
              <a:buSzTx/>
              <a:buFont typeface="Arial" panose="020B0604020202020204" pitchFamily="34" charset="0"/>
              <a:buChar char="•"/>
            </a:pPr>
            <a:r>
              <a:rPr lang="cs-CZ" sz="1200" kern="0" dirty="0"/>
              <a:t>Etika</a:t>
            </a:r>
          </a:p>
          <a:p>
            <a:pPr marL="285750" lvl="3" indent="-285750" algn="just">
              <a:buSzTx/>
              <a:buFont typeface="Arial" panose="020B0604020202020204" pitchFamily="34" charset="0"/>
              <a:buChar char="•"/>
            </a:pPr>
            <a:endParaRPr lang="cs-CZ" sz="1200" kern="0" dirty="0"/>
          </a:p>
          <a:p>
            <a:pPr marL="285750" lvl="3" indent="-285750" algn="just">
              <a:buSzTx/>
              <a:buFont typeface="Arial" panose="020B0604020202020204" pitchFamily="34" charset="0"/>
              <a:buChar char="•"/>
            </a:pPr>
            <a:endParaRPr lang="cs-CZ" sz="1600" kern="0" dirty="0"/>
          </a:p>
        </p:txBody>
      </p:sp>
      <p:sp>
        <p:nvSpPr>
          <p:cNvPr id="8" name="Podnadpis 2"/>
          <p:cNvSpPr txBox="1">
            <a:spLocks/>
          </p:cNvSpPr>
          <p:nvPr/>
        </p:nvSpPr>
        <p:spPr bwMode="auto">
          <a:xfrm>
            <a:off x="5480710" y="703189"/>
            <a:ext cx="2808312" cy="48965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372" tIns="46186" rIns="92372" bIns="46186" numCol="1" anchor="t" anchorCtr="0" compatLnSpc="1">
            <a:prstTxWarp prst="textNoShape">
              <a:avLst/>
            </a:prstTxWarp>
          </a:bodyPr>
          <a:lstStyle>
            <a:lvl1pPr marL="0" indent="0" algn="ctr" defTabSz="923925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6600"/>
              </a:buClr>
              <a:buFont typeface="Wingdings" pitchFamily="2" charset="2"/>
              <a:buNone/>
              <a:defRPr sz="3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23925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0066"/>
              </a:buClr>
              <a:buFont typeface="Wingdings" pitchFamily="2" charset="2"/>
              <a:buNone/>
              <a:defRPr sz="2800">
                <a:solidFill>
                  <a:srgbClr val="003366"/>
                </a:solidFill>
                <a:latin typeface="+mn-lt"/>
              </a:defRPr>
            </a:lvl2pPr>
            <a:lvl3pPr marL="914400" indent="0" algn="ctr" defTabSz="923925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6600"/>
              </a:buClr>
              <a:buFont typeface="Wingdings" pitchFamily="2" charset="2"/>
              <a:buNone/>
              <a:defRPr sz="2400">
                <a:solidFill>
                  <a:srgbClr val="003366"/>
                </a:solidFill>
                <a:latin typeface="+mn-lt"/>
              </a:defRPr>
            </a:lvl3pPr>
            <a:lvl4pPr marL="1371600" indent="0" algn="ctr" defTabSz="923925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6600"/>
              </a:buClr>
              <a:buFont typeface="Wingdings" pitchFamily="2" charset="2"/>
              <a:buNone/>
              <a:defRPr sz="2000">
                <a:solidFill>
                  <a:srgbClr val="003366"/>
                </a:solidFill>
                <a:latin typeface="+mn-lt"/>
              </a:defRPr>
            </a:lvl4pPr>
            <a:lvl5pPr marL="1828800" indent="0" algn="ctr" defTabSz="923925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6600"/>
              </a:buClr>
              <a:buFont typeface="Wingdings" pitchFamily="2" charset="2"/>
              <a:buNone/>
              <a:defRPr sz="2000">
                <a:solidFill>
                  <a:srgbClr val="003366"/>
                </a:solidFill>
                <a:latin typeface="+mn-lt"/>
              </a:defRPr>
            </a:lvl5pPr>
            <a:lvl6pPr marL="2286000" indent="0" algn="ctr" defTabSz="923925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6600"/>
              </a:buClr>
              <a:buFont typeface="Wingdings" pitchFamily="2" charset="2"/>
              <a:buNone/>
              <a:defRPr sz="2000">
                <a:solidFill>
                  <a:srgbClr val="003366"/>
                </a:solidFill>
                <a:latin typeface="+mn-lt"/>
              </a:defRPr>
            </a:lvl6pPr>
            <a:lvl7pPr marL="2743200" indent="0" algn="ctr" defTabSz="923925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6600"/>
              </a:buClr>
              <a:buFont typeface="Wingdings" pitchFamily="2" charset="2"/>
              <a:buNone/>
              <a:defRPr sz="2000">
                <a:solidFill>
                  <a:srgbClr val="003366"/>
                </a:solidFill>
                <a:latin typeface="+mn-lt"/>
              </a:defRPr>
            </a:lvl7pPr>
            <a:lvl8pPr marL="3200400" indent="0" algn="ctr" defTabSz="923925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6600"/>
              </a:buClr>
              <a:buFont typeface="Wingdings" pitchFamily="2" charset="2"/>
              <a:buNone/>
              <a:defRPr sz="2000">
                <a:solidFill>
                  <a:srgbClr val="003366"/>
                </a:solidFill>
                <a:latin typeface="+mn-lt"/>
              </a:defRPr>
            </a:lvl8pPr>
            <a:lvl9pPr marL="3657600" indent="0" algn="ctr" defTabSz="923925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6600"/>
              </a:buClr>
              <a:buFont typeface="Wingdings" pitchFamily="2" charset="2"/>
              <a:buNone/>
              <a:defRPr sz="2000">
                <a:solidFill>
                  <a:srgbClr val="003366"/>
                </a:solidFill>
                <a:latin typeface="+mn-lt"/>
              </a:defRPr>
            </a:lvl9pPr>
          </a:lstStyle>
          <a:p>
            <a:pPr marL="0" lvl="3" algn="just">
              <a:buSzTx/>
            </a:pPr>
            <a:r>
              <a:rPr lang="cs-CZ" sz="1600" kern="0" dirty="0"/>
              <a:t>Kontextové kompetence</a:t>
            </a:r>
          </a:p>
          <a:p>
            <a:pPr marL="285750" lvl="3" indent="-285750" algn="just">
              <a:buSzTx/>
              <a:buFont typeface="Arial" panose="020B0604020202020204" pitchFamily="34" charset="0"/>
              <a:buChar char="•"/>
            </a:pPr>
            <a:r>
              <a:rPr lang="cs-CZ" sz="1200" kern="0" dirty="0"/>
              <a:t>Orientace na projekt</a:t>
            </a:r>
          </a:p>
          <a:p>
            <a:pPr marL="285750" lvl="3" indent="-285750" algn="l">
              <a:buSzTx/>
              <a:buFont typeface="Arial" panose="020B0604020202020204" pitchFamily="34" charset="0"/>
              <a:buChar char="•"/>
            </a:pPr>
            <a:r>
              <a:rPr lang="cs-CZ" sz="1200" kern="0" dirty="0"/>
              <a:t>Orientace na program (portfolio)</a:t>
            </a:r>
          </a:p>
          <a:p>
            <a:pPr marL="285750" lvl="3" indent="-285750" algn="l">
              <a:buSzTx/>
              <a:buFont typeface="Arial" panose="020B0604020202020204" pitchFamily="34" charset="0"/>
              <a:buChar char="•"/>
            </a:pPr>
            <a:r>
              <a:rPr lang="cs-CZ" sz="1200" kern="0" dirty="0"/>
              <a:t>Realizace projektu, programu, portfolia</a:t>
            </a:r>
          </a:p>
          <a:p>
            <a:pPr marL="285750" lvl="3" indent="-285750" algn="l">
              <a:buSzTx/>
              <a:buFont typeface="Arial" panose="020B0604020202020204" pitchFamily="34" charset="0"/>
              <a:buChar char="•"/>
            </a:pPr>
            <a:r>
              <a:rPr lang="cs-CZ" sz="1200" kern="0" dirty="0"/>
              <a:t>Trvalá organizace</a:t>
            </a:r>
          </a:p>
          <a:p>
            <a:pPr marL="285750" lvl="3" indent="-285750" algn="l">
              <a:buSzTx/>
              <a:buFont typeface="Arial" panose="020B0604020202020204" pitchFamily="34" charset="0"/>
              <a:buChar char="•"/>
            </a:pPr>
            <a:r>
              <a:rPr lang="cs-CZ" sz="1200" kern="0" dirty="0"/>
              <a:t>Byznys</a:t>
            </a:r>
          </a:p>
          <a:p>
            <a:pPr marL="285750" lvl="3" indent="-285750" algn="l">
              <a:buSzTx/>
              <a:buFont typeface="Arial" panose="020B0604020202020204" pitchFamily="34" charset="0"/>
              <a:buChar char="•"/>
            </a:pPr>
            <a:r>
              <a:rPr lang="cs-CZ" sz="1200" kern="0" dirty="0"/>
              <a:t>Systémy, produkty, technologie</a:t>
            </a:r>
          </a:p>
          <a:p>
            <a:pPr marL="285750" lvl="3" indent="-285750" algn="l">
              <a:buSzTx/>
              <a:buFont typeface="Arial" panose="020B0604020202020204" pitchFamily="34" charset="0"/>
              <a:buChar char="•"/>
            </a:pPr>
            <a:r>
              <a:rPr lang="cs-CZ" sz="1200" kern="0" dirty="0"/>
              <a:t>Personální management</a:t>
            </a:r>
          </a:p>
          <a:p>
            <a:pPr marL="285750" lvl="3" indent="-285750" algn="l">
              <a:buSzTx/>
              <a:buFont typeface="Arial" panose="020B0604020202020204" pitchFamily="34" charset="0"/>
              <a:buChar char="•"/>
            </a:pPr>
            <a:r>
              <a:rPr lang="cs-CZ" sz="1200" kern="0" dirty="0"/>
              <a:t>Zdraví, bezpečnost, ochrana života a životního prostředí</a:t>
            </a:r>
          </a:p>
          <a:p>
            <a:pPr marL="285750" lvl="3" indent="-285750" algn="just">
              <a:buSzTx/>
              <a:buFont typeface="Arial" panose="020B0604020202020204" pitchFamily="34" charset="0"/>
              <a:buChar char="•"/>
            </a:pPr>
            <a:r>
              <a:rPr lang="cs-CZ" sz="1200" kern="0" dirty="0"/>
              <a:t>Finance</a:t>
            </a:r>
          </a:p>
          <a:p>
            <a:pPr marL="285750" lvl="3" indent="-285750" algn="just">
              <a:buSzTx/>
              <a:buFont typeface="Arial" panose="020B0604020202020204" pitchFamily="34" charset="0"/>
              <a:buChar char="•"/>
            </a:pPr>
            <a:r>
              <a:rPr lang="cs-CZ" sz="1200" kern="0" dirty="0"/>
              <a:t>Právo</a:t>
            </a:r>
          </a:p>
          <a:p>
            <a:pPr marL="285750" lvl="3" indent="-285750" algn="just">
              <a:buSzTx/>
              <a:buFont typeface="Arial" panose="020B0604020202020204" pitchFamily="34" charset="0"/>
              <a:buChar char="•"/>
            </a:pPr>
            <a:endParaRPr lang="cs-CZ" sz="1200" kern="0" dirty="0"/>
          </a:p>
          <a:p>
            <a:pPr marL="285750" lvl="3" indent="-285750" algn="just">
              <a:buSzTx/>
              <a:buFont typeface="Arial" panose="020B0604020202020204" pitchFamily="34" charset="0"/>
              <a:buChar char="•"/>
            </a:pPr>
            <a:endParaRPr lang="cs-CZ" sz="1200" kern="0" dirty="0"/>
          </a:p>
          <a:p>
            <a:pPr marL="285750" lvl="3" indent="-285750" algn="just">
              <a:buSzTx/>
              <a:buFont typeface="Arial" panose="020B0604020202020204" pitchFamily="34" charset="0"/>
              <a:buChar char="•"/>
            </a:pPr>
            <a:endParaRPr lang="cs-CZ" sz="1600" kern="0" dirty="0"/>
          </a:p>
        </p:txBody>
      </p:sp>
    </p:spTree>
    <p:extLst>
      <p:ext uri="{BB962C8B-B14F-4D97-AF65-F5344CB8AC3E}">
        <p14:creationId xmlns:p14="http://schemas.microsoft.com/office/powerpoint/2010/main" val="284605990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51520" y="267494"/>
            <a:ext cx="345638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395536" y="1923678"/>
            <a:ext cx="3024336" cy="2664295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pl-PL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Příklady kompetancí – </a:t>
            </a:r>
            <a:br>
              <a:rPr lang="pl-PL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základní požadavky:</a:t>
            </a:r>
          </a:p>
          <a:p>
            <a:pPr marL="0" indent="0">
              <a:buNone/>
            </a:pPr>
            <a:endParaRPr lang="pl-PL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l-PL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Profesní kvalifikace NSK </a:t>
            </a:r>
            <a:br>
              <a:rPr lang="pl-PL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(dle zákona č. 179/2006 Sb.)</a:t>
            </a:r>
          </a:p>
          <a:p>
            <a:endParaRPr lang="pl-PL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l-PL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Manažer programů a komplexních projektů 63-008-T</a:t>
            </a:r>
          </a:p>
          <a:p>
            <a:endParaRPr lang="pl-PL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l-PL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Oblast kvalifikačního standardu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3844516" y="0"/>
            <a:ext cx="4104456" cy="460851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3" indent="0">
              <a:buNone/>
            </a:pPr>
            <a:endParaRPr lang="cs-CZ" sz="1400" dirty="0"/>
          </a:p>
          <a:p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88132" y="411510"/>
            <a:ext cx="3183160" cy="165618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Kompetence projektového manažera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226939"/>
            <a:ext cx="956040" cy="745712"/>
          </a:xfrm>
          <a:prstGeom prst="rect">
            <a:avLst/>
          </a:prstGeom>
        </p:spPr>
      </p:pic>
      <p:pic>
        <p:nvPicPr>
          <p:cNvPr id="8" name="Obrázek 7"/>
          <p:cNvPicPr>
            <a:picLocks noChangeAspect="1"/>
          </p:cNvPicPr>
          <p:nvPr/>
        </p:nvPicPr>
        <p:blipFill rotWithShape="1">
          <a:blip r:embed="rId3"/>
          <a:srcRect l="24958" t="13040" r="27793" b="5480"/>
          <a:stretch/>
        </p:blipFill>
        <p:spPr>
          <a:xfrm>
            <a:off x="3871856" y="123478"/>
            <a:ext cx="5040560" cy="48893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272691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51520" y="267494"/>
            <a:ext cx="345638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395536" y="1923678"/>
            <a:ext cx="2880320" cy="2664295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pl-PL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pl-PL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pl-PL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Vymezují se oblasti - Manažer programů a komplexních projektů</a:t>
            </a:r>
          </a:p>
          <a:p>
            <a:pPr marL="0" indent="0" algn="ctr">
              <a:buNone/>
            </a:pPr>
            <a:endParaRPr lang="pl-PL" sz="12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pl-PL" sz="12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pl-PL" sz="12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l-PL" sz="1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online</a:t>
            </a:r>
          </a:p>
          <a:p>
            <a:pPr marL="0" indent="0" algn="ctr">
              <a:buNone/>
            </a:pPr>
            <a:r>
              <a:rPr lang="pl-PL" sz="9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http://katalog.nsp.cz/karta_tp.aspx?id_jp=101715</a:t>
            </a:r>
            <a:endParaRPr lang="pl-PL" sz="9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pl-PL" sz="9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3844516" y="0"/>
            <a:ext cx="4104456" cy="460851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3" indent="0">
              <a:buNone/>
            </a:pPr>
            <a:endParaRPr lang="cs-CZ" sz="1400" dirty="0"/>
          </a:p>
          <a:p>
            <a:pPr marL="342900" lvl="3" indent="-342900" algn="just">
              <a:buFont typeface="+mj-lt"/>
              <a:buAutoNum type="arabicPeriod"/>
            </a:pPr>
            <a:endParaRPr lang="cs-CZ" sz="1400" dirty="0"/>
          </a:p>
          <a:p>
            <a:pPr marL="342900" lvl="3" indent="-342900" algn="just">
              <a:buFont typeface="+mj-lt"/>
              <a:buAutoNum type="arabicPeriod"/>
            </a:pPr>
            <a:endParaRPr lang="cs-CZ" sz="1400" dirty="0"/>
          </a:p>
          <a:p>
            <a:pPr marL="342900" lvl="3" indent="-342900" algn="just">
              <a:buFont typeface="+mj-lt"/>
              <a:buAutoNum type="arabicPeriod"/>
            </a:pPr>
            <a:endParaRPr lang="cs-CZ" sz="1400" dirty="0"/>
          </a:p>
          <a:p>
            <a:pPr marL="342900" lvl="3" indent="-342900" algn="just">
              <a:buFont typeface="+mj-lt"/>
              <a:buAutoNum type="arabicPeriod"/>
            </a:pPr>
            <a:r>
              <a:rPr lang="cs-CZ" sz="1400" dirty="0"/>
              <a:t>Pracovní podmínky</a:t>
            </a:r>
          </a:p>
          <a:p>
            <a:pPr marL="342900" lvl="3" indent="-342900" algn="just">
              <a:buFont typeface="+mj-lt"/>
              <a:buAutoNum type="arabicPeriod"/>
            </a:pPr>
            <a:endParaRPr lang="cs-CZ" sz="1400" dirty="0"/>
          </a:p>
          <a:p>
            <a:pPr marL="342900" lvl="3" indent="-342900" algn="just">
              <a:buFont typeface="+mj-lt"/>
              <a:buAutoNum type="arabicPeriod"/>
            </a:pPr>
            <a:r>
              <a:rPr lang="cs-CZ" sz="1400" dirty="0"/>
              <a:t>Měkké kompetence</a:t>
            </a:r>
          </a:p>
          <a:p>
            <a:pPr marL="342900" lvl="3" indent="-342900" algn="just">
              <a:buFont typeface="+mj-lt"/>
              <a:buAutoNum type="arabicPeriod"/>
            </a:pPr>
            <a:endParaRPr lang="cs-CZ" sz="1400" dirty="0"/>
          </a:p>
          <a:p>
            <a:pPr marL="342900" lvl="3" indent="-342900" algn="just">
              <a:buFont typeface="+mj-lt"/>
              <a:buAutoNum type="arabicPeriod"/>
            </a:pPr>
            <a:r>
              <a:rPr lang="cs-CZ" sz="1400" dirty="0"/>
              <a:t>Obecné dovednosti</a:t>
            </a:r>
          </a:p>
          <a:p>
            <a:pPr marL="342900" lvl="3" indent="-342900" algn="just">
              <a:buFont typeface="+mj-lt"/>
              <a:buAutoNum type="arabicPeriod"/>
            </a:pPr>
            <a:endParaRPr lang="cs-CZ" sz="1400" dirty="0"/>
          </a:p>
          <a:p>
            <a:pPr marL="342900" lvl="3" indent="-342900" algn="just">
              <a:buFont typeface="+mj-lt"/>
              <a:buAutoNum type="arabicPeriod"/>
            </a:pPr>
            <a:r>
              <a:rPr lang="cs-CZ" sz="1400" dirty="0"/>
              <a:t>Odborné znalosti</a:t>
            </a:r>
          </a:p>
          <a:p>
            <a:pPr marL="342900" lvl="3" indent="-342900" algn="just">
              <a:buFont typeface="+mj-lt"/>
              <a:buAutoNum type="arabicPeriod"/>
            </a:pPr>
            <a:endParaRPr lang="cs-CZ" sz="1400" dirty="0"/>
          </a:p>
          <a:p>
            <a:pPr marL="342900" lvl="3" indent="-342900" algn="just">
              <a:buFont typeface="+mj-lt"/>
              <a:buAutoNum type="arabicPeriod"/>
            </a:pPr>
            <a:r>
              <a:rPr lang="cs-CZ" sz="1400" dirty="0"/>
              <a:t>Odborné dovednosti</a:t>
            </a:r>
          </a:p>
          <a:p>
            <a:pPr marL="342900" lvl="3" indent="-342900" algn="just">
              <a:buFont typeface="+mj-lt"/>
              <a:buAutoNum type="arabicPeriod"/>
            </a:pPr>
            <a:endParaRPr lang="cs-CZ" sz="1400" dirty="0"/>
          </a:p>
          <a:p>
            <a:pPr marL="342900" lvl="3" indent="-342900">
              <a:buFont typeface="+mj-lt"/>
              <a:buAutoNum type="arabicPeriod"/>
            </a:pPr>
            <a:r>
              <a:rPr lang="cs-CZ" sz="1400" dirty="0"/>
              <a:t>Zdravotní podmínky (onemocnění omezující výkon pozice)</a:t>
            </a:r>
          </a:p>
          <a:p>
            <a:pPr marL="742950" lvl="4" indent="-285750" algn="just">
              <a:buFont typeface="Arial" panose="020B0604020202020204" pitchFamily="34" charset="0"/>
              <a:buChar char="•"/>
            </a:pPr>
            <a:endParaRPr lang="cs-CZ" sz="1400" dirty="0"/>
          </a:p>
          <a:p>
            <a:pPr marL="457200" lvl="4" algn="just"/>
            <a:endParaRPr lang="cs-CZ" sz="1400" dirty="0"/>
          </a:p>
          <a:p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88132" y="411510"/>
            <a:ext cx="3183160" cy="165618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Kompetence projektového manažera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226939"/>
            <a:ext cx="956040" cy="745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834982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51520" y="267494"/>
            <a:ext cx="345638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395536" y="1923678"/>
            <a:ext cx="2880320" cy="2664295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pl-PL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pl-PL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pl-PL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Pracovní podmínky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3844516" y="0"/>
            <a:ext cx="4104456" cy="460851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3" indent="0">
              <a:buNone/>
            </a:pPr>
            <a:endParaRPr lang="cs-CZ" sz="1400" dirty="0"/>
          </a:p>
          <a:p>
            <a:pPr marL="342900" lvl="3" indent="-342900" algn="just">
              <a:buFont typeface="+mj-lt"/>
              <a:buAutoNum type="arabicPeriod"/>
            </a:pPr>
            <a:endParaRPr lang="cs-CZ" sz="1400" dirty="0"/>
          </a:p>
          <a:p>
            <a:pPr marL="742950" lvl="4" indent="-285750" algn="just">
              <a:buFont typeface="Arial" panose="020B0604020202020204" pitchFamily="34" charset="0"/>
              <a:buChar char="•"/>
            </a:pPr>
            <a:endParaRPr lang="cs-CZ" sz="1400" dirty="0"/>
          </a:p>
          <a:p>
            <a:pPr marL="457200" lvl="4" algn="just"/>
            <a:endParaRPr lang="cs-CZ" sz="1400" dirty="0"/>
          </a:p>
          <a:p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88132" y="411510"/>
            <a:ext cx="3183160" cy="165618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Kompetence projektového manažera</a:t>
            </a:r>
          </a:p>
        </p:txBody>
      </p:sp>
      <p:graphicFrame>
        <p:nvGraphicFramePr>
          <p:cNvPr id="8" name="Tabulk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8158310"/>
              </p:ext>
            </p:extLst>
          </p:nvPr>
        </p:nvGraphicFramePr>
        <p:xfrm>
          <a:off x="3693594" y="0"/>
          <a:ext cx="5342904" cy="4904463"/>
        </p:xfrm>
        <a:graphic>
          <a:graphicData uri="http://schemas.openxmlformats.org/drawingml/2006/table">
            <a:tbl>
              <a:tblPr firstRow="1" firstCol="1" bandRow="1"/>
              <a:tblGrid>
                <a:gridCol w="43341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21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219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219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5219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5962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 </a:t>
                      </a:r>
                      <a:endParaRPr lang="cs-CZ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36" marR="8936" marT="8936" marB="8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cs-CZ" sz="1000" baseline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1 </a:t>
                      </a:r>
                      <a:r>
                        <a:rPr lang="cs-CZ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 2       3       4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8383">
                <a:tc>
                  <a:txBody>
                    <a:bodyPr/>
                    <a:lstStyle/>
                    <a:p>
                      <a:pPr marL="4762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Zátěž teplem </a:t>
                      </a:r>
                      <a:endParaRPr lang="cs-CZ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36" marR="8936" marT="8936" marB="8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cs-CZ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36" marR="8936" marT="8936" marB="8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ED75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cs-CZ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36" marR="8936" marT="8936" marB="8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1E5A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cs-CZ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36" marR="8936" marT="8936" marB="8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1E5A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cs-CZ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36" marR="8936" marT="8936" marB="8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1E5A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8383">
                <a:tc>
                  <a:txBody>
                    <a:bodyPr/>
                    <a:lstStyle/>
                    <a:p>
                      <a:pPr marL="4762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Zátěž chladem </a:t>
                      </a:r>
                      <a:endParaRPr lang="cs-CZ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36" marR="8936" marT="8936" marB="893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cs-CZ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36" marR="8936" marT="8936" marB="8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ED75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cs-CZ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36" marR="8936" marT="8936" marB="8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1E5A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cs-CZ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36" marR="8936" marT="8936" marB="8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1E5A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cs-CZ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36" marR="8936" marT="8936" marB="8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1E5A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8383">
                <a:tc>
                  <a:txBody>
                    <a:bodyPr/>
                    <a:lstStyle/>
                    <a:p>
                      <a:pPr marL="4762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Zátěž hlukem </a:t>
                      </a:r>
                      <a:endParaRPr lang="cs-CZ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36" marR="8936" marT="8936" marB="893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cs-CZ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36" marR="8936" marT="8936" marB="8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ED75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cs-CZ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36" marR="8936" marT="8936" marB="8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1E5A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cs-CZ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36" marR="8936" marT="8936" marB="8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1E5A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cs-CZ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36" marR="8936" marT="8936" marB="8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1E5A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8383">
                <a:tc>
                  <a:txBody>
                    <a:bodyPr/>
                    <a:lstStyle/>
                    <a:p>
                      <a:pPr marL="4762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Zátěž vibracemi </a:t>
                      </a:r>
                      <a:endParaRPr lang="cs-CZ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36" marR="8936" marT="8936" marB="893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cs-CZ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36" marR="8936" marT="8936" marB="8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ED75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cs-CZ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36" marR="8936" marT="8936" marB="8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1E5A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cs-CZ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36" marR="8936" marT="8936" marB="8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1E5A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cs-CZ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36" marR="8936" marT="8936" marB="8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1E5A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8383">
                <a:tc>
                  <a:txBody>
                    <a:bodyPr/>
                    <a:lstStyle/>
                    <a:p>
                      <a:pPr marL="4762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Zátěž prachem </a:t>
                      </a:r>
                      <a:endParaRPr lang="cs-CZ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36" marR="8936" marT="8936" marB="893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cs-CZ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36" marR="8936" marT="8936" marB="8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ED75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cs-CZ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36" marR="8936" marT="8936" marB="8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1E5A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cs-CZ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36" marR="8936" marT="8936" marB="8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1E5A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cs-CZ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36" marR="8936" marT="8936" marB="8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1E5A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8383">
                <a:tc>
                  <a:txBody>
                    <a:bodyPr/>
                    <a:lstStyle/>
                    <a:p>
                      <a:pPr marL="4762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Zátěž chemickými látkami </a:t>
                      </a:r>
                      <a:endParaRPr lang="cs-CZ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36" marR="8936" marT="8936" marB="893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cs-CZ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36" marR="8936" marT="8936" marB="8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ED75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cs-CZ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36" marR="8936" marT="8936" marB="8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1E5A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cs-CZ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36" marR="8936" marT="8936" marB="8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1E5A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cs-CZ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36" marR="8936" marT="8936" marB="8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1E5A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8383">
                <a:tc>
                  <a:txBody>
                    <a:bodyPr/>
                    <a:lstStyle/>
                    <a:p>
                      <a:pPr marL="4762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Zátěž invazivními alergeny </a:t>
                      </a:r>
                      <a:endParaRPr lang="cs-CZ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36" marR="8936" marT="8936" marB="893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cs-CZ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36" marR="8936" marT="8936" marB="8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ED75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cs-CZ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36" marR="8936" marT="8936" marB="8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1E5A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cs-CZ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36" marR="8936" marT="8936" marB="8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1E5A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cs-CZ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36" marR="8936" marT="8936" marB="8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1E5A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98383">
                <a:tc>
                  <a:txBody>
                    <a:bodyPr/>
                    <a:lstStyle/>
                    <a:p>
                      <a:pPr marL="4762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Zátěž biologickými činiteli způsobujícími onemocnění </a:t>
                      </a:r>
                      <a:endParaRPr lang="cs-CZ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36" marR="8936" marT="8936" marB="893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cs-CZ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36" marR="8936" marT="8936" marB="8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ED75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cs-CZ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36" marR="8936" marT="8936" marB="8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1E5A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cs-CZ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36" marR="8936" marT="8936" marB="8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1E5A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cs-CZ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36" marR="8936" marT="8936" marB="8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1E5A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98383">
                <a:tc>
                  <a:txBody>
                    <a:bodyPr/>
                    <a:lstStyle/>
                    <a:p>
                      <a:pPr marL="4762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Zátěž ionizujícím zářením </a:t>
                      </a:r>
                      <a:endParaRPr lang="cs-CZ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36" marR="8936" marT="8936" marB="893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cs-CZ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36" marR="8936" marT="8936" marB="8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ED75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cs-CZ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36" marR="8936" marT="8936" marB="8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1E5A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cs-CZ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36" marR="8936" marT="8936" marB="8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1E5A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cs-CZ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36" marR="8936" marT="8936" marB="8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1E5A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8794">
                <a:tc>
                  <a:txBody>
                    <a:bodyPr/>
                    <a:lstStyle/>
                    <a:p>
                      <a:pPr marL="4762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Zátěž neionizujícím zářením a elektromagnetickým polem včetně laserů </a:t>
                      </a:r>
                      <a:endParaRPr lang="cs-CZ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36" marR="8936" marT="8936" marB="893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cs-CZ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36" marR="8936" marT="8936" marB="8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ED75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cs-CZ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36" marR="8936" marT="8936" marB="8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1E5A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cs-CZ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36" marR="8936" marT="8936" marB="8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1E5A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cs-CZ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36" marR="8936" marT="8936" marB="8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1E5A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98383">
                <a:tc>
                  <a:txBody>
                    <a:bodyPr/>
                    <a:lstStyle/>
                    <a:p>
                      <a:pPr marL="4762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Zraková zátěž </a:t>
                      </a:r>
                      <a:endParaRPr lang="cs-CZ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36" marR="8936" marT="8936" marB="893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cs-CZ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36" marR="8936" marT="8936" marB="8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1E5A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cs-CZ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36" marR="8936" marT="8936" marB="8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ED75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cs-CZ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36" marR="8936" marT="8936" marB="8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1E5A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cs-CZ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36" marR="8936" marT="8936" marB="8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1E5A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98383">
                <a:tc>
                  <a:txBody>
                    <a:bodyPr/>
                    <a:lstStyle/>
                    <a:p>
                      <a:pPr marL="4762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Celková fyzická zátěž </a:t>
                      </a:r>
                      <a:endParaRPr lang="cs-CZ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36" marR="8936" marT="8936" marB="893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cs-CZ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36" marR="8936" marT="8936" marB="8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ED75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cs-CZ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36" marR="8936" marT="8936" marB="8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1E5A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cs-CZ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36" marR="8936" marT="8936" marB="8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1E5A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cs-CZ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36" marR="8936" marT="8936" marB="8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1E5A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98383">
                <a:tc>
                  <a:txBody>
                    <a:bodyPr/>
                    <a:lstStyle/>
                    <a:p>
                      <a:pPr marL="4762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Zátěž trupu a páteře s převahou statické práce (manipulace s břemeny) </a:t>
                      </a:r>
                      <a:endParaRPr lang="cs-CZ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36" marR="8936" marT="8936" marB="893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cs-CZ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36" marR="8936" marT="8936" marB="8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ED75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cs-CZ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36" marR="8936" marT="8936" marB="8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ED75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cs-CZ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36" marR="8936" marT="8936" marB="8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1E5A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cs-CZ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36" marR="8936" marT="8936" marB="8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1E5A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98383">
                <a:tc>
                  <a:txBody>
                    <a:bodyPr/>
                    <a:lstStyle/>
                    <a:p>
                      <a:pPr marL="4762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Lokální zátěž - zátěž malých svalových skupin </a:t>
                      </a:r>
                      <a:endParaRPr lang="cs-CZ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36" marR="8936" marT="8936" marB="893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cs-CZ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36" marR="8936" marT="8936" marB="8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ED75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cs-CZ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36" marR="8936" marT="8936" marB="8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1E5A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cs-CZ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36" marR="8936" marT="8936" marB="8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1E5A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cs-CZ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36" marR="8936" marT="8936" marB="8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1E5A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98383">
                <a:tc>
                  <a:txBody>
                    <a:bodyPr/>
                    <a:lstStyle/>
                    <a:p>
                      <a:pPr marL="4762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Lokální zátěž jemné motoriky </a:t>
                      </a:r>
                      <a:endParaRPr lang="cs-CZ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36" marR="8936" marT="8936" marB="893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cs-CZ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36" marR="8936" marT="8936" marB="8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ED75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cs-CZ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36" marR="8936" marT="8936" marB="8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1E5A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cs-CZ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36" marR="8936" marT="8936" marB="8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1E5A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cs-CZ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36" marR="8936" marT="8936" marB="8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1E5A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98383">
                <a:tc>
                  <a:txBody>
                    <a:bodyPr/>
                    <a:lstStyle/>
                    <a:p>
                      <a:pPr marL="4762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Zátěž prací v omezeném nebo uzavřeném prostoru </a:t>
                      </a:r>
                      <a:endParaRPr lang="cs-CZ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36" marR="8936" marT="8936" marB="893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cs-CZ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36" marR="8936" marT="8936" marB="8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ED75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cs-CZ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36" marR="8936" marT="8936" marB="8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1E5A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cs-CZ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36" marR="8936" marT="8936" marB="8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1E5A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cs-CZ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36" marR="8936" marT="8936" marB="8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1E5A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98383">
                <a:tc>
                  <a:txBody>
                    <a:bodyPr/>
                    <a:lstStyle/>
                    <a:p>
                      <a:pPr marL="4762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Zátěž prací v nevhodných pracovních polohách </a:t>
                      </a:r>
                      <a:endParaRPr lang="cs-CZ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36" marR="8936" marT="8936" marB="893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cs-CZ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36" marR="8936" marT="8936" marB="8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ED75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cs-CZ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36" marR="8936" marT="8936" marB="8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1E5A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cs-CZ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36" marR="8936" marT="8936" marB="8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1E5A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cs-CZ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36" marR="8936" marT="8936" marB="8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1E5A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98383">
                <a:tc>
                  <a:txBody>
                    <a:bodyPr/>
                    <a:lstStyle/>
                    <a:p>
                      <a:pPr marL="4762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Práce ve výškách </a:t>
                      </a:r>
                      <a:endParaRPr lang="cs-CZ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36" marR="8936" marT="8936" marB="893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cs-CZ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36" marR="8936" marT="8936" marB="8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ED75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cs-CZ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36" marR="8936" marT="8936" marB="8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1E5A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cs-CZ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36" marR="8936" marT="8936" marB="8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1E5A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cs-CZ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36" marR="8936" marT="8936" marB="8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1E5A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98383">
                <a:tc>
                  <a:txBody>
                    <a:bodyPr/>
                    <a:lstStyle/>
                    <a:p>
                      <a:pPr marL="4762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Duševní zátěž </a:t>
                      </a:r>
                      <a:endParaRPr lang="cs-CZ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36" marR="8936" marT="8936" marB="893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cs-CZ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36" marR="8936" marT="8936" marB="8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1E5A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cs-CZ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36" marR="8936" marT="8936" marB="8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ED75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cs-CZ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36" marR="8936" marT="8936" marB="8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ED75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cs-CZ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36" marR="8936" marT="8936" marB="8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1E5A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98383">
                <a:tc>
                  <a:txBody>
                    <a:bodyPr/>
                    <a:lstStyle/>
                    <a:p>
                      <a:pPr marL="4762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Zvýšené riziko úrazu pracovníka </a:t>
                      </a:r>
                      <a:endParaRPr lang="cs-CZ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36" marR="8936" marT="8936" marB="893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cs-CZ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36" marR="8936" marT="8936" marB="8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ED75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cs-CZ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36" marR="8936" marT="8936" marB="8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1E5A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cs-CZ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36" marR="8936" marT="8936" marB="8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1E5A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cs-CZ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36" marR="8936" marT="8936" marB="8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1E5A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98383">
                <a:tc>
                  <a:txBody>
                    <a:bodyPr/>
                    <a:lstStyle/>
                    <a:p>
                      <a:pPr marL="4762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Zvýšené riziko obecného ohrožení </a:t>
                      </a:r>
                      <a:endParaRPr lang="cs-CZ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36" marR="8936" marT="8936" marB="893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cs-CZ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36" marR="8936" marT="8936" marB="8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ED75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cs-CZ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36" marR="8936" marT="8936" marB="8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1E5A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cs-CZ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36" marR="8936" marT="8936" marB="8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1E5A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cs-CZ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36" marR="8936" marT="8936" marB="8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1E5A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98383">
                <a:tc>
                  <a:txBody>
                    <a:bodyPr/>
                    <a:lstStyle/>
                    <a:p>
                      <a:pPr marL="4762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Pracovní doba, směnnost </a:t>
                      </a:r>
                      <a:endParaRPr lang="cs-CZ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36" marR="8936" marT="8936" marB="893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cs-CZ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36" marR="8936" marT="8936" marB="8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1E5A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cs-CZ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36" marR="8936" marT="8936" marB="8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1E5A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cs-CZ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36" marR="8936" marT="8936" marB="8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ED75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cs-CZ" sz="10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36" marR="8936" marT="8936" marB="8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1E5A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5052370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51520" y="267494"/>
            <a:ext cx="345638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395536" y="1923678"/>
            <a:ext cx="2880320" cy="2664295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pl-PL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pl-PL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pl-PL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Pracovní podmínky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3715308" y="51470"/>
            <a:ext cx="4025044" cy="460851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3" indent="0">
              <a:buNone/>
            </a:pPr>
            <a:endParaRPr lang="cs-CZ" sz="1400" dirty="0"/>
          </a:p>
          <a:p>
            <a:pPr marL="0" lvl="3" indent="0">
              <a:buNone/>
            </a:pPr>
            <a:endParaRPr lang="cs-CZ" sz="1400" dirty="0"/>
          </a:p>
          <a:p>
            <a:pPr marL="228600" lvl="3" algn="just">
              <a:buAutoNum type="arabicPeriod"/>
            </a:pPr>
            <a:r>
              <a:rPr lang="cs-CZ" sz="1200" dirty="0"/>
              <a:t>Stupeň zátěže (</a:t>
            </a:r>
            <a:r>
              <a:rPr lang="cs-CZ" sz="1200" b="1" dirty="0"/>
              <a:t>minimální zdravotní riziko</a:t>
            </a:r>
            <a:r>
              <a:rPr lang="cs-CZ" sz="1200" dirty="0"/>
              <a:t>) - faktor se při výkonu práce nevyskytuje nebo je zátěž faktorem minimální, vliv faktoru je ze zdravotního hlediska nevýznamný.</a:t>
            </a:r>
          </a:p>
          <a:p>
            <a:pPr marL="228600" lvl="3" algn="just">
              <a:buAutoNum type="arabicPeriod"/>
            </a:pPr>
            <a:endParaRPr lang="cs-CZ" sz="1200" dirty="0"/>
          </a:p>
          <a:p>
            <a:pPr marL="228600" lvl="3" algn="just">
              <a:buAutoNum type="arabicPeriod"/>
            </a:pPr>
            <a:r>
              <a:rPr lang="cs-CZ" sz="1200" dirty="0"/>
              <a:t>Stupeň zátěže (</a:t>
            </a:r>
            <a:r>
              <a:rPr lang="cs-CZ" sz="1200" b="1" dirty="0"/>
              <a:t>únosná míra zdravotního rizika</a:t>
            </a:r>
            <a:r>
              <a:rPr lang="cs-CZ" sz="1200" dirty="0"/>
              <a:t>) - ze zdravotního hlediska je míra zátěže faktorem únosná, nepřekračuje limity stanovené předpisy, vliv faktoru je akceptovatelný pro zdravého člověka.</a:t>
            </a:r>
          </a:p>
          <a:p>
            <a:pPr marL="228600" lvl="3" algn="just">
              <a:buAutoNum type="arabicPeriod"/>
            </a:pPr>
            <a:endParaRPr lang="cs-CZ" sz="1200" dirty="0"/>
          </a:p>
          <a:p>
            <a:pPr marL="228600" lvl="3" algn="just">
              <a:buAutoNum type="arabicPeriod"/>
            </a:pPr>
            <a:r>
              <a:rPr lang="cs-CZ" sz="1200" dirty="0"/>
              <a:t>Stupeň zátěže (</a:t>
            </a:r>
            <a:r>
              <a:rPr lang="cs-CZ" sz="1200" b="1" dirty="0"/>
              <a:t>významná míra zdravotního rizika</a:t>
            </a:r>
            <a:r>
              <a:rPr lang="cs-CZ" sz="1200" dirty="0"/>
              <a:t>) - úroveň zátěže překračuje stanovené limitní hodnoty expozice (zátěže), na pracovištích je nutná realizace náhradních technických a organizačních opatření, nelze vyloučit negativní vliv na zdraví pracovníků.</a:t>
            </a:r>
          </a:p>
          <a:p>
            <a:pPr marL="228600" lvl="3" algn="just">
              <a:buAutoNum type="arabicPeriod"/>
            </a:pPr>
            <a:endParaRPr lang="cs-CZ" sz="1200" dirty="0"/>
          </a:p>
          <a:p>
            <a:pPr marL="228600" lvl="3" algn="just">
              <a:buAutoNum type="arabicPeriod"/>
            </a:pPr>
            <a:r>
              <a:rPr lang="cs-CZ" sz="1200" dirty="0"/>
              <a:t>Stupeň zátěže (</a:t>
            </a:r>
            <a:r>
              <a:rPr lang="cs-CZ" sz="1200" b="1" dirty="0"/>
              <a:t>vysoká míra zdravotního rizika</a:t>
            </a:r>
            <a:r>
              <a:rPr lang="cs-CZ" sz="1200" dirty="0"/>
              <a:t>) - úroveň zátěže vysoce překračuje stanovené limitní hodnoty expozice, na pracovištích musí být dodržován soubor preventivních opatření, častěji dochází k poškození zdraví.</a:t>
            </a:r>
          </a:p>
          <a:p>
            <a:pPr marL="742950" lvl="4" indent="-285750" algn="just">
              <a:buFont typeface="Arial" panose="020B0604020202020204" pitchFamily="34" charset="0"/>
              <a:buChar char="•"/>
            </a:pPr>
            <a:endParaRPr lang="cs-CZ" sz="1400" dirty="0"/>
          </a:p>
          <a:p>
            <a:pPr marL="457200" lvl="4" algn="just"/>
            <a:endParaRPr lang="cs-CZ" sz="1400" dirty="0"/>
          </a:p>
          <a:p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88132" y="411510"/>
            <a:ext cx="3183160" cy="165618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Kompetence projektového manažera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226939"/>
            <a:ext cx="956040" cy="745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03437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31540" y="845768"/>
            <a:ext cx="8280920" cy="3989682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800" b="1" dirty="0"/>
              <a:t>Projektový manažer - charakteristika</a:t>
            </a:r>
          </a:p>
          <a:p>
            <a:endParaRPr lang="cs-CZ" sz="1800" b="1" dirty="0"/>
          </a:p>
          <a:p>
            <a:r>
              <a:rPr lang="cs-CZ" sz="1800" b="1" dirty="0"/>
              <a:t>Kompetence projektového manažera</a:t>
            </a:r>
          </a:p>
          <a:p>
            <a:endParaRPr lang="cs-CZ" sz="1800" b="1" dirty="0"/>
          </a:p>
          <a:p>
            <a:r>
              <a:rPr lang="cs-CZ" sz="1800" b="1" dirty="0"/>
              <a:t>Styly vedení či řízení a zodpovědnost</a:t>
            </a:r>
          </a:p>
          <a:p>
            <a:pPr marL="457200" lvl="1" indent="0">
              <a:buNone/>
            </a:pPr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472608" cy="507703"/>
          </a:xfrm>
        </p:spPr>
        <p:txBody>
          <a:bodyPr/>
          <a:lstStyle/>
          <a:p>
            <a:r>
              <a:rPr lang="cs-CZ" dirty="0"/>
              <a:t>Obsahové zaměření přednášky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414448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51520" y="267494"/>
            <a:ext cx="345638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395536" y="1923678"/>
            <a:ext cx="2880320" cy="2664295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pl-PL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pl-PL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pl-PL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Měkké kompetence (úroveň 0-5) – na všech úrovních by měl mít úroveň 5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3844516" y="0"/>
            <a:ext cx="4104456" cy="460851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3" indent="0">
              <a:buNone/>
            </a:pPr>
            <a:endParaRPr lang="cs-CZ" sz="1400" dirty="0"/>
          </a:p>
          <a:p>
            <a:pPr marL="0" lvl="3" indent="0" algn="just">
              <a:buNone/>
            </a:pPr>
            <a:endParaRPr lang="cs-CZ" sz="1200" b="1" dirty="0"/>
          </a:p>
          <a:p>
            <a:pPr marL="0" lvl="3" indent="0" algn="just">
              <a:buNone/>
            </a:pPr>
            <a:r>
              <a:rPr lang="cs-CZ" sz="1200" b="1" dirty="0"/>
              <a:t>Efektivní komunikace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cs-CZ" sz="1200" dirty="0"/>
              <a:t>formulování myšlenek v písemné i ústní podobě je na výborné úrovni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cs-CZ" sz="1200" dirty="0"/>
              <a:t>praktikuje aktivní naslouchání bez výjimky za všech okolností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cs-CZ" sz="1200" dirty="0"/>
              <a:t>zdravé a přiměřené sebeprosazování je pro něj přirozené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cs-CZ" sz="1200" dirty="0"/>
              <a:t>dokáže prezentovat na velkém fóru a svým projevem dokáže druhé přesvědčit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cs-CZ" sz="1200" dirty="0"/>
              <a:t>dokáže od jiných získat jejich skutečné názory a pracovat </a:t>
            </a:r>
            <a:br>
              <a:rPr lang="cs-CZ" sz="1200" dirty="0"/>
            </a:br>
            <a:r>
              <a:rPr lang="cs-CZ" sz="1200" dirty="0"/>
              <a:t>s nimi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cs-CZ" sz="1200" dirty="0"/>
              <a:t>dokáže využívat konstruktivní konflikty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cs-CZ" sz="1200" dirty="0"/>
              <a:t>umí pracovat se zpětnou vazbou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cs-CZ" sz="1200" dirty="0"/>
              <a:t>komunikuje s jinými kultura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endParaRPr lang="cs-CZ" sz="1200" dirty="0"/>
          </a:p>
          <a:p>
            <a:pPr marL="0" lvl="3" indent="0">
              <a:buNone/>
            </a:pPr>
            <a:r>
              <a:rPr lang="cs-CZ" sz="1200" b="1" dirty="0"/>
              <a:t>Kooperace (spolupráce) </a:t>
            </a:r>
            <a:endParaRPr lang="cs-CZ" sz="1200" dirty="0"/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cs-CZ" sz="1200" dirty="0"/>
              <a:t>ve skupině zaujímá roli nenuceného leadera, má přirozenou autoritu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cs-CZ" sz="1200" dirty="0"/>
              <a:t>je schopen spolupráce v mezinárodních, multikulturních týmech</a:t>
            </a:r>
          </a:p>
          <a:p>
            <a:pPr marL="742950" lvl="4" indent="-285750">
              <a:buFont typeface="Arial" panose="020B0604020202020204" pitchFamily="34" charset="0"/>
              <a:buChar char="•"/>
            </a:pPr>
            <a:endParaRPr lang="cs-CZ" sz="1400" dirty="0"/>
          </a:p>
          <a:p>
            <a:pPr marL="457200" lvl="4"/>
            <a:endParaRPr lang="cs-CZ" sz="1400" dirty="0"/>
          </a:p>
          <a:p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88132" y="411510"/>
            <a:ext cx="3183160" cy="165618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Kompetence projektového manažera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226939"/>
            <a:ext cx="956040" cy="745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929439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51520" y="267494"/>
            <a:ext cx="345638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395536" y="1923678"/>
            <a:ext cx="2880320" cy="2664295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pl-PL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pl-PL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pl-PL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Měkké kompetence (úroveň 0-5) – na všech úrovních by měl mít úroveň 5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3844516" y="0"/>
            <a:ext cx="4104456" cy="460851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3" indent="0">
              <a:buNone/>
            </a:pPr>
            <a:endParaRPr lang="cs-CZ" sz="1400" dirty="0"/>
          </a:p>
          <a:p>
            <a:pPr marL="0" lvl="3" indent="0" algn="just">
              <a:buNone/>
            </a:pPr>
            <a:endParaRPr lang="cs-CZ" sz="1200" b="1" dirty="0"/>
          </a:p>
          <a:p>
            <a:pPr marL="0" lvl="3" indent="0" algn="just">
              <a:buNone/>
            </a:pPr>
            <a:endParaRPr lang="cs-CZ" sz="1200" b="1" dirty="0"/>
          </a:p>
          <a:p>
            <a:pPr marL="0" lvl="3" indent="0" algn="just">
              <a:buNone/>
            </a:pPr>
            <a:r>
              <a:rPr lang="cs-CZ" sz="1200" b="1" dirty="0"/>
              <a:t>Kreativita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cs-CZ" sz="1200" dirty="0"/>
              <a:t>podnikatelská intuice a strategické myšlení mu umožňují připravit a realizovat nové záměry, které mu vytvářejí výbornou výchozí pozici v konkurenčním prostředí,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cs-CZ" sz="1200" dirty="0"/>
              <a:t>je schopen využít a ocenit myšlenky a nápady ve svém okolí,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cs-CZ" sz="1200" dirty="0"/>
              <a:t>systematicky pracuje s riziky, která je schopen vyhodnotit a minimalizovat tak, aby neohrožovala strategické záměry jeho či jeho firmy.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endParaRPr lang="cs-CZ" sz="1200" dirty="0"/>
          </a:p>
          <a:p>
            <a:pPr marL="0" lvl="3" indent="0">
              <a:buNone/>
            </a:pPr>
            <a:r>
              <a:rPr lang="cs-CZ" sz="1200" b="1" dirty="0"/>
              <a:t>Flexibilita </a:t>
            </a:r>
            <a:endParaRPr lang="cs-CZ" sz="1200" dirty="0"/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cs-CZ" sz="1200" dirty="0"/>
              <a:t>aktivně prosazuje změny a přebírá za ně zodpovědnost,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cs-CZ" sz="1200" dirty="0"/>
              <a:t>je iniciátorem nových myšlenek, má inovativní a kreativní myšlení,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cs-CZ" sz="1200" dirty="0"/>
              <a:t>zpochybňuje stereotypy a zavedené postupy,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cs-CZ" sz="1200" dirty="0"/>
              <a:t>vhodně volí styly a metody práce s ohledem na ostatní, kontext, situaci,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cs-CZ" sz="1200" dirty="0"/>
              <a:t>trvale se rozvíjí, obohacuje své znalosti a dovednosti.</a:t>
            </a:r>
          </a:p>
          <a:p>
            <a:pPr marL="742950" lvl="4" indent="-285750">
              <a:buFont typeface="Arial" panose="020B0604020202020204" pitchFamily="34" charset="0"/>
              <a:buChar char="•"/>
            </a:pPr>
            <a:endParaRPr lang="cs-CZ" sz="1400" dirty="0"/>
          </a:p>
          <a:p>
            <a:pPr marL="457200" lvl="4"/>
            <a:endParaRPr lang="cs-CZ" sz="1400" dirty="0"/>
          </a:p>
          <a:p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88132" y="411510"/>
            <a:ext cx="3183160" cy="165618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Kompetence projektového manažera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226939"/>
            <a:ext cx="956040" cy="745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228347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51520" y="267494"/>
            <a:ext cx="345638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395536" y="1923678"/>
            <a:ext cx="2880320" cy="2664295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pl-PL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pl-PL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pl-PL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Měkké kompetence (úroveň 0-5) – na všech úrovních by měl mít úroveň 5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3844516" y="0"/>
            <a:ext cx="4104456" cy="494801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3" indent="0">
              <a:buNone/>
            </a:pPr>
            <a:endParaRPr lang="cs-CZ" sz="1400" dirty="0"/>
          </a:p>
          <a:p>
            <a:pPr marL="0" lvl="3" indent="0" algn="just">
              <a:buNone/>
            </a:pPr>
            <a:endParaRPr lang="cs-CZ" sz="1200" b="1" dirty="0"/>
          </a:p>
          <a:p>
            <a:pPr marL="0" lvl="3" indent="0" algn="just">
              <a:buNone/>
            </a:pPr>
            <a:r>
              <a:rPr lang="cs-CZ" sz="1200" b="1" dirty="0"/>
              <a:t>Uspokojování zákaznických potřeb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cs-CZ" sz="1200" dirty="0"/>
              <a:t>je vzorem vstřícného chování a vystupování vůči zákazníkům,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cs-CZ" sz="1200" dirty="0"/>
              <a:t>systematicky buduje a udržuje vztahy, má snahu o jejich neustálé zlepšování,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cs-CZ" sz="1200" dirty="0"/>
              <a:t>zastává roli důvěryhodného poradce,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cs-CZ" sz="1200" dirty="0"/>
              <a:t>umí zákazníka přesvědčit a ovlivnit.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endParaRPr lang="cs-CZ" sz="1200" dirty="0"/>
          </a:p>
          <a:p>
            <a:pPr marL="285750" lvl="3" indent="-285750">
              <a:buFont typeface="Arial" panose="020B0604020202020204" pitchFamily="34" charset="0"/>
              <a:buChar char="•"/>
            </a:pPr>
            <a:endParaRPr lang="cs-CZ" sz="1200" dirty="0"/>
          </a:p>
          <a:p>
            <a:pPr marL="0" lvl="3" indent="0">
              <a:buNone/>
            </a:pPr>
            <a:r>
              <a:rPr lang="cs-CZ" sz="1200" b="1" dirty="0"/>
              <a:t>Výkonnost </a:t>
            </a:r>
            <a:endParaRPr lang="cs-CZ" sz="1200" dirty="0"/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cs-CZ" sz="1200" dirty="0"/>
              <a:t>jeho výkon a výsledek (přínos) je nadstandardní,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cs-CZ" sz="1200" dirty="0"/>
              <a:t>jeho osobní a týmové nebo firemní cíle jsou v souladu, má manažerské předpoklady pro zvyšování výkonu,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cs-CZ" sz="1200" dirty="0"/>
              <a:t>konstruktivně zpětnou vazbu přijímá i poskytuje, a v návaznosti na ni navrhuje řešení,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cs-CZ" sz="1200" dirty="0"/>
              <a:t>je schopen sebekontroly,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cs-CZ" sz="1200" dirty="0"/>
              <a:t>je motivován a motivuje ostatní, včetně sebezdokonalování.</a:t>
            </a:r>
          </a:p>
          <a:p>
            <a:pPr marL="742950" lvl="4" indent="-285750">
              <a:buFont typeface="Arial" panose="020B0604020202020204" pitchFamily="34" charset="0"/>
              <a:buChar char="•"/>
            </a:pPr>
            <a:endParaRPr lang="cs-CZ" sz="1400" dirty="0"/>
          </a:p>
          <a:p>
            <a:pPr marL="457200" lvl="4"/>
            <a:endParaRPr lang="cs-CZ" sz="1400" dirty="0"/>
          </a:p>
          <a:p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88132" y="411510"/>
            <a:ext cx="3183160" cy="165618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Kompetence projektového manažera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226939"/>
            <a:ext cx="956040" cy="745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572061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51520" y="267494"/>
            <a:ext cx="345638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395536" y="1923678"/>
            <a:ext cx="2880320" cy="2664295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pl-PL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pl-PL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pl-PL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Měkké kompetence (úroveň 0-5) – na všech úrovních by měl mít úroveň 5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3844516" y="0"/>
            <a:ext cx="4111860" cy="494801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3" indent="0" algn="just">
              <a:buNone/>
            </a:pPr>
            <a:endParaRPr lang="cs-CZ" sz="1400" dirty="0"/>
          </a:p>
          <a:p>
            <a:pPr marL="0" lvl="3" indent="0" algn="just">
              <a:buNone/>
            </a:pPr>
            <a:r>
              <a:rPr lang="cs-CZ" sz="1200" b="1" dirty="0"/>
              <a:t>Samostatnost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cs-CZ" sz="1200" dirty="0"/>
              <a:t>dokáže cíl převést na kroky (úkoly) potřebné k jeho dosažení,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cs-CZ" sz="1200" dirty="0"/>
              <a:t>při plnění úkolů řídí sám sebe, umí své síly odhadnout a rozložit,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cs-CZ" sz="1200" dirty="0"/>
              <a:t>plánuje a je schopen se dlouhodobě koncentrovat,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cs-CZ" sz="1200" dirty="0"/>
              <a:t>rychle a pružně se rozhoduje,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cs-CZ" sz="1200" dirty="0"/>
              <a:t>v případě potřeby neváhá vyhledat pomoc, dokáže získat veškeré potřebné zdroje (informace apod.),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cs-CZ" sz="1200" dirty="0"/>
              <a:t>nebojí se nést osobní riziko, protože ho umí dobře posoudit.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endParaRPr lang="cs-CZ" sz="1200" dirty="0"/>
          </a:p>
          <a:p>
            <a:pPr marL="0" lvl="3" indent="0">
              <a:buNone/>
            </a:pPr>
            <a:r>
              <a:rPr lang="cs-CZ" sz="1200" b="1" dirty="0"/>
              <a:t>Řešení problémů</a:t>
            </a:r>
            <a:endParaRPr lang="cs-CZ" sz="1200" dirty="0"/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cs-CZ" sz="1200" dirty="0"/>
              <a:t>jak samostatné, tak týmové řešení problémů je mu zcela vlastní, je schopen vést řešitelské týmy,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cs-CZ" sz="1200" dirty="0"/>
              <a:t>na základě svých zkušeností se spoléhá na svou intuici, využívá kreativní myšlení,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cs-CZ" sz="1200" dirty="0"/>
              <a:t>vytváří motivující prostředí pro řešení problémů,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cs-CZ" sz="1200" dirty="0"/>
              <a:t>je schopen vytvářet nebo se podílet na tvorbě standardů, kterými předchází vzniku problémů,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cs-CZ" sz="1200" dirty="0"/>
              <a:t>dokáže překonávat předsudky a stereotypy myšlení.</a:t>
            </a:r>
          </a:p>
          <a:p>
            <a:pPr marL="742950" lvl="4" indent="-285750">
              <a:buFont typeface="Arial" panose="020B0604020202020204" pitchFamily="34" charset="0"/>
              <a:buChar char="•"/>
            </a:pPr>
            <a:endParaRPr lang="cs-CZ" sz="1400" dirty="0"/>
          </a:p>
          <a:p>
            <a:pPr marL="457200" lvl="4"/>
            <a:endParaRPr lang="cs-CZ" sz="1400" dirty="0"/>
          </a:p>
          <a:p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88132" y="411510"/>
            <a:ext cx="3183160" cy="165618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Kompetence projektového manažera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226939"/>
            <a:ext cx="956040" cy="745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479888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51520" y="267494"/>
            <a:ext cx="345638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395536" y="1923678"/>
            <a:ext cx="2880320" cy="2664295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pl-PL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pl-PL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pl-PL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Měkké kompetence (úroveň 0-5) – na všech úrovních by měl mít úroveň 5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3844516" y="0"/>
            <a:ext cx="4183868" cy="494801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3" indent="0" algn="just">
              <a:buNone/>
            </a:pPr>
            <a:endParaRPr lang="cs-CZ" sz="1400" dirty="0"/>
          </a:p>
          <a:p>
            <a:pPr marL="0" lvl="3" indent="0" algn="just">
              <a:buNone/>
            </a:pPr>
            <a:endParaRPr lang="cs-CZ" sz="1400" dirty="0"/>
          </a:p>
          <a:p>
            <a:pPr marL="0" lvl="3" indent="0" algn="just">
              <a:buNone/>
            </a:pPr>
            <a:r>
              <a:rPr lang="cs-CZ" sz="1200" b="1" dirty="0"/>
              <a:t>Plánování a organizování práce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cs-CZ" sz="1200" dirty="0"/>
              <a:t>vytváří vize, navrhuje strategie a efektivně plánuje,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cs-CZ" sz="1200" dirty="0"/>
              <a:t>rozvíjí potenciál k výkonnosti sebe a druhých,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cs-CZ" sz="1200" dirty="0"/>
              <a:t>stanovuje cíle a priority, motivuje okolí k jejich dosažení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cs-CZ" sz="1200" dirty="0"/>
              <a:t>předvídá rizika,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cs-CZ" sz="1200" dirty="0"/>
              <a:t>plánuje potřebné zdroje, jejich efektivní využití a čas,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cs-CZ" sz="1200" dirty="0"/>
              <a:t>sleduje a hodnotí naplňování cílů, plánů a aktivit k nim směřujících a podle toho jedná,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cs-CZ" sz="1200" dirty="0"/>
              <a:t>Deleguje.</a:t>
            </a:r>
          </a:p>
          <a:p>
            <a:pPr marL="0" lvl="3"/>
            <a:endParaRPr lang="cs-CZ" sz="1200" b="1" dirty="0"/>
          </a:p>
          <a:p>
            <a:pPr marL="0" lvl="3" indent="0">
              <a:buNone/>
            </a:pPr>
            <a:r>
              <a:rPr lang="cs-CZ" sz="1200" b="1" dirty="0"/>
              <a:t>Celoživotní učení</a:t>
            </a:r>
            <a:endParaRPr lang="cs-CZ" sz="1200" dirty="0"/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cs-CZ" sz="1200" dirty="0"/>
              <a:t>aktivně pracuje na prohlubování své odbornosti a profesionality, předvídá a může i ovlivňovat vývoj ve svém oboru,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cs-CZ" sz="1200" dirty="0"/>
              <a:t>dokáže rozpoznat a definovat vzdělávací potřeby svého okolí,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cs-CZ" sz="1200" dirty="0"/>
              <a:t>podporuje osobní rozvoj druhých,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cs-CZ" sz="1200" dirty="0"/>
              <a:t>sdílí znalosti a zajišťuje, aby znalosti byly sdíleny (knowledge management).</a:t>
            </a:r>
          </a:p>
          <a:p>
            <a:pPr marL="742950" lvl="4" indent="-285750">
              <a:buFont typeface="Arial" panose="020B0604020202020204" pitchFamily="34" charset="0"/>
              <a:buChar char="•"/>
            </a:pPr>
            <a:endParaRPr lang="cs-CZ" sz="1400" dirty="0"/>
          </a:p>
          <a:p>
            <a:pPr marL="457200" lvl="4"/>
            <a:endParaRPr lang="cs-CZ" sz="1400" dirty="0"/>
          </a:p>
          <a:p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88132" y="411510"/>
            <a:ext cx="3183160" cy="165618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Kompetence projektového manažera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226939"/>
            <a:ext cx="956040" cy="745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542867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51520" y="267494"/>
            <a:ext cx="345638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395536" y="1923678"/>
            <a:ext cx="2880320" cy="2664295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pl-PL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pl-PL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pl-PL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Měkké kompetence (úroveň 0-5) – na všech úrovních by měl mít úroveň 5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3844516" y="0"/>
            <a:ext cx="4327884" cy="494801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3" indent="0" algn="just">
              <a:buNone/>
            </a:pPr>
            <a:endParaRPr lang="cs-CZ" sz="1400" dirty="0"/>
          </a:p>
          <a:p>
            <a:pPr marL="0" lvl="3" indent="0" algn="just">
              <a:buNone/>
            </a:pPr>
            <a:endParaRPr lang="cs-CZ" sz="1400" b="1" dirty="0"/>
          </a:p>
          <a:p>
            <a:pPr marL="0" lvl="3" indent="0" algn="just">
              <a:buNone/>
            </a:pPr>
            <a:endParaRPr lang="cs-CZ" sz="1400" b="1" dirty="0"/>
          </a:p>
          <a:p>
            <a:pPr marL="0" lvl="3" indent="0" algn="just">
              <a:buNone/>
            </a:pPr>
            <a:r>
              <a:rPr lang="cs-CZ" sz="1200" b="1" dirty="0"/>
              <a:t>Aktivní (proaktivní) přístup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cs-CZ" sz="1200" dirty="0"/>
              <a:t>je přirozeně aktivní, má pozitivní přístup k životu i k práci,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cs-CZ" sz="1200" dirty="0"/>
              <a:t>ovlivňuje dění kolem sebe, aktivně vyhledává řešení, nové aktivity, postupy a možnosti,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cs-CZ" sz="1200" dirty="0"/>
              <a:t>je připraven podstoupit osobní riziko, aby mohl dosáhnout cíle,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cs-CZ" sz="1200" dirty="0"/>
              <a:t>předvídá situace a přijímá opatření,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cs-CZ" sz="1200" dirty="0"/>
              <a:t>hledá řešení, dívá se dopředu, aby mohl vytvářet příležitosti, zapojuje ostatní do svých projektů.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endParaRPr lang="cs-CZ" sz="1200" dirty="0"/>
          </a:p>
          <a:p>
            <a:pPr marL="0" lvl="3" indent="0" algn="just">
              <a:buNone/>
            </a:pPr>
            <a:r>
              <a:rPr lang="cs-CZ" sz="1200" b="1" dirty="0"/>
              <a:t>Objevování a orientace v informacích</a:t>
            </a:r>
          </a:p>
          <a:p>
            <a:pPr marL="285750" lvl="3" indent="-285750" algn="just">
              <a:buFont typeface="Arial" panose="020B0604020202020204" pitchFamily="34" charset="0"/>
              <a:buChar char="•"/>
            </a:pPr>
            <a:r>
              <a:rPr lang="cs-CZ" sz="1200" dirty="0"/>
              <a:t>propojuje informace z různých i netradičních / nových zdrojů, tvoří mezi nimi vazby, nalézá a vytváří z nich příležitosti,</a:t>
            </a:r>
          </a:p>
          <a:p>
            <a:pPr marL="285750" lvl="3" indent="-285750" algn="just">
              <a:buFont typeface="Arial" panose="020B0604020202020204" pitchFamily="34" charset="0"/>
              <a:buChar char="•"/>
            </a:pPr>
            <a:r>
              <a:rPr lang="cs-CZ" sz="1200" dirty="0"/>
              <a:t>informací je schopen vytvářet know-how, které mohou využívat i ostatní,</a:t>
            </a:r>
          </a:p>
          <a:p>
            <a:pPr marL="285750" lvl="3" indent="-285750" algn="just">
              <a:buFont typeface="Arial" panose="020B0604020202020204" pitchFamily="34" charset="0"/>
              <a:buChar char="•"/>
            </a:pPr>
            <a:r>
              <a:rPr lang="cs-CZ" sz="1200" dirty="0"/>
              <a:t>řídí informační toky, je schopen se zorientovat v různých typech databází a vybrat klíčové informace pro daný účel a propojit je.</a:t>
            </a:r>
          </a:p>
          <a:p>
            <a:pPr marL="0" lvl="3" indent="0">
              <a:buNone/>
            </a:pPr>
            <a:endParaRPr lang="cs-CZ" sz="1400" dirty="0"/>
          </a:p>
          <a:p>
            <a:pPr marL="742950" lvl="4" indent="-285750">
              <a:buFont typeface="Arial" panose="020B0604020202020204" pitchFamily="34" charset="0"/>
              <a:buChar char="•"/>
            </a:pPr>
            <a:endParaRPr lang="cs-CZ" sz="1400" dirty="0"/>
          </a:p>
          <a:p>
            <a:pPr marL="457200" lvl="4"/>
            <a:endParaRPr lang="cs-CZ" sz="1400" dirty="0"/>
          </a:p>
          <a:p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88132" y="411510"/>
            <a:ext cx="3183160" cy="165618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Kompetence projektového manažera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226939"/>
            <a:ext cx="956040" cy="745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629455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51520" y="267494"/>
            <a:ext cx="345638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395536" y="1923678"/>
            <a:ext cx="2880320" cy="2664295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pl-PL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pl-PL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pl-PL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Měkké kompetence (úroveň 0-5) – na všech úrovních by měl mít úroveň 5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3844516" y="0"/>
            <a:ext cx="3967844" cy="494801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3" indent="0" algn="just">
              <a:buNone/>
            </a:pPr>
            <a:endParaRPr lang="cs-CZ" sz="1400" dirty="0"/>
          </a:p>
          <a:p>
            <a:pPr marL="0" lvl="3" indent="0" algn="just">
              <a:buNone/>
            </a:pPr>
            <a:endParaRPr lang="cs-CZ" sz="1400" b="1" dirty="0"/>
          </a:p>
          <a:p>
            <a:pPr marL="0" lvl="3" indent="0" algn="just">
              <a:buNone/>
            </a:pPr>
            <a:endParaRPr lang="cs-CZ" sz="1400" b="1" dirty="0"/>
          </a:p>
          <a:p>
            <a:pPr marL="0" lvl="3" indent="0" algn="just">
              <a:buNone/>
            </a:pPr>
            <a:endParaRPr lang="cs-CZ" sz="1400" b="1" dirty="0"/>
          </a:p>
          <a:p>
            <a:pPr marL="0" lvl="3" indent="0" algn="just">
              <a:buNone/>
            </a:pPr>
            <a:r>
              <a:rPr lang="cs-CZ" sz="1400" b="1" dirty="0"/>
              <a:t>Zvládání zátěže</a:t>
            </a:r>
            <a:endParaRPr lang="cs-CZ" sz="1400" dirty="0"/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cs-CZ" sz="1200" dirty="0"/>
              <a:t>odvádí velmi dobrý výkon i v extrémně složitých podmínkách, realistický přístup k zátěžovým situacím, mu umožňuje získat nadhled a odstup,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cs-CZ" sz="1200" dirty="0"/>
              <a:t>vyvolává změny za účelem efektivnějšího dosažení výsledku,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cs-CZ" sz="1200" dirty="0"/>
              <a:t>z neúspěchu se poučí a přijímá opatření,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cs-CZ" sz="1200" dirty="0"/>
              <a:t>při překonání překážek analyzuje situaci, hledá alternativy a volí nejvhodnější řešení,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cs-CZ" sz="1200" dirty="0"/>
              <a:t>při plnění rutinních úkonů se dokáže oprostit od vnějších vlivů a soustředí se v danou chvíli pouze na příslušný cíl,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cs-CZ" sz="1200" dirty="0"/>
              <a:t>v zátěžových situacích je oporou druhým,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cs-CZ" sz="1200" dirty="0"/>
              <a:t>je schopen i v silně vypjatých situacích kontrolovat své pocity, dokáže pracovat s emocemi druhých,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cs-CZ" sz="1200" dirty="0"/>
              <a:t>má vysokou sebedůvěru a pocit plné zdatnosti.</a:t>
            </a:r>
          </a:p>
          <a:p>
            <a:pPr marL="742950" lvl="4" indent="-285750">
              <a:buFont typeface="Arial" panose="020B0604020202020204" pitchFamily="34" charset="0"/>
              <a:buChar char="•"/>
            </a:pPr>
            <a:endParaRPr lang="cs-CZ" sz="1400" dirty="0"/>
          </a:p>
          <a:p>
            <a:pPr marL="457200" lvl="4"/>
            <a:endParaRPr lang="cs-CZ" sz="1400" dirty="0"/>
          </a:p>
          <a:p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88132" y="411510"/>
            <a:ext cx="3183160" cy="165618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Kompetence projektového manažera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226939"/>
            <a:ext cx="956040" cy="745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533999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51520" y="267494"/>
            <a:ext cx="345638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395536" y="1923678"/>
            <a:ext cx="2880320" cy="2664295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pl-PL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pl-PL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pl-PL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Měkké kompetence (úroveň 0-5) – na všech úrovních by měl mít úroveň 5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3844516" y="0"/>
            <a:ext cx="4111860" cy="494801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3" indent="0" algn="just">
              <a:buNone/>
            </a:pPr>
            <a:endParaRPr lang="cs-CZ" sz="1400" dirty="0"/>
          </a:p>
          <a:p>
            <a:pPr marL="0" lvl="3" indent="0" algn="just">
              <a:buNone/>
            </a:pPr>
            <a:endParaRPr lang="cs-CZ" sz="1400" b="1" dirty="0"/>
          </a:p>
          <a:p>
            <a:pPr marL="0" lvl="3" indent="0" algn="just">
              <a:buNone/>
            </a:pPr>
            <a:endParaRPr lang="cs-CZ" sz="1400" b="1" dirty="0"/>
          </a:p>
          <a:p>
            <a:pPr marL="0" lvl="3" indent="0" algn="just">
              <a:buNone/>
            </a:pPr>
            <a:r>
              <a:rPr lang="cs-CZ" sz="1400" b="1" dirty="0"/>
              <a:t>Vedení lidí (</a:t>
            </a:r>
            <a:r>
              <a:rPr lang="cs-CZ" sz="1400" b="1" dirty="0" err="1"/>
              <a:t>leadership</a:t>
            </a:r>
            <a:r>
              <a:rPr lang="cs-CZ" sz="1400" b="1" dirty="0"/>
              <a:t>)</a:t>
            </a:r>
            <a:endParaRPr lang="cs-CZ" sz="1400" dirty="0"/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cs-CZ" sz="1200" dirty="0"/>
              <a:t>je charismatický vůdce, má přesvědčivé představy a nápady, pro které dokáže ostatní zaujmout a nadchnout, jeho strategie a nápady vyvolávají zájem a nadšení ostatních se podílet na poslání celé skupiny odpovědnost za skupinový výkon vnímá jako základní manažerskou roli,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cs-CZ" sz="1200" dirty="0"/>
              <a:t>organizuje a plánuje, otevřeně informuje, zapojuje členy týmu do řízení úkolů a projektů, motivuje je k aktivnímu zapojení,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cs-CZ" sz="1200" dirty="0"/>
              <a:t>poskytuje podřízeným dostatek svobody pro rozhodování, přejímání zodpovědnosti a volbu, jakým způsobem budou postupovat při realizaci svých úkolů, kontroluje jejich výsledky a diskutuje s nimi o způsobech řešení, poskytuje zpětnou vazbu,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cs-CZ" sz="1200" dirty="0"/>
              <a:t>cíleně rozvíjí, povzbuzuje ostatní členy týmu při přebírání odpovědnosti za dílčí výsledky skupinové práce, zastává roli kouče, 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cs-CZ" sz="1200" dirty="0"/>
              <a:t>podporuje jednotlivé členy v jejich úsilí se zdokonalovat a vzdělávat, cíleně jim předává své znalosti a zkušenosti. </a:t>
            </a:r>
          </a:p>
          <a:p>
            <a:pPr marL="742950" lvl="4" indent="-285750">
              <a:buFont typeface="Arial" panose="020B0604020202020204" pitchFamily="34" charset="0"/>
              <a:buChar char="•"/>
            </a:pPr>
            <a:endParaRPr lang="cs-CZ" sz="1400" dirty="0"/>
          </a:p>
          <a:p>
            <a:pPr marL="457200" lvl="4"/>
            <a:endParaRPr lang="cs-CZ" sz="1400" dirty="0"/>
          </a:p>
          <a:p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88132" y="411510"/>
            <a:ext cx="3183160" cy="165618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Kompetence projektového manažera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226939"/>
            <a:ext cx="956040" cy="745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31067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51520" y="267494"/>
            <a:ext cx="345638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395536" y="1923678"/>
            <a:ext cx="2880320" cy="2664295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pl-PL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pl-PL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pl-PL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Měkké kompetence (úroveň 0-5) – na všech úrovních by měl mít úroveň 5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3844516" y="0"/>
            <a:ext cx="4111860" cy="494801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3" indent="0" algn="just">
              <a:buNone/>
            </a:pPr>
            <a:endParaRPr lang="cs-CZ" sz="1400" dirty="0"/>
          </a:p>
          <a:p>
            <a:pPr marL="0" lvl="3" indent="0" algn="just">
              <a:buNone/>
            </a:pPr>
            <a:endParaRPr lang="cs-CZ" sz="1400" b="1" dirty="0"/>
          </a:p>
          <a:p>
            <a:pPr marL="0" lvl="3" indent="0" algn="just">
              <a:buNone/>
            </a:pPr>
            <a:endParaRPr lang="cs-CZ" sz="1400" b="1" dirty="0"/>
          </a:p>
          <a:p>
            <a:pPr marL="0" lvl="3" indent="0" algn="just">
              <a:buNone/>
            </a:pPr>
            <a:r>
              <a:rPr lang="cs-CZ" sz="1200" b="1" dirty="0"/>
              <a:t>Ovlivňování ostatních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cs-CZ" sz="1200" dirty="0"/>
              <a:t>navrhuje a realizuje ovlivňující strategie podle konkrétní situace a úrovně posluchačů,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cs-CZ" sz="1200" dirty="0"/>
              <a:t>mění organizační strukturu (včetně pracovních míst) s cílem podpořit změnu očekávaného chování spojuje se s ostatními, kteří podporují jeho zájmy a dokážou cíleně působit na druhé,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cs-CZ" sz="1200" dirty="0"/>
              <a:t>aktivně vyhledává řešení, nové aktivity, postupy a možnosti, jak přesvědčit a ovlivnit ostatní,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cs-CZ" sz="1200" dirty="0"/>
              <a:t>praktikuje „politické manévry“, aby dosáhl svého cíle a vlivu,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cs-CZ" sz="1200" dirty="0"/>
              <a:t>dokáže využít potřeb a zájmu posluchačů pro svou věc,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cs-CZ" sz="1200" dirty="0"/>
              <a:t>jeho projev a prezentace jsou charismatické provokuje v dobrém slova smyslu,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cs-CZ" sz="1200" dirty="0"/>
              <a:t>vtahuje posluchače do svého projevu nebo prezentace, nabízí jim atraktivní nápady a řešení, kterým nelze odolat,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cs-CZ" sz="1200" dirty="0"/>
              <a:t>jeho prezentační a komutační projev je excelentní, zvládá s přehledem prezentaci a jednání před velkými skupinami v českém i cizím jazyce.</a:t>
            </a:r>
          </a:p>
          <a:p>
            <a:pPr marL="742950" lvl="4" indent="-285750">
              <a:buFont typeface="Arial" panose="020B0604020202020204" pitchFamily="34" charset="0"/>
              <a:buChar char="•"/>
            </a:pPr>
            <a:endParaRPr lang="cs-CZ" sz="1400" dirty="0"/>
          </a:p>
          <a:p>
            <a:pPr marL="457200" lvl="4"/>
            <a:endParaRPr lang="cs-CZ" sz="1400" dirty="0"/>
          </a:p>
          <a:p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88132" y="411510"/>
            <a:ext cx="3183160" cy="165618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Kompetence projektového manažera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226939"/>
            <a:ext cx="956040" cy="745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980231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51520" y="267494"/>
            <a:ext cx="345638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395536" y="1923678"/>
            <a:ext cx="2880320" cy="2664295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pl-PL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cs-CZ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cs-CZ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cs-CZ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it-IT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Obecné dovednosti (úroveň 0-3) 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3844516" y="0"/>
            <a:ext cx="4111860" cy="494801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3" indent="0" algn="just">
              <a:buNone/>
            </a:pPr>
            <a:endParaRPr lang="cs-CZ" sz="1200" dirty="0"/>
          </a:p>
          <a:p>
            <a:pPr marL="0" lvl="3" indent="0" algn="just">
              <a:buNone/>
            </a:pPr>
            <a:endParaRPr lang="cs-CZ" sz="1200" b="1" dirty="0"/>
          </a:p>
          <a:p>
            <a:pPr marL="0" lvl="3" indent="0" algn="just">
              <a:buNone/>
            </a:pPr>
            <a:r>
              <a:rPr lang="cs-CZ" sz="1200" b="1" dirty="0"/>
              <a:t>Počítačová způsobilost – úroveň 3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cs-CZ" sz="1200" dirty="0"/>
              <a:t>ovládá pokročilejší ovládání počítače (databáze, převody mezi kancelářskými aplikacemi, řešení jednodušších problémů)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cs-CZ" sz="1200" dirty="0"/>
              <a:t>používá nové aplikace, uvědomuje si analogie ve funkcích a ve způsobu ovládání různých aplikací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cs-CZ" sz="1200" dirty="0"/>
              <a:t>využívá funkcí jednotlivých aplikací (vzorce, formátování, grafická animace)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endParaRPr lang="cs-CZ" sz="1200" dirty="0"/>
          </a:p>
          <a:p>
            <a:pPr marL="0" lvl="3" indent="0">
              <a:buNone/>
            </a:pPr>
            <a:r>
              <a:rPr lang="cs-CZ" sz="1200" b="1" dirty="0"/>
              <a:t>Způsobilost k řízení osobního automobilu – úroveň 2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cs-CZ" sz="1200" dirty="0"/>
              <a:t>má oprávnění k řízení osobního automobilu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cs-CZ" sz="1200" dirty="0"/>
              <a:t>běžně se orientuje ve známém prostředí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cs-CZ" sz="1200" dirty="0"/>
              <a:t>zvládá jízdu na kratší trasy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cs-CZ" sz="1200" dirty="0"/>
              <a:t>zajistí základní údržbu automobilu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endParaRPr lang="cs-CZ" sz="1200" dirty="0"/>
          </a:p>
          <a:p>
            <a:pPr marL="0" lvl="3" indent="0">
              <a:buNone/>
            </a:pPr>
            <a:r>
              <a:rPr lang="cs-CZ" sz="1200" b="1" dirty="0"/>
              <a:t>Numerická způsobilost - úroveň 3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cs-CZ" sz="1200" dirty="0"/>
              <a:t>provádí složitější aritmetické a geometrické výpočty a operace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cs-CZ" sz="1200" dirty="0"/>
              <a:t>provádí převody mezi různými měrovými soustavami</a:t>
            </a:r>
          </a:p>
          <a:p>
            <a:pPr marL="0" lvl="3"/>
            <a:endParaRPr lang="cs-CZ" sz="1200" b="1" dirty="0"/>
          </a:p>
          <a:p>
            <a:pPr marL="742950" lvl="4" indent="-285750">
              <a:buFont typeface="Arial" panose="020B0604020202020204" pitchFamily="34" charset="0"/>
              <a:buChar char="•"/>
            </a:pPr>
            <a:endParaRPr lang="cs-CZ" sz="1200" dirty="0"/>
          </a:p>
          <a:p>
            <a:pPr marL="457200" lvl="4"/>
            <a:endParaRPr lang="cs-CZ" sz="1200" dirty="0"/>
          </a:p>
          <a:p>
            <a:endParaRPr 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endParaRPr 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88132" y="411510"/>
            <a:ext cx="3183160" cy="165618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Kompetence projektového manažera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226939"/>
            <a:ext cx="956040" cy="745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27275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51520" y="267494"/>
            <a:ext cx="345638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395536" y="1923678"/>
            <a:ext cx="2880320" cy="2664295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l-PL" sz="1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Dodržení základních parametrů projektu.</a:t>
            </a:r>
          </a:p>
          <a:p>
            <a:endParaRPr lang="pl-PL" sz="16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l-PL" sz="1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Vysoká spokojenost zákazníka – měření (customer satisfaction index).</a:t>
            </a:r>
          </a:p>
          <a:p>
            <a:pPr marL="0" indent="0" algn="r">
              <a:buNone/>
            </a:pPr>
            <a:endParaRPr lang="cs-CZ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3851920" y="398419"/>
            <a:ext cx="4221992" cy="293342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3" indent="0">
              <a:buNone/>
            </a:pPr>
            <a:endParaRPr lang="cs-CZ" sz="1600" dirty="0"/>
          </a:p>
          <a:p>
            <a:pPr marL="0" lvl="3" indent="0">
              <a:buNone/>
            </a:pPr>
            <a:endParaRPr lang="cs-CZ" sz="1600" dirty="0"/>
          </a:p>
          <a:p>
            <a:pPr marL="0" lvl="3" indent="0">
              <a:buNone/>
            </a:pPr>
            <a:endParaRPr lang="cs-CZ" sz="1600" dirty="0"/>
          </a:p>
          <a:p>
            <a:pPr marL="0" lvl="3" indent="0">
              <a:buNone/>
            </a:pPr>
            <a:r>
              <a:rPr lang="cs-CZ" sz="1600" dirty="0"/>
              <a:t>Klíčové požadavky</a:t>
            </a:r>
          </a:p>
          <a:p>
            <a:pPr marL="0" lvl="3" indent="0">
              <a:buNone/>
            </a:pPr>
            <a:endParaRPr lang="cs-CZ" sz="1600" dirty="0"/>
          </a:p>
          <a:p>
            <a:pPr marL="514350" lvl="3" indent="-514350">
              <a:buFont typeface="Arial" pitchFamily="34" charset="0"/>
              <a:buChar char="•"/>
            </a:pPr>
            <a:r>
              <a:rPr lang="cs-CZ" sz="1600" dirty="0"/>
              <a:t>Predikovat a plánovat</a:t>
            </a:r>
          </a:p>
          <a:p>
            <a:pPr marL="514350" lvl="3" indent="-514350">
              <a:buFont typeface="Arial" pitchFamily="34" charset="0"/>
              <a:buChar char="•"/>
            </a:pPr>
            <a:r>
              <a:rPr lang="cs-CZ" sz="1600" dirty="0"/>
              <a:t>Snižování hrozeb (rizika)</a:t>
            </a:r>
          </a:p>
          <a:p>
            <a:pPr marL="514350" lvl="3" indent="-514350">
              <a:buFont typeface="Arial" pitchFamily="34" charset="0"/>
              <a:buChar char="•"/>
            </a:pPr>
            <a:r>
              <a:rPr lang="cs-CZ" sz="1600" dirty="0"/>
              <a:t>Přidělovat úkoly a kontrolovat plnění</a:t>
            </a:r>
          </a:p>
          <a:p>
            <a:pPr marL="514350" lvl="3" indent="-514350">
              <a:buFont typeface="Arial" pitchFamily="34" charset="0"/>
              <a:buChar char="•"/>
            </a:pPr>
            <a:r>
              <a:rPr lang="cs-CZ" sz="1600" dirty="0"/>
              <a:t>Správně se rozhodovat</a:t>
            </a:r>
          </a:p>
          <a:p>
            <a:pPr marL="514350" lvl="3" indent="-514350">
              <a:buFont typeface="Arial" pitchFamily="34" charset="0"/>
              <a:buChar char="•"/>
            </a:pPr>
            <a:r>
              <a:rPr lang="cs-CZ" sz="1600" dirty="0"/>
              <a:t>Správně a otevřeně komunikovat</a:t>
            </a:r>
          </a:p>
          <a:p>
            <a:pPr marL="514350" lvl="3" indent="-514350">
              <a:buFont typeface="Arial" pitchFamily="34" charset="0"/>
              <a:buChar char="•"/>
            </a:pPr>
            <a:r>
              <a:rPr lang="cs-CZ" sz="1600" dirty="0"/>
              <a:t>Motivovat členy týmu</a:t>
            </a:r>
          </a:p>
          <a:p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88132" y="411510"/>
            <a:ext cx="3183160" cy="165618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Úspěšný projektový manažer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226939"/>
            <a:ext cx="956040" cy="745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409234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51520" y="267494"/>
            <a:ext cx="345638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395536" y="1923678"/>
            <a:ext cx="2880320" cy="2664295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pl-PL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cs-CZ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cs-CZ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cs-CZ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it-IT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Obecné dovednosti (úroveň 0-3) 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3844516" y="0"/>
            <a:ext cx="5067900" cy="494801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3" indent="0" algn="just">
              <a:buNone/>
            </a:pPr>
            <a:endParaRPr lang="cs-CZ" sz="1400" dirty="0"/>
          </a:p>
          <a:p>
            <a:pPr marL="0" lvl="3" indent="0" algn="just">
              <a:buNone/>
            </a:pPr>
            <a:endParaRPr lang="cs-CZ" sz="1400" b="1" dirty="0"/>
          </a:p>
          <a:p>
            <a:pPr marL="0" lvl="3" indent="0" algn="just">
              <a:buNone/>
            </a:pPr>
            <a:r>
              <a:rPr lang="cs-CZ" sz="1400" b="1" dirty="0"/>
              <a:t>Ekonomické povědomí – úroveň 3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cs-CZ" sz="1400" dirty="0"/>
              <a:t>provádí kalkulace a rozpočty,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cs-CZ" sz="1400" dirty="0"/>
              <a:t>orientuje se v mikroekonomických a makroekonomických ukazatelích a je schopen s nimi v praxi pracovat,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cs-CZ" sz="1400" dirty="0"/>
              <a:t>orientuje se v ekonomické legislativě,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cs-CZ" sz="1400" dirty="0"/>
              <a:t>orientuje se v ekonomickém a finančním řízení a rozumí základním pojmům (rozvaha, odpisy, výsledovka, zisk),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cs-CZ" sz="1400" dirty="0"/>
              <a:t>zná a využívá i složitější metody financování (záruky, úvěry, investice).</a:t>
            </a:r>
          </a:p>
          <a:p>
            <a:pPr marL="0" lvl="3" indent="0">
              <a:buNone/>
            </a:pPr>
            <a:endParaRPr lang="cs-CZ" sz="1400" dirty="0"/>
          </a:p>
          <a:p>
            <a:pPr marL="0" lvl="3" indent="0">
              <a:buNone/>
            </a:pPr>
            <a:r>
              <a:rPr lang="cs-CZ" sz="1400" b="1" dirty="0"/>
              <a:t>Právní povědomí – úroveň 3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cs-CZ" sz="1400" dirty="0"/>
              <a:t>má právní povědomí, aplikuje znalosti zákonů a legislativy běžně ve firemní praxi využívané (obchodní zákoník, občanský zákoník,..),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cs-CZ" sz="1400" dirty="0"/>
              <a:t>orientuje se v právních úkonech, dokumentech i subjektech právní praxe,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cs-CZ" sz="1400" dirty="0"/>
              <a:t>zvládá aktivní právní jednání.</a:t>
            </a:r>
          </a:p>
          <a:p>
            <a:pPr marL="0" lvl="3"/>
            <a:endParaRPr lang="cs-CZ" sz="1400" b="1" dirty="0"/>
          </a:p>
          <a:p>
            <a:pPr marL="742950" lvl="4" indent="-285750">
              <a:buFont typeface="Arial" panose="020B0604020202020204" pitchFamily="34" charset="0"/>
              <a:buChar char="•"/>
            </a:pPr>
            <a:endParaRPr lang="cs-CZ" sz="1400" dirty="0"/>
          </a:p>
          <a:p>
            <a:pPr marL="457200" lvl="4"/>
            <a:endParaRPr lang="cs-CZ" sz="1400" dirty="0"/>
          </a:p>
          <a:p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88132" y="411510"/>
            <a:ext cx="3183160" cy="165618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Kompetence projektového manažera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226939"/>
            <a:ext cx="956040" cy="745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61303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51520" y="267494"/>
            <a:ext cx="345638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395536" y="1923678"/>
            <a:ext cx="2880320" cy="2664295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pl-PL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cs-CZ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cs-CZ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cs-CZ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it-IT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Obecné dovednosti (úroveň 0-3) 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3844516" y="0"/>
            <a:ext cx="5067900" cy="494801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3" indent="0" algn="just">
              <a:buNone/>
            </a:pPr>
            <a:endParaRPr lang="cs-CZ" sz="1400" dirty="0"/>
          </a:p>
          <a:p>
            <a:pPr marL="0" lvl="3" indent="0" algn="just">
              <a:buNone/>
            </a:pPr>
            <a:endParaRPr lang="cs-CZ" sz="1400" b="1" dirty="0"/>
          </a:p>
          <a:p>
            <a:pPr marL="0" lvl="3" indent="0" algn="just">
              <a:buNone/>
            </a:pPr>
            <a:endParaRPr lang="cs-CZ" sz="1400" b="1" dirty="0"/>
          </a:p>
          <a:p>
            <a:pPr marL="0" lvl="3" indent="0" algn="just">
              <a:buNone/>
            </a:pPr>
            <a:endParaRPr lang="cs-CZ" sz="1400" b="1" dirty="0"/>
          </a:p>
          <a:p>
            <a:pPr marL="0" lvl="3" indent="0" algn="just">
              <a:buNone/>
            </a:pPr>
            <a:r>
              <a:rPr lang="cs-CZ" sz="1200" b="1" dirty="0"/>
              <a:t>Jazyková způsobilost v češtině – úroveň 3</a:t>
            </a:r>
          </a:p>
          <a:p>
            <a:pPr marL="0" lvl="3" indent="0" algn="just">
              <a:buNone/>
            </a:pPr>
            <a:endParaRPr lang="cs-CZ" sz="1200" b="1" dirty="0"/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cs-CZ" sz="1200" dirty="0"/>
              <a:t>důkladně se orientuje a rozumí i náročným odborným textům, které se dané pracovní oblasti přímo nedotýkají, rozlišuje styl písemného projevu,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endParaRPr lang="cs-CZ" sz="1200" dirty="0"/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cs-CZ" sz="1200" dirty="0"/>
              <a:t>plynule a spontánně reaguje, včetně komunikace s rodilými mluvčími, využívá jazykové prostředky pružně a efektivně pro nejrůznější účely (společenské, profesní), přesně formuluje své názory a vyjadřuje se i ke složitějším tématům,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endParaRPr lang="cs-CZ" sz="1200" dirty="0"/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cs-CZ" sz="1200" dirty="0"/>
              <a:t>rozumí rozsáhlým i méně zřetelně strukturovaným výpovědím,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endParaRPr lang="cs-CZ" sz="1200" dirty="0"/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cs-CZ" sz="1200" dirty="0"/>
              <a:t>sestaví strukturované podrobné písemné texty i na složitá témata, formálně a stylisticky přizpůsobí tyto texty danému účelu.</a:t>
            </a:r>
          </a:p>
          <a:p>
            <a:pPr marL="0" lvl="3"/>
            <a:endParaRPr lang="cs-CZ" sz="1400" b="1" dirty="0"/>
          </a:p>
          <a:p>
            <a:pPr marL="742950" lvl="4" indent="-285750">
              <a:buFont typeface="Arial" panose="020B0604020202020204" pitchFamily="34" charset="0"/>
              <a:buChar char="•"/>
            </a:pPr>
            <a:endParaRPr lang="cs-CZ" sz="1400" dirty="0"/>
          </a:p>
          <a:p>
            <a:pPr marL="457200" lvl="4"/>
            <a:endParaRPr lang="cs-CZ" sz="1400" dirty="0"/>
          </a:p>
          <a:p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88132" y="411510"/>
            <a:ext cx="3183160" cy="165618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Kompetence projektového manažera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226939"/>
            <a:ext cx="956040" cy="745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851210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51520" y="267494"/>
            <a:ext cx="345638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395536" y="1923678"/>
            <a:ext cx="2880320" cy="2664295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pl-PL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cs-CZ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cs-CZ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cs-CZ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it-IT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Obecné dovednosti (úroveň 0-3) 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3844516" y="0"/>
            <a:ext cx="4183868" cy="494801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3" indent="0" algn="just">
              <a:buNone/>
            </a:pPr>
            <a:endParaRPr lang="cs-CZ" sz="1200" dirty="0"/>
          </a:p>
          <a:p>
            <a:pPr marL="0" lvl="3" indent="0" algn="just">
              <a:buNone/>
            </a:pPr>
            <a:endParaRPr lang="cs-CZ" sz="1200" b="1" dirty="0"/>
          </a:p>
          <a:p>
            <a:pPr marL="0" lvl="3" indent="0" algn="just">
              <a:buNone/>
            </a:pPr>
            <a:endParaRPr lang="cs-CZ" sz="1200" b="1" dirty="0"/>
          </a:p>
          <a:p>
            <a:pPr marL="0" lvl="3" indent="0" algn="just">
              <a:buNone/>
            </a:pPr>
            <a:r>
              <a:rPr lang="cs-CZ" sz="1200" b="1" dirty="0"/>
              <a:t>Jazyková způsobilost v angličtině – úroveň 2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cs-CZ" sz="1200" dirty="0"/>
              <a:t>B1 - V hlavních rysech rozumí informacím o důvěrně známých věcech, se kterými se pravidelně setkává v práci, ve škole, ve volném čase apod., pokud jsou vyjádřeny zřetelným standardním způsobem. Umí se vypořádat s většinou situací, které mohou nastat při cestování na území, kde se daným jazykem hovoří. Umí vytvořit jednoduchý souvislý text o tématech, která dobře zná nebo která ho osobně zajímají. Dokáže popsat zážitky a události, sny, naděje a touhy a stručně zdůvodnit a vysvětlit své názory a plány.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endParaRPr lang="cs-CZ" sz="1200" dirty="0"/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cs-CZ" sz="1200" dirty="0"/>
              <a:t>B2 – Rozumí hlavním myšlenkám složitých textů jak s konkrétními, tak abstraktními náměty, včetně odborné diskuse o oboru své specializace. Dokáže se dorozumět tak plynule a spontánně, že může uspokojivě vést běžný dialog s rodilými mluvčími bez většího úsilí na obou stranách. Umí sestavit jasný podrobný text o širokém okruhu témat, vysvětlit stanovisko k aktuálním problémům a uvést výhody a nevýhody různých možností.</a:t>
            </a:r>
          </a:p>
          <a:p>
            <a:pPr marL="0" lvl="3"/>
            <a:endParaRPr lang="cs-CZ" sz="1200" b="1" dirty="0"/>
          </a:p>
          <a:p>
            <a:pPr marL="742950" lvl="4" indent="-285750">
              <a:buFont typeface="Arial" panose="020B0604020202020204" pitchFamily="34" charset="0"/>
              <a:buChar char="•"/>
            </a:pPr>
            <a:endParaRPr lang="cs-CZ" sz="1200" dirty="0"/>
          </a:p>
          <a:p>
            <a:pPr marL="457200" lvl="4"/>
            <a:endParaRPr lang="cs-CZ" sz="1200" dirty="0"/>
          </a:p>
          <a:p>
            <a:endParaRPr 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endParaRPr 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88132" y="411510"/>
            <a:ext cx="3183160" cy="165618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Kompetence projektového manažera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226939"/>
            <a:ext cx="956040" cy="745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86815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51520" y="267494"/>
            <a:ext cx="345638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395536" y="1923678"/>
            <a:ext cx="2880320" cy="2664295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pl-PL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cs-CZ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cs-CZ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cs-CZ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it-IT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Odborné znalosti </a:t>
            </a:r>
            <a:r>
              <a:rPr lang="it-IT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(úroveň </a:t>
            </a:r>
            <a:r>
              <a:rPr lang="cs-CZ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1-8</a:t>
            </a:r>
            <a:r>
              <a:rPr lang="it-IT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3844516" y="0"/>
            <a:ext cx="5067900" cy="494801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3" indent="0" algn="just">
              <a:buNone/>
            </a:pPr>
            <a:endParaRPr lang="cs-CZ" sz="1400" dirty="0"/>
          </a:p>
          <a:p>
            <a:pPr marL="0" lvl="3" indent="0" algn="just">
              <a:buNone/>
            </a:pPr>
            <a:endParaRPr lang="cs-CZ" sz="1400" b="1" dirty="0"/>
          </a:p>
          <a:p>
            <a:pPr marL="0" lvl="3" indent="0" algn="just">
              <a:buNone/>
            </a:pPr>
            <a:endParaRPr lang="cs-CZ" sz="1400" b="1" dirty="0"/>
          </a:p>
          <a:p>
            <a:pPr marL="457200" lvl="4"/>
            <a:endParaRPr lang="cs-CZ" sz="1400" dirty="0"/>
          </a:p>
          <a:p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88132" y="411510"/>
            <a:ext cx="3183160" cy="165618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Kompetence projektového manažera</a:t>
            </a:r>
          </a:p>
        </p:txBody>
      </p:sp>
      <p:graphicFrame>
        <p:nvGraphicFramePr>
          <p:cNvPr id="8" name="Tabulk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1656395"/>
              </p:ext>
            </p:extLst>
          </p:nvPr>
        </p:nvGraphicFramePr>
        <p:xfrm>
          <a:off x="3851920" y="447339"/>
          <a:ext cx="4896544" cy="4251135"/>
        </p:xfrm>
        <a:graphic>
          <a:graphicData uri="http://schemas.openxmlformats.org/drawingml/2006/table">
            <a:tbl>
              <a:tblPr firstRow="1" firstCol="1" bandRow="1"/>
              <a:tblGrid>
                <a:gridCol w="446449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20581">
                <a:tc>
                  <a:txBody>
                    <a:bodyPr/>
                    <a:lstStyle/>
                    <a:p>
                      <a:pPr marL="171450" indent="-17145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cs-CZ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stanovy a základní organizační normy společnosti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 u="sng" baseline="0" dirty="0">
                          <a:solidFill>
                            <a:srgbClr val="307871"/>
                          </a:solidFill>
                          <a:effectLst/>
                          <a:uFill>
                            <a:solidFill>
                              <a:schemeClr val="bg1"/>
                            </a:solidFill>
                          </a:uFill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2"/>
                        </a:rPr>
                        <a:t>7</a:t>
                      </a:r>
                      <a:r>
                        <a:rPr lang="cs-CZ" sz="1200" baseline="0" dirty="0">
                          <a:solidFill>
                            <a:srgbClr val="307871"/>
                          </a:solidFill>
                          <a:effectLst/>
                          <a:uFill>
                            <a:solidFill>
                              <a:schemeClr val="bg1"/>
                            </a:solidFill>
                          </a:uFill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5764">
                <a:tc>
                  <a:txBody>
                    <a:bodyPr/>
                    <a:lstStyle/>
                    <a:p>
                      <a:pPr marL="171450" indent="-17145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cs-CZ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pravidla evidování korespondence, smluv a dalších dokumentů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 u="sng" baseline="0" dirty="0">
                          <a:solidFill>
                            <a:srgbClr val="307871"/>
                          </a:solidFill>
                          <a:effectLst/>
                          <a:uFill>
                            <a:solidFill>
                              <a:schemeClr val="bg1"/>
                            </a:solidFill>
                          </a:uFill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2"/>
                        </a:rPr>
                        <a:t>7</a:t>
                      </a:r>
                      <a:r>
                        <a:rPr lang="cs-CZ" sz="1200" baseline="0" dirty="0">
                          <a:solidFill>
                            <a:srgbClr val="307871"/>
                          </a:solidFill>
                          <a:effectLst/>
                          <a:uFill>
                            <a:solidFill>
                              <a:schemeClr val="bg1"/>
                            </a:solidFill>
                          </a:uFill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5764">
                <a:tc>
                  <a:txBody>
                    <a:bodyPr/>
                    <a:lstStyle/>
                    <a:p>
                      <a:pPr marL="171450" indent="-17145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cs-CZ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základní ekonomické ukazatele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 u="sng" baseline="0" dirty="0">
                          <a:solidFill>
                            <a:srgbClr val="307871"/>
                          </a:solidFill>
                          <a:effectLst/>
                          <a:uFill>
                            <a:solidFill>
                              <a:schemeClr val="bg1"/>
                            </a:solidFill>
                          </a:uFill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3"/>
                        </a:rPr>
                        <a:t>8</a:t>
                      </a:r>
                      <a:r>
                        <a:rPr lang="cs-CZ" sz="1200" baseline="0" dirty="0">
                          <a:solidFill>
                            <a:srgbClr val="307871"/>
                          </a:solidFill>
                          <a:effectLst/>
                          <a:uFill>
                            <a:solidFill>
                              <a:schemeClr val="bg1"/>
                            </a:solidFill>
                          </a:uFill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5764">
                <a:tc>
                  <a:txBody>
                    <a:bodyPr/>
                    <a:lstStyle/>
                    <a:p>
                      <a:pPr marL="171450" indent="-17145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cs-CZ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ukazatele ekonomické efektivnosti investic a projektů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 u="sng" baseline="0" dirty="0">
                          <a:solidFill>
                            <a:srgbClr val="307871"/>
                          </a:solidFill>
                          <a:effectLst/>
                          <a:uFill>
                            <a:solidFill>
                              <a:schemeClr val="bg1"/>
                            </a:solidFill>
                          </a:uFill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3"/>
                        </a:rPr>
                        <a:t>8</a:t>
                      </a:r>
                      <a:r>
                        <a:rPr lang="cs-CZ" sz="1200" baseline="0" dirty="0">
                          <a:solidFill>
                            <a:srgbClr val="307871"/>
                          </a:solidFill>
                          <a:effectLst/>
                          <a:uFill>
                            <a:solidFill>
                              <a:schemeClr val="bg1"/>
                            </a:solidFill>
                          </a:uFill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5764">
                <a:tc>
                  <a:txBody>
                    <a:bodyPr/>
                    <a:lstStyle/>
                    <a:p>
                      <a:pPr marL="171450" indent="-17145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cs-CZ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finanční plánování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 u="sng" baseline="0" dirty="0">
                          <a:solidFill>
                            <a:srgbClr val="307871"/>
                          </a:solidFill>
                          <a:effectLst/>
                          <a:uFill>
                            <a:solidFill>
                              <a:schemeClr val="bg1"/>
                            </a:solidFill>
                          </a:uFill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3"/>
                        </a:rPr>
                        <a:t>8</a:t>
                      </a:r>
                      <a:r>
                        <a:rPr lang="cs-CZ" sz="1200" baseline="0" dirty="0">
                          <a:solidFill>
                            <a:srgbClr val="307871"/>
                          </a:solidFill>
                          <a:effectLst/>
                          <a:uFill>
                            <a:solidFill>
                              <a:schemeClr val="bg1"/>
                            </a:solidFill>
                          </a:uFill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3007">
                <a:tc>
                  <a:txBody>
                    <a:bodyPr/>
                    <a:lstStyle/>
                    <a:p>
                      <a:pPr marL="171450" indent="-17145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cs-CZ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pracovní právo, pracovně právní vztahy, sociální zabezpečení, zákon o zaměstnanosti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 u="sng" baseline="0" dirty="0">
                          <a:solidFill>
                            <a:srgbClr val="307871"/>
                          </a:solidFill>
                          <a:effectLst/>
                          <a:uFill>
                            <a:solidFill>
                              <a:schemeClr val="bg1"/>
                            </a:solidFill>
                          </a:uFill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2"/>
                        </a:rPr>
                        <a:t>7</a:t>
                      </a:r>
                      <a:r>
                        <a:rPr lang="cs-CZ" sz="1200" baseline="0" dirty="0">
                          <a:solidFill>
                            <a:srgbClr val="307871"/>
                          </a:solidFill>
                          <a:effectLst/>
                          <a:uFill>
                            <a:solidFill>
                              <a:schemeClr val="bg1"/>
                            </a:solidFill>
                          </a:uFill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43007">
                <a:tc>
                  <a:txBody>
                    <a:bodyPr/>
                    <a:lstStyle/>
                    <a:p>
                      <a:pPr marL="171450" indent="-17145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cs-CZ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komerční právo, smluvně-závazkové vztahy, obchodní společnosti, obchodní zákoník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 u="sng" baseline="0" dirty="0">
                          <a:solidFill>
                            <a:srgbClr val="307871"/>
                          </a:solidFill>
                          <a:effectLst/>
                          <a:uFill>
                            <a:solidFill>
                              <a:schemeClr val="bg1"/>
                            </a:solidFill>
                          </a:uFill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2"/>
                        </a:rPr>
                        <a:t>7</a:t>
                      </a:r>
                      <a:r>
                        <a:rPr lang="cs-CZ" sz="1200" baseline="0" dirty="0">
                          <a:solidFill>
                            <a:srgbClr val="307871"/>
                          </a:solidFill>
                          <a:effectLst/>
                          <a:uFill>
                            <a:solidFill>
                              <a:schemeClr val="bg1"/>
                            </a:solidFill>
                          </a:uFill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5764">
                <a:tc>
                  <a:txBody>
                    <a:bodyPr/>
                    <a:lstStyle/>
                    <a:p>
                      <a:pPr marL="171450" indent="-17145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cs-CZ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zásady vedení pracovního kolektivu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 u="sng" baseline="0" dirty="0">
                          <a:solidFill>
                            <a:srgbClr val="307871"/>
                          </a:solidFill>
                          <a:effectLst/>
                          <a:uFill>
                            <a:solidFill>
                              <a:schemeClr val="bg1"/>
                            </a:solidFill>
                          </a:uFill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3"/>
                        </a:rPr>
                        <a:t>8</a:t>
                      </a:r>
                      <a:r>
                        <a:rPr lang="cs-CZ" sz="1200" baseline="0" dirty="0">
                          <a:solidFill>
                            <a:srgbClr val="307871"/>
                          </a:solidFill>
                          <a:effectLst/>
                          <a:uFill>
                            <a:solidFill>
                              <a:schemeClr val="bg1"/>
                            </a:solidFill>
                          </a:uFill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25764">
                <a:tc>
                  <a:txBody>
                    <a:bodyPr/>
                    <a:lstStyle/>
                    <a:p>
                      <a:pPr marL="171450" indent="-17145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cs-CZ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metody a techniky hodnocení výkonu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 u="sng" baseline="0" dirty="0">
                          <a:solidFill>
                            <a:srgbClr val="307871"/>
                          </a:solidFill>
                          <a:effectLst/>
                          <a:uFill>
                            <a:solidFill>
                              <a:schemeClr val="bg1"/>
                            </a:solidFill>
                          </a:uFill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3"/>
                        </a:rPr>
                        <a:t>8</a:t>
                      </a:r>
                      <a:r>
                        <a:rPr lang="cs-CZ" sz="1200" baseline="0" dirty="0">
                          <a:solidFill>
                            <a:srgbClr val="307871"/>
                          </a:solidFill>
                          <a:effectLst/>
                          <a:uFill>
                            <a:solidFill>
                              <a:schemeClr val="bg1"/>
                            </a:solidFill>
                          </a:uFill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25764">
                <a:tc>
                  <a:txBody>
                    <a:bodyPr/>
                    <a:lstStyle/>
                    <a:p>
                      <a:pPr marL="171450" indent="-17145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cs-CZ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personální management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 u="sng" baseline="0" dirty="0">
                          <a:solidFill>
                            <a:srgbClr val="307871"/>
                          </a:solidFill>
                          <a:effectLst/>
                          <a:uFill>
                            <a:solidFill>
                              <a:schemeClr val="bg1"/>
                            </a:solidFill>
                          </a:uFill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3"/>
                        </a:rPr>
                        <a:t>8</a:t>
                      </a:r>
                      <a:r>
                        <a:rPr lang="cs-CZ" sz="1200" baseline="0" dirty="0">
                          <a:solidFill>
                            <a:srgbClr val="307871"/>
                          </a:solidFill>
                          <a:effectLst/>
                          <a:uFill>
                            <a:solidFill>
                              <a:schemeClr val="bg1"/>
                            </a:solidFill>
                          </a:uFill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25764">
                <a:tc>
                  <a:txBody>
                    <a:bodyPr/>
                    <a:lstStyle/>
                    <a:p>
                      <a:pPr marL="171450" indent="-17145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cs-CZ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ekonomický (finanční) management, controlling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 u="sng" baseline="0" dirty="0">
                          <a:solidFill>
                            <a:srgbClr val="307871"/>
                          </a:solidFill>
                          <a:effectLst/>
                          <a:uFill>
                            <a:solidFill>
                              <a:schemeClr val="bg1"/>
                            </a:solidFill>
                          </a:uFill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3"/>
                        </a:rPr>
                        <a:t>8</a:t>
                      </a:r>
                      <a:r>
                        <a:rPr lang="cs-CZ" sz="1200" baseline="0" dirty="0">
                          <a:solidFill>
                            <a:srgbClr val="307871"/>
                          </a:solidFill>
                          <a:effectLst/>
                          <a:uFill>
                            <a:solidFill>
                              <a:schemeClr val="bg1"/>
                            </a:solidFill>
                          </a:uFill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25764">
                <a:tc>
                  <a:txBody>
                    <a:bodyPr/>
                    <a:lstStyle/>
                    <a:p>
                      <a:pPr marL="171450" indent="-17145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cs-CZ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management kvality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 u="sng" baseline="0" dirty="0">
                          <a:solidFill>
                            <a:srgbClr val="307871"/>
                          </a:solidFill>
                          <a:effectLst/>
                          <a:uFill>
                            <a:solidFill>
                              <a:schemeClr val="bg1"/>
                            </a:solidFill>
                          </a:uFill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2"/>
                        </a:rPr>
                        <a:t>7</a:t>
                      </a:r>
                      <a:r>
                        <a:rPr lang="cs-CZ" sz="1200" baseline="0" dirty="0">
                          <a:solidFill>
                            <a:srgbClr val="307871"/>
                          </a:solidFill>
                          <a:effectLst/>
                          <a:uFill>
                            <a:solidFill>
                              <a:schemeClr val="bg1"/>
                            </a:solidFill>
                          </a:uFill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25764">
                <a:tc>
                  <a:txBody>
                    <a:bodyPr/>
                    <a:lstStyle/>
                    <a:p>
                      <a:pPr marL="171450" indent="-17145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cs-CZ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legislativa veřejných zakázek a pravidla hospodářské soutěže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 u="sng" baseline="0" dirty="0">
                          <a:solidFill>
                            <a:srgbClr val="307871"/>
                          </a:solidFill>
                          <a:effectLst/>
                          <a:uFill>
                            <a:solidFill>
                              <a:schemeClr val="bg1"/>
                            </a:solidFill>
                          </a:uFill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3"/>
                        </a:rPr>
                        <a:t>8</a:t>
                      </a:r>
                      <a:r>
                        <a:rPr lang="cs-CZ" sz="1200" baseline="0" dirty="0">
                          <a:solidFill>
                            <a:srgbClr val="307871"/>
                          </a:solidFill>
                          <a:effectLst/>
                          <a:uFill>
                            <a:solidFill>
                              <a:schemeClr val="bg1"/>
                            </a:solidFill>
                          </a:uFill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25764">
                <a:tc>
                  <a:txBody>
                    <a:bodyPr/>
                    <a:lstStyle/>
                    <a:p>
                      <a:pPr marL="171450" indent="-17145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cs-CZ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problematika grantů a grantové politiky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 u="sng" baseline="0" dirty="0">
                          <a:solidFill>
                            <a:srgbClr val="307871"/>
                          </a:solidFill>
                          <a:effectLst/>
                          <a:uFill>
                            <a:solidFill>
                              <a:schemeClr val="bg1"/>
                            </a:solidFill>
                          </a:uFill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3"/>
                        </a:rPr>
                        <a:t>8</a:t>
                      </a:r>
                      <a:r>
                        <a:rPr lang="cs-CZ" sz="1200" baseline="0" dirty="0">
                          <a:solidFill>
                            <a:srgbClr val="307871"/>
                          </a:solidFill>
                          <a:effectLst/>
                          <a:uFill>
                            <a:solidFill>
                              <a:schemeClr val="bg1"/>
                            </a:solidFill>
                          </a:uFill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25764">
                <a:tc>
                  <a:txBody>
                    <a:bodyPr/>
                    <a:lstStyle/>
                    <a:p>
                      <a:pPr marL="171450" indent="-17145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cs-CZ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management rizik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 u="sng" baseline="0" dirty="0">
                          <a:solidFill>
                            <a:srgbClr val="307871"/>
                          </a:solidFill>
                          <a:effectLst/>
                          <a:uFill>
                            <a:solidFill>
                              <a:schemeClr val="bg1"/>
                            </a:solidFill>
                          </a:uFill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3"/>
                        </a:rPr>
                        <a:t>8</a:t>
                      </a:r>
                      <a:r>
                        <a:rPr lang="cs-CZ" sz="1200" baseline="0" dirty="0">
                          <a:solidFill>
                            <a:srgbClr val="307871"/>
                          </a:solidFill>
                          <a:effectLst/>
                          <a:uFill>
                            <a:solidFill>
                              <a:schemeClr val="bg1"/>
                            </a:solidFill>
                          </a:uFill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35372">
                <a:tc>
                  <a:txBody>
                    <a:bodyPr/>
                    <a:lstStyle/>
                    <a:p>
                      <a:pPr marL="171450" indent="-17145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cs-CZ" sz="12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time</a:t>
                      </a:r>
                      <a:r>
                        <a:rPr lang="cs-CZ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management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 u="sng" baseline="0" dirty="0">
                          <a:solidFill>
                            <a:srgbClr val="307871"/>
                          </a:solidFill>
                          <a:effectLst/>
                          <a:uFill>
                            <a:solidFill>
                              <a:schemeClr val="bg1"/>
                            </a:solidFill>
                          </a:uFill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3"/>
                        </a:rPr>
                        <a:t>8</a:t>
                      </a:r>
                      <a:endParaRPr lang="cs-CZ" sz="1200" baseline="0" dirty="0">
                        <a:solidFill>
                          <a:srgbClr val="307871"/>
                        </a:solidFill>
                        <a:effectLst/>
                        <a:uFill>
                          <a:solidFill>
                            <a:schemeClr val="bg1"/>
                          </a:solidFill>
                        </a:uFill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2683557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51520" y="267494"/>
            <a:ext cx="345638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395536" y="1923678"/>
            <a:ext cx="2880320" cy="2664295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pl-PL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cs-CZ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cs-CZ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cs-CZ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it-IT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Odborné dovednosti </a:t>
            </a:r>
            <a:r>
              <a:rPr lang="it-IT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(úroveň </a:t>
            </a:r>
            <a:r>
              <a:rPr lang="cs-CZ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1-8</a:t>
            </a:r>
            <a:r>
              <a:rPr lang="it-IT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3844516" y="0"/>
            <a:ext cx="5067900" cy="494801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3" indent="0" algn="just">
              <a:buNone/>
            </a:pPr>
            <a:endParaRPr lang="cs-CZ" sz="1400" dirty="0"/>
          </a:p>
          <a:p>
            <a:pPr marL="0" lvl="3" indent="0" algn="just">
              <a:buNone/>
            </a:pPr>
            <a:endParaRPr lang="cs-CZ" sz="1400" b="1" dirty="0"/>
          </a:p>
          <a:p>
            <a:pPr marL="0" lvl="3" indent="0" algn="just">
              <a:buNone/>
            </a:pPr>
            <a:endParaRPr lang="cs-CZ" sz="1400" b="1" dirty="0"/>
          </a:p>
          <a:p>
            <a:pPr marL="457200" lvl="4"/>
            <a:endParaRPr lang="cs-CZ" sz="1400" dirty="0"/>
          </a:p>
          <a:p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88132" y="411510"/>
            <a:ext cx="3183160" cy="165618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Kompetence projektového manažera</a:t>
            </a:r>
          </a:p>
        </p:txBody>
      </p:sp>
      <p:graphicFrame>
        <p:nvGraphicFramePr>
          <p:cNvPr id="7" name="Tabulk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7093826"/>
              </p:ext>
            </p:extLst>
          </p:nvPr>
        </p:nvGraphicFramePr>
        <p:xfrm>
          <a:off x="3923928" y="1347614"/>
          <a:ext cx="4608512" cy="2955238"/>
        </p:xfrm>
        <a:graphic>
          <a:graphicData uri="http://schemas.openxmlformats.org/drawingml/2006/table">
            <a:tbl>
              <a:tblPr firstRow="1" firstCol="1" bandRow="1"/>
              <a:tblGrid>
                <a:gridCol w="42732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525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68658">
                <a:tc>
                  <a:txBody>
                    <a:bodyPr/>
                    <a:lstStyle/>
                    <a:p>
                      <a:pPr marL="285750" indent="-28575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cs-CZ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Řízení integrace projektu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 u="sng" baseline="0" dirty="0">
                          <a:solidFill>
                            <a:srgbClr val="0563C1"/>
                          </a:solidFill>
                          <a:effectLst/>
                          <a:uFill>
                            <a:solidFill>
                              <a:schemeClr val="bg1"/>
                            </a:solidFill>
                          </a:uFill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2"/>
                        </a:rPr>
                        <a:t>7</a:t>
                      </a:r>
                      <a:r>
                        <a:rPr lang="cs-CZ" sz="1200" baseline="0" dirty="0">
                          <a:effectLst/>
                          <a:uFill>
                            <a:solidFill>
                              <a:schemeClr val="bg1"/>
                            </a:solidFill>
                          </a:uFill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8658">
                <a:tc>
                  <a:txBody>
                    <a:bodyPr/>
                    <a:lstStyle/>
                    <a:p>
                      <a:pPr marL="285750" indent="-28575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cs-CZ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Řízení rozsahu projektu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 u="sng" baseline="0" dirty="0">
                          <a:solidFill>
                            <a:srgbClr val="0563C1"/>
                          </a:solidFill>
                          <a:effectLst/>
                          <a:uFill>
                            <a:solidFill>
                              <a:schemeClr val="bg1"/>
                            </a:solidFill>
                          </a:uFill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2"/>
                        </a:rPr>
                        <a:t>7</a:t>
                      </a:r>
                      <a:r>
                        <a:rPr lang="cs-CZ" sz="1200" baseline="0" dirty="0">
                          <a:effectLst/>
                          <a:uFill>
                            <a:solidFill>
                              <a:schemeClr val="bg1"/>
                            </a:solidFill>
                          </a:uFill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8658">
                <a:tc>
                  <a:txBody>
                    <a:bodyPr/>
                    <a:lstStyle/>
                    <a:p>
                      <a:pPr marL="285750" indent="-28575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cs-CZ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Finanční řízení projektu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 u="sng" baseline="0" dirty="0">
                          <a:solidFill>
                            <a:srgbClr val="0563C1"/>
                          </a:solidFill>
                          <a:effectLst/>
                          <a:uFill>
                            <a:solidFill>
                              <a:schemeClr val="bg1"/>
                            </a:solidFill>
                          </a:uFill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2"/>
                        </a:rPr>
                        <a:t>7</a:t>
                      </a:r>
                      <a:r>
                        <a:rPr lang="cs-CZ" sz="1200" baseline="0" dirty="0">
                          <a:effectLst/>
                          <a:uFill>
                            <a:solidFill>
                              <a:schemeClr val="bg1"/>
                            </a:solidFill>
                          </a:uFill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8658">
                <a:tc>
                  <a:txBody>
                    <a:bodyPr/>
                    <a:lstStyle/>
                    <a:p>
                      <a:pPr marL="285750" indent="-28575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cs-CZ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Řízení změn v projektu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 u="sng" baseline="0" dirty="0">
                          <a:solidFill>
                            <a:srgbClr val="0563C1"/>
                          </a:solidFill>
                          <a:effectLst/>
                          <a:uFill>
                            <a:solidFill>
                              <a:schemeClr val="bg1"/>
                            </a:solidFill>
                          </a:uFill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2"/>
                        </a:rPr>
                        <a:t>7</a:t>
                      </a:r>
                      <a:r>
                        <a:rPr lang="cs-CZ" sz="1200" baseline="0" dirty="0">
                          <a:effectLst/>
                          <a:uFill>
                            <a:solidFill>
                              <a:schemeClr val="bg1"/>
                            </a:solidFill>
                          </a:uFill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8658">
                <a:tc>
                  <a:txBody>
                    <a:bodyPr/>
                    <a:lstStyle/>
                    <a:p>
                      <a:pPr marL="285750" indent="-28575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cs-CZ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Řízení časového rámce projektu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 u="sng" baseline="0" dirty="0">
                          <a:solidFill>
                            <a:srgbClr val="0563C1"/>
                          </a:solidFill>
                          <a:effectLst/>
                          <a:uFill>
                            <a:solidFill>
                              <a:schemeClr val="bg1"/>
                            </a:solidFill>
                          </a:uFill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2"/>
                        </a:rPr>
                        <a:t>7</a:t>
                      </a:r>
                      <a:r>
                        <a:rPr lang="cs-CZ" sz="1200" baseline="0" dirty="0">
                          <a:effectLst/>
                          <a:uFill>
                            <a:solidFill>
                              <a:schemeClr val="bg1"/>
                            </a:solidFill>
                          </a:uFill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8658">
                <a:tc>
                  <a:txBody>
                    <a:bodyPr/>
                    <a:lstStyle/>
                    <a:p>
                      <a:pPr marL="285750" indent="-28575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cs-CZ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Řízení jakosti projektu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 u="sng" baseline="0" dirty="0">
                          <a:solidFill>
                            <a:srgbClr val="0563C1"/>
                          </a:solidFill>
                          <a:effectLst/>
                          <a:uFill>
                            <a:solidFill>
                              <a:schemeClr val="bg1"/>
                            </a:solidFill>
                          </a:uFill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3"/>
                        </a:rPr>
                        <a:t>6</a:t>
                      </a:r>
                      <a:r>
                        <a:rPr lang="cs-CZ" sz="1200" baseline="0" dirty="0">
                          <a:effectLst/>
                          <a:uFill>
                            <a:solidFill>
                              <a:schemeClr val="bg1"/>
                            </a:solidFill>
                          </a:uFill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8658">
                <a:tc>
                  <a:txBody>
                    <a:bodyPr/>
                    <a:lstStyle/>
                    <a:p>
                      <a:pPr marL="285750" indent="-28575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cs-CZ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Řízení rizik projektu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 u="sng" baseline="0" dirty="0">
                          <a:solidFill>
                            <a:srgbClr val="0563C1"/>
                          </a:solidFill>
                          <a:effectLst/>
                          <a:uFill>
                            <a:solidFill>
                              <a:schemeClr val="bg1"/>
                            </a:solidFill>
                          </a:uFill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2"/>
                        </a:rPr>
                        <a:t>7</a:t>
                      </a:r>
                      <a:r>
                        <a:rPr lang="cs-CZ" sz="1200" baseline="0" dirty="0">
                          <a:effectLst/>
                          <a:uFill>
                            <a:solidFill>
                              <a:schemeClr val="bg1"/>
                            </a:solidFill>
                          </a:uFill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68658">
                <a:tc>
                  <a:txBody>
                    <a:bodyPr/>
                    <a:lstStyle/>
                    <a:p>
                      <a:pPr marL="285750" indent="-28575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cs-CZ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Řízení zdrojů projektu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 u="sng" baseline="0" dirty="0">
                          <a:solidFill>
                            <a:srgbClr val="0563C1"/>
                          </a:solidFill>
                          <a:effectLst/>
                          <a:uFill>
                            <a:solidFill>
                              <a:schemeClr val="bg1"/>
                            </a:solidFill>
                          </a:uFill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2"/>
                        </a:rPr>
                        <a:t>7</a:t>
                      </a:r>
                      <a:r>
                        <a:rPr lang="cs-CZ" sz="1200" baseline="0" dirty="0">
                          <a:effectLst/>
                          <a:uFill>
                            <a:solidFill>
                              <a:schemeClr val="bg1"/>
                            </a:solidFill>
                          </a:uFill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68658">
                <a:tc>
                  <a:txBody>
                    <a:bodyPr/>
                    <a:lstStyle/>
                    <a:p>
                      <a:pPr marL="285750" indent="-28575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cs-CZ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Řízení informací a dokumentace v projektu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 u="sng" baseline="0" dirty="0">
                          <a:solidFill>
                            <a:srgbClr val="0563C1"/>
                          </a:solidFill>
                          <a:effectLst/>
                          <a:uFill>
                            <a:solidFill>
                              <a:schemeClr val="bg1"/>
                            </a:solidFill>
                          </a:uFill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3"/>
                        </a:rPr>
                        <a:t>6</a:t>
                      </a:r>
                      <a:r>
                        <a:rPr lang="cs-CZ" sz="1200" baseline="0" dirty="0">
                          <a:effectLst/>
                          <a:uFill>
                            <a:solidFill>
                              <a:schemeClr val="bg1"/>
                            </a:solidFill>
                          </a:uFill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68658">
                <a:tc>
                  <a:txBody>
                    <a:bodyPr/>
                    <a:lstStyle/>
                    <a:p>
                      <a:pPr marL="285750" indent="-28575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cs-CZ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Řízení programu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 u="sng" baseline="0" dirty="0">
                          <a:solidFill>
                            <a:srgbClr val="0563C1"/>
                          </a:solidFill>
                          <a:effectLst/>
                          <a:uFill>
                            <a:solidFill>
                              <a:schemeClr val="bg1"/>
                            </a:solidFill>
                          </a:uFill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2"/>
                        </a:rPr>
                        <a:t>7</a:t>
                      </a:r>
                      <a:r>
                        <a:rPr lang="cs-CZ" sz="1200" baseline="0" dirty="0">
                          <a:effectLst/>
                          <a:uFill>
                            <a:solidFill>
                              <a:schemeClr val="bg1"/>
                            </a:solidFill>
                          </a:uFill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68658">
                <a:tc>
                  <a:txBody>
                    <a:bodyPr/>
                    <a:lstStyle/>
                    <a:p>
                      <a:pPr marL="285750" indent="-28575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cs-CZ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Řízení organizace prostřednictvím projektů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 u="sng" baseline="0" dirty="0">
                          <a:solidFill>
                            <a:srgbClr val="0563C1"/>
                          </a:solidFill>
                          <a:effectLst/>
                          <a:uFill>
                            <a:solidFill>
                              <a:schemeClr val="bg1"/>
                            </a:solidFill>
                          </a:uFill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2"/>
                        </a:rPr>
                        <a:t>7</a:t>
                      </a:r>
                      <a:r>
                        <a:rPr lang="cs-CZ" sz="1200" baseline="0" dirty="0">
                          <a:effectLst/>
                          <a:uFill>
                            <a:solidFill>
                              <a:schemeClr val="bg1"/>
                            </a:solidFill>
                          </a:uFill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2423051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51520" y="267494"/>
            <a:ext cx="345638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395536" y="1923678"/>
            <a:ext cx="2880320" cy="2664295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pl-PL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cs-CZ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cs-CZ" sz="16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it-IT" sz="1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 Zdravotní podmínky (onemocnění omezující výkon pozice)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3844516" y="0"/>
            <a:ext cx="5067900" cy="494801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3" indent="0" algn="just">
              <a:buNone/>
            </a:pPr>
            <a:endParaRPr lang="cs-CZ" sz="1400" dirty="0"/>
          </a:p>
          <a:p>
            <a:pPr marL="0" lvl="3" indent="0" algn="just">
              <a:buNone/>
            </a:pPr>
            <a:endParaRPr lang="cs-CZ" sz="1400" b="1" dirty="0"/>
          </a:p>
          <a:p>
            <a:pPr marL="0" lvl="3" indent="0" algn="just">
              <a:buNone/>
            </a:pPr>
            <a:endParaRPr lang="cs-CZ" sz="1600" dirty="0"/>
          </a:p>
          <a:p>
            <a:pPr marL="0" lvl="3" indent="0">
              <a:buNone/>
            </a:pPr>
            <a:r>
              <a:rPr lang="cs-CZ" sz="1200" dirty="0"/>
              <a:t>Onemocnění </a:t>
            </a:r>
            <a:r>
              <a:rPr lang="cs-CZ" sz="1200" b="1" dirty="0"/>
              <a:t>omezující výkon </a:t>
            </a:r>
            <a:r>
              <a:rPr lang="cs-CZ" sz="1200" dirty="0"/>
              <a:t>typové pozice</a:t>
            </a:r>
          </a:p>
          <a:p>
            <a:pPr marL="228600" lvl="4" indent="0">
              <a:buNone/>
            </a:pPr>
            <a:r>
              <a:rPr lang="cs-CZ" sz="1200" dirty="0"/>
              <a:t>•	Závažná endokrinní onemocnění.</a:t>
            </a:r>
          </a:p>
          <a:p>
            <a:pPr marL="228600" lvl="4" indent="0">
              <a:buNone/>
            </a:pPr>
            <a:r>
              <a:rPr lang="cs-CZ" sz="1200" dirty="0"/>
              <a:t>•	Poruchy vidění.</a:t>
            </a:r>
          </a:p>
          <a:p>
            <a:pPr marL="228600" lvl="4" indent="0">
              <a:buNone/>
            </a:pPr>
            <a:r>
              <a:rPr lang="cs-CZ" sz="1200" dirty="0"/>
              <a:t>•	Duševní poruchy.</a:t>
            </a:r>
          </a:p>
          <a:p>
            <a:pPr marL="228600" lvl="4" indent="0">
              <a:buNone/>
            </a:pPr>
            <a:r>
              <a:rPr lang="cs-CZ" sz="1200" dirty="0"/>
              <a:t>•	Poruchy chování.</a:t>
            </a:r>
          </a:p>
          <a:p>
            <a:pPr marL="228600" lvl="4" indent="0">
              <a:buNone/>
            </a:pPr>
            <a:r>
              <a:rPr lang="cs-CZ" sz="1200" dirty="0"/>
              <a:t>•	Závažná psychosomatická onemocnění.</a:t>
            </a:r>
          </a:p>
          <a:p>
            <a:pPr marL="228600" lvl="4" indent="0">
              <a:buNone/>
            </a:pPr>
            <a:r>
              <a:rPr lang="cs-CZ" sz="1200" dirty="0"/>
              <a:t>•	Epilepsie a jiná záchvatová onemocnění.</a:t>
            </a:r>
          </a:p>
          <a:p>
            <a:pPr marL="228600" lvl="4" indent="0">
              <a:buNone/>
            </a:pPr>
            <a:r>
              <a:rPr lang="cs-CZ" sz="1200" dirty="0"/>
              <a:t>•	Závažná nervová onemocnění.</a:t>
            </a:r>
          </a:p>
          <a:p>
            <a:pPr marL="228600" lvl="4" indent="0">
              <a:buNone/>
            </a:pPr>
            <a:endParaRPr lang="cs-CZ" sz="1200" dirty="0"/>
          </a:p>
          <a:p>
            <a:pPr marL="0" lvl="3" indent="0">
              <a:buNone/>
            </a:pPr>
            <a:r>
              <a:rPr lang="cs-CZ" sz="1200" dirty="0"/>
              <a:t>Onemocnění </a:t>
            </a:r>
            <a:r>
              <a:rPr lang="cs-CZ" sz="1200" b="1" dirty="0"/>
              <a:t>vylučující výkon </a:t>
            </a:r>
            <a:r>
              <a:rPr lang="cs-CZ" sz="1200" dirty="0"/>
              <a:t>typové pozice</a:t>
            </a:r>
          </a:p>
          <a:p>
            <a:pPr marL="228600" lvl="4" indent="0">
              <a:buNone/>
            </a:pPr>
            <a:r>
              <a:rPr lang="cs-CZ" sz="1200" dirty="0"/>
              <a:t>•	Závažné duševní poruchy, těžké poruchy chování.</a:t>
            </a:r>
          </a:p>
          <a:p>
            <a:pPr marL="0" lvl="3"/>
            <a:endParaRPr lang="cs-CZ" sz="1400" b="1" dirty="0"/>
          </a:p>
          <a:p>
            <a:pPr marL="742950" lvl="4" indent="-285750">
              <a:buFont typeface="Arial" panose="020B0604020202020204" pitchFamily="34" charset="0"/>
              <a:buChar char="•"/>
            </a:pPr>
            <a:endParaRPr lang="cs-CZ" sz="1400" dirty="0"/>
          </a:p>
          <a:p>
            <a:pPr marL="457200" lvl="4"/>
            <a:endParaRPr lang="cs-CZ" sz="1400" dirty="0"/>
          </a:p>
          <a:p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88132" y="411510"/>
            <a:ext cx="3183160" cy="165618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Kompetence projektového manažera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226939"/>
            <a:ext cx="956040" cy="745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796555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51520" y="267494"/>
            <a:ext cx="345638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395536" y="1923678"/>
            <a:ext cx="2880320" cy="2664295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endParaRPr lang="pl-PL" sz="1400" b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cs-CZ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3870635" y="226940"/>
            <a:ext cx="3797710" cy="389298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6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600" b="1" dirty="0"/>
          </a:p>
          <a:p>
            <a:pPr marL="0" indent="0">
              <a:buNone/>
            </a:pPr>
            <a:endParaRPr lang="cs-CZ" sz="1200" b="1" dirty="0"/>
          </a:p>
          <a:p>
            <a:pPr marL="0" lvl="0" indent="0" algn="just">
              <a:buClr>
                <a:srgbClr val="000000"/>
              </a:buClr>
              <a:buNone/>
            </a:pPr>
            <a:r>
              <a:rPr lang="cs-CZ" sz="1200" b="1" dirty="0"/>
              <a:t>Projektový manažer</a:t>
            </a:r>
          </a:p>
          <a:p>
            <a:pPr>
              <a:buClr>
                <a:srgbClr val="000000"/>
              </a:buClr>
            </a:pPr>
            <a:r>
              <a:rPr lang="cs-CZ" sz="1200" dirty="0"/>
              <a:t>Přirozený leader, inovátor, vybaven základními předpoklady a kompetencemi pro vedení týmů </a:t>
            </a:r>
            <a:br>
              <a:rPr lang="cs-CZ" sz="1200" dirty="0"/>
            </a:br>
            <a:r>
              <a:rPr lang="cs-CZ" sz="1200" dirty="0"/>
              <a:t>a projektů.</a:t>
            </a:r>
          </a:p>
          <a:p>
            <a:pPr>
              <a:buClr>
                <a:srgbClr val="000000"/>
              </a:buClr>
            </a:pPr>
            <a:r>
              <a:rPr lang="cs-CZ" sz="1200" dirty="0"/>
              <a:t>Znalost projektových metodik a nástrojů – schopen vyhodnotit a uplatnit vhodné techniky pro dané projektové problémy (postupy, řešení).</a:t>
            </a:r>
          </a:p>
          <a:p>
            <a:pPr>
              <a:buClr>
                <a:srgbClr val="000000"/>
              </a:buClr>
            </a:pPr>
            <a:r>
              <a:rPr lang="cs-CZ" sz="1200" dirty="0"/>
              <a:t>Disponuje „selským rozumem“ a citem pro dotahování projektů k synergickým přínosům pro organizaci.</a:t>
            </a:r>
          </a:p>
          <a:p>
            <a:pPr>
              <a:buClr>
                <a:srgbClr val="000000"/>
              </a:buClr>
            </a:pPr>
            <a:r>
              <a:rPr lang="cs-CZ" sz="1200" dirty="0"/>
              <a:t>Využívá proaktivní, soudobé agilní techniky a je schopen vést a řídit projekty v prostředí častých změn.</a:t>
            </a: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88132" y="411510"/>
            <a:ext cx="3183160" cy="244827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Závěr</a:t>
            </a:r>
          </a:p>
          <a:p>
            <a:pPr algn="l"/>
            <a:endParaRPr lang="cs-CZ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226939"/>
            <a:ext cx="956040" cy="745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042853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51520" y="267494"/>
            <a:ext cx="345638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395536" y="1923678"/>
            <a:ext cx="2880320" cy="2664295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endParaRPr lang="pl-PL" sz="1400" b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cs-CZ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4067944" y="2067694"/>
            <a:ext cx="4104456" cy="252027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 algn="ctr">
              <a:buNone/>
            </a:pPr>
            <a:r>
              <a:rPr lang="cs-CZ" sz="14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………….</a:t>
            </a:r>
          </a:p>
          <a:p>
            <a:pPr marL="0" indent="0" algn="ctr">
              <a:buNone/>
            </a:pPr>
            <a:r>
              <a:rPr lang="cs-CZ" sz="14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………….</a:t>
            </a:r>
          </a:p>
          <a:p>
            <a:pPr marL="0" indent="0" algn="ctr">
              <a:buNone/>
            </a:pPr>
            <a:r>
              <a:rPr lang="cs-CZ" sz="14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………….</a:t>
            </a:r>
          </a:p>
          <a:p>
            <a:pPr marL="0" indent="0" algn="ctr">
              <a:buNone/>
            </a:pPr>
            <a:endParaRPr lang="cs-CZ" sz="1400" i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88132" y="411510"/>
            <a:ext cx="3183160" cy="244827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Diskuse </a:t>
            </a:r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</a:t>
            </a:r>
            <a:endParaRPr lang="cs-CZ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226939"/>
            <a:ext cx="956040" cy="745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9284833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 fontScale="90000"/>
          </a:bodyPr>
          <a:lstStyle/>
          <a:p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Děkuji za pozornost</a:t>
            </a: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63688" y="3219822"/>
            <a:ext cx="3888432" cy="136815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cs-CZ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přeji Vám úspěšný den </a:t>
            </a:r>
            <a:r>
              <a:rPr lang="cs-CZ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</a:t>
            </a:r>
            <a:endParaRPr lang="cs-CZ" sz="2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300192" y="3723878"/>
            <a:ext cx="2672079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Pavel Adámek, Ph.D.</a:t>
            </a:r>
          </a:p>
          <a:p>
            <a:pPr algn="r"/>
            <a:r>
              <a:rPr lang="cs-CZ" altLang="cs-CZ" sz="9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adamek@opf.slu.cz</a:t>
            </a:r>
          </a:p>
          <a:p>
            <a:pPr algn="r"/>
            <a:r>
              <a:rPr lang="cs-CZ" altLang="cs-CZ" sz="9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Katedra podnikové ekonomiky a managementu</a:t>
            </a:r>
          </a:p>
        </p:txBody>
      </p:sp>
    </p:spTree>
    <p:extLst>
      <p:ext uri="{BB962C8B-B14F-4D97-AF65-F5344CB8AC3E}">
        <p14:creationId xmlns:p14="http://schemas.microsoft.com/office/powerpoint/2010/main" val="8209203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51520" y="267494"/>
            <a:ext cx="345638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395536" y="1923678"/>
            <a:ext cx="2880320" cy="2664295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endParaRPr lang="cs-CZ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3851920" y="398419"/>
            <a:ext cx="4221992" cy="293342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3" indent="0">
              <a:buNone/>
            </a:pPr>
            <a:endParaRPr lang="cs-CZ" sz="1600" dirty="0"/>
          </a:p>
          <a:p>
            <a:pPr marL="0" lvl="3" indent="0">
              <a:buNone/>
            </a:pPr>
            <a:endParaRPr lang="cs-CZ" sz="1600" dirty="0"/>
          </a:p>
          <a:p>
            <a:pPr marL="0" lvl="3" indent="0">
              <a:buNone/>
            </a:pPr>
            <a:endParaRPr lang="cs-CZ" sz="1600" dirty="0"/>
          </a:p>
          <a:p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88132" y="411510"/>
            <a:ext cx="3183160" cy="165618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Charakteristika projektového manažera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226939"/>
            <a:ext cx="956040" cy="745712"/>
          </a:xfrm>
          <a:prstGeom prst="rect">
            <a:avLst/>
          </a:prstGeom>
        </p:spPr>
      </p:pic>
      <p:graphicFrame>
        <p:nvGraphicFramePr>
          <p:cNvPr id="8" name="Tabulk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1933190"/>
              </p:ext>
            </p:extLst>
          </p:nvPr>
        </p:nvGraphicFramePr>
        <p:xfrm>
          <a:off x="3835099" y="1144131"/>
          <a:ext cx="5131754" cy="3672406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11272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045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428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 b="1" dirty="0">
                          <a:solidFill>
                            <a:schemeClr val="bg1"/>
                          </a:solidFill>
                          <a:effectLst/>
                        </a:rPr>
                        <a:t>Funkce projektového manažera</a:t>
                      </a:r>
                      <a:endParaRPr lang="cs-CZ" sz="11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30787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 dirty="0">
                          <a:solidFill>
                            <a:schemeClr val="bg1"/>
                          </a:solidFill>
                          <a:effectLst/>
                        </a:rPr>
                        <a:t>Odpovědnost za</a:t>
                      </a:r>
                      <a:endParaRPr lang="cs-CZ" sz="1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3078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186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cs-CZ" sz="1100" b="1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 b="1" dirty="0">
                          <a:solidFill>
                            <a:schemeClr val="bg1"/>
                          </a:solidFill>
                          <a:effectLst/>
                        </a:rPr>
                        <a:t>Plánovač</a:t>
                      </a:r>
                      <a:endParaRPr lang="cs-CZ" sz="11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307871"/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 algn="just">
                        <a:spcAft>
                          <a:spcPts val="0"/>
                        </a:spcAft>
                        <a:buFont typeface="Times New Roman" panose="02020603050405020304" pitchFamily="18" charset="0"/>
                        <a:buChar char="▪"/>
                        <a:tabLst>
                          <a:tab pos="228600" algn="l"/>
                        </a:tabLst>
                      </a:pPr>
                      <a:r>
                        <a:rPr lang="cs-CZ" sz="1100">
                          <a:solidFill>
                            <a:schemeClr val="tx1"/>
                          </a:solidFill>
                          <a:effectLst/>
                        </a:rPr>
                        <a:t>tvorbu a implementaci realizačních plánů (časových, zdrojů, nákladů atp.)</a:t>
                      </a:r>
                      <a:endParaRPr lang="cs-CZ" sz="1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6013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 b="1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 b="1" dirty="0">
                          <a:solidFill>
                            <a:schemeClr val="bg1"/>
                          </a:solidFill>
                          <a:effectLst/>
                        </a:rPr>
                        <a:t>Organizátor</a:t>
                      </a:r>
                      <a:endParaRPr lang="cs-CZ" sz="11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307871"/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 algn="just">
                        <a:spcAft>
                          <a:spcPts val="0"/>
                        </a:spcAft>
                        <a:buFont typeface="Times New Roman" panose="02020603050405020304" pitchFamily="18" charset="0"/>
                        <a:buChar char="▪"/>
                        <a:tabLst>
                          <a:tab pos="228600" algn="l"/>
                        </a:tabLst>
                      </a:pPr>
                      <a:r>
                        <a:rPr lang="cs-CZ" sz="1100" dirty="0">
                          <a:solidFill>
                            <a:schemeClr val="tx1"/>
                          </a:solidFill>
                          <a:effectLst/>
                        </a:rPr>
                        <a:t>rozdělení práce v týmu, instruktáž pracovníků, rozdělení odpovědností a pravomocí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Times New Roman" panose="02020603050405020304" pitchFamily="18" charset="0"/>
                        <a:buChar char="▪"/>
                        <a:tabLst>
                          <a:tab pos="228600" algn="l"/>
                        </a:tabLst>
                      </a:pPr>
                      <a:r>
                        <a:rPr lang="cs-CZ" sz="1100" dirty="0">
                          <a:solidFill>
                            <a:schemeClr val="tx1"/>
                          </a:solidFill>
                          <a:effectLst/>
                        </a:rPr>
                        <a:t>předvídání vzniku problémů a návrhy na jejich řešení</a:t>
                      </a:r>
                      <a:endParaRPr lang="cs-CZ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6013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 b="1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 b="1" dirty="0">
                          <a:solidFill>
                            <a:schemeClr val="bg1"/>
                          </a:solidFill>
                          <a:effectLst/>
                        </a:rPr>
                        <a:t>Vedoucí</a:t>
                      </a:r>
                      <a:endParaRPr lang="cs-CZ" sz="11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307871"/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 algn="just">
                        <a:spcAft>
                          <a:spcPts val="0"/>
                        </a:spcAft>
                        <a:buFont typeface="Times New Roman" panose="02020603050405020304" pitchFamily="18" charset="0"/>
                        <a:buChar char="▪"/>
                        <a:tabLst>
                          <a:tab pos="228600" algn="l"/>
                        </a:tabLst>
                      </a:pPr>
                      <a:r>
                        <a:rPr lang="cs-CZ" sz="1100" dirty="0">
                          <a:solidFill>
                            <a:schemeClr val="tx1"/>
                          </a:solidFill>
                          <a:effectLst/>
                        </a:rPr>
                        <a:t>výběr členů týmu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Times New Roman" panose="02020603050405020304" pitchFamily="18" charset="0"/>
                        <a:buChar char="▪"/>
                        <a:tabLst>
                          <a:tab pos="228600" algn="l"/>
                        </a:tabLst>
                      </a:pPr>
                      <a:r>
                        <a:rPr lang="cs-CZ" sz="1100" dirty="0">
                          <a:solidFill>
                            <a:schemeClr val="tx1"/>
                          </a:solidFill>
                          <a:effectLst/>
                        </a:rPr>
                        <a:t>vyřizování pracovních nároků a problémů členů týmu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Times New Roman" panose="02020603050405020304" pitchFamily="18" charset="0"/>
                        <a:buChar char="▪"/>
                        <a:tabLst>
                          <a:tab pos="228600" algn="l"/>
                        </a:tabLst>
                      </a:pPr>
                      <a:r>
                        <a:rPr lang="cs-CZ" sz="1100" dirty="0">
                          <a:solidFill>
                            <a:schemeClr val="tx1"/>
                          </a:solidFill>
                          <a:effectLst/>
                        </a:rPr>
                        <a:t>poskytování informací o průběhu realizace projektu</a:t>
                      </a:r>
                      <a:endParaRPr lang="cs-CZ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186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 b="1" dirty="0">
                          <a:solidFill>
                            <a:schemeClr val="bg1"/>
                          </a:solidFill>
                          <a:effectLst/>
                        </a:rPr>
                        <a:t>Koordinátor</a:t>
                      </a:r>
                      <a:endParaRPr lang="cs-CZ" sz="11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307871"/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 algn="just">
                        <a:spcAft>
                          <a:spcPts val="0"/>
                        </a:spcAft>
                        <a:buFont typeface="Times New Roman" panose="02020603050405020304" pitchFamily="18" charset="0"/>
                        <a:buChar char="▪"/>
                        <a:tabLst>
                          <a:tab pos="228600" algn="l"/>
                        </a:tabLst>
                      </a:pPr>
                      <a:r>
                        <a:rPr lang="cs-CZ" sz="1100">
                          <a:solidFill>
                            <a:schemeClr val="tx1"/>
                          </a:solidFill>
                          <a:effectLst/>
                        </a:rPr>
                        <a:t>vytváření vhodných pracovních kontaktů na všech úrovních řízení</a:t>
                      </a:r>
                      <a:endParaRPr lang="cs-CZ" sz="1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186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 b="1" dirty="0">
                          <a:solidFill>
                            <a:schemeClr val="bg1"/>
                          </a:solidFill>
                          <a:effectLst/>
                        </a:rPr>
                        <a:t>Vyjednavač</a:t>
                      </a:r>
                      <a:endParaRPr lang="cs-CZ" sz="11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307871"/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 algn="just">
                        <a:spcAft>
                          <a:spcPts val="0"/>
                        </a:spcAft>
                        <a:buFont typeface="Times New Roman" panose="02020603050405020304" pitchFamily="18" charset="0"/>
                        <a:buChar char="▪"/>
                        <a:tabLst>
                          <a:tab pos="228600" algn="l"/>
                        </a:tabLst>
                      </a:pPr>
                      <a:r>
                        <a:rPr lang="cs-CZ" sz="1100">
                          <a:solidFill>
                            <a:schemeClr val="tx1"/>
                          </a:solidFill>
                          <a:effectLst/>
                        </a:rPr>
                        <a:t>formulování a předkládání požadavků, které jsou nad rámec jeho pravomocí</a:t>
                      </a:r>
                      <a:endParaRPr lang="cs-CZ" sz="1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2373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 b="1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 b="1" dirty="0">
                          <a:solidFill>
                            <a:schemeClr val="bg1"/>
                          </a:solidFill>
                          <a:effectLst/>
                        </a:rPr>
                        <a:t>Kontrolor</a:t>
                      </a:r>
                      <a:endParaRPr lang="cs-CZ" sz="11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307871"/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 algn="just">
                        <a:spcAft>
                          <a:spcPts val="0"/>
                        </a:spcAft>
                        <a:buFont typeface="Times New Roman" panose="02020603050405020304" pitchFamily="18" charset="0"/>
                        <a:buChar char="▪"/>
                        <a:tabLst>
                          <a:tab pos="228600" algn="l"/>
                        </a:tabLst>
                      </a:pPr>
                      <a:r>
                        <a:rPr lang="cs-CZ" sz="1100" dirty="0">
                          <a:solidFill>
                            <a:schemeClr val="tx1"/>
                          </a:solidFill>
                          <a:effectLst/>
                        </a:rPr>
                        <a:t>zjišťování odchylek od plánu, včetně návrhů nápravných opatření a jejich realizace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Times New Roman" panose="02020603050405020304" pitchFamily="18" charset="0"/>
                        <a:buChar char="▪"/>
                        <a:tabLst>
                          <a:tab pos="228600" algn="l"/>
                        </a:tabLst>
                      </a:pPr>
                      <a:r>
                        <a:rPr lang="cs-CZ" sz="1100" dirty="0">
                          <a:solidFill>
                            <a:schemeClr val="tx1"/>
                          </a:solidFill>
                          <a:effectLst/>
                        </a:rPr>
                        <a:t>sledování vynaložených nákladů na projekt a jejich vyhodnocování vzhledem k danému rozpočtu</a:t>
                      </a:r>
                      <a:endParaRPr lang="cs-CZ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764337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51520" y="267494"/>
            <a:ext cx="345638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395536" y="1923678"/>
            <a:ext cx="2880320" cy="2664295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l-PL" sz="1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Manažer vykonává široké spektrum činností. Na manažerovi a jeho talentu závisí značná část úspěchu projektu.</a:t>
            </a:r>
          </a:p>
          <a:p>
            <a:pPr marL="0" indent="0" algn="r">
              <a:buNone/>
            </a:pPr>
            <a:endParaRPr lang="cs-CZ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3851920" y="267493"/>
            <a:ext cx="4536504" cy="460851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3" indent="0">
              <a:buNone/>
            </a:pPr>
            <a:endParaRPr lang="cs-CZ" sz="1400" dirty="0"/>
          </a:p>
          <a:p>
            <a:pPr marL="0" lvl="3" indent="0">
              <a:buNone/>
            </a:pPr>
            <a:endParaRPr lang="cs-CZ" sz="1400" dirty="0"/>
          </a:p>
          <a:p>
            <a:pPr marL="0" lvl="3" indent="0">
              <a:buNone/>
            </a:pPr>
            <a:endParaRPr lang="cs-CZ" sz="1400" dirty="0"/>
          </a:p>
          <a:p>
            <a:pPr marL="0" lvl="3" indent="0">
              <a:buNone/>
            </a:pPr>
            <a:endParaRPr lang="cs-CZ" sz="1400" dirty="0"/>
          </a:p>
          <a:p>
            <a:pPr marL="0" lvl="3" indent="0">
              <a:buNone/>
            </a:pPr>
            <a:r>
              <a:rPr lang="cs-CZ" sz="1400" dirty="0"/>
              <a:t>Vybrané </a:t>
            </a:r>
            <a:r>
              <a:rPr lang="cs-CZ" sz="1400" b="1" dirty="0"/>
              <a:t>významné vlastnosti </a:t>
            </a:r>
            <a:r>
              <a:rPr lang="cs-CZ" sz="1400" dirty="0"/>
              <a:t>projektového manažera:</a:t>
            </a:r>
          </a:p>
          <a:p>
            <a:pPr marL="0" lvl="3" indent="0">
              <a:buNone/>
            </a:pPr>
            <a:endParaRPr lang="cs-CZ" sz="1400" dirty="0"/>
          </a:p>
          <a:p>
            <a:pPr marL="285750" lvl="3" indent="-285750"/>
            <a:r>
              <a:rPr lang="cs-CZ" sz="1400" dirty="0"/>
              <a:t>Komunikativní typ.</a:t>
            </a:r>
          </a:p>
          <a:p>
            <a:pPr marL="285750" lvl="3" indent="-285750"/>
            <a:endParaRPr lang="cs-CZ" sz="1400" dirty="0"/>
          </a:p>
          <a:p>
            <a:pPr marL="285750" lvl="3" indent="-285750"/>
            <a:r>
              <a:rPr lang="cs-CZ" sz="1400" dirty="0"/>
              <a:t>Sdílet pocit „vlastnictví“ - úspěšný projektový manažer musí cítit a též dávat najevo pocit naprosté vlastnické odpovědnosti vůči projektu a jeho výsledkům.</a:t>
            </a:r>
          </a:p>
          <a:p>
            <a:pPr marL="285750" lvl="3" indent="-285750"/>
            <a:endParaRPr lang="cs-CZ" sz="1400" dirty="0"/>
          </a:p>
          <a:p>
            <a:pPr marL="285750" lvl="3" indent="-285750"/>
            <a:r>
              <a:rPr lang="cs-CZ" sz="1400" dirty="0"/>
              <a:t>Mít správný úsudek - každý projekt je jedinečný a projektový manažer se musí každému přizpůsobit.</a:t>
            </a:r>
          </a:p>
          <a:p>
            <a:pPr marL="285750" lvl="3" indent="-285750"/>
            <a:endParaRPr lang="cs-CZ" sz="1400" dirty="0"/>
          </a:p>
          <a:p>
            <a:pPr marL="285750" lvl="3" indent="-285750"/>
            <a:r>
              <a:rPr lang="cs-CZ" sz="1400" dirty="0"/>
              <a:t>Kreativita.</a:t>
            </a:r>
          </a:p>
          <a:p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88132" y="411510"/>
            <a:ext cx="3183160" cy="165618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Charakteristika projektového manažera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226939"/>
            <a:ext cx="956040" cy="745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58706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51520" y="267494"/>
            <a:ext cx="345638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395536" y="1923678"/>
            <a:ext cx="2880320" cy="2664295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pl-PL" sz="16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l-PL" sz="16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l-PL" sz="16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pl-PL" sz="1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Vedení projektového týmu obnáší:</a:t>
            </a:r>
          </a:p>
          <a:p>
            <a:pPr marL="0" indent="0" algn="r">
              <a:buNone/>
            </a:pPr>
            <a:endParaRPr lang="cs-CZ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3844516" y="0"/>
            <a:ext cx="4104456" cy="460851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3" indent="0">
              <a:buNone/>
            </a:pPr>
            <a:endParaRPr lang="cs-CZ" sz="1400" dirty="0"/>
          </a:p>
          <a:p>
            <a:pPr marL="342900" lvl="3" indent="-342900">
              <a:buFont typeface="+mj-lt"/>
              <a:buAutoNum type="arabicPeriod"/>
            </a:pPr>
            <a:r>
              <a:rPr lang="cs-CZ" sz="1400" b="1" dirty="0"/>
              <a:t>Plánování</a:t>
            </a:r>
            <a:r>
              <a:rPr lang="cs-CZ" sz="1400" dirty="0"/>
              <a:t> – plánování činností a dílčích etap prací.</a:t>
            </a:r>
          </a:p>
          <a:p>
            <a:pPr marL="342900" lvl="3" indent="-342900">
              <a:buFont typeface="+mj-lt"/>
              <a:buAutoNum type="arabicPeriod"/>
            </a:pPr>
            <a:r>
              <a:rPr lang="cs-CZ" sz="1400" b="1" dirty="0"/>
              <a:t>Rozhodování</a:t>
            </a:r>
            <a:r>
              <a:rPr lang="cs-CZ" sz="1400" dirty="0"/>
              <a:t> – v závislosti na typu rozhodnutí vedoucí týmu rozhoduje sám, nebo ve spolupráci se členy týmu.</a:t>
            </a:r>
          </a:p>
          <a:p>
            <a:pPr marL="342900" lvl="3" indent="-342900">
              <a:buFont typeface="+mj-lt"/>
              <a:buAutoNum type="arabicPeriod"/>
            </a:pPr>
            <a:r>
              <a:rPr lang="cs-CZ" sz="1400" b="1" dirty="0"/>
              <a:t>Organizování</a:t>
            </a:r>
            <a:r>
              <a:rPr lang="cs-CZ" sz="1400" dirty="0"/>
              <a:t> – vedoucí týmu organizuje zejména komplexnější činnosti (vyžadující zapojení více členů týmu), ale také základní logistiku (třeba organizace porad).</a:t>
            </a:r>
          </a:p>
          <a:p>
            <a:pPr marL="342900" lvl="3" indent="-342900">
              <a:buFont typeface="+mj-lt"/>
              <a:buAutoNum type="arabicPeriod"/>
            </a:pPr>
            <a:r>
              <a:rPr lang="cs-CZ" sz="1400" b="1" dirty="0"/>
              <a:t>Kontrolování</a:t>
            </a:r>
            <a:r>
              <a:rPr lang="cs-CZ" sz="1400" dirty="0"/>
              <a:t> – vedoucí týmu periodicky kontroluje průběžné dosahování cílů </a:t>
            </a:r>
            <a:br>
              <a:rPr lang="cs-CZ" sz="1400" dirty="0"/>
            </a:br>
            <a:r>
              <a:rPr lang="cs-CZ" sz="1400" dirty="0"/>
              <a:t>a směrování k stanoveným cílům.</a:t>
            </a:r>
          </a:p>
          <a:p>
            <a:pPr marL="342900" lvl="3" indent="-342900">
              <a:buFont typeface="+mj-lt"/>
              <a:buAutoNum type="arabicPeriod"/>
            </a:pPr>
            <a:r>
              <a:rPr lang="cs-CZ" sz="1400" b="1" dirty="0"/>
              <a:t>Reprezentaci týmu navenek </a:t>
            </a:r>
            <a:r>
              <a:rPr lang="cs-CZ" sz="1400" dirty="0"/>
              <a:t>– reprezentování výsledků a dílčích pokroků práce týmu směrem k okolí (např. zadavatelé úkolu).</a:t>
            </a:r>
          </a:p>
          <a:p>
            <a:pPr marL="342900" lvl="3" indent="-342900">
              <a:buFont typeface="+mj-lt"/>
              <a:buAutoNum type="arabicPeriod"/>
            </a:pPr>
            <a:r>
              <a:rPr lang="cs-CZ" sz="1400" b="1" dirty="0"/>
              <a:t>Mediaci a facilitaci dynamiky týmu </a:t>
            </a:r>
            <a:r>
              <a:rPr lang="cs-CZ" sz="1400" dirty="0"/>
              <a:t>– pomáhá řešit konflikty a obecně usnadňuje </a:t>
            </a:r>
            <a:br>
              <a:rPr lang="cs-CZ" sz="1400" dirty="0"/>
            </a:br>
            <a:r>
              <a:rPr lang="cs-CZ" sz="1400" dirty="0"/>
              <a:t>a zefektivňuje komunikaci v týmu.</a:t>
            </a:r>
          </a:p>
          <a:p>
            <a:pPr marL="342900" lvl="3" indent="-342900">
              <a:buFont typeface="+mj-lt"/>
              <a:buAutoNum type="arabicPeriod"/>
            </a:pPr>
            <a:r>
              <a:rPr lang="cs-CZ" sz="1400" b="1" dirty="0"/>
              <a:t>Motivování členů týmu </a:t>
            </a:r>
            <a:r>
              <a:rPr lang="cs-CZ" sz="1400" dirty="0"/>
              <a:t>– motivuje jednotlivé členy týmu k co možná nejlepším výkonům.</a:t>
            </a:r>
          </a:p>
          <a:p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88132" y="411510"/>
            <a:ext cx="3183160" cy="165618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Charakteristika projektového manažera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226939"/>
            <a:ext cx="956040" cy="745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58906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51520" y="267494"/>
            <a:ext cx="345638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395536" y="1923678"/>
            <a:ext cx="2880320" cy="2664295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pl-PL" sz="16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l-PL" sz="16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pl-PL" sz="1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Vedoucí týmu zastává jak manažerské role (řízení), tak také roli lídra (vedení). </a:t>
            </a:r>
          </a:p>
          <a:p>
            <a:pPr marL="0" indent="0" algn="r">
              <a:buNone/>
            </a:pPr>
            <a:endParaRPr lang="cs-CZ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3844516" y="0"/>
            <a:ext cx="4104456" cy="460851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3" indent="0" algn="just">
              <a:buNone/>
            </a:pPr>
            <a:endParaRPr lang="cs-CZ" sz="1400" dirty="0"/>
          </a:p>
          <a:p>
            <a:pPr marL="0" lvl="3" indent="0" algn="just">
              <a:buNone/>
            </a:pPr>
            <a:endParaRPr lang="cs-CZ" sz="1400" dirty="0"/>
          </a:p>
          <a:p>
            <a:pPr marL="0" lvl="3" indent="0">
              <a:buNone/>
            </a:pPr>
            <a:r>
              <a:rPr lang="cs-CZ" sz="1400" dirty="0"/>
              <a:t>Kroky lze shrnout do role vedoucího projektu (manažera projektu) a jeho úkolů:</a:t>
            </a:r>
          </a:p>
          <a:p>
            <a:pPr marL="514350" lvl="3" indent="-514350">
              <a:buFont typeface="Arial" panose="020B0604020202020204" pitchFamily="34" charset="0"/>
              <a:buChar char="•"/>
            </a:pPr>
            <a:r>
              <a:rPr lang="cs-CZ" sz="1200" dirty="0"/>
              <a:t>zodpovídá za plánování, řízení a kontrolu projektu (zdárný průběh a dokončení jednotlivých etap projektu včas, při dodržení rozpočtu a standardů kvality)</a:t>
            </a:r>
          </a:p>
          <a:p>
            <a:pPr marL="514350" lvl="3" indent="-514350">
              <a:buFont typeface="Arial" panose="020B0604020202020204" pitchFamily="34" charset="0"/>
              <a:buChar char="•"/>
            </a:pPr>
            <a:r>
              <a:rPr lang="cs-CZ" sz="1200" dirty="0"/>
              <a:t>vede projektový tým,</a:t>
            </a:r>
          </a:p>
          <a:p>
            <a:pPr marL="514350" lvl="3" indent="-514350">
              <a:buFont typeface="Arial" panose="020B0604020202020204" pitchFamily="34" charset="0"/>
              <a:buChar char="•"/>
            </a:pPr>
            <a:r>
              <a:rPr lang="cs-CZ" sz="1200" dirty="0"/>
              <a:t>informuje o postupu projektu a o případných problémech,</a:t>
            </a:r>
          </a:p>
          <a:p>
            <a:pPr marL="514350" lvl="3" indent="-514350">
              <a:buFont typeface="Arial" panose="020B0604020202020204" pitchFamily="34" charset="0"/>
              <a:buChar char="•"/>
            </a:pPr>
            <a:r>
              <a:rPr lang="cs-CZ" sz="1200" dirty="0"/>
              <a:t>zodpovídá za každodenní řízení,</a:t>
            </a:r>
          </a:p>
          <a:p>
            <a:pPr marL="514350" lvl="3" indent="-514350">
              <a:buFont typeface="Arial" panose="020B0604020202020204" pitchFamily="34" charset="0"/>
              <a:buChar char="•"/>
            </a:pPr>
            <a:r>
              <a:rPr lang="cs-CZ" sz="1200" dirty="0"/>
              <a:t>úkolem je s týmem projekt zahájit, upřesnit jeho rozsah a získat souhlas,</a:t>
            </a:r>
          </a:p>
          <a:p>
            <a:pPr marL="514350" lvl="3" indent="-514350">
              <a:buFont typeface="Arial" panose="020B0604020202020204" pitchFamily="34" charset="0"/>
              <a:buChar char="•"/>
            </a:pPr>
            <a:r>
              <a:rPr lang="cs-CZ" sz="1200" dirty="0"/>
              <a:t>stanovit postup projektu (tj. síť na sebe navazujících činností),</a:t>
            </a:r>
          </a:p>
          <a:p>
            <a:pPr marL="514350" lvl="3" indent="-514350">
              <a:buFont typeface="Arial" panose="020B0604020202020204" pitchFamily="34" charset="0"/>
              <a:buChar char="•"/>
            </a:pPr>
            <a:r>
              <a:rPr lang="cs-CZ" sz="1200" dirty="0"/>
              <a:t>odhadnout pracnost jednotlivých činností,</a:t>
            </a:r>
          </a:p>
          <a:p>
            <a:pPr marL="514350" lvl="3" indent="-514350">
              <a:buFont typeface="Arial" panose="020B0604020202020204" pitchFamily="34" charset="0"/>
              <a:buChar char="•"/>
            </a:pPr>
            <a:r>
              <a:rPr lang="cs-CZ" sz="1200" dirty="0"/>
              <a:t>nárokovat zdroje k zajištění úspěšného provedení projektu,</a:t>
            </a:r>
          </a:p>
          <a:p>
            <a:pPr marL="514350" lvl="3" indent="-514350">
              <a:buFont typeface="Arial" panose="020B0604020202020204" pitchFamily="34" charset="0"/>
              <a:buChar char="•"/>
            </a:pPr>
            <a:r>
              <a:rPr lang="cs-CZ" sz="1200" dirty="0"/>
              <a:t>vytvořit harmonogram projektu,</a:t>
            </a:r>
          </a:p>
          <a:p>
            <a:pPr marL="514350" lvl="3" indent="-514350">
              <a:buFont typeface="Arial" panose="020B0604020202020204" pitchFamily="34" charset="0"/>
              <a:buChar char="•"/>
            </a:pPr>
            <a:r>
              <a:rPr lang="cs-CZ" sz="1200" dirty="0"/>
              <a:t>přidělovat úkoly jednotlivým členům týmu,</a:t>
            </a:r>
          </a:p>
          <a:p>
            <a:pPr marL="514350" lvl="3" indent="-514350">
              <a:buFont typeface="Arial" panose="020B0604020202020204" pitchFamily="34" charset="0"/>
              <a:buChar char="•"/>
            </a:pPr>
            <a:r>
              <a:rPr lang="cs-CZ" sz="1200" dirty="0"/>
              <a:t>sledovat jejich plnění v čase a zajišťovat v průběhu projektu kvalitu vytvářených klíčových produktů.</a:t>
            </a:r>
          </a:p>
          <a:p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88132" y="411510"/>
            <a:ext cx="3183160" cy="165618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Charakteristika projektového manažera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226939"/>
            <a:ext cx="956040" cy="745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76677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51520" y="267494"/>
            <a:ext cx="345638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395536" y="1923678"/>
            <a:ext cx="2880320" cy="2664295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pl-PL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Hlavním cílem projektového manažera je zajistit, aby byl projekt úspěšný, je tedy zodpovědný za projekt v těchto oblastech:</a:t>
            </a:r>
          </a:p>
          <a:p>
            <a:r>
              <a:rPr lang="pl-PL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integrace, rozsah projektu, časový vývoj, náklady, lidské zdroje, komunikace, rizika, kvalita, dodavatelé.</a:t>
            </a:r>
          </a:p>
          <a:p>
            <a:pPr marL="0" indent="0" algn="r">
              <a:buNone/>
            </a:pPr>
            <a:endParaRPr lang="cs-CZ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3844516" y="0"/>
            <a:ext cx="4104456" cy="460851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3" indent="0" algn="just">
              <a:buNone/>
            </a:pPr>
            <a:endParaRPr lang="cs-CZ" sz="1400" dirty="0"/>
          </a:p>
          <a:p>
            <a:pPr marL="0" lvl="3" indent="0" algn="just">
              <a:buNone/>
            </a:pPr>
            <a:endParaRPr lang="cs-CZ" sz="1400" dirty="0"/>
          </a:p>
          <a:p>
            <a:pPr marL="0" lvl="3" indent="0" algn="just">
              <a:buNone/>
            </a:pPr>
            <a:endParaRPr lang="cs-CZ" sz="1400" dirty="0"/>
          </a:p>
          <a:p>
            <a:pPr marL="0" lvl="3" indent="0" algn="just">
              <a:buNone/>
            </a:pPr>
            <a:r>
              <a:rPr lang="cs-CZ" sz="1400" dirty="0"/>
              <a:t>Projektové manažery je možno rozdělit na:</a:t>
            </a:r>
          </a:p>
          <a:p>
            <a:pPr marL="0" lvl="3" indent="0" algn="just">
              <a:buNone/>
            </a:pPr>
            <a:endParaRPr lang="cs-CZ" sz="1400" dirty="0"/>
          </a:p>
          <a:p>
            <a:pPr marL="285750" lvl="3" indent="-285750" algn="just">
              <a:buFont typeface="Arial" panose="020B0604020202020204" pitchFamily="34" charset="0"/>
              <a:buChar char="•"/>
            </a:pPr>
            <a:r>
              <a:rPr lang="cs-CZ" sz="1400" b="1" dirty="0"/>
              <a:t>specialisty v dané problematice </a:t>
            </a:r>
            <a:r>
              <a:rPr lang="cs-CZ" sz="1400" dirty="0"/>
              <a:t>- v průběhu projektu uplatňují odborné dovednosti, obvykle ale tito odborníci nedisponují ostatními požadavky vyplývajícími z manažerských povinností.</a:t>
            </a:r>
          </a:p>
          <a:p>
            <a:pPr marL="285750" lvl="3" indent="-285750" algn="just">
              <a:buFont typeface="Arial" panose="020B0604020202020204" pitchFamily="34" charset="0"/>
              <a:buChar char="•"/>
            </a:pPr>
            <a:endParaRPr lang="cs-CZ" sz="1400" dirty="0"/>
          </a:p>
          <a:p>
            <a:pPr marL="285750" lvl="3" indent="-285750" algn="just">
              <a:buFont typeface="Arial" panose="020B0604020202020204" pitchFamily="34" charset="0"/>
              <a:buChar char="•"/>
            </a:pPr>
            <a:r>
              <a:rPr lang="cs-CZ" sz="1400" b="1" dirty="0"/>
              <a:t>specialisty projektového managementu </a:t>
            </a:r>
            <a:r>
              <a:rPr lang="cs-CZ" sz="1400" dirty="0"/>
              <a:t>– představují odborníky na:</a:t>
            </a:r>
          </a:p>
          <a:p>
            <a:pPr marL="742950" lvl="4" indent="-285750" algn="just">
              <a:buFont typeface="Arial" panose="020B0604020202020204" pitchFamily="34" charset="0"/>
              <a:buChar char="•"/>
            </a:pPr>
            <a:r>
              <a:rPr lang="cs-CZ" sz="1400" dirty="0"/>
              <a:t>plánování,</a:t>
            </a:r>
          </a:p>
          <a:p>
            <a:pPr marL="742950" lvl="4" indent="-285750" algn="just">
              <a:buFont typeface="Arial" panose="020B0604020202020204" pitchFamily="34" charset="0"/>
              <a:buChar char="•"/>
            </a:pPr>
            <a:r>
              <a:rPr lang="cs-CZ" sz="1400" dirty="0"/>
              <a:t>organizování,</a:t>
            </a:r>
          </a:p>
          <a:p>
            <a:pPr marL="742950" lvl="4" indent="-285750" algn="just">
              <a:buFont typeface="Arial" panose="020B0604020202020204" pitchFamily="34" charset="0"/>
              <a:buChar char="•"/>
            </a:pPr>
            <a:r>
              <a:rPr lang="cs-CZ" sz="1400" dirty="0"/>
              <a:t>kontrolování,</a:t>
            </a:r>
          </a:p>
          <a:p>
            <a:pPr marL="742950" lvl="4" indent="-285750" algn="just">
              <a:buFont typeface="Arial" panose="020B0604020202020204" pitchFamily="34" charset="0"/>
              <a:buChar char="•"/>
            </a:pPr>
            <a:r>
              <a:rPr lang="cs-CZ" sz="1400" dirty="0"/>
              <a:t>koordinaci,</a:t>
            </a:r>
          </a:p>
          <a:p>
            <a:pPr marL="742950" lvl="4" indent="-285750" algn="just">
              <a:buFont typeface="Arial" panose="020B0604020202020204" pitchFamily="34" charset="0"/>
              <a:buChar char="•"/>
            </a:pPr>
            <a:r>
              <a:rPr lang="cs-CZ" sz="1400" dirty="0"/>
              <a:t>personalistiku,</a:t>
            </a:r>
          </a:p>
          <a:p>
            <a:pPr marL="742950" lvl="4" indent="-285750" algn="just">
              <a:buFont typeface="Arial" panose="020B0604020202020204" pitchFamily="34" charset="0"/>
              <a:buChar char="•"/>
            </a:pPr>
            <a:r>
              <a:rPr lang="cs-CZ" sz="1400" dirty="0"/>
              <a:t>vyjednávání projektových prací.</a:t>
            </a:r>
          </a:p>
          <a:p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88132" y="411510"/>
            <a:ext cx="3183160" cy="165618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Charakteristika projektového manažera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226939"/>
            <a:ext cx="956040" cy="745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50082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51520" y="267494"/>
            <a:ext cx="345638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395536" y="1923678"/>
            <a:ext cx="2880320" cy="2664295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pl-PL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l-PL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l-PL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l-PL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Manažer je při výkonu funkce nucen vyjednávat a komunikovat s tzv. zájmovými skupinami projektu. </a:t>
            </a:r>
          </a:p>
          <a:p>
            <a:pPr marL="0" indent="0" algn="r">
              <a:buNone/>
            </a:pPr>
            <a:endParaRPr lang="cs-CZ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3844516" y="0"/>
            <a:ext cx="4104456" cy="460851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3" indent="0" algn="just">
              <a:buNone/>
            </a:pPr>
            <a:endParaRPr lang="cs-CZ" sz="1400" dirty="0"/>
          </a:p>
          <a:p>
            <a:pPr marL="0" lvl="3" indent="0" algn="just">
              <a:buNone/>
            </a:pPr>
            <a:endParaRPr lang="cs-CZ" sz="1400" dirty="0"/>
          </a:p>
          <a:p>
            <a:pPr marL="0" lvl="3" indent="0" algn="just">
              <a:buNone/>
            </a:pPr>
            <a:endParaRPr lang="cs-CZ" sz="1400" dirty="0"/>
          </a:p>
          <a:p>
            <a:pPr marL="0" lvl="3" indent="0" algn="just">
              <a:buNone/>
            </a:pPr>
            <a:endParaRPr lang="cs-CZ" sz="1400" dirty="0"/>
          </a:p>
          <a:p>
            <a:pPr marL="0" lvl="3" indent="0">
              <a:buNone/>
            </a:pPr>
            <a:r>
              <a:rPr lang="cs-CZ" sz="1600" dirty="0"/>
              <a:t>Pro dosažení stanovených cílů musí mít následující pravomoci, tj. </a:t>
            </a:r>
            <a:r>
              <a:rPr lang="cs-CZ" sz="1600" b="1" dirty="0"/>
              <a:t>musí mít mj. i tyto kompetence:</a:t>
            </a:r>
          </a:p>
          <a:p>
            <a:pPr marL="285750" lvl="3" indent="-285750" algn="just">
              <a:buFont typeface="Arial" panose="020B0604020202020204" pitchFamily="34" charset="0"/>
              <a:buChar char="•"/>
            </a:pPr>
            <a:r>
              <a:rPr lang="cs-CZ" sz="1600" dirty="0"/>
              <a:t>jmenovat, odvolat členy týmu,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cs-CZ" sz="1600" dirty="0"/>
              <a:t>řídit aktivity týmu,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cs-CZ" sz="1600" dirty="0"/>
              <a:t>podílet se na přípravě smlouvy o projektu,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cs-CZ" sz="1600" dirty="0"/>
              <a:t>komunikovat s liniovými manažery,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cs-CZ" sz="1600" dirty="0"/>
              <a:t>řídit rozpočet projektu,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cs-CZ" sz="1600" dirty="0"/>
              <a:t>kontrolovat aktivity, které ovlivňují čas, náklady a rozsah projektu,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cs-CZ" sz="1600" dirty="0"/>
              <a:t>pověřit členy týmu odpovědnostmi a oprávněními,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cs-CZ" sz="1600" dirty="0"/>
              <a:t>předkládat návrhy na změny.</a:t>
            </a:r>
          </a:p>
          <a:p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88132" y="411510"/>
            <a:ext cx="3183160" cy="165618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Charakteristika projektového manažera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226939"/>
            <a:ext cx="956040" cy="745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8848999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12196</TotalTime>
  <Words>3685</Words>
  <Application>Microsoft Office PowerPoint</Application>
  <PresentationFormat>Předvádění na obrazovce (16:9)</PresentationFormat>
  <Paragraphs>747</Paragraphs>
  <Slides>38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38</vt:i4>
      </vt:variant>
    </vt:vector>
  </HeadingPairs>
  <TitlesOfParts>
    <vt:vector size="44" baseType="lpstr">
      <vt:lpstr>Arial</vt:lpstr>
      <vt:lpstr>Calibri</vt:lpstr>
      <vt:lpstr>Enriqueta</vt:lpstr>
      <vt:lpstr>Times New Roman</vt:lpstr>
      <vt:lpstr>Wingdings</vt:lpstr>
      <vt:lpstr>SLU</vt:lpstr>
      <vt:lpstr>Projektový manažer  </vt:lpstr>
      <vt:lpstr>Obsahové zaměření přednášky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Kompetence projektového manažera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 Děkuji za pozornost 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Pavel Adámek</cp:lastModifiedBy>
  <cp:revision>334</cp:revision>
  <dcterms:created xsi:type="dcterms:W3CDTF">2016-07-06T15:42:34Z</dcterms:created>
  <dcterms:modified xsi:type="dcterms:W3CDTF">2020-09-15T05:51:04Z</dcterms:modified>
</cp:coreProperties>
</file>