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335" r:id="rId3"/>
    <p:sldId id="336" r:id="rId4"/>
    <p:sldId id="337" r:id="rId5"/>
    <p:sldId id="358" r:id="rId6"/>
    <p:sldId id="359" r:id="rId7"/>
    <p:sldId id="360" r:id="rId8"/>
    <p:sldId id="338" r:id="rId9"/>
    <p:sldId id="339" r:id="rId10"/>
    <p:sldId id="340" r:id="rId11"/>
    <p:sldId id="341" r:id="rId12"/>
    <p:sldId id="342" r:id="rId13"/>
    <p:sldId id="343" r:id="rId14"/>
    <p:sldId id="361" r:id="rId15"/>
    <p:sldId id="344" r:id="rId16"/>
    <p:sldId id="345" r:id="rId17"/>
    <p:sldId id="346" r:id="rId18"/>
    <p:sldId id="347" r:id="rId19"/>
    <p:sldId id="349" r:id="rId20"/>
    <p:sldId id="362" r:id="rId21"/>
    <p:sldId id="348" r:id="rId22"/>
    <p:sldId id="351" r:id="rId23"/>
    <p:sldId id="354" r:id="rId24"/>
    <p:sldId id="356" r:id="rId25"/>
    <p:sldId id="355" r:id="rId26"/>
    <p:sldId id="352" r:id="rId27"/>
    <p:sldId id="353" r:id="rId28"/>
    <p:sldId id="350" r:id="rId29"/>
    <p:sldId id="357" r:id="rId30"/>
    <p:sldId id="309" r:id="rId3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439" autoAdjust="0"/>
  </p:normalViewPr>
  <p:slideViewPr>
    <p:cSldViewPr>
      <p:cViewPr varScale="1">
        <p:scale>
          <a:sx n="144" d="100"/>
          <a:sy n="144" d="100"/>
        </p:scale>
        <p:origin x="65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12.11.2020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Životní cyklus projektu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2571750"/>
            <a:ext cx="3888432" cy="201622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Životní cyklus projektu</a:t>
            </a:r>
          </a:p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Fázový model</a:t>
            </a:r>
          </a:p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Metoda logického rámce </a:t>
            </a:r>
            <a:b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1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Logical</a:t>
            </a:r>
            <a:r>
              <a:rPr lang="cs-CZ" sz="1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Framework </a:t>
            </a:r>
            <a:r>
              <a:rPr lang="cs-CZ" sz="1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  <a:r>
              <a:rPr lang="cs-CZ" sz="1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LFM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5652120" y="3723878"/>
            <a:ext cx="3320151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1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cs-CZ" altLang="cs-CZ" sz="11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Pavel Adámek, Ph.D.</a:t>
            </a:r>
          </a:p>
          <a:p>
            <a:pPr algn="r"/>
            <a:r>
              <a:rPr lang="cs-CZ" altLang="cs-CZ" sz="1100" b="1" i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adamek@opf.slu.cz</a:t>
            </a:r>
          </a:p>
          <a:p>
            <a:pPr algn="r"/>
            <a:r>
              <a:rPr lang="cs-CZ" altLang="cs-CZ" sz="11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podnikové ekonomiky a managementu</a:t>
            </a:r>
            <a:endParaRPr lang="cs-CZ" altLang="cs-CZ" sz="11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923678"/>
            <a:ext cx="2880320" cy="266429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konfrontaci a doplnění je vhodné uvést také členění fází projektu dle Kerznera, který uvádí následujících pět fází projektu:</a:t>
            </a:r>
          </a:p>
          <a:p>
            <a:pPr marL="0" indent="0" algn="r">
              <a:buNone/>
            </a:pPr>
            <a:endParaRPr lang="pl-PL" sz="1400" b="1" i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 i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51920" y="411510"/>
            <a:ext cx="4104456" cy="4464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cs-CZ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plánování</a:t>
            </a: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v této fázi jsou zpřesňována zjištění z předchozí fáze. </a:t>
            </a:r>
          </a:p>
          <a:p>
            <a:pPr marL="0" indent="0">
              <a:buNone/>
            </a:pPr>
            <a:endParaRPr lang="cs-CZ" sz="1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Cílem je </a:t>
            </a:r>
            <a:r>
              <a:rPr lang="cs-CZ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konečná (finální) identifikace zdrojů </a:t>
            </a: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nutných k realizaci daného projektu s ohledem na ukončení projektu v předpokládaném čase, při </a:t>
            </a:r>
            <a:r>
              <a:rPr lang="cs-CZ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očekávaných nákladech </a:t>
            </a: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cs-CZ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požadované kvalitě</a:t>
            </a: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cs-CZ" sz="1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rámci této fáze jsou zpracovány a schvalovány následující dokumenty:</a:t>
            </a:r>
          </a:p>
          <a:p>
            <a:pPr lvl="1"/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harmonogram projektu,</a:t>
            </a:r>
          </a:p>
          <a:p>
            <a:pPr marL="685800" lvl="1"/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rozpočet projektu,</a:t>
            </a:r>
          </a:p>
          <a:p>
            <a:pPr marL="685800" lvl="1"/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projektový tým,</a:t>
            </a:r>
          </a:p>
          <a:p>
            <a:pPr marL="685800" lvl="1"/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definice projektu,</a:t>
            </a:r>
          </a:p>
          <a:p>
            <a:pPr marL="685800" lvl="1"/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ostatní dokumentace potřebná k zahájení implementace.</a:t>
            </a:r>
          </a:p>
          <a:p>
            <a:endParaRPr lang="cs-CZ" sz="1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 - životní cyklus projektu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860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923678"/>
            <a:ext cx="2880320" cy="266429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konfrontaci a doplnění je vhodné uvést také členění fází projektu dle Kerznera, který uvádí následujících pět fází projektu:</a:t>
            </a:r>
          </a:p>
          <a:p>
            <a:pPr marL="0" indent="0" algn="r">
              <a:buNone/>
            </a:pPr>
            <a:endParaRPr lang="pl-PL" sz="1400" b="1" i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 i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51920" y="411510"/>
            <a:ext cx="4104456" cy="4464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cs-CZ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testování</a:t>
            </a: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v rámci této fáze je nutno dokončit </a:t>
            </a:r>
            <a:b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schválit potřebnou dokumentaci nezbytnou pro zahájení realizace. Za hlavní cíl je považováno prověření realizovatelnosti projektu a definování činností následující fáze.</a:t>
            </a:r>
          </a:p>
          <a:p>
            <a:pPr marL="0" indent="0">
              <a:buNone/>
            </a:pPr>
            <a:endParaRPr lang="cs-CZ" sz="1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cs-CZ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realizace</a:t>
            </a: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během této fáze jsou plněny jednotlivé činnosti a úkoly vyplývající z harmonogramu projektu, tak aby bylo dosaženo cíle projektu, který vyplývá z definice projektu a to v plánovaném čase, nákladech </a:t>
            </a:r>
            <a:b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kvalitě.</a:t>
            </a:r>
          </a:p>
          <a:p>
            <a:pPr marL="0" indent="0">
              <a:buNone/>
            </a:pPr>
            <a:endParaRPr lang="cs-CZ" sz="1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cs-CZ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ukončení projektu</a:t>
            </a: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v průběhu této fáze jsou vyhodnocovány výsledky realizovaného projektu. </a:t>
            </a:r>
            <a:r>
              <a:rPr lang="cs-CZ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Předání je realizováno na základě dopředu stanovených kritérií</a:t>
            </a: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Výsledkem této fáze může být rozhodnutí o dalším pokračování projektu.</a:t>
            </a:r>
          </a:p>
          <a:p>
            <a:endParaRPr lang="cs-CZ" sz="1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 - životní cyklus projektu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174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923678"/>
            <a:ext cx="2880320" cy="266429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Cyklus projektového managementu</a:t>
            </a: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r">
              <a:buNone/>
            </a:pPr>
            <a:endParaRPr lang="pl-PL" sz="1400" b="1" i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 i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51920" y="411510"/>
            <a:ext cx="4104456" cy="4464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 - životní cyklus projektu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3995936" y="4159065"/>
            <a:ext cx="567037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/>
              <a:t> Zdroj: POSNER, K., APPLEGARTH, M.: Projektový management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7300" y="1451368"/>
            <a:ext cx="4871126" cy="261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272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923678"/>
            <a:ext cx="2880320" cy="266429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počátku každého projektu je myšlenka. Ta obvykle vzniká jako výstup neformální diskuze nebo brainstormingu.</a:t>
            </a: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4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vůbec potřeba, aby bylo něco takového realizováno? </a:t>
            </a:r>
          </a:p>
          <a:p>
            <a:r>
              <a:rPr lang="pl-PL" sz="14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Vyděláme na tom?</a:t>
            </a:r>
          </a:p>
          <a:p>
            <a:r>
              <a:rPr lang="pl-PL" sz="14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v našich silách to zrealizovat? Máme k dispozici potřebné zdroje?</a:t>
            </a:r>
          </a:p>
          <a:p>
            <a:pPr marL="0" indent="0" algn="r">
              <a:buNone/>
            </a:pPr>
            <a:endParaRPr lang="pl-PL" sz="1400" b="1" i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51920" y="411510"/>
            <a:ext cx="4104456" cy="4464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Hlavním cílem předprojektové části je připravit projekt k realizaci</a:t>
            </a: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cs-CZ" sz="1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konci předprojektové části musí být připravený projektový plán</a:t>
            </a: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podle kterého se bude při realizaci postupovat, a sestavený projektový tým, který bude projekt realizovat.</a:t>
            </a:r>
          </a:p>
          <a:p>
            <a:endParaRPr lang="cs-CZ" sz="1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Rozdělit předprojektovou část na část:</a:t>
            </a:r>
          </a:p>
          <a:p>
            <a:pPr lvl="1"/>
            <a:r>
              <a:rPr lang="cs-CZ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formování myšlenek </a:t>
            </a: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mít jasno v tom, co by mělo být cílem projektu,</a:t>
            </a:r>
          </a:p>
          <a:p>
            <a:pPr lvl="1"/>
            <a:r>
              <a:rPr lang="cs-CZ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analyzování proveditelnosti </a:t>
            </a: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vědět, že projekt je realizovatelný,</a:t>
            </a:r>
          </a:p>
          <a:p>
            <a:pPr lvl="1"/>
            <a:r>
              <a:rPr lang="cs-CZ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přípravu realizace </a:t>
            </a: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připravit plán realizace a sestavit realizační tým.</a:t>
            </a:r>
          </a:p>
          <a:p>
            <a:endParaRPr lang="cs-CZ" sz="1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 - životní cyklus projektu – fázový model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717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51920" y="411510"/>
            <a:ext cx="4104456" cy="4464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Projektová dokumentace dle fází životního cyklu projektu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8577BF1-F1FF-4671-918E-CDBD193B87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13" t="24801" r="24801" b="15000"/>
          <a:stretch/>
        </p:blipFill>
        <p:spPr>
          <a:xfrm>
            <a:off x="3863955" y="1491629"/>
            <a:ext cx="4680520" cy="3096344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3F24760F-C334-4A15-ABB5-12B9B4B9F67A}"/>
              </a:ext>
            </a:extLst>
          </p:cNvPr>
          <p:cNvSpPr/>
          <p:nvPr/>
        </p:nvSpPr>
        <p:spPr>
          <a:xfrm>
            <a:off x="3871933" y="4614396"/>
            <a:ext cx="567037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/>
              <a:t> Zdroj: Doležal (2016)</a:t>
            </a:r>
          </a:p>
        </p:txBody>
      </p:sp>
    </p:spTree>
    <p:extLst>
      <p:ext uri="{BB962C8B-B14F-4D97-AF65-F5344CB8AC3E}">
        <p14:creationId xmlns:p14="http://schemas.microsoft.com/office/powerpoint/2010/main" val="3407155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923678"/>
            <a:ext cx="2880320" cy="266429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Předprojektová fáze – zkoumat příležitost pro projekt a posoudit proveditelnost záměru.</a:t>
            </a:r>
          </a:p>
          <a:p>
            <a:pPr marL="0" indent="0" algn="r">
              <a:buNone/>
            </a:pPr>
            <a:endParaRPr lang="pl-PL" sz="1400" b="1" i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51920" y="411510"/>
            <a:ext cx="4104456" cy="4464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Studie příležitosti</a:t>
            </a: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cs-CZ" sz="1400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„Je vůbec možné realizovat zamýšlený projekt?“ </a:t>
            </a: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případě doporučení první podrobnější charakteristika projektu.</a:t>
            </a:r>
          </a:p>
          <a:p>
            <a:endParaRPr lang="cs-CZ" sz="1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Cíl</a:t>
            </a: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zpracovat informace o příležitostech, reakce na hrozby trhu, vniřní život firmy atd.</a:t>
            </a:r>
          </a:p>
          <a:p>
            <a:endParaRPr lang="cs-CZ" sz="1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Vstup</a:t>
            </a: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podnět/záměr projektu</a:t>
            </a:r>
          </a:p>
          <a:p>
            <a:endParaRPr lang="cs-CZ" sz="1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Obsah</a:t>
            </a: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analýza podnětů (trhu, zákazníků, vedení, prognóz, chování konkurence), analýza příležitostí (finanční situace, komodity, personální zdroje), analýza hrozeb (legislativní podmínky), analýza problémů, formulace základní koncepce a obsah záměru, odhad nadějnosti záměru (odhad nákladů a přínosů), základní předpoklady, odhad rizika.</a:t>
            </a:r>
          </a:p>
          <a:p>
            <a:endParaRPr lang="cs-CZ" sz="1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Výstup</a:t>
            </a: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studie 3 -10 stran.</a:t>
            </a:r>
          </a:p>
          <a:p>
            <a:endParaRPr lang="cs-CZ" sz="1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 - životní cyklus projektu – fázový model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08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923678"/>
            <a:ext cx="2880320" cy="266429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Předprojektová fáze – zkoumat příležitost pro projekt a posoudit proveditelnost záměru.</a:t>
            </a:r>
          </a:p>
          <a:p>
            <a:pPr marL="0" indent="0" algn="r">
              <a:buNone/>
            </a:pPr>
            <a:endParaRPr lang="pl-PL" sz="1400" b="1" i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51920" y="411510"/>
            <a:ext cx="4104456" cy="4464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Studie proveditelnosti</a:t>
            </a:r>
          </a:p>
          <a:p>
            <a:r>
              <a:rPr lang="cs-CZ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Cíl</a:t>
            </a: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rozbor možný cest k dosažení cíle ze současné situace (nejvýhodnější varianta).</a:t>
            </a:r>
          </a:p>
          <a:p>
            <a:endParaRPr lang="cs-CZ" sz="1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Vstup</a:t>
            </a: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závěry ze studie příležitosti (omezení – čas, zdroje, podmínky..).</a:t>
            </a:r>
          </a:p>
          <a:p>
            <a:endParaRPr lang="cs-CZ" sz="1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Obsah</a:t>
            </a: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popis projektu a jeho obsahu (jaký problém se má řešit), analýza podnětů, specifikace cílů, analýza současného stavu a podmínek, lokalizace prostředí projektu, organizace a řízení (včetně návrhu vedení projektu a týmu), popis základního technického řešení, odhad délky projektu a celkových nákladů, odhad kritických zdrojů, návrh milníků, odhad přínosů, finanční a ekonomická analýza, návaznosti na jiné projekty, rozbor rizik, kritických faktorů úspěchu, předpoklady pro průběh projektu.</a:t>
            </a:r>
          </a:p>
          <a:p>
            <a:r>
              <a:rPr lang="cs-CZ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Výstup</a:t>
            </a: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studie 7-25 stran.</a:t>
            </a:r>
          </a:p>
          <a:p>
            <a:endParaRPr lang="cs-CZ" sz="1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 - životní cyklus projektu – fázový model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1855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923678"/>
            <a:ext cx="2880320" cy="266429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Projektová fáze – sestavení projektového týmu k vytvoření plánu a jeho realizaci až po předání výsledků projektu.</a:t>
            </a: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51920" y="411510"/>
            <a:ext cx="4104456" cy="4464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Zahájení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případné upřesnění cíle projektu, jeho účelu, personálního obsazení, kompetence atd. Dokument – Zakládací listina projektu.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Plánování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již vytvořen tým – následné sestavení plánu projektu –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baseline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Realizace projektu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plán řízení, harmonogram projektu, zúčastněné strany, průběžné zjišťování odchylek (reporting) , korekce, přeplánovaní atd.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Předání výstupů projektu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ukončení.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 - životní cyklus projektu – fázový model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3468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923678"/>
            <a:ext cx="2880320" cy="266429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Poprojektová fáze  </a:t>
            </a:r>
          </a:p>
          <a:p>
            <a:pPr marL="0" indent="0" algn="r">
              <a:buNone/>
            </a:pPr>
            <a:endParaRPr lang="cs-CZ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51920" y="1491630"/>
            <a:ext cx="4104456" cy="30963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Využitelnost poznatků a zkušeností v dalších projektech. </a:t>
            </a:r>
          </a:p>
          <a:p>
            <a:endParaRPr lang="cs-CZ" sz="1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Analyzovat celý průběh projektu, určit chyby (pro neopakování). </a:t>
            </a:r>
          </a:p>
          <a:p>
            <a:endParaRPr lang="cs-CZ" sz="1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Komplexní vyhodnocení projektu.</a:t>
            </a:r>
          </a:p>
          <a:p>
            <a:endParaRPr lang="cs-CZ" sz="1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Zaznamenat zpětnou vazbu klíčových zainteresovaných stran.</a:t>
            </a:r>
          </a:p>
          <a:p>
            <a:endParaRPr lang="cs-CZ" sz="1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 - životní cyklus projektu – fázový model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4419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840760" cy="507703"/>
          </a:xfrm>
        </p:spPr>
        <p:txBody>
          <a:bodyPr/>
          <a:lstStyle/>
          <a:p>
            <a:r>
              <a:rPr lang="cs-CZ"/>
              <a:t>Životní cyklus projektu – fázový model</a:t>
            </a:r>
            <a:br>
              <a:rPr lang="cs-CZ"/>
            </a:br>
            <a:br>
              <a:rPr lang="cs-CZ"/>
            </a:br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056" y="1203598"/>
            <a:ext cx="8132769" cy="324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420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419622"/>
            <a:ext cx="2880320" cy="3168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pl-PL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Životní cyklus projektu je souborem obecně následných fází projektu, jejichž názvy a počet jsou určeny potřebami kontroly organizace, která je v projektu angažovaná. </a:t>
            </a:r>
          </a:p>
          <a:p>
            <a:pPr marL="0" indent="0" algn="r">
              <a:buNone/>
            </a:pPr>
            <a:endParaRPr lang="pl-PL" sz="1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51920" y="1419622"/>
            <a:ext cx="4104456" cy="3456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Různé metodiky uvádějí různé dělení a různý počet fází, zpravidla čtyři až pět fází životního cyklu projektu.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Počet a pojmenování jednotlivých životních fází projektu jsou zpravidla podřízeny typu a rozsahu projektu a potřebám jeho řízení. Např.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PMBOK uvádí dělení do čtyř hlavních fází:</a:t>
            </a:r>
          </a:p>
          <a:p>
            <a:pPr lvl="1">
              <a:buFont typeface="+mj-lt"/>
              <a:buAutoNum type="arabicPeriod"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Proveditelnost;</a:t>
            </a:r>
          </a:p>
          <a:p>
            <a:pPr lvl="1">
              <a:buFont typeface="+mj-lt"/>
              <a:buAutoNum type="arabicPeriod"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Plánování a návrh;</a:t>
            </a:r>
          </a:p>
          <a:p>
            <a:pPr lvl="1">
              <a:buFont typeface="+mj-lt"/>
              <a:buAutoNum type="arabicPeriod"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Zavedení a spuštění;</a:t>
            </a:r>
          </a:p>
          <a:p>
            <a:pPr lvl="1">
              <a:buFont typeface="+mj-lt"/>
              <a:buAutoNum type="arabicPeriod"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Uzavření.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Cyklus projektu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6467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840760" cy="507703"/>
          </a:xfrm>
        </p:spPr>
        <p:txBody>
          <a:bodyPr/>
          <a:lstStyle/>
          <a:p>
            <a:r>
              <a:rPr lang="cs-CZ"/>
              <a:t>Životní cyklus projektu – fázový model</a:t>
            </a:r>
            <a:br>
              <a:rPr lang="cs-CZ"/>
            </a:br>
            <a:br>
              <a:rPr lang="cs-CZ"/>
            </a:br>
            <a:endParaRPr lang="cs-C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C3C0D5-F729-4BFD-8C7E-1DBE996579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37" t="26200" r="36614" b="33200"/>
          <a:stretch/>
        </p:blipFill>
        <p:spPr>
          <a:xfrm>
            <a:off x="827584" y="1707654"/>
            <a:ext cx="6120680" cy="233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579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840760" cy="507703"/>
          </a:xfrm>
        </p:spPr>
        <p:txBody>
          <a:bodyPr/>
          <a:lstStyle/>
          <a:p>
            <a:r>
              <a:rPr lang="cs-CZ"/>
              <a:t>Životní cyklus projektu – sloupcový graf</a:t>
            </a:r>
            <a:br>
              <a:rPr lang="cs-CZ"/>
            </a:br>
            <a:br>
              <a:rPr lang="cs-CZ"/>
            </a:br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720536"/>
            <a:ext cx="5688631" cy="43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4815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923678"/>
            <a:ext cx="2880320" cy="266429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pl-PL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Vytváří se k projektu - k zachycení smyslu projektu, stanovení ukazatelů jeho úspěšnosti a hrubý nástin řešení. K vypracování se používá vzorová tabulka a seznam kontrolních otázek. 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51920" y="627534"/>
            <a:ext cx="4104456" cy="3960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Jedná se o nástroj, s jehož pomocí lze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vymezit konkrétní cíl projektového záměru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definovat jednotlivé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klíčové aktivity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projektu, jejich vzájemné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logické vazby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konkrétní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výstupy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projektu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(kvantifikovatelné indikátory) a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zdroje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jejich ověření.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 jeho přednosti patří jednoduchost, stručnost, jednoznačnost, věcně vymezený sled činností (aktivit) na jednom místě, znázornění jejich logických vazeb a finančních zdrojů a konkrétní výsledky, které očekáváme včetně předpokladů/rizik, které podmiňují dosažení výsledků a cílů projektu.</a:t>
            </a: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Metoda logického rámce (LFM)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0595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840760" cy="507703"/>
          </a:xfrm>
        </p:spPr>
        <p:txBody>
          <a:bodyPr/>
          <a:lstStyle/>
          <a:p>
            <a:r>
              <a:rPr lang="cs-CZ" dirty="0"/>
              <a:t>Metoda logického rámce (LFM)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995" y="806822"/>
            <a:ext cx="6157261" cy="385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3330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923678"/>
            <a:ext cx="2880320" cy="266429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51920" y="411510"/>
            <a:ext cx="4248472" cy="4176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 existence a splnění předběžných (vnějších předpokladů a podmínek) budou moci být realizovány aktivity a činnosti projektu.</a:t>
            </a:r>
          </a:p>
          <a:p>
            <a:pPr>
              <a:buFont typeface="+mj-lt"/>
              <a:buAutoNum type="arabicPeriod"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Provedené (realizované) aktivity a činnosti projektu…..</a:t>
            </a:r>
          </a:p>
          <a:p>
            <a:pPr>
              <a:buFont typeface="+mj-lt"/>
              <a:buAutoNum type="arabicPeriod"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…za existence rizik a po splnění předpokladů povedou k dosažení očekávaných výsledků a výstupů projektu.</a:t>
            </a:r>
          </a:p>
          <a:p>
            <a:pPr>
              <a:buFont typeface="+mj-lt"/>
              <a:buAutoNum type="arabicPeriod"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Dosažené konkrétní výsledky a výstupy projektu….</a:t>
            </a:r>
          </a:p>
          <a:p>
            <a:pPr>
              <a:buFont typeface="+mj-lt"/>
              <a:buAutoNum type="arabicPeriod"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…za existence rizik a po splnění předpokladů povedou k naplnění účelu a specifických cílů projektu.</a:t>
            </a:r>
          </a:p>
          <a:p>
            <a:pPr>
              <a:buFont typeface="+mj-lt"/>
              <a:buAutoNum type="arabicPeriod"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Naplněné specifické cíle a účel projektu povede či přispěje….</a:t>
            </a:r>
          </a:p>
          <a:p>
            <a:pPr>
              <a:buFont typeface="+mj-lt"/>
              <a:buAutoNum type="arabicPeriod"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….za existence rizik a po splnění předpokladů k naplnění celkového cíle projektu (cíle dotačního titulu) – důvodu dotační intervence.</a:t>
            </a:r>
          </a:p>
          <a:p>
            <a:pPr>
              <a:buFont typeface="+mj-lt"/>
              <a:buAutoNum type="arabicPeriod"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Celkový cíl bude měřitelný pomocí konkrétních ukazatelů a ověřitelný z existujících materiálů či zdrojů ověření.</a:t>
            </a:r>
          </a:p>
          <a:p>
            <a:pPr marL="800100" lvl="1" indent="-342900">
              <a:buFont typeface="+mj-lt"/>
              <a:buAutoNum type="arabicPeriod"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Metoda logického rámce (LFM)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969378"/>
            <a:ext cx="3456384" cy="292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9315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923678"/>
            <a:ext cx="2880320" cy="266429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pl-PL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Postup tvorby logického rámce je následující (deset kroků):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51920" y="627534"/>
            <a:ext cx="4104456" cy="3960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stanovení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účelu projektu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(jaké problémy budou realizací projektu vyřešeny?);</a:t>
            </a:r>
          </a:p>
          <a:p>
            <a:pPr>
              <a:buFont typeface="+mj-lt"/>
              <a:buAutoNum type="arabicPeriod"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stanovení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výstupů projektu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nutných pro dosažení účelu (určení výstupů, jejich dodáním dojde k naplnění výše stanoveného účelu);</a:t>
            </a:r>
          </a:p>
          <a:p>
            <a:pPr>
              <a:buFont typeface="+mj-lt"/>
              <a:buAutoNum type="arabicPeriod"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stanovení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skupiny klíčových činností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dosažení každého výstupu (pro každý výstup stanovit hlavní skupiny činností, které povedou k jejich dosažení);</a:t>
            </a:r>
          </a:p>
          <a:p>
            <a:pPr>
              <a:buFont typeface="+mj-lt"/>
              <a:buAutoNum type="arabicPeriod"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určení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nákladů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 provedení činností – rozpočet na realizaci (zdroje);</a:t>
            </a:r>
          </a:p>
          <a:p>
            <a:pPr>
              <a:buFont typeface="+mj-lt"/>
              <a:buAutoNum type="arabicPeriod"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stanovení cílů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(stanovení cílů, k jejichž splnění dojde v případě splnění účelu projektu; cíle obvykle souvisí se strategií organizace);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Metoda logického rámce (LFM)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9764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923678"/>
            <a:ext cx="2880320" cy="266429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pl-PL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Postup tvorby logického rámce je následující (deset kroků):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51920" y="411510"/>
            <a:ext cx="4104456" cy="4176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 startAt="6"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ověření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vertikální logiky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(jestliže – pak; jestliže provedeme tyto činnosti…, dosáhneme těchto výstupů…; jestliže jsme dosáhli těchto výstupů…, lze očekávat tuto změnu…; jestliže jsme splnili tento účel projektu.., přispěli jsme k naplnění těchto cílů…);</a:t>
            </a:r>
          </a:p>
          <a:p>
            <a:pPr>
              <a:buFont typeface="+mj-lt"/>
              <a:buAutoNum type="arabicPeriod" startAt="6"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stanovení požadovaných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předpokladů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 každé úrovni;</a:t>
            </a:r>
          </a:p>
          <a:p>
            <a:pPr>
              <a:buFont typeface="+mj-lt"/>
              <a:buAutoNum type="arabicPeriod" startAt="6"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stanovení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objektivně ověřitelných ukazatelů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(řídit mohu pouze to, co mohu měřit; každý ukazatel musí obsahovat informace o očekávaném množství, jakosti a čase, ve kterém naplnění cíle, účelu a výstupů očekáváme);</a:t>
            </a:r>
          </a:p>
          <a:p>
            <a:pPr>
              <a:buFont typeface="+mj-lt"/>
              <a:buAutoNum type="arabicPeriod" startAt="6"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stanovení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prostředků ověření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(ke každému objektivně ověřitelnému ukazateli stanovit zdroj údajů potřebných pro jeho ověření);</a:t>
            </a:r>
          </a:p>
          <a:p>
            <a:pPr>
              <a:buFont typeface="+mj-lt"/>
              <a:buAutoNum type="arabicPeriod" startAt="6"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provedení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kontrolního testu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podle seznamu otázek (kladení otázek, kterými se prověřují logické souvislosti).</a:t>
            </a:r>
          </a:p>
          <a:p>
            <a:pPr>
              <a:buFont typeface="+mj-lt"/>
              <a:buAutoNum type="arabicPeriod" startAt="6"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Metoda logického rámce (LFM)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2569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923678"/>
            <a:ext cx="2880320" cy="266429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pl-PL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Matice LFM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51920" y="411510"/>
            <a:ext cx="4104456" cy="4176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Metoda logického rámce (LFM)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1121668"/>
            <a:ext cx="5060496" cy="391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56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923678"/>
            <a:ext cx="2880320" cy="266429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51920" y="1491630"/>
            <a:ext cx="4104456" cy="30963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Dobré projektové řízení je směsicí selského rozumu, zkušeností, správné chemie projektového týmu a zdravého entuziasmu. </a:t>
            </a:r>
          </a:p>
          <a:p>
            <a:pPr algn="ctr"/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Neberte proto teorii projektového řízení jako dogma.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24482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Závěr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4285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923678"/>
            <a:ext cx="2880320" cy="266429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067944" y="2067694"/>
            <a:ext cx="4104456" cy="25202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cs-CZ" sz="1400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</a:p>
          <a:p>
            <a:pPr marL="0" indent="0" algn="ctr">
              <a:buNone/>
            </a:pPr>
            <a:r>
              <a:rPr lang="cs-CZ" sz="1400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</a:p>
          <a:p>
            <a:pPr marL="0" indent="0" algn="ctr">
              <a:buNone/>
            </a:pPr>
            <a:r>
              <a:rPr lang="cs-CZ" sz="1400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</a:p>
          <a:p>
            <a:pPr marL="0" indent="0" algn="ctr">
              <a:buNone/>
            </a:pPr>
            <a:endParaRPr lang="cs-CZ" sz="1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24482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Diskuse </a:t>
            </a:r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284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923678"/>
            <a:ext cx="2880320" cy="266429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Příklad fází životního cyklu projetku </a:t>
            </a:r>
          </a:p>
          <a:p>
            <a:pPr marL="0" indent="0" algn="r">
              <a:buNone/>
            </a:pPr>
            <a:endParaRPr lang="pl-PL" sz="1400" b="1" i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 i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51920" y="843558"/>
            <a:ext cx="4104456" cy="4032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Koncepční fáze</a:t>
            </a:r>
          </a:p>
          <a:p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Volba řešení úkolu formou projektu: </a:t>
            </a:r>
            <a:r>
              <a:rPr lang="cs-CZ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identifikace problému</a:t>
            </a: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který má být projektem vyřešen, a </a:t>
            </a:r>
            <a:r>
              <a:rPr lang="cs-CZ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formulace představy o tom, čeho má být projekčním řešením dosaženo </a:t>
            </a: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specifikace zadání projektu.</a:t>
            </a:r>
          </a:p>
          <a:p>
            <a:endParaRPr lang="cs-CZ" sz="1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Plánovací fáze</a:t>
            </a:r>
          </a:p>
          <a:p>
            <a:r>
              <a:rPr lang="cs-CZ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Sestavení plánu řešení projektu</a:t>
            </a: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definice </a:t>
            </a:r>
            <a:r>
              <a:rPr lang="cs-CZ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cílů</a:t>
            </a: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projektu, vytvoření představy o „</a:t>
            </a:r>
            <a:r>
              <a:rPr lang="cs-CZ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optimální cestě</a:t>
            </a: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ke zvoleným cílům, stanovení požadavků na zajištění projektu potřebnými kapacitními zdroji, </a:t>
            </a:r>
            <a:r>
              <a:rPr lang="cs-CZ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sestavení projektového týmu </a:t>
            </a: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vypracování plánovací </a:t>
            </a:r>
            <a:r>
              <a:rPr lang="cs-CZ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dokumentace</a:t>
            </a: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(harmonogram postupu a rozpočet).</a:t>
            </a:r>
          </a:p>
          <a:p>
            <a:endParaRPr lang="cs-CZ" sz="1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 - životní cyklus projektu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8159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Děkuji za pozornost</a:t>
            </a:r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3219822"/>
            <a:ext cx="3888432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přeji Vám úspěšný den </a:t>
            </a:r>
            <a:r>
              <a:rPr lang="cs-CZ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cs-CZ" sz="2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300192" y="3723878"/>
            <a:ext cx="2672079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cs-CZ" altLang="cs-CZ" sz="9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Pavel Adámek, Ph.D.</a:t>
            </a:r>
          </a:p>
          <a:p>
            <a:pPr algn="r"/>
            <a:r>
              <a:rPr lang="cs-CZ" altLang="cs-CZ" sz="9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adamek@opf.slu.cz</a:t>
            </a:r>
          </a:p>
          <a:p>
            <a:pPr algn="r"/>
            <a:r>
              <a:rPr lang="cs-CZ" altLang="cs-CZ" sz="9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podnikové ekonomiky a managementu</a:t>
            </a:r>
            <a:endParaRPr lang="cs-CZ" altLang="cs-CZ" sz="9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920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923678"/>
            <a:ext cx="2880320" cy="266429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Příklad fází životního cyklu projetku</a:t>
            </a: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4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Projektové řešení je totiž záznamem výsledků určitého myšlenkového experimentu, pokusu nalézt co nejlepší cestu k vytyčeným cílům projektu - tyto výsledky je však nutné uvést do života.</a:t>
            </a:r>
          </a:p>
          <a:p>
            <a:pPr marL="0" indent="0" algn="r">
              <a:buNone/>
            </a:pPr>
            <a:endParaRPr lang="pl-PL" sz="1400" b="1" i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 i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51920" y="411510"/>
            <a:ext cx="4104456" cy="4464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Řešitelská fáze</a:t>
            </a:r>
          </a:p>
          <a:p>
            <a:r>
              <a:rPr lang="cs-CZ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Zpracování projekčního řešení</a:t>
            </a: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postupné zpřesňování výchozí představy o řešení zadaného problému, </a:t>
            </a:r>
            <a:r>
              <a:rPr lang="cs-CZ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plnění zadání projektu</a:t>
            </a: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 třech etapách od vzniku koncepčního modelu přes zpracování logického modelu až po vypracování modelu prováděcího – projektová dokumentace.</a:t>
            </a:r>
          </a:p>
          <a:p>
            <a:pPr marL="0" indent="0">
              <a:buNone/>
            </a:pPr>
            <a:r>
              <a:rPr lang="cs-CZ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Implementační fáze</a:t>
            </a:r>
          </a:p>
          <a:p>
            <a:r>
              <a:rPr lang="cs-CZ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Implementace výsledků projekčního řešení</a:t>
            </a: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uvedení </a:t>
            </a: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zdokumentované představy </a:t>
            </a:r>
            <a:r>
              <a:rPr lang="cs-CZ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života</a:t>
            </a: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vybudování a </a:t>
            </a:r>
            <a:r>
              <a:rPr lang="cs-CZ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zprovoznění systému</a:t>
            </a: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který svými provozními a funkčními parametry odpovídá požadavkům specifikace zadání projektu.</a:t>
            </a:r>
          </a:p>
          <a:p>
            <a:pPr marL="0" indent="0">
              <a:buNone/>
            </a:pPr>
            <a:r>
              <a:rPr lang="cs-CZ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Závěrečná fáze</a:t>
            </a:r>
          </a:p>
          <a:p>
            <a:r>
              <a:rPr lang="cs-CZ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Ukončení projektu</a:t>
            </a: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zhodnocení dosažených výsledků</a:t>
            </a: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záznam získaných zkušeností a jejich využití jako poučení pro další projekty, </a:t>
            </a:r>
            <a:r>
              <a:rPr lang="cs-CZ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rozpuštění týmu </a:t>
            </a: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archivace záznamů. Rozhodujícím momentem ve vývoji každého projektu je implementace jeho výsledků. </a:t>
            </a:r>
          </a:p>
          <a:p>
            <a:endParaRPr lang="cs-CZ" sz="1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 - životní cyklus projektu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166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923678"/>
            <a:ext cx="2880320" cy="266429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51920" y="411510"/>
            <a:ext cx="4104456" cy="4464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PMI rozvinula svůj obecný model (Zahájení projektu; Příprava a plánování; Ukončení projektu) do specifičtějších stylů implementace. Každý z těchto stylů má odlišný přístup k důležitosti a interakci jednotlivých součástí životního cyklu: 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Prediktivní přístup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životnímu cyklu, který je neměnný a sekvenční (vodopádový model) </a:t>
            </a: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Adaptivní přístup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životnímu cyklu, který lze rozdělit na následující segmenty: </a:t>
            </a: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Iterativní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Projekty jsou rozloženy na menší, progresivně opakované fáze </a:t>
            </a: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Přírůstkový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Podobný iterativnímu, ale fáze jsou postupnější a časově vázané </a:t>
            </a: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Adaptivní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Agilní projekty, kde práci posunují a řídí 2 až 4týdenní „sprinty“ </a:t>
            </a: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Hybridní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Kombinace prediktivního a adaptivního přístupu, aby bylo možné naplnit požadavky projektu </a:t>
            </a: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 - životní cyklus projektu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534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923678"/>
            <a:ext cx="2880320" cy="266429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79912" y="843558"/>
            <a:ext cx="4104456" cy="4464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Lze životní cykly projektu a jejich fáze použít na všechny obory? 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určité míry ano, ale existují oblasti, ve kterých jsou některé použitelnější než jiné. 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Prediktivní životní cyklus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nejvhodnější pro projekty, které musí běžet v pevně daném pořadí. Například silniční pruhy nelze natírat, dokud probíhá dláždění silnice. 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Naopak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adaptivní životní cykly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jsou určeny pro projekty, které vyžadují vysokou úroveň flexibility nebo které při vzniku postrádají důležitá data. Takové modely jsou velmi oblíbené v rychle se pohybujících oborech, jako je vývoj softwaru nebo kreativní vývoj. 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 - životní cyklus projektu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376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923678"/>
            <a:ext cx="2880320" cy="266429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919333" y="3952005"/>
            <a:ext cx="4104456" cy="4464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Svozilová (PMBOK), 2011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 - životní cyklus projektu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63197BC-3ABB-4920-AA54-B218F80C0A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25" t="18910" r="26376" b="15001"/>
          <a:stretch/>
        </p:blipFill>
        <p:spPr>
          <a:xfrm>
            <a:off x="3919333" y="1265988"/>
            <a:ext cx="4515063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005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923678"/>
            <a:ext cx="2880320" cy="266429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Příklad fází životního cyklu projetku</a:t>
            </a: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r">
              <a:buNone/>
            </a:pPr>
            <a:endParaRPr lang="pl-PL" sz="1400" b="1" i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 i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51920" y="411510"/>
            <a:ext cx="4104456" cy="4464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 - životní cyklus projektu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3"/>
          <a:srcRect l="38745" t="16401" r="37304" b="8841"/>
          <a:stretch/>
        </p:blipFill>
        <p:spPr>
          <a:xfrm>
            <a:off x="4067944" y="1"/>
            <a:ext cx="352839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813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923678"/>
            <a:ext cx="2880320" cy="266429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pl-PL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konfrontaci a doplnění je vhodné uvést také členění fází projektu dle Kerznera, který uvádí následujících pět fází projektu:</a:t>
            </a:r>
          </a:p>
          <a:p>
            <a:pPr marL="0" indent="0" algn="r">
              <a:buNone/>
            </a:pPr>
            <a:endParaRPr lang="pl-PL" sz="1400" b="1" i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 i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51920" y="1131590"/>
            <a:ext cx="4104456" cy="3744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cs-CZ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koncepce </a:t>
            </a: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představuje definici problému, který má být řešen a zhodnocení prvotního nápadu. </a:t>
            </a:r>
          </a:p>
          <a:p>
            <a:pPr marL="0" indent="0">
              <a:buNone/>
            </a:pPr>
            <a:endParaRPr lang="cs-CZ" sz="1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této fázi musí zadavatel </a:t>
            </a:r>
            <a:r>
              <a:rPr lang="cs-CZ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provést analýzu rizik </a:t>
            </a: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zjistit, jak náročná bude realizace na </a:t>
            </a:r>
            <a:r>
              <a:rPr lang="cs-CZ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čas</a:t>
            </a: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náklady</a:t>
            </a: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výkonnost organizace</a:t>
            </a:r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cs-CZ" sz="1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Pokud není koncepce kvalitně zpracována, může ji zpracovatel špatně pochopit, což může znamenat, že zadavatel (uživatel) nebude s výslednou dodávkou spokojen.</a:t>
            </a:r>
          </a:p>
          <a:p>
            <a:pPr marL="457200" lvl="1" indent="0">
              <a:buNone/>
            </a:pPr>
            <a:endParaRPr lang="cs-CZ" sz="1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 - životní cyklus projektu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737881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10283</TotalTime>
  <Words>2103</Words>
  <Application>Microsoft Office PowerPoint</Application>
  <PresentationFormat>On-screen Show (16:9)</PresentationFormat>
  <Paragraphs>270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Times New Roman</vt:lpstr>
      <vt:lpstr>Wingdings</vt:lpstr>
      <vt:lpstr>SLU</vt:lpstr>
      <vt:lpstr>Životní cyklus projektu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Životní cyklus projektu – fázový model  </vt:lpstr>
      <vt:lpstr>Životní cyklus projektu – fázový model  </vt:lpstr>
      <vt:lpstr>Životní cyklus projektu – sloupcový graf  </vt:lpstr>
      <vt:lpstr>PowerPoint Presentation</vt:lpstr>
      <vt:lpstr>Metoda logického rámce (LFM)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Děkuji za pozornost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Pavel Adámek</cp:lastModifiedBy>
  <cp:revision>146</cp:revision>
  <dcterms:created xsi:type="dcterms:W3CDTF">2016-07-06T15:42:34Z</dcterms:created>
  <dcterms:modified xsi:type="dcterms:W3CDTF">2020-11-12T07:04:42Z</dcterms:modified>
</cp:coreProperties>
</file>