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7" r:id="rId2"/>
    <p:sldId id="284" r:id="rId3"/>
    <p:sldId id="265" r:id="rId4"/>
    <p:sldId id="288" r:id="rId5"/>
    <p:sldId id="289" r:id="rId6"/>
    <p:sldId id="290" r:id="rId7"/>
    <p:sldId id="291" r:id="rId8"/>
    <p:sldId id="285" r:id="rId9"/>
    <p:sldId id="293" r:id="rId10"/>
    <p:sldId id="294" r:id="rId11"/>
    <p:sldId id="295" r:id="rId12"/>
    <p:sldId id="296" r:id="rId13"/>
    <p:sldId id="263" r:id="rId14"/>
    <p:sldId id="264" r:id="rId15"/>
    <p:sldId id="297" r:id="rId16"/>
    <p:sldId id="266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9" r:id="rId27"/>
    <p:sldId id="280" r:id="rId28"/>
    <p:sldId id="282" r:id="rId29"/>
    <p:sldId id="298" r:id="rId3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07"/>
  </p:normalViewPr>
  <p:slideViewPr>
    <p:cSldViewPr snapToGrid="0" snapToObjects="1">
      <p:cViewPr varScale="1">
        <p:scale>
          <a:sx n="107" d="100"/>
          <a:sy n="107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4E26E-FC9D-F142-B248-6CF35312EF10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1E04F-3C55-DB4B-AB61-572DE1EA06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287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rázek snímku 1">
            <a:extLst>
              <a:ext uri="{FF2B5EF4-FFF2-40B4-BE49-F238E27FC236}">
                <a16:creationId xmlns:a16="http://schemas.microsoft.com/office/drawing/2014/main" id="{019B1BA4-F463-884C-8BED-80ADAFD41E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Zástupný symbol pro poznámky 2">
            <a:extLst>
              <a:ext uri="{FF2B5EF4-FFF2-40B4-BE49-F238E27FC236}">
                <a16:creationId xmlns:a16="http://schemas.microsoft.com/office/drawing/2014/main" id="{E8A0E7BC-AC33-744F-B997-D6D73C541E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cs-CZ" altLang="cs-CZ"/>
              <a:t>Tady jsem nanašla jednotný překlad, ale ve více zdrojích jsem narazila na tento – foreign element</a:t>
            </a:r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5603" name="Zástupný symbol pro číslo snímku 3">
            <a:extLst>
              <a:ext uri="{FF2B5EF4-FFF2-40B4-BE49-F238E27FC236}">
                <a16:creationId xmlns:a16="http://schemas.microsoft.com/office/drawing/2014/main" id="{D89C0878-0E99-134A-A6F8-D33828BEEB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F5EA68A-F86A-B244-90F9-90DD1F07E1FC}" type="slidenum">
              <a:rPr lang="cs-CZ" altLang="cs-CZ">
                <a:latin typeface="Calibri" panose="020F0502020204030204" pitchFamily="34" charset="0"/>
              </a:rPr>
              <a:pPr/>
              <a:t>9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11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C39039-0D4D-4945-A888-6F4C25DE5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6598650-74DA-6A4C-97F0-B7CBAC288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787E8A-44D6-2841-88E2-2C461C5E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65EB9B-ED09-574C-B772-058495D10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33CC6-1DB3-5B42-BF22-0936F4871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05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400071-83E3-4143-A7AC-9F697DBC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BE11FEE-36D0-4841-8F83-F2BCDC23D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C139B2-82FA-F64B-8B4A-7B5C936A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030F5E-5497-A84B-94B6-23D7DFF0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734D8-3C47-B64D-98F6-82F824D79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241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637D49E-7D64-824F-B9EA-C10D601A54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61602A9-3025-8D45-B0F6-858FAC5DA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4D9231-6ADB-3242-96E3-EFCBD3CC8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DC09E13-ECF4-2D40-A26B-A945CA838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C7489B-4616-D94E-B2FC-691B3033D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757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068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EE9FD-093F-034E-BB53-8698B20FA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185913-BE0C-9B4E-99C5-3FAA34D34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554B80-9BD7-7246-89F5-F11061FD1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390AE2-57C8-9B44-83BE-B3CCBAABC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05F45F-460E-1A4A-8534-FED47A54A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27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75D0FC-99E5-1148-B4EF-2C78B3ACF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D8656EF-9E7A-4643-91BB-D4C203410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C4E588-DDD2-2240-A7FC-1A30B5138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9E656A-1472-854D-8F12-D42490F5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38E2F3-FB2E-C848-9F32-B3E37F8AC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17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098CF8-3716-CF4B-9C12-6B749F4F6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58925A-8A7E-F54C-9D17-7C9CE0C3F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0C6DB4F-D3FC-3F46-B863-BB53A3A69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2FB3BB7-38D3-DB46-A257-9972134FA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C8CEF4-413F-8640-A4F1-683089E13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6702393-A4B6-084C-BEF6-02014DD2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4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A0710E-DB25-BD48-9550-C8515372D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EE4680-DD5C-444D-9067-A258152FB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DA0DC1-B63D-404A-B318-BABCFAC45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20EAF5A-4801-4446-96C8-4ABDE2A31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1E8A349-F8A9-D44F-B712-1F7E522D2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50790B5-79A6-E24B-8365-052605CEC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BD3EEF5-6AF8-A246-81B1-0D7B3BAA5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06021C0-197B-964D-928D-5875D569C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90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9BD570-2FE5-1B46-A8EB-D3D02B357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5F6A5BD-B054-E24F-9D48-0B2C5287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A826191-60AD-614A-9323-ABE9FF674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B491B6-B8FB-044F-976E-7F0B3A2FF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824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C278840-E65E-EC4E-87A8-B8A8C614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E02F6F2-018A-DF44-8CE8-32F85C210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A920AB2-65C4-0B47-9515-E362FE4B1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228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12D876-7A5E-7949-800D-19DDEAA95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557D17-C401-9140-9808-94DA20CFE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DDD162-08D0-BB47-9A6C-F9E182A3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17A6E7E-C961-C54F-81C2-1D3FAC62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506AFF-13A8-0541-922E-91FF66CC3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7B46450-1CB4-8D42-B893-EE7C2ED17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99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C7AC87-C146-5245-9AF1-1648D3721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ED52568-1775-F945-A8BD-4AFD7D047F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A8E64FE-09B3-B445-9B35-802B1F3F52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CAAB203-04BF-594A-9CF1-21CC36FDB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6B8AD9-027F-9048-8474-02EE2B3C1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0ECF0DF-E66B-D943-A985-C801C3979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24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5DCBCF3-4B19-1B46-9AA5-932B2AAE4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A41ABA5-1AB0-9040-924C-2959E700D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668249-EEBE-8448-9470-D5BE43000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0D529-27F6-5044-947D-0BBFF5B3A9B2}" type="datetimeFigureOut">
              <a:rPr lang="cs-CZ" smtClean="0"/>
              <a:t>17.10.2019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630D23-07F6-CD4B-B719-8554186DA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C56C40-8D40-EE4F-8FDD-80BD4FD2B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8C401-2B93-9246-AE02-CFF9716BFB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565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GB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Business Law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GB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Public Law</a:t>
            </a:r>
          </a:p>
          <a:p>
            <a:pPr marL="0" indent="0" algn="r">
              <a:buNone/>
            </a:pPr>
            <a:r>
              <a:rPr lang="en-GB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Private Law</a:t>
            </a:r>
          </a:p>
          <a:p>
            <a:pPr marL="0" indent="0" algn="r">
              <a:buNone/>
            </a:pPr>
            <a:r>
              <a:rPr lang="en-GB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 Law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Gongol</a:t>
            </a:r>
          </a:p>
        </p:txBody>
      </p:sp>
    </p:spTree>
    <p:extLst>
      <p:ext uri="{BB962C8B-B14F-4D97-AF65-F5344CB8AC3E}">
        <p14:creationId xmlns:p14="http://schemas.microsoft.com/office/powerpoint/2010/main" val="981481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57954DF9-4431-464C-8C22-981BA0DEA6F0}"/>
              </a:ext>
            </a:extLst>
          </p:cNvPr>
          <p:cNvSpPr/>
          <p:nvPr/>
        </p:nvSpPr>
        <p:spPr>
          <a:xfrm>
            <a:off x="1524000" y="1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4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 element</a:t>
            </a:r>
            <a:endParaRPr lang="en-GB" altLang="cs-CZ" sz="4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6" name="TextovéPole 10">
            <a:extLst>
              <a:ext uri="{FF2B5EF4-FFF2-40B4-BE49-F238E27FC236}">
                <a16:creationId xmlns:a16="http://schemas.microsoft.com/office/drawing/2014/main" id="{C76C9095-BFE0-404E-A7DD-75EC35D0D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813" y="714375"/>
            <a:ext cx="9144001" cy="636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11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eaLnBrk="1" hangingPunct="1">
              <a:buFont typeface="Wingdings" pitchFamily="2" charset="2"/>
              <a:buNone/>
            </a:pP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>
              <a:buFont typeface="Wingdings" pitchFamily="2" charset="2"/>
              <a:buNone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 person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abroad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algn="just" eaLnBrk="1" hangingPunct="1"/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person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country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permanent residence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domicile</a:t>
            </a:r>
          </a:p>
          <a:p>
            <a:pPr lvl="3" algn="just" eaLnBrk="1" hangingPunct="1"/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entity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accordance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registered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place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abroad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decisive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occured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abroad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signing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abroad</a:t>
            </a: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placed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abroad</a:t>
            </a: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intagible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endParaRPr lang="cs-CZ" altLang="cs-CZ" sz="3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cs-CZ" sz="22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797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83AA9D10-7E7F-6D41-9444-E569DD2D2FB0}"/>
              </a:ext>
            </a:extLst>
          </p:cNvPr>
          <p:cNvSpPr/>
          <p:nvPr/>
        </p:nvSpPr>
        <p:spPr>
          <a:xfrm>
            <a:off x="1524000" y="1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3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Consequences of foreign element existence</a:t>
            </a:r>
            <a:endParaRPr lang="en-GB" altLang="cs-CZ" sz="36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0" name="TextovéPole 10">
            <a:extLst>
              <a:ext uri="{FF2B5EF4-FFF2-40B4-BE49-F238E27FC236}">
                <a16:creationId xmlns:a16="http://schemas.microsoft.com/office/drawing/2014/main" id="{30EF9BB0-D342-DF4D-AF39-93CC70B21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1"/>
            <a:ext cx="9144000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It´s useful to determine 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decisive (applicable) law </a:t>
            </a:r>
          </a:p>
          <a:p>
            <a:pPr eaLnBrk="1" hangingPunct="1">
              <a:buFontTx/>
              <a:buNone/>
            </a:pP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so-called rule of law in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particular country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by which legal relation will be followed</a:t>
            </a:r>
          </a:p>
          <a:p>
            <a:pPr eaLnBrk="1" hangingPunct="1">
              <a:buFontTx/>
              <a:buNone/>
            </a:pPr>
            <a:endParaRPr lang="cs-CZ" altLang="cs-C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e.g. </a:t>
            </a:r>
            <a:r>
              <a:rPr lang="cs-CZ" altLang="cs-CZ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in case of contracts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most common it´s set of legal rules of the state whose </a:t>
            </a:r>
            <a:r>
              <a:rPr lang="cs-CZ" altLang="cs-CZ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participant doesn´t provide financial contribution</a:t>
            </a:r>
          </a:p>
          <a:p>
            <a:pPr eaLnBrk="1" hangingPunct="1"/>
            <a:endParaRPr lang="cs-CZ" altLang="cs-C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It´s necessary to 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consider  legal regulation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and take into consideration 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harmonisation and unification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 legal rules</a:t>
            </a:r>
          </a:p>
          <a:p>
            <a:pPr lvl="1" eaLnBrk="1" hangingPunct="1"/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contracts</a:t>
            </a:r>
          </a:p>
          <a:p>
            <a:pPr lvl="1" eaLnBrk="1" hangingPunct="1"/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Community law (regulations, directions)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cs-CZ" sz="200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34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514A9FF-80FC-714C-B53B-AE68290A3EFE}"/>
              </a:ext>
            </a:extLst>
          </p:cNvPr>
          <p:cNvSpPr/>
          <p:nvPr/>
        </p:nvSpPr>
        <p:spPr>
          <a:xfrm>
            <a:off x="1524000" y="1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33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of regulation International Private Law</a:t>
            </a:r>
            <a:endParaRPr lang="en-GB" altLang="cs-CZ" sz="33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4" name="TextovéPole 10">
            <a:extLst>
              <a:ext uri="{FF2B5EF4-FFF2-40B4-BE49-F238E27FC236}">
                <a16:creationId xmlns:a16="http://schemas.microsoft.com/office/drawing/2014/main" id="{6674C405-43F1-A64A-80FA-32E69308F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8" y="1071564"/>
            <a:ext cx="8477250" cy="550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6288" indent="-3651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b="1">
                <a:latin typeface="Times New Roman" panose="02020603050405020304" pitchFamily="18" charset="0"/>
                <a:cs typeface="Times New Roman" panose="02020603050405020304" pitchFamily="18" charset="0"/>
              </a:rPr>
              <a:t>Conflict rules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Don´t involve rights duties of participants,</a:t>
            </a:r>
            <a:b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only set legal rules of the country which has a leadership concerning international legal relations by certain criteria</a:t>
            </a:r>
          </a:p>
          <a:p>
            <a:pPr eaLnBrk="1" hangingPunct="1"/>
            <a:endParaRPr lang="cs-CZ" altLang="cs-CZ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b="1">
                <a:latin typeface="Times New Roman" panose="02020603050405020304" pitchFamily="18" charset="0"/>
                <a:cs typeface="Times New Roman" panose="02020603050405020304" pitchFamily="18" charset="0"/>
              </a:rPr>
              <a:t>Direct rules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Set down rights and duties of participants in international legal relations itself. </a:t>
            </a:r>
            <a:b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are included in international contracts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cs-CZ" altLang="cs-CZ" sz="220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982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86AE77-FF0B-6947-A80C-97A721F9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Outline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Law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D219A2-C760-B144-9C1B-28E1F953A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primary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, </a:t>
            </a:r>
          </a:p>
          <a:p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treaties</a:t>
            </a:r>
            <a:r>
              <a:rPr lang="cs-CZ" dirty="0"/>
              <a:t> </a:t>
            </a:r>
            <a:r>
              <a:rPr lang="cs-CZ" dirty="0" err="1"/>
              <a:t>concluded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EU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countries</a:t>
            </a:r>
            <a:r>
              <a:rPr lang="cs-CZ" dirty="0"/>
              <a:t> </a:t>
            </a:r>
          </a:p>
          <a:p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</a:t>
            </a:r>
          </a:p>
          <a:p>
            <a:endParaRPr lang="cs-CZ" dirty="0"/>
          </a:p>
          <a:p>
            <a:r>
              <a:rPr lang="cs-CZ" dirty="0" err="1"/>
              <a:t>mutual</a:t>
            </a:r>
            <a:r>
              <a:rPr lang="cs-CZ" dirty="0"/>
              <a:t> relations </a:t>
            </a:r>
            <a:r>
              <a:rPr lang="cs-CZ" dirty="0" err="1"/>
              <a:t>between</a:t>
            </a:r>
            <a:r>
              <a:rPr lang="cs-CZ" dirty="0"/>
              <a:t> EU </a:t>
            </a:r>
            <a:r>
              <a:rPr lang="cs-CZ" dirty="0" err="1"/>
              <a:t>Law</a:t>
            </a:r>
            <a:r>
              <a:rPr lang="cs-CZ" dirty="0"/>
              <a:t> and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. </a:t>
            </a:r>
          </a:p>
          <a:p>
            <a:r>
              <a:rPr lang="cs-CZ" dirty="0" err="1"/>
              <a:t>enforceability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5662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04CDB4-0479-5547-887C-AC9240EF8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Primary</a:t>
            </a:r>
            <a:r>
              <a:rPr lang="cs-CZ" dirty="0"/>
              <a:t> </a:t>
            </a:r>
            <a:r>
              <a:rPr lang="cs-CZ" dirty="0" err="1"/>
              <a:t>Law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ACD167-180B-E740-8D3D-F1577C9ED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equivalent</a:t>
            </a:r>
            <a:r>
              <a:rPr lang="cs-CZ" dirty="0"/>
              <a:t> to </a:t>
            </a:r>
            <a:r>
              <a:rPr lang="cs-CZ" dirty="0" err="1"/>
              <a:t>constitutional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 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highest</a:t>
            </a:r>
            <a:r>
              <a:rPr lang="cs-CZ" dirty="0"/>
              <a:t> </a:t>
            </a:r>
            <a:r>
              <a:rPr lang="cs-CZ" dirty="0" err="1"/>
              <a:t>legal</a:t>
            </a:r>
            <a:r>
              <a:rPr lang="cs-CZ" dirty="0"/>
              <a:t> rank </a:t>
            </a:r>
          </a:p>
          <a:p>
            <a:r>
              <a:rPr lang="cs-CZ" dirty="0" err="1"/>
              <a:t>composed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founding</a:t>
            </a:r>
            <a:r>
              <a:rPr lang="cs-CZ" dirty="0"/>
              <a:t> </a:t>
            </a:r>
            <a:r>
              <a:rPr lang="cs-CZ" dirty="0" err="1"/>
              <a:t>treaties</a:t>
            </a:r>
            <a:r>
              <a:rPr lang="cs-CZ" dirty="0"/>
              <a:t> and </a:t>
            </a:r>
            <a:r>
              <a:rPr lang="cs-CZ" dirty="0" err="1"/>
              <a:t>reform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founding</a:t>
            </a:r>
            <a:r>
              <a:rPr lang="cs-CZ" dirty="0"/>
              <a:t> </a:t>
            </a:r>
            <a:r>
              <a:rPr lang="cs-CZ" dirty="0" err="1"/>
              <a:t>treates</a:t>
            </a:r>
            <a:endParaRPr lang="cs-CZ" dirty="0"/>
          </a:p>
          <a:p>
            <a:pPr lvl="1"/>
            <a:r>
              <a:rPr lang="cs-CZ" dirty="0" err="1"/>
              <a:t>accession</a:t>
            </a:r>
            <a:r>
              <a:rPr lang="cs-CZ" dirty="0"/>
              <a:t> </a:t>
            </a:r>
            <a:r>
              <a:rPr lang="cs-CZ" dirty="0" err="1"/>
              <a:t>treaties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those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joined</a:t>
            </a:r>
            <a:r>
              <a:rPr lang="cs-CZ" dirty="0"/>
              <a:t> EU</a:t>
            </a:r>
          </a:p>
          <a:p>
            <a:pPr lvl="1"/>
            <a:r>
              <a:rPr lang="cs-CZ" dirty="0"/>
              <a:t>Charter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Fundamental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8592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F28E0C-4EBB-2F44-9544-758D54B2F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Founding</a:t>
            </a:r>
            <a:r>
              <a:rPr lang="cs-CZ" dirty="0"/>
              <a:t> </a:t>
            </a:r>
            <a:r>
              <a:rPr lang="cs-CZ" dirty="0" err="1"/>
              <a:t>treaties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933446-84D3-1B4B-94F0-EFB0E663B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three</a:t>
            </a:r>
            <a:r>
              <a:rPr lang="cs-CZ" dirty="0"/>
              <a:t> </a:t>
            </a:r>
            <a:r>
              <a:rPr lang="cs-CZ" dirty="0" err="1"/>
              <a:t>founding</a:t>
            </a:r>
            <a:r>
              <a:rPr lang="cs-CZ" dirty="0"/>
              <a:t> </a:t>
            </a:r>
            <a:r>
              <a:rPr lang="cs-CZ" dirty="0" err="1"/>
              <a:t>treaties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Communities</a:t>
            </a:r>
            <a:r>
              <a:rPr lang="cs-CZ" dirty="0"/>
              <a:t> (</a:t>
            </a:r>
            <a:r>
              <a:rPr lang="cs-CZ" dirty="0" err="1"/>
              <a:t>mentioned</a:t>
            </a:r>
            <a:r>
              <a:rPr lang="cs-CZ" dirty="0"/>
              <a:t> </a:t>
            </a:r>
            <a:r>
              <a:rPr lang="cs-CZ" dirty="0" err="1"/>
              <a:t>ppt</a:t>
            </a:r>
            <a:r>
              <a:rPr lang="cs-CZ" dirty="0"/>
              <a:t> no. 3)</a:t>
            </a:r>
          </a:p>
          <a:p>
            <a:pPr lvl="1"/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Community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Coal</a:t>
            </a:r>
            <a:r>
              <a:rPr lang="cs-CZ" dirty="0"/>
              <a:t> and Steel (1951) - Paris </a:t>
            </a:r>
            <a:r>
              <a:rPr lang="cs-CZ" dirty="0" err="1"/>
              <a:t>Treaty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Community</a:t>
            </a:r>
            <a:r>
              <a:rPr lang="cs-CZ" dirty="0"/>
              <a:t> (1957) – </a:t>
            </a:r>
            <a:r>
              <a:rPr lang="cs-CZ" dirty="0" err="1"/>
              <a:t>later</a:t>
            </a:r>
            <a:r>
              <a:rPr lang="cs-CZ" dirty="0"/>
              <a:t> </a:t>
            </a:r>
            <a:r>
              <a:rPr lang="cs-CZ" dirty="0" err="1"/>
              <a:t>evolved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</a:t>
            </a:r>
          </a:p>
          <a:p>
            <a:pPr lvl="1"/>
            <a:r>
              <a:rPr lang="cs-CZ" dirty="0"/>
              <a:t>Euratom </a:t>
            </a:r>
            <a:r>
              <a:rPr lang="cs-CZ" dirty="0" err="1"/>
              <a:t>Community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 err="1"/>
              <a:t>Founding</a:t>
            </a:r>
            <a:r>
              <a:rPr lang="cs-CZ" dirty="0"/>
              <a:t> </a:t>
            </a:r>
            <a:r>
              <a:rPr lang="cs-CZ" dirty="0" err="1"/>
              <a:t>members</a:t>
            </a:r>
            <a:r>
              <a:rPr lang="cs-CZ" dirty="0"/>
              <a:t>: </a:t>
            </a:r>
          </a:p>
          <a:p>
            <a:pPr lvl="1"/>
            <a:r>
              <a:rPr lang="cs-CZ" dirty="0"/>
              <a:t>France, </a:t>
            </a:r>
            <a:r>
              <a:rPr lang="cs-CZ" dirty="0" err="1"/>
              <a:t>Germany</a:t>
            </a:r>
            <a:r>
              <a:rPr lang="cs-CZ" dirty="0"/>
              <a:t>, Italy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three</a:t>
            </a:r>
            <a:r>
              <a:rPr lang="cs-CZ" dirty="0"/>
              <a:t> Benelux </a:t>
            </a:r>
            <a:r>
              <a:rPr lang="cs-CZ" dirty="0" err="1"/>
              <a:t>countries</a:t>
            </a:r>
            <a:r>
              <a:rPr lang="cs-CZ" dirty="0"/>
              <a:t> (</a:t>
            </a:r>
            <a:r>
              <a:rPr lang="cs-CZ" dirty="0" err="1"/>
              <a:t>Belgium</a:t>
            </a:r>
            <a:r>
              <a:rPr lang="cs-CZ" dirty="0"/>
              <a:t>, </a:t>
            </a:r>
            <a:r>
              <a:rPr lang="cs-CZ" dirty="0" err="1"/>
              <a:t>Netherlands</a:t>
            </a:r>
            <a:r>
              <a:rPr lang="cs-CZ" dirty="0"/>
              <a:t> and </a:t>
            </a:r>
            <a:r>
              <a:rPr lang="cs-CZ" dirty="0" err="1"/>
              <a:t>Luxembourg</a:t>
            </a:r>
            <a:r>
              <a:rPr lang="cs-CZ" dirty="0"/>
              <a:t>).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800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D6B161-0E43-FB4A-BEC0-6CA2E028B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successive</a:t>
            </a:r>
            <a:r>
              <a:rPr lang="cs-CZ" dirty="0"/>
              <a:t> </a:t>
            </a:r>
            <a:r>
              <a:rPr lang="cs-CZ" dirty="0" err="1"/>
              <a:t>reforms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founding</a:t>
            </a:r>
            <a:r>
              <a:rPr lang="cs-CZ" dirty="0"/>
              <a:t> </a:t>
            </a:r>
            <a:r>
              <a:rPr lang="cs-CZ" dirty="0" err="1"/>
              <a:t>treaties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19B42C-6974-9D4A-9FAD-A02E747FE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in </a:t>
            </a:r>
            <a:r>
              <a:rPr lang="cs-CZ" dirty="0" err="1"/>
              <a:t>chronological</a:t>
            </a:r>
            <a:r>
              <a:rPr lang="cs-CZ" dirty="0"/>
              <a:t> </a:t>
            </a:r>
            <a:r>
              <a:rPr lang="cs-CZ" dirty="0" err="1"/>
              <a:t>order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Single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Act</a:t>
            </a:r>
            <a:r>
              <a:rPr lang="cs-CZ" dirty="0"/>
              <a:t>, 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Maastricht </a:t>
            </a:r>
            <a:r>
              <a:rPr lang="cs-CZ" dirty="0" err="1"/>
              <a:t>Treaty</a:t>
            </a:r>
            <a:r>
              <a:rPr lang="cs-CZ" dirty="0"/>
              <a:t>, 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Treaty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Amsterdam, 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Treaty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Nice and 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Lisbon</a:t>
            </a:r>
            <a:r>
              <a:rPr lang="cs-CZ" dirty="0"/>
              <a:t> </a:t>
            </a:r>
            <a:r>
              <a:rPr lang="cs-CZ" dirty="0" err="1"/>
              <a:t>Treaty</a:t>
            </a:r>
            <a:r>
              <a:rPr lang="cs-CZ" dirty="0"/>
              <a:t>. </a:t>
            </a:r>
          </a:p>
          <a:p>
            <a:r>
              <a:rPr lang="cs-CZ" dirty="0" err="1"/>
              <a:t>conceded</a:t>
            </a:r>
            <a:r>
              <a:rPr lang="cs-CZ" dirty="0"/>
              <a:t> more </a:t>
            </a:r>
            <a:r>
              <a:rPr lang="cs-CZ" dirty="0" err="1"/>
              <a:t>powers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expense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Council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Ministers</a:t>
            </a:r>
            <a:r>
              <a:rPr lang="cs-CZ" dirty="0"/>
              <a:t> (</a:t>
            </a:r>
            <a:r>
              <a:rPr lang="cs-CZ" dirty="0" err="1"/>
              <a:t>Council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EU) </a:t>
            </a:r>
          </a:p>
          <a:p>
            <a:r>
              <a:rPr lang="cs-CZ" dirty="0" err="1"/>
              <a:t>extended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powers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detriment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sovereign </a:t>
            </a:r>
            <a:r>
              <a:rPr lang="cs-CZ" dirty="0" err="1"/>
              <a:t>powers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 </a:t>
            </a:r>
          </a:p>
          <a:p>
            <a:r>
              <a:rPr lang="cs-CZ" dirty="0" err="1"/>
              <a:t>extended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areas</a:t>
            </a:r>
            <a:r>
              <a:rPr lang="cs-CZ" dirty="0"/>
              <a:t> </a:t>
            </a:r>
            <a:r>
              <a:rPr lang="cs-CZ" dirty="0" err="1"/>
              <a:t>where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</a:t>
            </a:r>
            <a:r>
              <a:rPr lang="cs-CZ" dirty="0" err="1"/>
              <a:t>bodies</a:t>
            </a:r>
            <a:r>
              <a:rPr lang="cs-CZ" dirty="0"/>
              <a:t> are </a:t>
            </a:r>
            <a:r>
              <a:rPr lang="cs-CZ" dirty="0" err="1"/>
              <a:t>able</a:t>
            </a:r>
            <a:r>
              <a:rPr lang="cs-CZ" dirty="0"/>
              <a:t> to </a:t>
            </a:r>
            <a:r>
              <a:rPr lang="cs-CZ" dirty="0" err="1"/>
              <a:t>adopt</a:t>
            </a:r>
            <a:r>
              <a:rPr lang="cs-CZ" dirty="0"/>
              <a:t>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legislation</a:t>
            </a:r>
            <a:r>
              <a:rPr lang="cs-CZ" dirty="0"/>
              <a:t> by </a:t>
            </a:r>
            <a:r>
              <a:rPr lang="cs-CZ" dirty="0" err="1"/>
              <a:t>qualified</a:t>
            </a:r>
            <a:r>
              <a:rPr lang="cs-CZ" dirty="0"/>
              <a:t> majority </a:t>
            </a:r>
            <a:r>
              <a:rPr lang="cs-CZ" dirty="0" err="1"/>
              <a:t>rather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by </a:t>
            </a:r>
            <a:r>
              <a:rPr lang="cs-CZ" dirty="0" err="1"/>
              <a:t>unanimity</a:t>
            </a: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6137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BBE18B-ACC3-3043-9399-E1FD9AFCB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International </a:t>
            </a:r>
            <a:r>
              <a:rPr lang="cs-CZ" dirty="0" err="1"/>
              <a:t>Treaties</a:t>
            </a:r>
            <a:r>
              <a:rPr lang="cs-CZ" dirty="0"/>
              <a:t> </a:t>
            </a:r>
            <a:r>
              <a:rPr lang="cs-CZ" dirty="0" err="1"/>
              <a:t>concluded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and </a:t>
            </a:r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countries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0FB8F6-C39B-DE4F-BC6A-75A115E89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 </a:t>
            </a:r>
            <a:r>
              <a:rPr lang="cs-CZ" dirty="0" err="1"/>
              <a:t>relation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common</a:t>
            </a:r>
            <a:r>
              <a:rPr lang="cs-CZ" dirty="0"/>
              <a:t> </a:t>
            </a:r>
            <a:r>
              <a:rPr lang="cs-CZ" dirty="0" err="1"/>
              <a:t>commercial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aims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liberalizing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trade</a:t>
            </a:r>
            <a:endParaRPr lang="cs-CZ" dirty="0"/>
          </a:p>
          <a:p>
            <a:r>
              <a:rPr lang="cs-CZ" dirty="0"/>
              <a:t>EU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founding</a:t>
            </a:r>
            <a:r>
              <a:rPr lang="cs-CZ" dirty="0"/>
              <a:t> </a:t>
            </a:r>
            <a:r>
              <a:rPr lang="cs-CZ" dirty="0" err="1"/>
              <a:t>members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Trade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r>
              <a:rPr lang="cs-CZ" dirty="0"/>
              <a:t> and </a:t>
            </a:r>
            <a:r>
              <a:rPr lang="cs-CZ" dirty="0" err="1"/>
              <a:t>it</a:t>
            </a:r>
            <a:r>
              <a:rPr lang="cs-CZ" dirty="0"/>
              <a:t> has </a:t>
            </a:r>
            <a:r>
              <a:rPr lang="cs-CZ" dirty="0" err="1"/>
              <a:t>concluded</a:t>
            </a:r>
            <a:r>
              <a:rPr lang="cs-CZ" dirty="0"/>
              <a:t> a </a:t>
            </a:r>
            <a:r>
              <a:rPr lang="cs-CZ" dirty="0" err="1"/>
              <a:t>number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free </a:t>
            </a:r>
            <a:r>
              <a:rPr lang="cs-CZ" dirty="0" err="1"/>
              <a:t>trade</a:t>
            </a:r>
            <a:r>
              <a:rPr lang="cs-CZ" dirty="0"/>
              <a:t> </a:t>
            </a:r>
            <a:r>
              <a:rPr lang="cs-CZ" dirty="0" err="1"/>
              <a:t>agreements</a:t>
            </a:r>
            <a:r>
              <a:rPr lang="cs-CZ" dirty="0"/>
              <a:t> (</a:t>
            </a:r>
            <a:r>
              <a:rPr lang="cs-CZ" dirty="0" err="1"/>
              <a:t>FTAs</a:t>
            </a:r>
            <a:r>
              <a:rPr lang="cs-CZ" dirty="0"/>
              <a:t>) </a:t>
            </a:r>
          </a:p>
          <a:p>
            <a:pPr lvl="1"/>
            <a:r>
              <a:rPr lang="cs-CZ" dirty="0" err="1"/>
              <a:t>shared</a:t>
            </a:r>
            <a:r>
              <a:rPr lang="cs-CZ" dirty="0"/>
              <a:t> </a:t>
            </a:r>
            <a:r>
              <a:rPr lang="cs-CZ" dirty="0" err="1"/>
              <a:t>powers</a:t>
            </a:r>
            <a:r>
              <a:rPr lang="cs-CZ" dirty="0"/>
              <a:t> -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sufficient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ratified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EU </a:t>
            </a:r>
            <a:r>
              <a:rPr lang="cs-CZ" dirty="0" err="1"/>
              <a:t>level</a:t>
            </a:r>
            <a:r>
              <a:rPr lang="cs-CZ" dirty="0"/>
              <a:t>, but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requires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ratification</a:t>
            </a:r>
            <a:r>
              <a:rPr lang="cs-CZ" dirty="0"/>
              <a:t> by </a:t>
            </a:r>
            <a:r>
              <a:rPr lang="cs-CZ" dirty="0" err="1"/>
              <a:t>all</a:t>
            </a:r>
            <a:r>
              <a:rPr lang="cs-CZ" dirty="0"/>
              <a:t> 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 </a:t>
            </a:r>
          </a:p>
          <a:p>
            <a:r>
              <a:rPr lang="cs-CZ" dirty="0" err="1"/>
              <a:t>Before</a:t>
            </a:r>
            <a:r>
              <a:rPr lang="cs-CZ" dirty="0"/>
              <a:t> </a:t>
            </a:r>
            <a:r>
              <a:rPr lang="cs-CZ" dirty="0" err="1"/>
              <a:t>adopting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treaty</a:t>
            </a:r>
            <a:r>
              <a:rPr lang="cs-CZ" dirty="0"/>
              <a:t>,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compatibility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</a:t>
            </a:r>
            <a:r>
              <a:rPr lang="cs-CZ" dirty="0" err="1"/>
              <a:t>primary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assessed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Court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Justice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9999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0A0A6D-D802-A84C-9BD8-FAAD3F7A4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Law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BD8AE2-B6D6-DE4E-A734-4D47137AA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/>
              <a:t>regulations</a:t>
            </a:r>
            <a:r>
              <a:rPr lang="cs-CZ" dirty="0"/>
              <a:t>, </a:t>
            </a:r>
            <a:r>
              <a:rPr lang="cs-CZ" dirty="0" err="1"/>
              <a:t>directives</a:t>
            </a:r>
            <a:r>
              <a:rPr lang="cs-CZ" dirty="0"/>
              <a:t> and </a:t>
            </a:r>
            <a:r>
              <a:rPr lang="cs-CZ" dirty="0" err="1"/>
              <a:t>decisions</a:t>
            </a:r>
            <a:r>
              <a:rPr lang="cs-CZ" dirty="0"/>
              <a:t> </a:t>
            </a:r>
          </a:p>
          <a:p>
            <a:r>
              <a:rPr lang="cs-CZ" b="1" dirty="0" err="1"/>
              <a:t>proposed</a:t>
            </a:r>
            <a:r>
              <a:rPr lang="cs-CZ" b="1" dirty="0"/>
              <a:t> by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European</a:t>
            </a:r>
            <a:r>
              <a:rPr lang="cs-CZ" b="1" dirty="0"/>
              <a:t> </a:t>
            </a:r>
            <a:r>
              <a:rPr lang="cs-CZ" b="1" dirty="0" err="1"/>
              <a:t>Commission</a:t>
            </a:r>
            <a:r>
              <a:rPr lang="cs-CZ" dirty="0"/>
              <a:t>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holds</a:t>
            </a:r>
            <a:r>
              <a:rPr lang="cs-CZ" dirty="0"/>
              <a:t> a monopoly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respect</a:t>
            </a:r>
            <a:r>
              <a:rPr lang="cs-CZ" dirty="0"/>
              <a:t> to </a:t>
            </a:r>
            <a:r>
              <a:rPr lang="cs-CZ" dirty="0" err="1"/>
              <a:t>drafting</a:t>
            </a:r>
            <a:r>
              <a:rPr lang="cs-CZ" dirty="0"/>
              <a:t> </a:t>
            </a:r>
            <a:r>
              <a:rPr lang="cs-CZ" dirty="0" err="1"/>
              <a:t>proposals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legislation</a:t>
            </a:r>
            <a:r>
              <a:rPr lang="cs-CZ" dirty="0"/>
              <a:t>. 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authorized</a:t>
            </a:r>
            <a:r>
              <a:rPr lang="cs-CZ" dirty="0"/>
              <a:t> to </a:t>
            </a:r>
            <a:r>
              <a:rPr lang="cs-CZ" dirty="0" err="1"/>
              <a:t>propose</a:t>
            </a:r>
            <a:r>
              <a:rPr lang="cs-CZ" dirty="0"/>
              <a:t> EU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proposal</a:t>
            </a:r>
            <a:r>
              <a:rPr lang="cs-CZ" b="1" dirty="0"/>
              <a:t> </a:t>
            </a:r>
            <a:r>
              <a:rPr lang="cs-CZ" b="1" dirty="0" err="1"/>
              <a:t>forwards</a:t>
            </a:r>
            <a:r>
              <a:rPr lang="cs-CZ" b="1" dirty="0"/>
              <a:t> to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Council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Ministers</a:t>
            </a:r>
            <a:r>
              <a:rPr lang="cs-CZ" b="1" dirty="0"/>
              <a:t> (</a:t>
            </a:r>
            <a:r>
              <a:rPr lang="cs-CZ" b="1" dirty="0" err="1"/>
              <a:t>Council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EU) and to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European</a:t>
            </a:r>
            <a:r>
              <a:rPr lang="cs-CZ" b="1" dirty="0"/>
              <a:t> </a:t>
            </a:r>
            <a:r>
              <a:rPr lang="cs-CZ" b="1" dirty="0" err="1"/>
              <a:t>Parliament</a:t>
            </a:r>
            <a:r>
              <a:rPr lang="cs-CZ" b="1" dirty="0"/>
              <a:t> to </a:t>
            </a:r>
            <a:r>
              <a:rPr lang="cs-CZ" b="1" dirty="0" err="1"/>
              <a:t>be</a:t>
            </a:r>
            <a:r>
              <a:rPr lang="cs-CZ" b="1" dirty="0"/>
              <a:t> </a:t>
            </a:r>
            <a:r>
              <a:rPr lang="cs-CZ" b="1" dirty="0" err="1"/>
              <a:t>adopted</a:t>
            </a:r>
            <a:r>
              <a:rPr lang="cs-CZ" dirty="0"/>
              <a:t>. </a:t>
            </a:r>
          </a:p>
          <a:p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adoption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b="1" dirty="0" err="1"/>
              <a:t>published</a:t>
            </a:r>
            <a:r>
              <a:rPr lang="cs-CZ" b="1" dirty="0"/>
              <a:t> in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Official</a:t>
            </a:r>
            <a:r>
              <a:rPr lang="cs-CZ" b="1" dirty="0"/>
              <a:t> </a:t>
            </a:r>
            <a:r>
              <a:rPr lang="cs-CZ" b="1" dirty="0" err="1"/>
              <a:t>Journal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EU in </a:t>
            </a:r>
            <a:r>
              <a:rPr lang="cs-CZ" b="1" dirty="0" err="1"/>
              <a:t>all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EU </a:t>
            </a:r>
            <a:r>
              <a:rPr lang="cs-CZ" b="1" dirty="0" err="1"/>
              <a:t>official</a:t>
            </a:r>
            <a:r>
              <a:rPr lang="cs-CZ" b="1" dirty="0"/>
              <a:t> </a:t>
            </a:r>
            <a:r>
              <a:rPr lang="cs-CZ" b="1" dirty="0" err="1"/>
              <a:t>languages</a:t>
            </a:r>
            <a:r>
              <a:rPr lang="cs-CZ" b="1" dirty="0"/>
              <a:t> </a:t>
            </a:r>
            <a:endParaRPr lang="cs-CZ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adopted</a:t>
            </a:r>
            <a:r>
              <a:rPr lang="cs-CZ" dirty="0"/>
              <a:t>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legislation</a:t>
            </a:r>
            <a:r>
              <a:rPr lang="cs-CZ" dirty="0"/>
              <a:t> </a:t>
            </a:r>
            <a:r>
              <a:rPr lang="cs-CZ" dirty="0" err="1"/>
              <a:t>comes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effect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day</a:t>
            </a:r>
            <a:r>
              <a:rPr lang="cs-CZ" dirty="0"/>
              <a:t> </a:t>
            </a:r>
            <a:r>
              <a:rPr lang="cs-CZ" dirty="0" err="1"/>
              <a:t>stipulated</a:t>
            </a:r>
            <a:r>
              <a:rPr lang="cs-CZ" dirty="0"/>
              <a:t> in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final</a:t>
            </a:r>
            <a:r>
              <a:rPr lang="cs-CZ" dirty="0"/>
              <a:t> </a:t>
            </a:r>
            <a:r>
              <a:rPr lang="cs-CZ" dirty="0" err="1"/>
              <a:t>provisions</a:t>
            </a:r>
            <a:r>
              <a:rPr lang="cs-CZ" dirty="0"/>
              <a:t>. </a:t>
            </a:r>
            <a:r>
              <a:rPr lang="cs-CZ" dirty="0" err="1"/>
              <a:t>If</a:t>
            </a:r>
            <a:r>
              <a:rPr lang="cs-CZ" dirty="0"/>
              <a:t> such a </a:t>
            </a:r>
            <a:r>
              <a:rPr lang="cs-CZ" dirty="0" err="1"/>
              <a:t>date</a:t>
            </a:r>
            <a:r>
              <a:rPr lang="cs-CZ" dirty="0"/>
              <a:t> has not </a:t>
            </a:r>
            <a:r>
              <a:rPr lang="cs-CZ" dirty="0" err="1"/>
              <a:t>been</a:t>
            </a:r>
            <a:r>
              <a:rPr lang="cs-CZ" dirty="0"/>
              <a:t> </a:t>
            </a:r>
            <a:r>
              <a:rPr lang="cs-CZ" dirty="0" err="1"/>
              <a:t>specified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act</a:t>
            </a:r>
            <a:r>
              <a:rPr lang="cs-CZ" dirty="0"/>
              <a:t> </a:t>
            </a:r>
            <a:r>
              <a:rPr lang="cs-CZ" dirty="0" err="1"/>
              <a:t>becomes</a:t>
            </a:r>
            <a:r>
              <a:rPr lang="cs-CZ" dirty="0"/>
              <a:t> </a:t>
            </a:r>
            <a:r>
              <a:rPr lang="cs-CZ" dirty="0" err="1"/>
              <a:t>effective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20th </a:t>
            </a:r>
            <a:r>
              <a:rPr lang="cs-CZ" dirty="0" err="1"/>
              <a:t>day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publication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Official</a:t>
            </a:r>
            <a:r>
              <a:rPr lang="cs-CZ" dirty="0"/>
              <a:t> </a:t>
            </a:r>
            <a:r>
              <a:rPr lang="cs-CZ" dirty="0" err="1"/>
              <a:t>Journal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 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7126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5E6446-1F42-C94E-B4EA-D209C4C3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Official</a:t>
            </a:r>
            <a:r>
              <a:rPr lang="cs-CZ" dirty="0"/>
              <a:t> </a:t>
            </a:r>
            <a:r>
              <a:rPr lang="cs-CZ" dirty="0" err="1"/>
              <a:t>Journal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830ADE-FCFB-8646-B3E4-2426F8699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Official</a:t>
            </a:r>
            <a:r>
              <a:rPr lang="cs-CZ" dirty="0"/>
              <a:t> </a:t>
            </a:r>
            <a:r>
              <a:rPr lang="cs-CZ" dirty="0" err="1"/>
              <a:t>Journal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publicly</a:t>
            </a:r>
            <a:r>
              <a:rPr lang="cs-CZ" dirty="0"/>
              <a:t> </a:t>
            </a:r>
            <a:r>
              <a:rPr lang="cs-CZ" dirty="0" err="1"/>
              <a:t>available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b="1" dirty="0"/>
              <a:t>eur-</a:t>
            </a:r>
            <a:r>
              <a:rPr lang="cs-CZ" b="1" dirty="0" err="1"/>
              <a:t>lex.europa.eu</a:t>
            </a:r>
            <a:r>
              <a:rPr lang="cs-CZ" b="1" dirty="0"/>
              <a:t> </a:t>
            </a:r>
          </a:p>
          <a:p>
            <a:r>
              <a:rPr lang="cs-CZ" dirty="0"/>
              <a:t>free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charge</a:t>
            </a:r>
            <a:endParaRPr lang="cs-CZ" dirty="0"/>
          </a:p>
          <a:p>
            <a:r>
              <a:rPr lang="cs-CZ" dirty="0" err="1"/>
              <a:t>There</a:t>
            </a:r>
            <a:r>
              <a:rPr lang="cs-CZ" dirty="0"/>
              <a:t> are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series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Official</a:t>
            </a:r>
            <a:r>
              <a:rPr lang="cs-CZ" dirty="0"/>
              <a:t> </a:t>
            </a:r>
            <a:r>
              <a:rPr lang="cs-CZ" dirty="0" err="1"/>
              <a:t>Journal</a:t>
            </a:r>
            <a:r>
              <a:rPr lang="cs-CZ" dirty="0"/>
              <a:t> (OJ), 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L </a:t>
            </a:r>
            <a:r>
              <a:rPr lang="cs-CZ" dirty="0" err="1"/>
              <a:t>series</a:t>
            </a:r>
            <a:r>
              <a:rPr lang="cs-CZ" dirty="0"/>
              <a:t> </a:t>
            </a:r>
            <a:r>
              <a:rPr lang="cs-CZ" dirty="0" err="1"/>
              <a:t>publishes</a:t>
            </a:r>
            <a:r>
              <a:rPr lang="cs-CZ" dirty="0"/>
              <a:t> </a:t>
            </a:r>
            <a:r>
              <a:rPr lang="cs-CZ" dirty="0" err="1"/>
              <a:t>legislation</a:t>
            </a:r>
            <a:r>
              <a:rPr lang="cs-CZ" dirty="0"/>
              <a:t>,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regulations</a:t>
            </a:r>
            <a:r>
              <a:rPr lang="cs-CZ" dirty="0"/>
              <a:t>, </a:t>
            </a:r>
            <a:r>
              <a:rPr lang="cs-CZ" dirty="0" err="1"/>
              <a:t>directives</a:t>
            </a:r>
            <a:r>
              <a:rPr lang="cs-CZ" dirty="0"/>
              <a:t>, and </a:t>
            </a:r>
            <a:r>
              <a:rPr lang="cs-CZ" dirty="0" err="1"/>
              <a:t>decisions</a:t>
            </a:r>
            <a:endParaRPr lang="cs-CZ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C </a:t>
            </a:r>
            <a:r>
              <a:rPr lang="cs-CZ" dirty="0" err="1"/>
              <a:t>series</a:t>
            </a:r>
            <a:r>
              <a:rPr lang="cs-CZ" dirty="0"/>
              <a:t> </a:t>
            </a:r>
            <a:r>
              <a:rPr lang="cs-CZ" dirty="0" err="1"/>
              <a:t>publishes</a:t>
            </a:r>
            <a:r>
              <a:rPr lang="cs-CZ" dirty="0"/>
              <a:t> </a:t>
            </a:r>
            <a:r>
              <a:rPr lang="cs-CZ" dirty="0" err="1"/>
              <a:t>communications</a:t>
            </a:r>
            <a:r>
              <a:rPr lang="cs-CZ" dirty="0"/>
              <a:t>, </a:t>
            </a:r>
            <a:r>
              <a:rPr lang="cs-CZ" dirty="0" err="1"/>
              <a:t>for</a:t>
            </a:r>
            <a:r>
              <a:rPr lang="cs-CZ" dirty="0"/>
              <a:t> instance </a:t>
            </a:r>
            <a:r>
              <a:rPr lang="cs-CZ" dirty="0" err="1"/>
              <a:t>opinions</a:t>
            </a:r>
            <a:r>
              <a:rPr lang="cs-CZ" dirty="0"/>
              <a:t> </a:t>
            </a:r>
            <a:r>
              <a:rPr lang="cs-CZ" dirty="0" err="1"/>
              <a:t>adopted</a:t>
            </a:r>
            <a:r>
              <a:rPr lang="cs-CZ" dirty="0"/>
              <a:t> by </a:t>
            </a:r>
            <a:r>
              <a:rPr lang="cs-CZ" dirty="0" err="1"/>
              <a:t>advisory</a:t>
            </a:r>
            <a:r>
              <a:rPr lang="cs-CZ" dirty="0"/>
              <a:t> </a:t>
            </a:r>
            <a:r>
              <a:rPr lang="cs-CZ" dirty="0" err="1"/>
              <a:t>bodies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EU (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Regions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Economic</a:t>
            </a:r>
            <a:r>
              <a:rPr lang="cs-CZ" dirty="0"/>
              <a:t> and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)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notifications</a:t>
            </a:r>
            <a:r>
              <a:rPr lang="cs-CZ" dirty="0"/>
              <a:t> by EU </a:t>
            </a:r>
            <a:r>
              <a:rPr lang="cs-CZ" dirty="0" err="1"/>
              <a:t>bodies</a:t>
            </a:r>
            <a:r>
              <a:rPr lang="cs-CZ" dirty="0"/>
              <a:t>, </a:t>
            </a:r>
            <a:r>
              <a:rPr lang="cs-CZ" dirty="0" err="1"/>
              <a:t>for</a:t>
            </a:r>
            <a:r>
              <a:rPr lang="cs-CZ" dirty="0"/>
              <a:t> instance </a:t>
            </a:r>
            <a:r>
              <a:rPr lang="cs-CZ" dirty="0" err="1"/>
              <a:t>notifications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open </a:t>
            </a:r>
            <a:r>
              <a:rPr lang="cs-CZ" dirty="0" err="1"/>
              <a:t>competitions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Personnel</a:t>
            </a:r>
            <a:r>
              <a:rPr lang="cs-CZ" dirty="0"/>
              <a:t> </a:t>
            </a:r>
            <a:r>
              <a:rPr lang="cs-CZ" dirty="0" err="1"/>
              <a:t>Selection</a:t>
            </a:r>
            <a:r>
              <a:rPr lang="cs-CZ" dirty="0"/>
              <a:t> Office (EPSO) </a:t>
            </a:r>
            <a:r>
              <a:rPr lang="cs-CZ" dirty="0" err="1"/>
              <a:t>inviting</a:t>
            </a:r>
            <a:r>
              <a:rPr lang="cs-CZ" dirty="0"/>
              <a:t> </a:t>
            </a:r>
            <a:r>
              <a:rPr lang="cs-CZ" dirty="0" err="1"/>
              <a:t>candidates</a:t>
            </a:r>
            <a:r>
              <a:rPr lang="cs-CZ" dirty="0"/>
              <a:t> to </a:t>
            </a:r>
            <a:r>
              <a:rPr lang="cs-CZ" dirty="0" err="1"/>
              <a:t>submit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to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7828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C6BE85-DA09-F145-AD50-E290F000B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Origins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International Public </a:t>
            </a:r>
            <a:r>
              <a:rPr lang="cs-CZ" dirty="0" err="1"/>
              <a:t>Law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514821-5219-8049-ACBF-192B16DF4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Process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creation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, </a:t>
            </a:r>
            <a:r>
              <a:rPr lang="cs-CZ" dirty="0" err="1"/>
              <a:t>i.e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19th </a:t>
            </a:r>
            <a:r>
              <a:rPr lang="cs-CZ" dirty="0" err="1"/>
              <a:t>century</a:t>
            </a:r>
            <a:r>
              <a:rPr lang="cs-CZ" dirty="0"/>
              <a:t> </a:t>
            </a:r>
          </a:p>
          <a:p>
            <a:r>
              <a:rPr lang="cs-CZ" dirty="0"/>
              <a:t>In 1815 (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Vienna</a:t>
            </a:r>
            <a:r>
              <a:rPr lang="cs-CZ" dirty="0"/>
              <a:t> </a:t>
            </a:r>
            <a:r>
              <a:rPr lang="cs-CZ" dirty="0" err="1"/>
              <a:t>Congress</a:t>
            </a:r>
            <a:r>
              <a:rPr lang="cs-CZ" dirty="0"/>
              <a:t>),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collective</a:t>
            </a:r>
            <a:r>
              <a:rPr lang="cs-CZ" dirty="0"/>
              <a:t>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established</a:t>
            </a:r>
            <a:r>
              <a:rPr lang="cs-CZ" dirty="0"/>
              <a:t> </a:t>
            </a:r>
            <a:r>
              <a:rPr lang="cs-CZ" dirty="0" err="1"/>
              <a:t>under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to </a:t>
            </a:r>
            <a:r>
              <a:rPr lang="cs-CZ" dirty="0" err="1"/>
              <a:t>protect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monarchy </a:t>
            </a:r>
          </a:p>
          <a:p>
            <a:r>
              <a:rPr lang="cs-CZ" dirty="0"/>
              <a:t>In </a:t>
            </a:r>
            <a:r>
              <a:rPr lang="cs-CZ" dirty="0" err="1"/>
              <a:t>the</a:t>
            </a:r>
            <a:r>
              <a:rPr lang="cs-CZ" dirty="0"/>
              <a:t> second </a:t>
            </a:r>
            <a:r>
              <a:rPr lang="cs-CZ" dirty="0" err="1"/>
              <a:t>half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19th </a:t>
            </a:r>
            <a:r>
              <a:rPr lang="cs-CZ" dirty="0" err="1"/>
              <a:t>century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organizations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set up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field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communications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International </a:t>
            </a:r>
            <a:r>
              <a:rPr lang="cs-CZ" dirty="0" err="1"/>
              <a:t>Telegraph</a:t>
            </a:r>
            <a:r>
              <a:rPr lang="cs-CZ" dirty="0"/>
              <a:t> Union, </a:t>
            </a:r>
            <a:r>
              <a:rPr lang="cs-CZ" dirty="0" err="1"/>
              <a:t>the</a:t>
            </a:r>
            <a:r>
              <a:rPr lang="cs-CZ" dirty="0"/>
              <a:t> International Post Union and </a:t>
            </a:r>
            <a:r>
              <a:rPr lang="cs-CZ" dirty="0" err="1"/>
              <a:t>the</a:t>
            </a:r>
            <a:r>
              <a:rPr lang="cs-CZ" dirty="0"/>
              <a:t> International </a:t>
            </a:r>
            <a:r>
              <a:rPr lang="cs-CZ" dirty="0" err="1"/>
              <a:t>Railways</a:t>
            </a:r>
            <a:r>
              <a:rPr lang="cs-CZ" dirty="0"/>
              <a:t> Union. </a:t>
            </a:r>
          </a:p>
          <a:p>
            <a:r>
              <a:rPr lang="cs-CZ" dirty="0"/>
              <a:t>Basic </a:t>
            </a:r>
            <a:r>
              <a:rPr lang="cs-CZ" dirty="0" err="1"/>
              <a:t>principles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prohibition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force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respect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human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,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protection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environment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breach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these </a:t>
            </a:r>
            <a:r>
              <a:rPr lang="cs-CZ" dirty="0" err="1"/>
              <a:t>norms</a:t>
            </a:r>
            <a:r>
              <a:rPr lang="cs-CZ" dirty="0"/>
              <a:t> </a:t>
            </a:r>
            <a:r>
              <a:rPr lang="cs-CZ" dirty="0" err="1"/>
              <a:t>amounts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breach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peace</a:t>
            </a:r>
            <a:r>
              <a:rPr lang="cs-CZ" dirty="0"/>
              <a:t> and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give</a:t>
            </a:r>
            <a:r>
              <a:rPr lang="cs-CZ" dirty="0"/>
              <a:t> </a:t>
            </a:r>
            <a:r>
              <a:rPr lang="cs-CZ" dirty="0" err="1"/>
              <a:t>rise</a:t>
            </a:r>
            <a:r>
              <a:rPr lang="cs-CZ" dirty="0"/>
              <a:t> to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action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UN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Council</a:t>
            </a:r>
            <a:r>
              <a:rPr lang="cs-CZ" dirty="0"/>
              <a:t>.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6941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C1F6CA-DA81-4C47-A74D-73EF92AE9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Regulations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CE32A0-A6E7-5447-8ECB-B54E73AA8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binding</a:t>
            </a:r>
            <a:r>
              <a:rPr lang="cs-CZ" dirty="0"/>
              <a:t> source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mostly</a:t>
            </a:r>
            <a:r>
              <a:rPr lang="cs-CZ" dirty="0"/>
              <a:t> </a:t>
            </a:r>
            <a:r>
              <a:rPr lang="cs-CZ" dirty="0" err="1"/>
              <a:t>adopted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field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EU´s</a:t>
            </a:r>
            <a:r>
              <a:rPr lang="cs-CZ" dirty="0"/>
              <a:t> </a:t>
            </a:r>
            <a:r>
              <a:rPr lang="cs-CZ" dirty="0" err="1"/>
              <a:t>exclusive</a:t>
            </a:r>
            <a:r>
              <a:rPr lang="cs-CZ" dirty="0"/>
              <a:t> </a:t>
            </a:r>
            <a:r>
              <a:rPr lang="cs-CZ" dirty="0" err="1"/>
              <a:t>powers</a:t>
            </a:r>
            <a:r>
              <a:rPr lang="cs-CZ" dirty="0"/>
              <a:t> </a:t>
            </a:r>
            <a:r>
              <a:rPr lang="cs-CZ" dirty="0" err="1"/>
              <a:t>since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leave</a:t>
            </a:r>
            <a:r>
              <a:rPr lang="cs-CZ" dirty="0"/>
              <a:t> no </a:t>
            </a:r>
            <a:r>
              <a:rPr lang="cs-CZ" dirty="0" err="1"/>
              <a:t>room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maneuver</a:t>
            </a:r>
            <a:r>
              <a:rPr lang="cs-CZ" dirty="0"/>
              <a:t> </a:t>
            </a:r>
          </a:p>
          <a:p>
            <a:r>
              <a:rPr lang="cs-CZ" dirty="0" err="1"/>
              <a:t>They</a:t>
            </a:r>
            <a:r>
              <a:rPr lang="cs-CZ" dirty="0"/>
              <a:t> are </a:t>
            </a:r>
            <a:r>
              <a:rPr lang="cs-CZ" dirty="0" err="1"/>
              <a:t>binding</a:t>
            </a:r>
            <a:r>
              <a:rPr lang="cs-CZ" dirty="0"/>
              <a:t> in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entire</a:t>
            </a:r>
            <a:r>
              <a:rPr lang="cs-CZ" dirty="0"/>
              <a:t> </a:t>
            </a:r>
            <a:r>
              <a:rPr lang="cs-CZ" dirty="0" err="1"/>
              <a:t>wording</a:t>
            </a:r>
            <a:r>
              <a:rPr lang="cs-CZ" dirty="0"/>
              <a:t> and </a:t>
            </a:r>
            <a:r>
              <a:rPr lang="cs-CZ" dirty="0" err="1"/>
              <a:t>they</a:t>
            </a:r>
            <a:r>
              <a:rPr lang="cs-CZ" dirty="0"/>
              <a:t> are </a:t>
            </a:r>
            <a:r>
              <a:rPr lang="cs-CZ" dirty="0" err="1"/>
              <a:t>binding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everyone</a:t>
            </a:r>
            <a:r>
              <a:rPr lang="cs-CZ" dirty="0"/>
              <a:t>, </a:t>
            </a:r>
          </a:p>
          <a:p>
            <a:pPr lvl="1"/>
            <a:r>
              <a:rPr lang="cs-CZ" dirty="0"/>
              <a:t>not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, but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individuals</a:t>
            </a:r>
            <a:r>
              <a:rPr lang="cs-CZ" dirty="0"/>
              <a:t>, natural </a:t>
            </a:r>
            <a:r>
              <a:rPr lang="cs-CZ" dirty="0" err="1"/>
              <a:t>persons</a:t>
            </a:r>
            <a:r>
              <a:rPr lang="cs-CZ" dirty="0"/>
              <a:t> and </a:t>
            </a:r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entities</a:t>
            </a:r>
            <a:endParaRPr lang="cs-CZ" dirty="0"/>
          </a:p>
          <a:p>
            <a:pPr lvl="1"/>
            <a:r>
              <a:rPr lang="cs-CZ" dirty="0"/>
              <a:t>very </a:t>
            </a:r>
            <a:r>
              <a:rPr lang="cs-CZ" dirty="0" err="1"/>
              <a:t>similar</a:t>
            </a:r>
            <a:r>
              <a:rPr lang="cs-CZ" dirty="0"/>
              <a:t> to </a:t>
            </a:r>
            <a:r>
              <a:rPr lang="cs-CZ" dirty="0" err="1"/>
              <a:t>acts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statutes</a:t>
            </a:r>
            <a:r>
              <a:rPr lang="cs-CZ" dirty="0"/>
              <a:t> </a:t>
            </a:r>
            <a:r>
              <a:rPr lang="cs-CZ" dirty="0" err="1"/>
              <a:t>adopted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bind</a:t>
            </a:r>
            <a:r>
              <a:rPr lang="cs-CZ" dirty="0"/>
              <a:t> </a:t>
            </a:r>
            <a:r>
              <a:rPr lang="cs-CZ" dirty="0" err="1"/>
              <a:t>everyone</a:t>
            </a:r>
            <a:r>
              <a:rPr lang="cs-CZ" dirty="0"/>
              <a:t> as </a:t>
            </a:r>
            <a:r>
              <a:rPr lang="cs-CZ" dirty="0" err="1"/>
              <a:t>well</a:t>
            </a:r>
            <a:r>
              <a:rPr lang="cs-CZ" dirty="0"/>
              <a:t>. </a:t>
            </a:r>
          </a:p>
          <a:p>
            <a:r>
              <a:rPr lang="cs-CZ" dirty="0" err="1"/>
              <a:t>objective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regulations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u="sng" dirty="0"/>
              <a:t>to </a:t>
            </a:r>
            <a:r>
              <a:rPr lang="cs-CZ" u="sng" dirty="0" err="1"/>
              <a:t>unify</a:t>
            </a:r>
            <a:r>
              <a:rPr lang="cs-CZ" u="sng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 </a:t>
            </a:r>
          </a:p>
          <a:p>
            <a:r>
              <a:rPr lang="cs-CZ" dirty="0" err="1"/>
              <a:t>regulations</a:t>
            </a:r>
            <a:r>
              <a:rPr lang="cs-CZ" dirty="0"/>
              <a:t> </a:t>
            </a:r>
            <a:r>
              <a:rPr lang="cs-CZ" dirty="0" err="1"/>
              <a:t>exert</a:t>
            </a:r>
            <a:r>
              <a:rPr lang="cs-CZ" dirty="0"/>
              <a:t> a direct </a:t>
            </a:r>
            <a:r>
              <a:rPr lang="cs-CZ" dirty="0" err="1"/>
              <a:t>effect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individuals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rely</a:t>
            </a:r>
            <a:r>
              <a:rPr lang="cs-CZ" dirty="0"/>
              <a:t> </a:t>
            </a:r>
            <a:r>
              <a:rPr lang="cs-CZ" dirty="0" err="1"/>
              <a:t>directly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provisions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regulation</a:t>
            </a:r>
            <a:r>
              <a:rPr lang="cs-CZ" dirty="0"/>
              <a:t> in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mutual</a:t>
            </a:r>
            <a:r>
              <a:rPr lang="cs-CZ" dirty="0"/>
              <a:t> relations (</a:t>
            </a:r>
            <a:r>
              <a:rPr lang="cs-CZ" dirty="0" err="1"/>
              <a:t>horizontal</a:t>
            </a:r>
            <a:r>
              <a:rPr lang="cs-CZ" dirty="0"/>
              <a:t> direct </a:t>
            </a:r>
            <a:r>
              <a:rPr lang="cs-CZ" dirty="0" err="1"/>
              <a:t>effect</a:t>
            </a:r>
            <a:r>
              <a:rPr lang="cs-CZ" dirty="0"/>
              <a:t>), but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state</a:t>
            </a:r>
            <a:r>
              <a:rPr lang="cs-CZ" dirty="0"/>
              <a:t> </a:t>
            </a:r>
            <a:r>
              <a:rPr lang="cs-CZ" dirty="0" err="1"/>
              <a:t>authorities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rely</a:t>
            </a:r>
            <a:r>
              <a:rPr lang="cs-CZ" dirty="0"/>
              <a:t> </a:t>
            </a:r>
            <a:r>
              <a:rPr lang="cs-CZ" dirty="0" err="1"/>
              <a:t>directly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provisions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regulation</a:t>
            </a:r>
            <a:r>
              <a:rPr lang="cs-CZ" dirty="0"/>
              <a:t> </a:t>
            </a:r>
            <a:r>
              <a:rPr lang="cs-CZ" dirty="0" err="1"/>
              <a:t>before</a:t>
            </a:r>
            <a:r>
              <a:rPr lang="cs-CZ" dirty="0"/>
              <a:t> a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court</a:t>
            </a:r>
            <a:r>
              <a:rPr lang="cs-CZ" dirty="0"/>
              <a:t> in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dealing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individuals</a:t>
            </a:r>
            <a:r>
              <a:rPr lang="cs-CZ" dirty="0"/>
              <a:t> and vice versa (</a:t>
            </a:r>
            <a:r>
              <a:rPr lang="cs-CZ" dirty="0" err="1"/>
              <a:t>vertical</a:t>
            </a:r>
            <a:r>
              <a:rPr lang="cs-CZ" dirty="0"/>
              <a:t> direct </a:t>
            </a:r>
            <a:r>
              <a:rPr lang="cs-CZ" dirty="0" err="1"/>
              <a:t>effect</a:t>
            </a:r>
            <a:r>
              <a:rPr lang="cs-CZ" dirty="0"/>
              <a:t>). 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1599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6FF808-8E15-D440-91BA-80B2C2C82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Example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Regulation</a:t>
            </a:r>
            <a:r>
              <a:rPr lang="cs-CZ" dirty="0"/>
              <a:t> (</a:t>
            </a:r>
            <a:r>
              <a:rPr lang="cs-CZ" dirty="0" err="1"/>
              <a:t>Brussels</a:t>
            </a:r>
            <a:r>
              <a:rPr lang="cs-CZ" dirty="0"/>
              <a:t> I)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8DF042-9FCA-7D4B-BF71-6155E49BB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1650442"/>
            <a:ext cx="10515600" cy="520755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cs-CZ" sz="1400" dirty="0"/>
              <a:t>REGULATION (EU) No 1215/2012 OF THE EUROPEAN PARLIAMENT AND OF THE COUNCIL </a:t>
            </a:r>
            <a:r>
              <a:rPr lang="cs-CZ" sz="1400" dirty="0" err="1"/>
              <a:t>of</a:t>
            </a:r>
            <a:r>
              <a:rPr lang="cs-CZ" sz="1400" dirty="0"/>
              <a:t> 12 </a:t>
            </a:r>
            <a:r>
              <a:rPr lang="cs-CZ" sz="1400" dirty="0" err="1"/>
              <a:t>December</a:t>
            </a:r>
            <a:r>
              <a:rPr lang="cs-CZ" sz="1400" dirty="0"/>
              <a:t> 2012 on </a:t>
            </a:r>
            <a:r>
              <a:rPr lang="cs-CZ" sz="1400" dirty="0" err="1"/>
              <a:t>jurisdiction</a:t>
            </a:r>
            <a:r>
              <a:rPr lang="cs-CZ" sz="1400" dirty="0"/>
              <a:t> and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recognition</a:t>
            </a:r>
            <a:r>
              <a:rPr lang="cs-CZ" sz="1400" dirty="0"/>
              <a:t> and </a:t>
            </a:r>
            <a:r>
              <a:rPr lang="cs-CZ" sz="1400" dirty="0" err="1"/>
              <a:t>enforcement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judgments</a:t>
            </a:r>
            <a:r>
              <a:rPr lang="cs-CZ" sz="1400" dirty="0"/>
              <a:t> in civil and </a:t>
            </a:r>
            <a:r>
              <a:rPr lang="cs-CZ" sz="1400" dirty="0" err="1"/>
              <a:t>commercial</a:t>
            </a:r>
            <a:r>
              <a:rPr lang="cs-CZ" sz="1400" dirty="0"/>
              <a:t> </a:t>
            </a:r>
            <a:r>
              <a:rPr lang="cs-CZ" sz="1400" dirty="0" err="1"/>
              <a:t>matters</a:t>
            </a:r>
            <a:r>
              <a:rPr lang="cs-CZ" sz="1400" dirty="0"/>
              <a:t> (</a:t>
            </a:r>
            <a:r>
              <a:rPr lang="cs-CZ" sz="1400" dirty="0" err="1"/>
              <a:t>recast</a:t>
            </a:r>
            <a:r>
              <a:rPr lang="cs-CZ" sz="1400" dirty="0"/>
              <a:t>)</a:t>
            </a:r>
          </a:p>
          <a:p>
            <a:pPr marL="0" indent="0" algn="ctr">
              <a:buNone/>
            </a:pPr>
            <a:r>
              <a:rPr lang="cs-CZ" sz="1400" dirty="0"/>
              <a:t>SCOPE AND DEFINITIONS</a:t>
            </a:r>
          </a:p>
          <a:p>
            <a:pPr marL="0" indent="0" algn="ctr">
              <a:buNone/>
            </a:pPr>
            <a:r>
              <a:rPr lang="cs-CZ" sz="1400" dirty="0" err="1"/>
              <a:t>Article</a:t>
            </a:r>
            <a:r>
              <a:rPr lang="cs-CZ" sz="1400" dirty="0"/>
              <a:t> 1</a:t>
            </a:r>
          </a:p>
          <a:p>
            <a:pPr marL="0" indent="0">
              <a:buNone/>
            </a:pPr>
            <a:r>
              <a:rPr lang="cs-CZ" sz="1400" dirty="0"/>
              <a:t>1. </a:t>
            </a:r>
            <a:r>
              <a:rPr lang="cs-CZ" sz="1400" dirty="0" err="1"/>
              <a:t>This</a:t>
            </a:r>
            <a:r>
              <a:rPr lang="cs-CZ" sz="1400" dirty="0"/>
              <a:t> </a:t>
            </a:r>
            <a:r>
              <a:rPr lang="cs-CZ" sz="1400" dirty="0" err="1"/>
              <a:t>Regulation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 </a:t>
            </a:r>
            <a:r>
              <a:rPr lang="cs-CZ" sz="1400" dirty="0" err="1"/>
              <a:t>apply</a:t>
            </a:r>
            <a:r>
              <a:rPr lang="cs-CZ" sz="1400" dirty="0"/>
              <a:t> in civil and </a:t>
            </a:r>
            <a:r>
              <a:rPr lang="cs-CZ" sz="1400" dirty="0" err="1"/>
              <a:t>commercial</a:t>
            </a:r>
            <a:r>
              <a:rPr lang="cs-CZ" sz="1400" dirty="0"/>
              <a:t> </a:t>
            </a:r>
            <a:r>
              <a:rPr lang="cs-CZ" sz="1400" dirty="0" err="1"/>
              <a:t>matters</a:t>
            </a:r>
            <a:r>
              <a:rPr lang="cs-CZ" sz="1400" dirty="0"/>
              <a:t> </a:t>
            </a:r>
            <a:r>
              <a:rPr lang="cs-CZ" sz="1400" dirty="0" err="1"/>
              <a:t>whatever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nature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court</a:t>
            </a:r>
            <a:r>
              <a:rPr lang="cs-CZ" sz="1400" dirty="0"/>
              <a:t> </a:t>
            </a:r>
            <a:r>
              <a:rPr lang="cs-CZ" sz="1400" dirty="0" err="1"/>
              <a:t>or</a:t>
            </a:r>
            <a:r>
              <a:rPr lang="cs-CZ" sz="1400" dirty="0"/>
              <a:t> </a:t>
            </a:r>
            <a:r>
              <a:rPr lang="cs-CZ" sz="1400" dirty="0" err="1"/>
              <a:t>tribunal</a:t>
            </a:r>
            <a:r>
              <a:rPr lang="cs-CZ" sz="1400" dirty="0"/>
              <a:t>. </a:t>
            </a:r>
            <a:r>
              <a:rPr lang="cs-CZ" sz="1400" dirty="0" err="1"/>
              <a:t>It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 not </a:t>
            </a:r>
            <a:r>
              <a:rPr lang="cs-CZ" sz="1400" dirty="0" err="1"/>
              <a:t>extend</a:t>
            </a:r>
            <a:r>
              <a:rPr lang="cs-CZ" sz="1400" dirty="0"/>
              <a:t>, in </a:t>
            </a:r>
            <a:r>
              <a:rPr lang="cs-CZ" sz="1400" dirty="0" err="1"/>
              <a:t>particular</a:t>
            </a:r>
            <a:r>
              <a:rPr lang="cs-CZ" sz="1400" dirty="0"/>
              <a:t>, to </a:t>
            </a:r>
            <a:r>
              <a:rPr lang="cs-CZ" sz="1400" dirty="0" err="1"/>
              <a:t>revenue</a:t>
            </a:r>
            <a:r>
              <a:rPr lang="cs-CZ" sz="1400" dirty="0"/>
              <a:t>, </a:t>
            </a:r>
            <a:r>
              <a:rPr lang="cs-CZ" sz="1400" dirty="0" err="1"/>
              <a:t>customs</a:t>
            </a:r>
            <a:r>
              <a:rPr lang="cs-CZ" sz="1400" dirty="0"/>
              <a:t> </a:t>
            </a:r>
            <a:r>
              <a:rPr lang="cs-CZ" sz="1400" dirty="0" err="1"/>
              <a:t>or</a:t>
            </a:r>
            <a:r>
              <a:rPr lang="cs-CZ" sz="1400" dirty="0"/>
              <a:t> </a:t>
            </a:r>
            <a:r>
              <a:rPr lang="cs-CZ" sz="1400" dirty="0" err="1"/>
              <a:t>administrative</a:t>
            </a:r>
            <a:r>
              <a:rPr lang="cs-CZ" sz="1400" dirty="0"/>
              <a:t> </a:t>
            </a:r>
            <a:r>
              <a:rPr lang="cs-CZ" sz="1400" dirty="0" err="1"/>
              <a:t>matters</a:t>
            </a:r>
            <a:r>
              <a:rPr lang="cs-CZ" sz="1400" dirty="0"/>
              <a:t> </a:t>
            </a:r>
            <a:r>
              <a:rPr lang="cs-CZ" sz="1400" dirty="0" err="1"/>
              <a:t>or</a:t>
            </a:r>
            <a:r>
              <a:rPr lang="cs-CZ" sz="1400" dirty="0"/>
              <a:t> to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liability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State</a:t>
            </a:r>
            <a:r>
              <a:rPr lang="cs-CZ" sz="1400" dirty="0"/>
              <a:t> </a:t>
            </a:r>
            <a:r>
              <a:rPr lang="cs-CZ" sz="1400" dirty="0" err="1"/>
              <a:t>for</a:t>
            </a:r>
            <a:r>
              <a:rPr lang="cs-CZ" sz="1400" dirty="0"/>
              <a:t> </a:t>
            </a:r>
            <a:r>
              <a:rPr lang="cs-CZ" sz="1400" dirty="0" err="1"/>
              <a:t>acts</a:t>
            </a:r>
            <a:r>
              <a:rPr lang="cs-CZ" sz="1400" dirty="0"/>
              <a:t> and </a:t>
            </a:r>
            <a:r>
              <a:rPr lang="cs-CZ" sz="1400" dirty="0" err="1"/>
              <a:t>omissions</a:t>
            </a:r>
            <a:r>
              <a:rPr lang="cs-CZ" sz="1400" dirty="0"/>
              <a:t> in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exercise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State</a:t>
            </a:r>
            <a:r>
              <a:rPr lang="cs-CZ" sz="1400" dirty="0"/>
              <a:t> </a:t>
            </a:r>
            <a:r>
              <a:rPr lang="cs-CZ" sz="1400" dirty="0" err="1"/>
              <a:t>authority</a:t>
            </a:r>
            <a:r>
              <a:rPr lang="cs-CZ" sz="1400" dirty="0"/>
              <a:t> (acta iure </a:t>
            </a:r>
            <a:r>
              <a:rPr lang="cs-CZ" sz="1400" dirty="0" err="1"/>
              <a:t>imperii</a:t>
            </a:r>
            <a:r>
              <a:rPr lang="cs-CZ" sz="1400" dirty="0"/>
              <a:t>).</a:t>
            </a:r>
          </a:p>
          <a:p>
            <a:pPr marL="0" indent="0" algn="ctr">
              <a:buNone/>
            </a:pPr>
            <a:r>
              <a:rPr lang="cs-CZ" sz="1400" dirty="0"/>
              <a:t>General </a:t>
            </a:r>
            <a:r>
              <a:rPr lang="cs-CZ" sz="1400" dirty="0" err="1"/>
              <a:t>provisions</a:t>
            </a:r>
            <a:endParaRPr lang="cs-CZ" sz="1400" dirty="0"/>
          </a:p>
          <a:p>
            <a:pPr marL="0" indent="0" algn="ctr">
              <a:buNone/>
            </a:pPr>
            <a:r>
              <a:rPr lang="cs-CZ" sz="1400" dirty="0" err="1"/>
              <a:t>Article</a:t>
            </a:r>
            <a:r>
              <a:rPr lang="cs-CZ" sz="1400" dirty="0"/>
              <a:t> 4</a:t>
            </a:r>
          </a:p>
          <a:p>
            <a:pPr marL="0" indent="0">
              <a:buNone/>
            </a:pPr>
            <a:r>
              <a:rPr lang="cs-CZ" sz="1400" dirty="0"/>
              <a:t>1. </a:t>
            </a:r>
            <a:r>
              <a:rPr lang="cs-CZ" sz="1400" dirty="0" err="1"/>
              <a:t>Subject</a:t>
            </a:r>
            <a:r>
              <a:rPr lang="cs-CZ" sz="1400" dirty="0"/>
              <a:t> to </a:t>
            </a:r>
            <a:r>
              <a:rPr lang="cs-CZ" sz="1400" dirty="0" err="1"/>
              <a:t>this</a:t>
            </a:r>
            <a:r>
              <a:rPr lang="cs-CZ" sz="1400" dirty="0"/>
              <a:t> </a:t>
            </a:r>
            <a:r>
              <a:rPr lang="cs-CZ" sz="1400" dirty="0" err="1"/>
              <a:t>Regulation</a:t>
            </a:r>
            <a:r>
              <a:rPr lang="cs-CZ" sz="1400" dirty="0"/>
              <a:t>, </a:t>
            </a:r>
            <a:r>
              <a:rPr lang="cs-CZ" sz="1400" dirty="0" err="1"/>
              <a:t>persons</a:t>
            </a:r>
            <a:r>
              <a:rPr lang="cs-CZ" sz="1400" dirty="0"/>
              <a:t> </a:t>
            </a:r>
            <a:r>
              <a:rPr lang="cs-CZ" sz="1400" dirty="0" err="1"/>
              <a:t>domiciled</a:t>
            </a:r>
            <a:r>
              <a:rPr lang="cs-CZ" sz="1400" dirty="0"/>
              <a:t> in a </a:t>
            </a:r>
            <a:r>
              <a:rPr lang="cs-CZ" sz="1400" dirty="0" err="1"/>
              <a:t>Member</a:t>
            </a:r>
            <a:r>
              <a:rPr lang="cs-CZ" sz="1400" dirty="0"/>
              <a:t> </a:t>
            </a:r>
            <a:r>
              <a:rPr lang="cs-CZ" sz="1400" dirty="0" err="1"/>
              <a:t>State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, </a:t>
            </a:r>
            <a:r>
              <a:rPr lang="cs-CZ" sz="1400" dirty="0" err="1"/>
              <a:t>whatever</a:t>
            </a:r>
            <a:r>
              <a:rPr lang="cs-CZ" sz="1400" dirty="0"/>
              <a:t> </a:t>
            </a:r>
            <a:r>
              <a:rPr lang="cs-CZ" sz="1400" dirty="0" err="1"/>
              <a:t>their</a:t>
            </a:r>
            <a:r>
              <a:rPr lang="cs-CZ" sz="1400" dirty="0"/>
              <a:t> </a:t>
            </a:r>
            <a:r>
              <a:rPr lang="cs-CZ" sz="1400" dirty="0" err="1"/>
              <a:t>nationality</a:t>
            </a:r>
            <a:r>
              <a:rPr lang="cs-CZ" sz="1400" dirty="0"/>
              <a:t>, </a:t>
            </a:r>
            <a:r>
              <a:rPr lang="cs-CZ" sz="1400" dirty="0" err="1"/>
              <a:t>be</a:t>
            </a:r>
            <a:r>
              <a:rPr lang="cs-CZ" sz="1400" dirty="0"/>
              <a:t> </a:t>
            </a:r>
            <a:r>
              <a:rPr lang="cs-CZ" sz="1400" dirty="0" err="1"/>
              <a:t>sued</a:t>
            </a:r>
            <a:r>
              <a:rPr lang="cs-CZ" sz="1400" dirty="0"/>
              <a:t> in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courts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that</a:t>
            </a:r>
            <a:r>
              <a:rPr lang="cs-CZ" sz="1400" dirty="0"/>
              <a:t> </a:t>
            </a:r>
            <a:r>
              <a:rPr lang="cs-CZ" sz="1400" dirty="0" err="1"/>
              <a:t>Member</a:t>
            </a:r>
            <a:r>
              <a:rPr lang="cs-CZ" sz="1400" dirty="0"/>
              <a:t> </a:t>
            </a:r>
            <a:r>
              <a:rPr lang="cs-CZ" sz="1400" dirty="0" err="1"/>
              <a:t>State</a:t>
            </a:r>
            <a:r>
              <a:rPr lang="cs-CZ" sz="1400" dirty="0"/>
              <a:t>.</a:t>
            </a:r>
          </a:p>
          <a:p>
            <a:pPr marL="0" indent="0">
              <a:buNone/>
            </a:pPr>
            <a:r>
              <a:rPr lang="cs-CZ" sz="1400" dirty="0"/>
              <a:t>2. </a:t>
            </a:r>
            <a:r>
              <a:rPr lang="cs-CZ" sz="1400" dirty="0" err="1"/>
              <a:t>Persons</a:t>
            </a:r>
            <a:r>
              <a:rPr lang="cs-CZ" sz="1400" dirty="0"/>
              <a:t> </a:t>
            </a:r>
            <a:r>
              <a:rPr lang="cs-CZ" sz="1400" dirty="0" err="1"/>
              <a:t>who</a:t>
            </a:r>
            <a:r>
              <a:rPr lang="cs-CZ" sz="1400" dirty="0"/>
              <a:t> are not </a:t>
            </a:r>
            <a:r>
              <a:rPr lang="cs-CZ" sz="1400" dirty="0" err="1"/>
              <a:t>nationals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Member</a:t>
            </a:r>
            <a:r>
              <a:rPr lang="cs-CZ" sz="1400" dirty="0"/>
              <a:t> </a:t>
            </a:r>
            <a:r>
              <a:rPr lang="cs-CZ" sz="1400" dirty="0" err="1"/>
              <a:t>State</a:t>
            </a:r>
            <a:r>
              <a:rPr lang="cs-CZ" sz="1400" dirty="0"/>
              <a:t> in </a:t>
            </a:r>
            <a:r>
              <a:rPr lang="cs-CZ" sz="1400" dirty="0" err="1"/>
              <a:t>which</a:t>
            </a:r>
            <a:r>
              <a:rPr lang="cs-CZ" sz="1400" dirty="0"/>
              <a:t> </a:t>
            </a:r>
            <a:r>
              <a:rPr lang="cs-CZ" sz="1400" dirty="0" err="1"/>
              <a:t>they</a:t>
            </a:r>
            <a:r>
              <a:rPr lang="cs-CZ" sz="1400" dirty="0"/>
              <a:t> are </a:t>
            </a:r>
            <a:r>
              <a:rPr lang="cs-CZ" sz="1400" dirty="0" err="1"/>
              <a:t>domiciled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 </a:t>
            </a:r>
            <a:r>
              <a:rPr lang="cs-CZ" sz="1400" dirty="0" err="1"/>
              <a:t>be</a:t>
            </a:r>
            <a:r>
              <a:rPr lang="cs-CZ" sz="1400" dirty="0"/>
              <a:t> </a:t>
            </a:r>
            <a:r>
              <a:rPr lang="cs-CZ" sz="1400" dirty="0" err="1"/>
              <a:t>governed</a:t>
            </a:r>
            <a:r>
              <a:rPr lang="cs-CZ" sz="1400" dirty="0"/>
              <a:t> by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rules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jurisdiction</a:t>
            </a:r>
            <a:r>
              <a:rPr lang="cs-CZ" sz="1400" dirty="0"/>
              <a:t> </a:t>
            </a:r>
            <a:r>
              <a:rPr lang="cs-CZ" sz="1400" dirty="0" err="1"/>
              <a:t>applicable</a:t>
            </a:r>
            <a:r>
              <a:rPr lang="cs-CZ" sz="1400" dirty="0"/>
              <a:t> to </a:t>
            </a:r>
            <a:r>
              <a:rPr lang="cs-CZ" sz="1400" dirty="0" err="1"/>
              <a:t>nationals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that</a:t>
            </a:r>
            <a:r>
              <a:rPr lang="cs-CZ" sz="1400" dirty="0"/>
              <a:t> </a:t>
            </a:r>
            <a:r>
              <a:rPr lang="cs-CZ" sz="1400" dirty="0" err="1"/>
              <a:t>Member</a:t>
            </a:r>
            <a:r>
              <a:rPr lang="cs-CZ" sz="1400" dirty="0"/>
              <a:t> </a:t>
            </a:r>
            <a:r>
              <a:rPr lang="cs-CZ" sz="1400" dirty="0" err="1"/>
              <a:t>State</a:t>
            </a:r>
            <a:r>
              <a:rPr lang="cs-CZ" sz="1400" dirty="0"/>
              <a:t>.</a:t>
            </a:r>
          </a:p>
          <a:p>
            <a:pPr marL="0" indent="0" algn="ctr">
              <a:buNone/>
            </a:pPr>
            <a:r>
              <a:rPr lang="cs-CZ" sz="1400" dirty="0"/>
              <a:t>FINAL PROVISIONS</a:t>
            </a:r>
          </a:p>
          <a:p>
            <a:pPr marL="0" indent="0" algn="ctr">
              <a:buNone/>
            </a:pPr>
            <a:r>
              <a:rPr lang="cs-CZ" sz="1400" dirty="0" err="1"/>
              <a:t>Article</a:t>
            </a:r>
            <a:r>
              <a:rPr lang="cs-CZ" sz="1400" dirty="0"/>
              <a:t> 81</a:t>
            </a:r>
          </a:p>
          <a:p>
            <a:pPr marL="0" indent="0">
              <a:buNone/>
            </a:pPr>
            <a:r>
              <a:rPr lang="cs-CZ" sz="1400" dirty="0" err="1"/>
              <a:t>This</a:t>
            </a:r>
            <a:r>
              <a:rPr lang="cs-CZ" sz="1400" dirty="0"/>
              <a:t> </a:t>
            </a:r>
            <a:r>
              <a:rPr lang="cs-CZ" sz="1400" dirty="0" err="1"/>
              <a:t>Regulation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 enter </a:t>
            </a:r>
            <a:r>
              <a:rPr lang="cs-CZ" sz="1400" dirty="0" err="1"/>
              <a:t>into</a:t>
            </a:r>
            <a:r>
              <a:rPr lang="cs-CZ" sz="1400" dirty="0"/>
              <a:t> </a:t>
            </a:r>
            <a:r>
              <a:rPr lang="cs-CZ" sz="1400" dirty="0" err="1"/>
              <a:t>force</a:t>
            </a:r>
            <a:r>
              <a:rPr lang="cs-CZ" sz="1400" dirty="0"/>
              <a:t> on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twentieth</a:t>
            </a:r>
            <a:r>
              <a:rPr lang="cs-CZ" sz="1400" dirty="0"/>
              <a:t> </a:t>
            </a:r>
            <a:r>
              <a:rPr lang="cs-CZ" sz="1400" dirty="0" err="1"/>
              <a:t>day</a:t>
            </a:r>
            <a:r>
              <a:rPr lang="cs-CZ" sz="1400" dirty="0"/>
              <a:t> </a:t>
            </a:r>
            <a:r>
              <a:rPr lang="cs-CZ" sz="1400" dirty="0" err="1"/>
              <a:t>following</a:t>
            </a:r>
            <a:r>
              <a:rPr lang="cs-CZ" sz="1400" dirty="0"/>
              <a:t> </a:t>
            </a:r>
            <a:r>
              <a:rPr lang="cs-CZ" sz="1400" dirty="0" err="1"/>
              <a:t>that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its</a:t>
            </a:r>
            <a:r>
              <a:rPr lang="cs-CZ" sz="1400" dirty="0"/>
              <a:t> </a:t>
            </a:r>
            <a:r>
              <a:rPr lang="cs-CZ" sz="1400" dirty="0" err="1"/>
              <a:t>publication</a:t>
            </a:r>
            <a:r>
              <a:rPr lang="cs-CZ" sz="1400" dirty="0"/>
              <a:t> in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Official</a:t>
            </a:r>
            <a:r>
              <a:rPr lang="cs-CZ" sz="1400" dirty="0"/>
              <a:t> </a:t>
            </a:r>
            <a:r>
              <a:rPr lang="cs-CZ" sz="1400" dirty="0" err="1"/>
              <a:t>Journal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European</a:t>
            </a:r>
            <a:r>
              <a:rPr lang="cs-CZ" sz="1400" dirty="0"/>
              <a:t> Union.</a:t>
            </a:r>
          </a:p>
          <a:p>
            <a:pPr marL="0" indent="0">
              <a:buNone/>
            </a:pPr>
            <a:r>
              <a:rPr lang="cs-CZ" sz="1400" dirty="0" err="1"/>
              <a:t>It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 </a:t>
            </a:r>
            <a:r>
              <a:rPr lang="cs-CZ" sz="1400" dirty="0" err="1"/>
              <a:t>apply</a:t>
            </a:r>
            <a:r>
              <a:rPr lang="cs-CZ" sz="1400" dirty="0"/>
              <a:t> </a:t>
            </a:r>
            <a:r>
              <a:rPr lang="cs-CZ" sz="1400" dirty="0" err="1"/>
              <a:t>from</a:t>
            </a:r>
            <a:r>
              <a:rPr lang="cs-CZ" sz="1400" dirty="0"/>
              <a:t> 10 </a:t>
            </a:r>
            <a:r>
              <a:rPr lang="cs-CZ" sz="1400" dirty="0" err="1"/>
              <a:t>January</a:t>
            </a:r>
            <a:r>
              <a:rPr lang="cs-CZ" sz="1400" dirty="0"/>
              <a:t> 2015, </a:t>
            </a:r>
            <a:r>
              <a:rPr lang="cs-CZ" sz="1400" dirty="0" err="1"/>
              <a:t>with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exception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Articles</a:t>
            </a:r>
            <a:r>
              <a:rPr lang="cs-CZ" sz="1400" dirty="0"/>
              <a:t> 75 and 76, </a:t>
            </a:r>
            <a:r>
              <a:rPr lang="cs-CZ" sz="1400" dirty="0" err="1"/>
              <a:t>which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 </a:t>
            </a:r>
            <a:r>
              <a:rPr lang="cs-CZ" sz="1400" dirty="0" err="1"/>
              <a:t>apply</a:t>
            </a:r>
            <a:r>
              <a:rPr lang="cs-CZ" sz="1400" dirty="0"/>
              <a:t> </a:t>
            </a:r>
            <a:r>
              <a:rPr lang="cs-CZ" sz="1400" dirty="0" err="1"/>
              <a:t>from</a:t>
            </a:r>
            <a:r>
              <a:rPr lang="cs-CZ" sz="1400" dirty="0"/>
              <a:t> 10 </a:t>
            </a:r>
            <a:r>
              <a:rPr lang="cs-CZ" sz="1400" dirty="0" err="1"/>
              <a:t>January</a:t>
            </a:r>
            <a:r>
              <a:rPr lang="cs-CZ" sz="1400" dirty="0"/>
              <a:t> 2014.</a:t>
            </a:r>
          </a:p>
          <a:p>
            <a:pPr marL="0" indent="0">
              <a:buNone/>
            </a:pPr>
            <a:r>
              <a:rPr lang="cs-CZ" sz="1400" dirty="0" err="1"/>
              <a:t>This</a:t>
            </a:r>
            <a:r>
              <a:rPr lang="cs-CZ" sz="1400" dirty="0"/>
              <a:t> </a:t>
            </a:r>
            <a:r>
              <a:rPr lang="cs-CZ" sz="1400" dirty="0" err="1"/>
              <a:t>Regulation</a:t>
            </a:r>
            <a:r>
              <a:rPr lang="cs-CZ" sz="1400" dirty="0"/>
              <a:t> </a:t>
            </a:r>
            <a:r>
              <a:rPr lang="cs-CZ" sz="1400" dirty="0" err="1"/>
              <a:t>shall</a:t>
            </a:r>
            <a:r>
              <a:rPr lang="cs-CZ" sz="1400" dirty="0"/>
              <a:t> </a:t>
            </a:r>
            <a:r>
              <a:rPr lang="cs-CZ" sz="1400" dirty="0" err="1"/>
              <a:t>be</a:t>
            </a:r>
            <a:r>
              <a:rPr lang="cs-CZ" sz="1400" dirty="0"/>
              <a:t> </a:t>
            </a:r>
            <a:r>
              <a:rPr lang="cs-CZ" sz="1400" dirty="0" err="1"/>
              <a:t>binding</a:t>
            </a:r>
            <a:r>
              <a:rPr lang="cs-CZ" sz="1400" dirty="0"/>
              <a:t> in </a:t>
            </a:r>
            <a:r>
              <a:rPr lang="cs-CZ" sz="1400" dirty="0" err="1"/>
              <a:t>its</a:t>
            </a:r>
            <a:r>
              <a:rPr lang="cs-CZ" sz="1400" dirty="0"/>
              <a:t> </a:t>
            </a:r>
            <a:r>
              <a:rPr lang="cs-CZ" sz="1400" dirty="0" err="1"/>
              <a:t>entirety</a:t>
            </a:r>
            <a:r>
              <a:rPr lang="cs-CZ" sz="1400" dirty="0"/>
              <a:t> and </a:t>
            </a:r>
            <a:r>
              <a:rPr lang="cs-CZ" sz="1400" dirty="0" err="1"/>
              <a:t>directly</a:t>
            </a:r>
            <a:r>
              <a:rPr lang="cs-CZ" sz="1400" dirty="0"/>
              <a:t> </a:t>
            </a:r>
            <a:r>
              <a:rPr lang="cs-CZ" sz="1400" dirty="0" err="1"/>
              <a:t>applicable</a:t>
            </a:r>
            <a:r>
              <a:rPr lang="cs-CZ" sz="1400" dirty="0"/>
              <a:t> in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Member</a:t>
            </a:r>
            <a:r>
              <a:rPr lang="cs-CZ" sz="1400" dirty="0"/>
              <a:t> </a:t>
            </a:r>
            <a:r>
              <a:rPr lang="cs-CZ" sz="1400" dirty="0" err="1"/>
              <a:t>States</a:t>
            </a:r>
            <a:r>
              <a:rPr lang="cs-CZ" sz="1400" dirty="0"/>
              <a:t> in </a:t>
            </a:r>
            <a:r>
              <a:rPr lang="cs-CZ" sz="1400" dirty="0" err="1"/>
              <a:t>accordance</a:t>
            </a:r>
            <a:r>
              <a:rPr lang="cs-CZ" sz="1400" dirty="0"/>
              <a:t> </a:t>
            </a:r>
            <a:r>
              <a:rPr lang="cs-CZ" sz="1400" dirty="0" err="1"/>
              <a:t>with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Treaties</a:t>
            </a:r>
            <a:r>
              <a:rPr lang="cs-CZ" sz="1400" dirty="0"/>
              <a:t>.</a:t>
            </a:r>
          </a:p>
          <a:p>
            <a:pPr marL="0" indent="0">
              <a:buNone/>
            </a:pPr>
            <a:r>
              <a:rPr lang="cs-CZ" sz="1400" dirty="0"/>
              <a:t>Done </a:t>
            </a:r>
            <a:r>
              <a:rPr lang="cs-CZ" sz="1400" dirty="0" err="1"/>
              <a:t>at</a:t>
            </a:r>
            <a:r>
              <a:rPr lang="cs-CZ" sz="1400" dirty="0"/>
              <a:t> </a:t>
            </a:r>
            <a:r>
              <a:rPr lang="cs-CZ" sz="1400" dirty="0" err="1"/>
              <a:t>Strasbourg</a:t>
            </a:r>
            <a:r>
              <a:rPr lang="cs-CZ" sz="1400" dirty="0"/>
              <a:t>, 12 </a:t>
            </a:r>
            <a:r>
              <a:rPr lang="cs-CZ" sz="1400" dirty="0" err="1"/>
              <a:t>December</a:t>
            </a:r>
            <a:r>
              <a:rPr lang="cs-CZ" sz="1400" dirty="0"/>
              <a:t> 2012.</a:t>
            </a:r>
          </a:p>
          <a:p>
            <a:pPr marL="0" indent="0">
              <a:buNone/>
            </a:pPr>
            <a:r>
              <a:rPr lang="cs-CZ" sz="1400" dirty="0" err="1"/>
              <a:t>For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European</a:t>
            </a:r>
            <a:r>
              <a:rPr lang="cs-CZ" sz="1400" dirty="0"/>
              <a:t> </a:t>
            </a:r>
            <a:r>
              <a:rPr lang="cs-CZ" sz="1400" dirty="0" err="1"/>
              <a:t>Parliament</a:t>
            </a:r>
            <a:r>
              <a:rPr lang="cs-CZ" sz="1400" dirty="0"/>
              <a:t>, </a:t>
            </a:r>
            <a:r>
              <a:rPr lang="cs-CZ" sz="1400" dirty="0" err="1"/>
              <a:t>The</a:t>
            </a:r>
            <a:r>
              <a:rPr lang="cs-CZ" sz="1400" dirty="0"/>
              <a:t> President, M. SCHULZ</a:t>
            </a:r>
          </a:p>
          <a:p>
            <a:pPr marL="0" indent="0">
              <a:buNone/>
            </a:pPr>
            <a:r>
              <a:rPr lang="cs-CZ" sz="1400" dirty="0" err="1"/>
              <a:t>For</a:t>
            </a:r>
            <a:r>
              <a:rPr lang="cs-CZ" sz="1400" dirty="0"/>
              <a:t> </a:t>
            </a:r>
            <a:r>
              <a:rPr lang="cs-CZ" sz="1400" dirty="0" err="1"/>
              <a:t>the</a:t>
            </a:r>
            <a:r>
              <a:rPr lang="cs-CZ" sz="1400" dirty="0"/>
              <a:t> </a:t>
            </a:r>
            <a:r>
              <a:rPr lang="cs-CZ" sz="1400" dirty="0" err="1"/>
              <a:t>Council</a:t>
            </a:r>
            <a:r>
              <a:rPr lang="cs-CZ" sz="1400" dirty="0"/>
              <a:t>, </a:t>
            </a:r>
            <a:r>
              <a:rPr lang="cs-CZ" sz="1400" dirty="0" err="1"/>
              <a:t>The</a:t>
            </a:r>
            <a:r>
              <a:rPr lang="cs-CZ" sz="1400" dirty="0"/>
              <a:t> President, A. D. MAVROYIANNIS</a:t>
            </a:r>
          </a:p>
        </p:txBody>
      </p:sp>
    </p:spTree>
    <p:extLst>
      <p:ext uri="{BB962C8B-B14F-4D97-AF65-F5344CB8AC3E}">
        <p14:creationId xmlns:p14="http://schemas.microsoft.com/office/powerpoint/2010/main" val="29701900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6FE6BE-BE5D-F24A-8AE2-8AD09C7C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Directives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B1ED86-5749-8E48-89CF-30D0DEAF5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883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/>
              <a:t>binding</a:t>
            </a:r>
            <a:r>
              <a:rPr lang="cs-CZ" dirty="0"/>
              <a:t> source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mostly</a:t>
            </a:r>
            <a:r>
              <a:rPr lang="cs-CZ" dirty="0"/>
              <a:t> </a:t>
            </a:r>
            <a:r>
              <a:rPr lang="cs-CZ" dirty="0" err="1"/>
              <a:t>adopted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fields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shared</a:t>
            </a:r>
            <a:r>
              <a:rPr lang="cs-CZ" dirty="0"/>
              <a:t> </a:t>
            </a:r>
            <a:r>
              <a:rPr lang="cs-CZ" dirty="0" err="1"/>
              <a:t>powers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and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They</a:t>
            </a:r>
            <a:r>
              <a:rPr lang="cs-CZ" dirty="0"/>
              <a:t> are </a:t>
            </a:r>
            <a:r>
              <a:rPr lang="cs-CZ" b="1" dirty="0"/>
              <a:t>not </a:t>
            </a:r>
            <a:r>
              <a:rPr lang="cs-CZ" b="1" dirty="0" err="1"/>
              <a:t>binding</a:t>
            </a:r>
            <a:r>
              <a:rPr lang="cs-CZ" b="1" dirty="0"/>
              <a:t> in </a:t>
            </a:r>
            <a:r>
              <a:rPr lang="cs-CZ" b="1" dirty="0" err="1"/>
              <a:t>their</a:t>
            </a:r>
            <a:r>
              <a:rPr lang="cs-CZ" b="1" dirty="0"/>
              <a:t> </a:t>
            </a:r>
            <a:r>
              <a:rPr lang="cs-CZ" b="1" dirty="0" err="1"/>
              <a:t>entire</a:t>
            </a:r>
            <a:r>
              <a:rPr lang="cs-CZ" b="1" dirty="0"/>
              <a:t> </a:t>
            </a:r>
            <a:r>
              <a:rPr lang="cs-CZ" b="1" dirty="0" err="1"/>
              <a:t>wording</a:t>
            </a:r>
            <a:r>
              <a:rPr lang="cs-CZ" dirty="0"/>
              <a:t>, but </a:t>
            </a:r>
            <a:r>
              <a:rPr lang="cs-CZ" dirty="0" err="1"/>
              <a:t>they</a:t>
            </a:r>
            <a:r>
              <a:rPr lang="cs-CZ" dirty="0"/>
              <a:t> are </a:t>
            </a:r>
            <a:r>
              <a:rPr lang="cs-CZ" dirty="0" err="1"/>
              <a:t>binding</a:t>
            </a:r>
            <a:r>
              <a:rPr lang="cs-CZ" dirty="0"/>
              <a:t> in </a:t>
            </a:r>
            <a:r>
              <a:rPr lang="cs-CZ" dirty="0" err="1"/>
              <a:t>terms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b="1" dirty="0" err="1"/>
              <a:t>achieving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objective</a:t>
            </a:r>
            <a:r>
              <a:rPr lang="cs-CZ" b="1" dirty="0"/>
              <a:t> </a:t>
            </a:r>
            <a:r>
              <a:rPr lang="cs-CZ" dirty="0" err="1"/>
              <a:t>envisaged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directive</a:t>
            </a:r>
            <a:r>
              <a:rPr lang="cs-CZ" dirty="0"/>
              <a:t>. </a:t>
            </a:r>
          </a:p>
          <a:p>
            <a:r>
              <a:rPr lang="cs-CZ" dirty="0"/>
              <a:t>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 are </a:t>
            </a:r>
            <a:r>
              <a:rPr lang="cs-CZ" dirty="0" err="1"/>
              <a:t>obliged</a:t>
            </a:r>
            <a:r>
              <a:rPr lang="cs-CZ" dirty="0"/>
              <a:t> to </a:t>
            </a:r>
            <a:r>
              <a:rPr lang="cs-CZ" dirty="0" err="1"/>
              <a:t>transpose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directives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orders</a:t>
            </a:r>
            <a:r>
              <a:rPr lang="cs-CZ" dirty="0"/>
              <a:t> </a:t>
            </a:r>
            <a:r>
              <a:rPr lang="cs-CZ" dirty="0" err="1"/>
              <a:t>within</a:t>
            </a:r>
            <a:r>
              <a:rPr lang="cs-CZ" dirty="0"/>
              <a:t> a period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three</a:t>
            </a:r>
            <a:r>
              <a:rPr lang="cs-CZ" dirty="0"/>
              <a:t> </a:t>
            </a:r>
            <a:r>
              <a:rPr lang="cs-CZ" dirty="0" err="1"/>
              <a:t>years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directives</a:t>
            </a:r>
            <a:r>
              <a:rPr lang="cs-CZ" dirty="0"/>
              <a:t> </a:t>
            </a:r>
            <a:r>
              <a:rPr lang="cs-CZ" dirty="0" err="1"/>
              <a:t>leave</a:t>
            </a:r>
            <a:r>
              <a:rPr lang="cs-CZ" dirty="0"/>
              <a:t>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room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maneuver</a:t>
            </a:r>
            <a:r>
              <a:rPr lang="cs-CZ" dirty="0"/>
              <a:t> </a:t>
            </a:r>
          </a:p>
          <a:p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objective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to </a:t>
            </a:r>
            <a:r>
              <a:rPr lang="cs-CZ" u="sng" dirty="0" err="1"/>
              <a:t>harmonize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legislation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 </a:t>
            </a:r>
          </a:p>
          <a:p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directive</a:t>
            </a:r>
            <a:r>
              <a:rPr lang="cs-CZ" dirty="0"/>
              <a:t> </a:t>
            </a:r>
            <a:r>
              <a:rPr lang="cs-CZ" dirty="0" err="1"/>
              <a:t>granted</a:t>
            </a:r>
            <a:r>
              <a:rPr lang="cs-CZ" dirty="0"/>
              <a:t>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to </a:t>
            </a:r>
            <a:r>
              <a:rPr lang="cs-CZ" dirty="0" err="1"/>
              <a:t>individuals</a:t>
            </a:r>
            <a:r>
              <a:rPr lang="cs-CZ" dirty="0"/>
              <a:t> (</a:t>
            </a:r>
            <a:r>
              <a:rPr lang="cs-CZ" dirty="0" err="1"/>
              <a:t>for</a:t>
            </a:r>
            <a:r>
              <a:rPr lang="cs-CZ" dirty="0"/>
              <a:t> instance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to </a:t>
            </a:r>
            <a:r>
              <a:rPr lang="cs-CZ" dirty="0" err="1"/>
              <a:t>terminate</a:t>
            </a:r>
            <a:r>
              <a:rPr lang="cs-CZ" dirty="0"/>
              <a:t> a </a:t>
            </a:r>
            <a:r>
              <a:rPr lang="cs-CZ" dirty="0" err="1"/>
              <a:t>contract</a:t>
            </a:r>
            <a:r>
              <a:rPr lang="cs-CZ" dirty="0"/>
              <a:t> in case </a:t>
            </a:r>
            <a:r>
              <a:rPr lang="cs-CZ" dirty="0" err="1"/>
              <a:t>of</a:t>
            </a:r>
            <a:r>
              <a:rPr lang="cs-CZ" dirty="0"/>
              <a:t> a </a:t>
            </a:r>
            <a:r>
              <a:rPr lang="cs-CZ" dirty="0" err="1"/>
              <a:t>purchase</a:t>
            </a:r>
            <a:r>
              <a:rPr lang="cs-CZ" dirty="0"/>
              <a:t> made </a:t>
            </a:r>
            <a:r>
              <a:rPr lang="cs-CZ" dirty="0" err="1"/>
              <a:t>outside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usual</a:t>
            </a:r>
            <a:r>
              <a:rPr lang="cs-CZ" dirty="0"/>
              <a:t> business </a:t>
            </a:r>
            <a:r>
              <a:rPr lang="cs-CZ" dirty="0" err="1"/>
              <a:t>premises</a:t>
            </a:r>
            <a:r>
              <a:rPr lang="cs-CZ" dirty="0"/>
              <a:t>) and </a:t>
            </a:r>
            <a:r>
              <a:rPr lang="cs-CZ" dirty="0" err="1"/>
              <a:t>individuals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suffered</a:t>
            </a:r>
            <a:r>
              <a:rPr lang="cs-CZ" dirty="0"/>
              <a:t> </a:t>
            </a:r>
            <a:r>
              <a:rPr lang="cs-CZ" dirty="0" err="1"/>
              <a:t>harm</a:t>
            </a:r>
            <a:r>
              <a:rPr lang="cs-CZ" dirty="0"/>
              <a:t> </a:t>
            </a:r>
            <a:r>
              <a:rPr lang="cs-CZ" dirty="0" err="1"/>
              <a:t>due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impossibility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exercising</a:t>
            </a:r>
            <a:r>
              <a:rPr lang="cs-CZ" dirty="0"/>
              <a:t> these </a:t>
            </a:r>
            <a:r>
              <a:rPr lang="cs-CZ" dirty="0" err="1"/>
              <a:t>rights</a:t>
            </a:r>
            <a:r>
              <a:rPr lang="cs-CZ" dirty="0"/>
              <a:t> (</a:t>
            </a:r>
            <a:r>
              <a:rPr lang="cs-CZ" dirty="0" err="1"/>
              <a:t>for</a:t>
            </a:r>
            <a:r>
              <a:rPr lang="cs-CZ" dirty="0"/>
              <a:t> instance as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famous</a:t>
            </a:r>
            <a:r>
              <a:rPr lang="cs-CZ" dirty="0"/>
              <a:t> </a:t>
            </a:r>
            <a:r>
              <a:rPr lang="cs-CZ" i="1" dirty="0" err="1"/>
              <a:t>Faccini</a:t>
            </a:r>
            <a:r>
              <a:rPr lang="cs-CZ" i="1" dirty="0"/>
              <a:t> </a:t>
            </a:r>
            <a:r>
              <a:rPr lang="cs-CZ" i="1" dirty="0" err="1"/>
              <a:t>Dori</a:t>
            </a:r>
            <a:r>
              <a:rPr lang="cs-CZ" i="1" dirty="0"/>
              <a:t> </a:t>
            </a:r>
            <a:r>
              <a:rPr lang="cs-CZ" dirty="0" err="1"/>
              <a:t>judgmen</a:t>
            </a:r>
            <a:r>
              <a:rPr lang="cs-CZ" dirty="0"/>
              <a:t>),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directive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a limited </a:t>
            </a:r>
            <a:r>
              <a:rPr lang="cs-CZ" dirty="0" err="1"/>
              <a:t>vertical</a:t>
            </a:r>
            <a:r>
              <a:rPr lang="cs-CZ" dirty="0"/>
              <a:t> direct </a:t>
            </a:r>
            <a:r>
              <a:rPr lang="cs-CZ" dirty="0" err="1"/>
              <a:t>effect</a:t>
            </a:r>
            <a:r>
              <a:rPr lang="cs-CZ" dirty="0"/>
              <a:t>. </a:t>
            </a:r>
          </a:p>
          <a:p>
            <a:pPr lvl="1"/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means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individuals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sue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state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damages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incurred</a:t>
            </a:r>
            <a:r>
              <a:rPr lang="cs-CZ" dirty="0"/>
              <a:t> as a </a:t>
            </a:r>
            <a:r>
              <a:rPr lang="cs-CZ" dirty="0" err="1"/>
              <a:t>result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state´s</a:t>
            </a:r>
            <a:r>
              <a:rPr lang="cs-CZ" dirty="0"/>
              <a:t> </a:t>
            </a:r>
            <a:r>
              <a:rPr lang="cs-CZ" dirty="0" err="1"/>
              <a:t>failure</a:t>
            </a:r>
            <a:r>
              <a:rPr lang="cs-CZ" dirty="0"/>
              <a:t> to </a:t>
            </a:r>
            <a:r>
              <a:rPr lang="cs-CZ" dirty="0" err="1"/>
              <a:t>transpose</a:t>
            </a:r>
            <a:r>
              <a:rPr lang="cs-CZ" dirty="0"/>
              <a:t> a </a:t>
            </a:r>
            <a:r>
              <a:rPr lang="cs-CZ" dirty="0" err="1"/>
              <a:t>directive</a:t>
            </a:r>
            <a:r>
              <a:rPr lang="cs-CZ" dirty="0"/>
              <a:t> in </a:t>
            </a:r>
            <a:r>
              <a:rPr lang="cs-CZ" dirty="0" err="1"/>
              <a:t>time</a:t>
            </a:r>
            <a:r>
              <a:rPr lang="cs-CZ" dirty="0"/>
              <a:t>. </a:t>
            </a:r>
          </a:p>
          <a:p>
            <a:pPr lvl="1"/>
            <a:r>
              <a:rPr lang="cs-CZ" dirty="0"/>
              <a:t>But </a:t>
            </a:r>
            <a:r>
              <a:rPr lang="cs-CZ" dirty="0" err="1"/>
              <a:t>directives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no </a:t>
            </a:r>
            <a:r>
              <a:rPr lang="cs-CZ" dirty="0" err="1"/>
              <a:t>horizontal</a:t>
            </a:r>
            <a:r>
              <a:rPr lang="cs-CZ" dirty="0"/>
              <a:t> direct </a:t>
            </a:r>
            <a:r>
              <a:rPr lang="cs-CZ" dirty="0" err="1"/>
              <a:t>effect</a:t>
            </a:r>
            <a:r>
              <a:rPr lang="cs-CZ" dirty="0"/>
              <a:t> 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507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FCE438-9A95-4B45-9E53-46FB96622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Example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Directive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149122-1F2E-DC4A-8D59-F6A1A98AB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660"/>
            <a:ext cx="10515600" cy="539139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cs-CZ" sz="1200" dirty="0"/>
          </a:p>
          <a:p>
            <a:pPr marL="0" indent="0" algn="ctr">
              <a:buNone/>
            </a:pPr>
            <a:r>
              <a:rPr lang="cs-CZ" sz="1200" dirty="0"/>
              <a:t>DIRECTIVE 2006/123/EC OF THE EUROPEAN PARLIAMENT AND OF THE COUNCIL </a:t>
            </a:r>
            <a:r>
              <a:rPr lang="cs-CZ" sz="1200" dirty="0" err="1"/>
              <a:t>of</a:t>
            </a:r>
            <a:r>
              <a:rPr lang="cs-CZ" sz="1200" dirty="0"/>
              <a:t> 12 </a:t>
            </a:r>
            <a:r>
              <a:rPr lang="cs-CZ" sz="1200" dirty="0" err="1"/>
              <a:t>December</a:t>
            </a:r>
            <a:r>
              <a:rPr lang="cs-CZ" sz="1200" dirty="0"/>
              <a:t> 2006 on </a:t>
            </a:r>
            <a:r>
              <a:rPr lang="cs-CZ" sz="1200" dirty="0" err="1"/>
              <a:t>services</a:t>
            </a:r>
            <a:r>
              <a:rPr lang="cs-CZ" sz="1200" dirty="0"/>
              <a:t> in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internal</a:t>
            </a:r>
            <a:r>
              <a:rPr lang="cs-CZ" sz="1200" dirty="0"/>
              <a:t> market</a:t>
            </a:r>
          </a:p>
          <a:p>
            <a:pPr marL="0" indent="0" algn="ctr">
              <a:buNone/>
            </a:pPr>
            <a:r>
              <a:rPr lang="cs-CZ" sz="1200" dirty="0"/>
              <a:t>GENERAL PROVISIONS</a:t>
            </a:r>
          </a:p>
          <a:p>
            <a:pPr marL="0" indent="0" algn="ctr">
              <a:buNone/>
            </a:pPr>
            <a:r>
              <a:rPr lang="cs-CZ" sz="1200" dirty="0" err="1"/>
              <a:t>Article</a:t>
            </a:r>
            <a:r>
              <a:rPr lang="cs-CZ" sz="1200" dirty="0"/>
              <a:t> 1</a:t>
            </a:r>
          </a:p>
          <a:p>
            <a:pPr marL="0" indent="0" algn="ctr">
              <a:buNone/>
            </a:pPr>
            <a:r>
              <a:rPr lang="cs-CZ" sz="1200" dirty="0" err="1"/>
              <a:t>Subject</a:t>
            </a:r>
            <a:r>
              <a:rPr lang="cs-CZ" sz="1200" dirty="0"/>
              <a:t> </a:t>
            </a:r>
            <a:r>
              <a:rPr lang="cs-CZ" sz="1200" dirty="0" err="1"/>
              <a:t>matter</a:t>
            </a:r>
            <a:endParaRPr lang="cs-CZ" sz="1200" dirty="0"/>
          </a:p>
          <a:p>
            <a:pPr marL="0" indent="0">
              <a:buNone/>
            </a:pPr>
            <a:r>
              <a:rPr lang="cs-CZ" sz="1200" dirty="0"/>
              <a:t>1. </a:t>
            </a:r>
            <a:r>
              <a:rPr lang="cs-CZ" sz="1200" dirty="0" err="1"/>
              <a:t>This</a:t>
            </a:r>
            <a:r>
              <a:rPr lang="cs-CZ" sz="1200" dirty="0"/>
              <a:t> </a:t>
            </a:r>
            <a:r>
              <a:rPr lang="cs-CZ" sz="1200" dirty="0" err="1"/>
              <a:t>Directive</a:t>
            </a:r>
            <a:r>
              <a:rPr lang="cs-CZ" sz="1200" dirty="0"/>
              <a:t> </a:t>
            </a:r>
            <a:r>
              <a:rPr lang="cs-CZ" sz="1200" dirty="0" err="1"/>
              <a:t>establishes</a:t>
            </a:r>
            <a:r>
              <a:rPr lang="cs-CZ" sz="1200" dirty="0"/>
              <a:t> </a:t>
            </a:r>
            <a:r>
              <a:rPr lang="cs-CZ" sz="1200" dirty="0" err="1"/>
              <a:t>general</a:t>
            </a:r>
            <a:r>
              <a:rPr lang="cs-CZ" sz="1200" dirty="0"/>
              <a:t> </a:t>
            </a:r>
            <a:r>
              <a:rPr lang="cs-CZ" sz="1200" dirty="0" err="1"/>
              <a:t>provisions</a:t>
            </a:r>
            <a:r>
              <a:rPr lang="cs-CZ" sz="1200" dirty="0"/>
              <a:t> </a:t>
            </a:r>
            <a:r>
              <a:rPr lang="cs-CZ" sz="1200" dirty="0" err="1"/>
              <a:t>facilitating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exercise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freedom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establishment 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service</a:t>
            </a:r>
            <a:r>
              <a:rPr lang="cs-CZ" sz="1200" dirty="0"/>
              <a:t> </a:t>
            </a:r>
            <a:r>
              <a:rPr lang="cs-CZ" sz="1200" dirty="0" err="1"/>
              <a:t>providers</a:t>
            </a:r>
            <a:r>
              <a:rPr lang="cs-CZ" sz="1200" dirty="0"/>
              <a:t> and </a:t>
            </a:r>
            <a:r>
              <a:rPr lang="cs-CZ" sz="1200" dirty="0" err="1"/>
              <a:t>the</a:t>
            </a:r>
            <a:r>
              <a:rPr lang="cs-CZ" sz="1200" dirty="0"/>
              <a:t> free </a:t>
            </a:r>
            <a:r>
              <a:rPr lang="cs-CZ" sz="1200" dirty="0" err="1"/>
              <a:t>movement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services</a:t>
            </a:r>
            <a:r>
              <a:rPr lang="cs-CZ" sz="1200" dirty="0"/>
              <a:t>, </a:t>
            </a:r>
            <a:r>
              <a:rPr lang="cs-CZ" sz="1200" dirty="0" err="1"/>
              <a:t>while</a:t>
            </a:r>
            <a:r>
              <a:rPr lang="cs-CZ" sz="1200" dirty="0"/>
              <a:t> </a:t>
            </a:r>
            <a:r>
              <a:rPr lang="cs-CZ" sz="1200" dirty="0" err="1"/>
              <a:t>maintaining</a:t>
            </a:r>
            <a:r>
              <a:rPr lang="cs-CZ" sz="1200" dirty="0"/>
              <a:t> a </a:t>
            </a:r>
            <a:r>
              <a:rPr lang="cs-CZ" sz="1200" dirty="0" err="1"/>
              <a:t>high</a:t>
            </a:r>
            <a:r>
              <a:rPr lang="cs-CZ" sz="1200" dirty="0"/>
              <a:t> </a:t>
            </a:r>
            <a:r>
              <a:rPr lang="cs-CZ" sz="1200" dirty="0" err="1"/>
              <a:t>quality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services</a:t>
            </a:r>
            <a:r>
              <a:rPr lang="cs-CZ" sz="1200" dirty="0"/>
              <a:t>.</a:t>
            </a:r>
          </a:p>
          <a:p>
            <a:pPr marL="0" indent="0" algn="ctr">
              <a:buNone/>
            </a:pPr>
            <a:r>
              <a:rPr lang="cs-CZ" sz="1200" dirty="0"/>
              <a:t>ADMINISTRATIVE SIMPLIFICATION</a:t>
            </a:r>
          </a:p>
          <a:p>
            <a:pPr marL="0" indent="0" algn="ctr">
              <a:buNone/>
            </a:pPr>
            <a:r>
              <a:rPr lang="cs-CZ" sz="1200" dirty="0" err="1"/>
              <a:t>Article</a:t>
            </a:r>
            <a:r>
              <a:rPr lang="cs-CZ" sz="1200" dirty="0"/>
              <a:t> 6</a:t>
            </a:r>
          </a:p>
          <a:p>
            <a:pPr marL="0" indent="0" algn="ctr">
              <a:buNone/>
            </a:pPr>
            <a:r>
              <a:rPr lang="cs-CZ" sz="1200" dirty="0" err="1"/>
              <a:t>Points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single </a:t>
            </a:r>
            <a:r>
              <a:rPr lang="cs-CZ" sz="1200" dirty="0" err="1"/>
              <a:t>contact</a:t>
            </a:r>
            <a:endParaRPr lang="cs-CZ" sz="1200" dirty="0"/>
          </a:p>
          <a:p>
            <a:pPr marL="0" indent="0">
              <a:buNone/>
            </a:pPr>
            <a:r>
              <a:rPr lang="cs-CZ" sz="1200" dirty="0"/>
              <a:t>1. </a:t>
            </a:r>
            <a:r>
              <a:rPr lang="cs-CZ" sz="1200" dirty="0" err="1"/>
              <a:t>Member</a:t>
            </a:r>
            <a:r>
              <a:rPr lang="cs-CZ" sz="1200" dirty="0"/>
              <a:t> </a:t>
            </a:r>
            <a:r>
              <a:rPr lang="cs-CZ" sz="1200" dirty="0" err="1"/>
              <a:t>States</a:t>
            </a:r>
            <a:r>
              <a:rPr lang="cs-CZ" sz="1200" dirty="0"/>
              <a:t> </a:t>
            </a:r>
            <a:r>
              <a:rPr lang="cs-CZ" sz="1200" dirty="0" err="1"/>
              <a:t>shall</a:t>
            </a:r>
            <a:r>
              <a:rPr lang="cs-CZ" sz="1200" dirty="0"/>
              <a:t> </a:t>
            </a:r>
            <a:r>
              <a:rPr lang="cs-CZ" sz="1200" dirty="0" err="1"/>
              <a:t>ensure</a:t>
            </a:r>
            <a:r>
              <a:rPr lang="cs-CZ" sz="1200" dirty="0"/>
              <a:t> </a:t>
            </a:r>
            <a:r>
              <a:rPr lang="cs-CZ" sz="1200" dirty="0" err="1"/>
              <a:t>that</a:t>
            </a:r>
            <a:r>
              <a:rPr lang="cs-CZ" sz="1200" dirty="0"/>
              <a:t> </a:t>
            </a:r>
            <a:r>
              <a:rPr lang="cs-CZ" sz="1200" dirty="0" err="1"/>
              <a:t>it</a:t>
            </a:r>
            <a:r>
              <a:rPr lang="cs-CZ" sz="1200" dirty="0"/>
              <a:t> </a:t>
            </a:r>
            <a:r>
              <a:rPr lang="cs-CZ" sz="1200" dirty="0" err="1"/>
              <a:t>is</a:t>
            </a:r>
            <a:r>
              <a:rPr lang="cs-CZ" sz="1200" dirty="0"/>
              <a:t> </a:t>
            </a:r>
            <a:r>
              <a:rPr lang="cs-CZ" sz="1200" dirty="0" err="1"/>
              <a:t>possible</a:t>
            </a:r>
            <a:r>
              <a:rPr lang="cs-CZ" sz="1200" dirty="0"/>
              <a:t> 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providers</a:t>
            </a:r>
            <a:r>
              <a:rPr lang="cs-CZ" sz="1200" dirty="0"/>
              <a:t> to </a:t>
            </a:r>
            <a:r>
              <a:rPr lang="cs-CZ" sz="1200" dirty="0" err="1"/>
              <a:t>complete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following</a:t>
            </a:r>
            <a:r>
              <a:rPr lang="cs-CZ" sz="1200" dirty="0"/>
              <a:t> </a:t>
            </a:r>
            <a:r>
              <a:rPr lang="cs-CZ" sz="1200" dirty="0" err="1"/>
              <a:t>procedures</a:t>
            </a:r>
            <a:r>
              <a:rPr lang="cs-CZ" sz="1200" dirty="0"/>
              <a:t> and </a:t>
            </a:r>
            <a:r>
              <a:rPr lang="cs-CZ" sz="1200" dirty="0" err="1"/>
              <a:t>formalities</a:t>
            </a:r>
            <a:r>
              <a:rPr lang="cs-CZ" sz="1200" dirty="0"/>
              <a:t> </a:t>
            </a:r>
            <a:r>
              <a:rPr lang="cs-CZ" sz="1200" dirty="0" err="1"/>
              <a:t>through</a:t>
            </a:r>
            <a:r>
              <a:rPr lang="cs-CZ" sz="1200" dirty="0"/>
              <a:t> </a:t>
            </a:r>
            <a:r>
              <a:rPr lang="cs-CZ" sz="1200" dirty="0" err="1"/>
              <a:t>points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single </a:t>
            </a:r>
            <a:r>
              <a:rPr lang="cs-CZ" sz="1200" dirty="0" err="1"/>
              <a:t>contact</a:t>
            </a:r>
            <a:r>
              <a:rPr lang="cs-CZ" sz="1200" dirty="0"/>
              <a:t>:</a:t>
            </a:r>
          </a:p>
          <a:p>
            <a:pPr marL="0" indent="0">
              <a:buNone/>
            </a:pPr>
            <a:r>
              <a:rPr lang="cs-CZ" sz="1200" dirty="0"/>
              <a:t>(a) </a:t>
            </a:r>
            <a:r>
              <a:rPr lang="cs-CZ" sz="1200" dirty="0" err="1"/>
              <a:t>all</a:t>
            </a:r>
            <a:r>
              <a:rPr lang="cs-CZ" sz="1200" dirty="0"/>
              <a:t> </a:t>
            </a:r>
            <a:r>
              <a:rPr lang="cs-CZ" sz="1200" dirty="0" err="1"/>
              <a:t>procedures</a:t>
            </a:r>
            <a:r>
              <a:rPr lang="cs-CZ" sz="1200" dirty="0"/>
              <a:t> and </a:t>
            </a:r>
            <a:r>
              <a:rPr lang="cs-CZ" sz="1200" dirty="0" err="1"/>
              <a:t>formalities</a:t>
            </a:r>
            <a:r>
              <a:rPr lang="cs-CZ" sz="1200" dirty="0"/>
              <a:t> </a:t>
            </a:r>
            <a:r>
              <a:rPr lang="cs-CZ" sz="1200" dirty="0" err="1"/>
              <a:t>needed</a:t>
            </a:r>
            <a:r>
              <a:rPr lang="cs-CZ" sz="1200" dirty="0"/>
              <a:t> 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access</a:t>
            </a:r>
            <a:r>
              <a:rPr lang="cs-CZ" sz="1200" dirty="0"/>
              <a:t> to his </a:t>
            </a:r>
            <a:r>
              <a:rPr lang="cs-CZ" sz="1200" dirty="0" err="1"/>
              <a:t>service</a:t>
            </a:r>
            <a:r>
              <a:rPr lang="cs-CZ" sz="1200" dirty="0"/>
              <a:t> </a:t>
            </a:r>
            <a:r>
              <a:rPr lang="cs-CZ" sz="1200" dirty="0" err="1"/>
              <a:t>activities</a:t>
            </a:r>
            <a:r>
              <a:rPr lang="cs-CZ" sz="1200" dirty="0"/>
              <a:t>, in </a:t>
            </a:r>
            <a:r>
              <a:rPr lang="cs-CZ" sz="1200" dirty="0" err="1"/>
              <a:t>particular</a:t>
            </a:r>
            <a:r>
              <a:rPr lang="cs-CZ" sz="1200" dirty="0"/>
              <a:t>, </a:t>
            </a:r>
            <a:r>
              <a:rPr lang="cs-CZ" sz="1200" dirty="0" err="1"/>
              <a:t>all</a:t>
            </a:r>
            <a:r>
              <a:rPr lang="cs-CZ" sz="1200" dirty="0"/>
              <a:t> </a:t>
            </a:r>
            <a:r>
              <a:rPr lang="cs-CZ" sz="1200" dirty="0" err="1"/>
              <a:t>declarations</a:t>
            </a:r>
            <a:r>
              <a:rPr lang="cs-CZ" sz="1200" dirty="0"/>
              <a:t>, </a:t>
            </a:r>
            <a:r>
              <a:rPr lang="cs-CZ" sz="1200" dirty="0" err="1"/>
              <a:t>notifications</a:t>
            </a:r>
            <a:r>
              <a:rPr lang="cs-CZ" sz="1200" dirty="0"/>
              <a:t> </a:t>
            </a:r>
            <a:r>
              <a:rPr lang="cs-CZ" sz="1200" dirty="0" err="1"/>
              <a:t>or</a:t>
            </a:r>
            <a:r>
              <a:rPr lang="cs-CZ" sz="1200" dirty="0"/>
              <a:t> </a:t>
            </a:r>
            <a:r>
              <a:rPr lang="cs-CZ" sz="1200" dirty="0" err="1"/>
              <a:t>applications</a:t>
            </a:r>
            <a:r>
              <a:rPr lang="cs-CZ" sz="1200" dirty="0"/>
              <a:t> </a:t>
            </a:r>
            <a:r>
              <a:rPr lang="cs-CZ" sz="1200" dirty="0" err="1"/>
              <a:t>necessary</a:t>
            </a:r>
            <a:r>
              <a:rPr lang="cs-CZ" sz="1200" dirty="0"/>
              <a:t> 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authorisation</a:t>
            </a:r>
            <a:r>
              <a:rPr lang="cs-CZ" sz="1200" dirty="0"/>
              <a:t> </a:t>
            </a:r>
            <a:r>
              <a:rPr lang="cs-CZ" sz="1200" dirty="0" err="1"/>
              <a:t>from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competent</a:t>
            </a:r>
            <a:r>
              <a:rPr lang="cs-CZ" sz="1200" dirty="0"/>
              <a:t> </a:t>
            </a:r>
            <a:r>
              <a:rPr lang="cs-CZ" sz="1200" dirty="0" err="1"/>
              <a:t>authorities</a:t>
            </a:r>
            <a:r>
              <a:rPr lang="cs-CZ" sz="1200" dirty="0"/>
              <a:t>, </a:t>
            </a:r>
            <a:r>
              <a:rPr lang="cs-CZ" sz="1200" dirty="0" err="1"/>
              <a:t>including</a:t>
            </a:r>
            <a:r>
              <a:rPr lang="cs-CZ" sz="1200" dirty="0"/>
              <a:t> </a:t>
            </a:r>
            <a:r>
              <a:rPr lang="cs-CZ" sz="1200" dirty="0" err="1"/>
              <a:t>applications</a:t>
            </a:r>
            <a:r>
              <a:rPr lang="cs-CZ" sz="1200" dirty="0"/>
              <a:t> 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inclusion</a:t>
            </a:r>
            <a:r>
              <a:rPr lang="cs-CZ" sz="1200" dirty="0"/>
              <a:t> in a </a:t>
            </a:r>
            <a:r>
              <a:rPr lang="cs-CZ" sz="1200" dirty="0" err="1"/>
              <a:t>register</a:t>
            </a:r>
            <a:r>
              <a:rPr lang="cs-CZ" sz="1200" dirty="0"/>
              <a:t>, a </a:t>
            </a:r>
            <a:r>
              <a:rPr lang="cs-CZ" sz="1200" dirty="0" err="1"/>
              <a:t>roll</a:t>
            </a:r>
            <a:r>
              <a:rPr lang="cs-CZ" sz="1200" dirty="0"/>
              <a:t> </a:t>
            </a:r>
            <a:r>
              <a:rPr lang="cs-CZ" sz="1200" dirty="0" err="1"/>
              <a:t>or</a:t>
            </a:r>
            <a:r>
              <a:rPr lang="cs-CZ" sz="1200" dirty="0"/>
              <a:t> a database, </a:t>
            </a:r>
            <a:r>
              <a:rPr lang="cs-CZ" sz="1200" dirty="0" err="1"/>
              <a:t>or</a:t>
            </a:r>
            <a:r>
              <a:rPr lang="cs-CZ" sz="1200" dirty="0"/>
              <a:t> 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registration</a:t>
            </a:r>
            <a:r>
              <a:rPr lang="cs-CZ" sz="1200" dirty="0"/>
              <a:t> </a:t>
            </a:r>
            <a:r>
              <a:rPr lang="cs-CZ" sz="1200" dirty="0" err="1"/>
              <a:t>with</a:t>
            </a:r>
            <a:r>
              <a:rPr lang="cs-CZ" sz="1200" dirty="0"/>
              <a:t> a </a:t>
            </a:r>
            <a:r>
              <a:rPr lang="cs-CZ" sz="1200" dirty="0" err="1"/>
              <a:t>professional</a:t>
            </a:r>
            <a:r>
              <a:rPr lang="cs-CZ" sz="1200" dirty="0"/>
              <a:t> body </a:t>
            </a:r>
            <a:r>
              <a:rPr lang="cs-CZ" sz="1200" dirty="0" err="1"/>
              <a:t>or</a:t>
            </a:r>
            <a:r>
              <a:rPr lang="cs-CZ" sz="1200" dirty="0"/>
              <a:t> </a:t>
            </a:r>
            <a:r>
              <a:rPr lang="cs-CZ" sz="1200" dirty="0" err="1"/>
              <a:t>association</a:t>
            </a:r>
            <a:r>
              <a:rPr lang="cs-CZ" sz="1200" dirty="0"/>
              <a:t>;</a:t>
            </a:r>
          </a:p>
          <a:p>
            <a:pPr marL="0" indent="0">
              <a:buNone/>
            </a:pPr>
            <a:r>
              <a:rPr lang="cs-CZ" sz="1200" dirty="0"/>
              <a:t>(b) </a:t>
            </a:r>
            <a:r>
              <a:rPr lang="cs-CZ" sz="1200" dirty="0" err="1"/>
              <a:t>any</a:t>
            </a:r>
            <a:r>
              <a:rPr lang="cs-CZ" sz="1200" dirty="0"/>
              <a:t> </a:t>
            </a:r>
            <a:r>
              <a:rPr lang="cs-CZ" sz="1200" dirty="0" err="1"/>
              <a:t>applications</a:t>
            </a:r>
            <a:r>
              <a:rPr lang="cs-CZ" sz="1200" dirty="0"/>
              <a:t> </a:t>
            </a:r>
            <a:r>
              <a:rPr lang="cs-CZ" sz="1200" dirty="0" err="1"/>
              <a:t>for</a:t>
            </a:r>
            <a:r>
              <a:rPr lang="cs-CZ" sz="1200" dirty="0"/>
              <a:t> </a:t>
            </a:r>
            <a:r>
              <a:rPr lang="cs-CZ" sz="1200" dirty="0" err="1"/>
              <a:t>authorisation</a:t>
            </a:r>
            <a:r>
              <a:rPr lang="cs-CZ" sz="1200" dirty="0"/>
              <a:t> </a:t>
            </a:r>
            <a:r>
              <a:rPr lang="cs-CZ" sz="1200" dirty="0" err="1"/>
              <a:t>needed</a:t>
            </a:r>
            <a:r>
              <a:rPr lang="cs-CZ" sz="1200" dirty="0"/>
              <a:t> to </a:t>
            </a:r>
            <a:r>
              <a:rPr lang="cs-CZ" sz="1200" dirty="0" err="1"/>
              <a:t>exercise</a:t>
            </a:r>
            <a:r>
              <a:rPr lang="cs-CZ" sz="1200" dirty="0"/>
              <a:t> his </a:t>
            </a:r>
            <a:r>
              <a:rPr lang="cs-CZ" sz="1200" dirty="0" err="1"/>
              <a:t>service</a:t>
            </a:r>
            <a:r>
              <a:rPr lang="cs-CZ" sz="1200" dirty="0"/>
              <a:t> </a:t>
            </a:r>
            <a:r>
              <a:rPr lang="cs-CZ" sz="1200" dirty="0" err="1"/>
              <a:t>activities</a:t>
            </a:r>
            <a:r>
              <a:rPr lang="cs-CZ" sz="1200" dirty="0"/>
              <a:t>.</a:t>
            </a:r>
          </a:p>
          <a:p>
            <a:pPr marL="0" indent="0" algn="ctr">
              <a:buNone/>
            </a:pPr>
            <a:r>
              <a:rPr lang="cs-CZ" sz="1200" dirty="0"/>
              <a:t>FINAL PROVISIONS</a:t>
            </a:r>
          </a:p>
          <a:p>
            <a:pPr marL="0" indent="0" algn="ctr">
              <a:buNone/>
            </a:pPr>
            <a:r>
              <a:rPr lang="cs-CZ" sz="1200" dirty="0" err="1"/>
              <a:t>Article</a:t>
            </a:r>
            <a:r>
              <a:rPr lang="cs-CZ" sz="1200" dirty="0"/>
              <a:t> 44</a:t>
            </a:r>
          </a:p>
          <a:p>
            <a:pPr marL="0" indent="0" algn="ctr">
              <a:buNone/>
            </a:pPr>
            <a:r>
              <a:rPr lang="cs-CZ" sz="1200" dirty="0" err="1"/>
              <a:t>Transposition</a:t>
            </a:r>
            <a:endParaRPr lang="cs-CZ" sz="1200" dirty="0"/>
          </a:p>
          <a:p>
            <a:pPr marL="0" indent="0">
              <a:buNone/>
            </a:pPr>
            <a:r>
              <a:rPr lang="cs-CZ" sz="1200" dirty="0"/>
              <a:t>1. </a:t>
            </a:r>
            <a:r>
              <a:rPr lang="cs-CZ" sz="1200" dirty="0" err="1"/>
              <a:t>Member</a:t>
            </a:r>
            <a:r>
              <a:rPr lang="cs-CZ" sz="1200" dirty="0"/>
              <a:t> </a:t>
            </a:r>
            <a:r>
              <a:rPr lang="cs-CZ" sz="1200" dirty="0" err="1"/>
              <a:t>States</a:t>
            </a:r>
            <a:r>
              <a:rPr lang="cs-CZ" sz="1200" dirty="0"/>
              <a:t> </a:t>
            </a:r>
            <a:r>
              <a:rPr lang="cs-CZ" sz="1200" dirty="0" err="1"/>
              <a:t>shall</a:t>
            </a:r>
            <a:r>
              <a:rPr lang="cs-CZ" sz="1200" dirty="0"/>
              <a:t> </a:t>
            </a:r>
            <a:r>
              <a:rPr lang="cs-CZ" sz="1200" dirty="0" err="1"/>
              <a:t>bring</a:t>
            </a:r>
            <a:r>
              <a:rPr lang="cs-CZ" sz="1200" dirty="0"/>
              <a:t> </a:t>
            </a:r>
            <a:r>
              <a:rPr lang="cs-CZ" sz="1200" dirty="0" err="1"/>
              <a:t>into</a:t>
            </a:r>
            <a:r>
              <a:rPr lang="cs-CZ" sz="1200" dirty="0"/>
              <a:t> </a:t>
            </a:r>
            <a:r>
              <a:rPr lang="cs-CZ" sz="1200" dirty="0" err="1"/>
              <a:t>force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laws</a:t>
            </a:r>
            <a:r>
              <a:rPr lang="cs-CZ" sz="1200" dirty="0"/>
              <a:t>, </a:t>
            </a:r>
            <a:r>
              <a:rPr lang="cs-CZ" sz="1200" dirty="0" err="1"/>
              <a:t>regulations</a:t>
            </a:r>
            <a:r>
              <a:rPr lang="cs-CZ" sz="1200" dirty="0"/>
              <a:t> and </a:t>
            </a:r>
            <a:r>
              <a:rPr lang="cs-CZ" sz="1200" dirty="0" err="1"/>
              <a:t>administrative</a:t>
            </a:r>
            <a:r>
              <a:rPr lang="cs-CZ" sz="1200" dirty="0"/>
              <a:t> </a:t>
            </a:r>
            <a:r>
              <a:rPr lang="cs-CZ" sz="1200" dirty="0" err="1"/>
              <a:t>provisions</a:t>
            </a:r>
            <a:r>
              <a:rPr lang="cs-CZ" sz="1200" dirty="0"/>
              <a:t> </a:t>
            </a:r>
            <a:r>
              <a:rPr lang="cs-CZ" sz="1200" dirty="0" err="1"/>
              <a:t>necessary</a:t>
            </a:r>
            <a:r>
              <a:rPr lang="cs-CZ" sz="1200" dirty="0"/>
              <a:t> to </a:t>
            </a:r>
            <a:r>
              <a:rPr lang="cs-CZ" sz="1200" dirty="0" err="1"/>
              <a:t>comply</a:t>
            </a:r>
            <a:r>
              <a:rPr lang="cs-CZ" sz="1200" dirty="0"/>
              <a:t> </a:t>
            </a:r>
            <a:r>
              <a:rPr lang="cs-CZ" sz="1200" dirty="0" err="1"/>
              <a:t>with</a:t>
            </a:r>
            <a:r>
              <a:rPr lang="cs-CZ" sz="1200" dirty="0"/>
              <a:t> </a:t>
            </a:r>
            <a:r>
              <a:rPr lang="cs-CZ" sz="1200" dirty="0" err="1"/>
              <a:t>this</a:t>
            </a:r>
            <a:r>
              <a:rPr lang="cs-CZ" sz="1200" dirty="0"/>
              <a:t> </a:t>
            </a:r>
            <a:r>
              <a:rPr lang="cs-CZ" sz="1200" dirty="0" err="1"/>
              <a:t>Directive</a:t>
            </a:r>
            <a:r>
              <a:rPr lang="cs-CZ" sz="1200" dirty="0"/>
              <a:t> </a:t>
            </a:r>
            <a:r>
              <a:rPr lang="cs-CZ" sz="1200" dirty="0" err="1"/>
              <a:t>before</a:t>
            </a:r>
            <a:r>
              <a:rPr lang="cs-CZ" sz="1200" dirty="0"/>
              <a:t> 28 </a:t>
            </a:r>
            <a:r>
              <a:rPr lang="cs-CZ" sz="1200" dirty="0" err="1"/>
              <a:t>December</a:t>
            </a:r>
            <a:r>
              <a:rPr lang="cs-CZ" sz="1200" dirty="0"/>
              <a:t> 2009.</a:t>
            </a:r>
          </a:p>
          <a:p>
            <a:pPr marL="0" indent="0">
              <a:buNone/>
            </a:pPr>
            <a:r>
              <a:rPr lang="cs-CZ" sz="1200" dirty="0" err="1"/>
              <a:t>They</a:t>
            </a:r>
            <a:r>
              <a:rPr lang="cs-CZ" sz="1200" dirty="0"/>
              <a:t> </a:t>
            </a:r>
            <a:r>
              <a:rPr lang="cs-CZ" sz="1200" dirty="0" err="1"/>
              <a:t>shall</a:t>
            </a:r>
            <a:r>
              <a:rPr lang="cs-CZ" sz="1200" dirty="0"/>
              <a:t> </a:t>
            </a:r>
            <a:r>
              <a:rPr lang="cs-CZ" sz="1200" dirty="0" err="1"/>
              <a:t>forthwith</a:t>
            </a:r>
            <a:r>
              <a:rPr lang="cs-CZ" sz="1200" dirty="0"/>
              <a:t> </a:t>
            </a:r>
            <a:r>
              <a:rPr lang="cs-CZ" sz="1200" dirty="0" err="1"/>
              <a:t>communicate</a:t>
            </a:r>
            <a:r>
              <a:rPr lang="cs-CZ" sz="1200" dirty="0"/>
              <a:t> to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Commission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text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those</a:t>
            </a:r>
            <a:r>
              <a:rPr lang="cs-CZ" sz="1200" dirty="0"/>
              <a:t> </a:t>
            </a:r>
            <a:r>
              <a:rPr lang="cs-CZ" sz="1200" dirty="0" err="1"/>
              <a:t>measures</a:t>
            </a:r>
            <a:r>
              <a:rPr lang="cs-CZ" sz="1200" dirty="0"/>
              <a:t>.</a:t>
            </a:r>
          </a:p>
          <a:p>
            <a:pPr marL="0" indent="0">
              <a:buNone/>
            </a:pPr>
            <a:r>
              <a:rPr lang="cs-CZ" sz="1200" dirty="0" err="1"/>
              <a:t>When</a:t>
            </a:r>
            <a:r>
              <a:rPr lang="cs-CZ" sz="1200" dirty="0"/>
              <a:t> </a:t>
            </a:r>
            <a:r>
              <a:rPr lang="cs-CZ" sz="1200" dirty="0" err="1"/>
              <a:t>Member</a:t>
            </a:r>
            <a:r>
              <a:rPr lang="cs-CZ" sz="1200" dirty="0"/>
              <a:t> </a:t>
            </a:r>
            <a:r>
              <a:rPr lang="cs-CZ" sz="1200" dirty="0" err="1"/>
              <a:t>States</a:t>
            </a:r>
            <a:r>
              <a:rPr lang="cs-CZ" sz="1200" dirty="0"/>
              <a:t> </a:t>
            </a:r>
            <a:r>
              <a:rPr lang="cs-CZ" sz="1200" dirty="0" err="1"/>
              <a:t>adopt</a:t>
            </a:r>
            <a:r>
              <a:rPr lang="cs-CZ" sz="1200" dirty="0"/>
              <a:t> these </a:t>
            </a:r>
            <a:r>
              <a:rPr lang="cs-CZ" sz="1200" dirty="0" err="1"/>
              <a:t>measures</a:t>
            </a:r>
            <a:r>
              <a:rPr lang="cs-CZ" sz="1200" dirty="0"/>
              <a:t>, </a:t>
            </a:r>
            <a:r>
              <a:rPr lang="cs-CZ" sz="1200" dirty="0" err="1"/>
              <a:t>they</a:t>
            </a:r>
            <a:r>
              <a:rPr lang="cs-CZ" sz="1200" dirty="0"/>
              <a:t> </a:t>
            </a:r>
            <a:r>
              <a:rPr lang="cs-CZ" sz="1200" dirty="0" err="1"/>
              <a:t>shall</a:t>
            </a:r>
            <a:r>
              <a:rPr lang="cs-CZ" sz="1200" dirty="0"/>
              <a:t> </a:t>
            </a:r>
            <a:r>
              <a:rPr lang="cs-CZ" sz="1200" dirty="0" err="1"/>
              <a:t>contain</a:t>
            </a:r>
            <a:r>
              <a:rPr lang="cs-CZ" sz="1200" dirty="0"/>
              <a:t> a reference to </a:t>
            </a:r>
            <a:r>
              <a:rPr lang="cs-CZ" sz="1200" dirty="0" err="1"/>
              <a:t>this</a:t>
            </a:r>
            <a:r>
              <a:rPr lang="cs-CZ" sz="1200" dirty="0"/>
              <a:t> </a:t>
            </a:r>
            <a:r>
              <a:rPr lang="cs-CZ" sz="1200" dirty="0" err="1"/>
              <a:t>Directive</a:t>
            </a:r>
            <a:r>
              <a:rPr lang="cs-CZ" sz="1200" dirty="0"/>
              <a:t> </a:t>
            </a:r>
            <a:r>
              <a:rPr lang="cs-CZ" sz="1200" dirty="0" err="1"/>
              <a:t>or</a:t>
            </a:r>
            <a:r>
              <a:rPr lang="cs-CZ" sz="1200" dirty="0"/>
              <a:t> </a:t>
            </a:r>
            <a:r>
              <a:rPr lang="cs-CZ" sz="1200" dirty="0" err="1"/>
              <a:t>shall</a:t>
            </a:r>
            <a:r>
              <a:rPr lang="cs-CZ" sz="1200" dirty="0"/>
              <a:t> </a:t>
            </a:r>
            <a:r>
              <a:rPr lang="cs-CZ" sz="1200" dirty="0" err="1"/>
              <a:t>be</a:t>
            </a:r>
            <a:r>
              <a:rPr lang="cs-CZ" sz="1200" dirty="0"/>
              <a:t> </a:t>
            </a:r>
            <a:r>
              <a:rPr lang="cs-CZ" sz="1200" dirty="0" err="1"/>
              <a:t>accompanied</a:t>
            </a:r>
            <a:r>
              <a:rPr lang="cs-CZ" sz="1200" dirty="0"/>
              <a:t> by such a reference on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occasion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their</a:t>
            </a:r>
            <a:r>
              <a:rPr lang="cs-CZ" sz="1200" dirty="0"/>
              <a:t> </a:t>
            </a:r>
            <a:r>
              <a:rPr lang="cs-CZ" sz="1200" dirty="0" err="1"/>
              <a:t>official</a:t>
            </a:r>
            <a:r>
              <a:rPr lang="cs-CZ" sz="1200" dirty="0"/>
              <a:t> </a:t>
            </a:r>
            <a:r>
              <a:rPr lang="cs-CZ" sz="1200" dirty="0" err="1"/>
              <a:t>publication</a:t>
            </a:r>
            <a:r>
              <a:rPr lang="cs-CZ" sz="1200" dirty="0"/>
              <a:t>.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methods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making</a:t>
            </a:r>
            <a:r>
              <a:rPr lang="cs-CZ" sz="1200" dirty="0"/>
              <a:t> such reference </a:t>
            </a:r>
            <a:r>
              <a:rPr lang="cs-CZ" sz="1200" dirty="0" err="1"/>
              <a:t>shall</a:t>
            </a:r>
            <a:r>
              <a:rPr lang="cs-CZ" sz="1200" dirty="0"/>
              <a:t> </a:t>
            </a:r>
            <a:r>
              <a:rPr lang="cs-CZ" sz="1200" dirty="0" err="1"/>
              <a:t>be</a:t>
            </a:r>
            <a:r>
              <a:rPr lang="cs-CZ" sz="1200" dirty="0"/>
              <a:t> </a:t>
            </a:r>
            <a:r>
              <a:rPr lang="cs-CZ" sz="1200" dirty="0" err="1"/>
              <a:t>laid</a:t>
            </a:r>
            <a:r>
              <a:rPr lang="cs-CZ" sz="1200" dirty="0"/>
              <a:t> </a:t>
            </a:r>
            <a:r>
              <a:rPr lang="cs-CZ" sz="1200" dirty="0" err="1"/>
              <a:t>down</a:t>
            </a:r>
            <a:r>
              <a:rPr lang="cs-CZ" sz="1200" dirty="0"/>
              <a:t> by </a:t>
            </a:r>
            <a:r>
              <a:rPr lang="cs-CZ" sz="1200" dirty="0" err="1"/>
              <a:t>Member</a:t>
            </a:r>
            <a:r>
              <a:rPr lang="cs-CZ" sz="1200" dirty="0"/>
              <a:t> </a:t>
            </a:r>
            <a:r>
              <a:rPr lang="cs-CZ" sz="1200" dirty="0" err="1"/>
              <a:t>States</a:t>
            </a:r>
            <a:r>
              <a:rPr lang="cs-CZ" sz="1200" dirty="0"/>
              <a:t>.</a:t>
            </a:r>
          </a:p>
          <a:p>
            <a:pPr marL="0" indent="0">
              <a:buNone/>
            </a:pPr>
            <a:r>
              <a:rPr lang="cs-CZ" sz="1200" dirty="0"/>
              <a:t>2. </a:t>
            </a:r>
            <a:r>
              <a:rPr lang="cs-CZ" sz="1200" dirty="0" err="1"/>
              <a:t>Member</a:t>
            </a:r>
            <a:r>
              <a:rPr lang="cs-CZ" sz="1200" dirty="0"/>
              <a:t> </a:t>
            </a:r>
            <a:r>
              <a:rPr lang="cs-CZ" sz="1200" dirty="0" err="1"/>
              <a:t>States</a:t>
            </a:r>
            <a:r>
              <a:rPr lang="cs-CZ" sz="1200" dirty="0"/>
              <a:t> </a:t>
            </a:r>
            <a:r>
              <a:rPr lang="cs-CZ" sz="1200" dirty="0" err="1"/>
              <a:t>shall</a:t>
            </a:r>
            <a:r>
              <a:rPr lang="cs-CZ" sz="1200" dirty="0"/>
              <a:t> </a:t>
            </a:r>
            <a:r>
              <a:rPr lang="cs-CZ" sz="1200" dirty="0" err="1"/>
              <a:t>communicate</a:t>
            </a:r>
            <a:r>
              <a:rPr lang="cs-CZ" sz="1200" dirty="0"/>
              <a:t> to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Commission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text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main</a:t>
            </a:r>
            <a:r>
              <a:rPr lang="cs-CZ" sz="1200" dirty="0"/>
              <a:t> </a:t>
            </a:r>
            <a:r>
              <a:rPr lang="cs-CZ" sz="1200" dirty="0" err="1"/>
              <a:t>provisions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national</a:t>
            </a:r>
            <a:r>
              <a:rPr lang="cs-CZ" sz="1200" dirty="0"/>
              <a:t> </a:t>
            </a:r>
            <a:r>
              <a:rPr lang="cs-CZ" sz="1200" dirty="0" err="1"/>
              <a:t>law</a:t>
            </a:r>
            <a:r>
              <a:rPr lang="cs-CZ" sz="1200" dirty="0"/>
              <a:t> </a:t>
            </a:r>
            <a:r>
              <a:rPr lang="cs-CZ" sz="1200" dirty="0" err="1"/>
              <a:t>which</a:t>
            </a:r>
            <a:r>
              <a:rPr lang="cs-CZ" sz="1200" dirty="0"/>
              <a:t> </a:t>
            </a:r>
            <a:r>
              <a:rPr lang="cs-CZ" sz="1200" dirty="0" err="1"/>
              <a:t>they</a:t>
            </a:r>
            <a:r>
              <a:rPr lang="cs-CZ" sz="1200" dirty="0"/>
              <a:t> </a:t>
            </a:r>
            <a:r>
              <a:rPr lang="cs-CZ" sz="1200" dirty="0" err="1"/>
              <a:t>adopt</a:t>
            </a:r>
            <a:r>
              <a:rPr lang="cs-CZ" sz="1200" dirty="0"/>
              <a:t> in </a:t>
            </a:r>
            <a:r>
              <a:rPr lang="cs-CZ" sz="1200" dirty="0" err="1"/>
              <a:t>the</a:t>
            </a:r>
            <a:r>
              <a:rPr lang="cs-CZ" sz="1200" dirty="0"/>
              <a:t> </a:t>
            </a:r>
            <a:r>
              <a:rPr lang="cs-CZ" sz="1200" dirty="0" err="1"/>
              <a:t>field</a:t>
            </a:r>
            <a:r>
              <a:rPr lang="cs-CZ" sz="1200" dirty="0"/>
              <a:t> </a:t>
            </a:r>
            <a:r>
              <a:rPr lang="cs-CZ" sz="1200" dirty="0" err="1"/>
              <a:t>covered</a:t>
            </a:r>
            <a:r>
              <a:rPr lang="cs-CZ" sz="1200" dirty="0"/>
              <a:t> by </a:t>
            </a:r>
            <a:r>
              <a:rPr lang="cs-CZ" sz="1200" dirty="0" err="1"/>
              <a:t>this</a:t>
            </a:r>
            <a:r>
              <a:rPr lang="cs-CZ" sz="1200" dirty="0"/>
              <a:t> </a:t>
            </a:r>
            <a:r>
              <a:rPr lang="cs-CZ" sz="1200" dirty="0" err="1"/>
              <a:t>Directive</a:t>
            </a:r>
            <a:r>
              <a:rPr lang="cs-CZ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9013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0FBBA1-ACDE-7841-A88E-7D88C4325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Decision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6590DE-F8A5-864F-B1B6-1ECAB5C53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it</a:t>
            </a:r>
            <a:r>
              <a:rPr lang="cs-CZ" dirty="0"/>
              <a:t> has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proposed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Commission</a:t>
            </a:r>
            <a:r>
              <a:rPr lang="cs-CZ" dirty="0"/>
              <a:t> and </a:t>
            </a:r>
            <a:r>
              <a:rPr lang="cs-CZ" dirty="0" err="1"/>
              <a:t>adopted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Council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Ministers</a:t>
            </a:r>
            <a:r>
              <a:rPr lang="cs-CZ" dirty="0"/>
              <a:t> and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</a:t>
            </a:r>
            <a:r>
              <a:rPr lang="cs-CZ" dirty="0"/>
              <a:t>. </a:t>
            </a:r>
          </a:p>
          <a:p>
            <a:pPr lvl="1"/>
            <a:r>
              <a:rPr lang="cs-CZ" dirty="0" err="1"/>
              <a:t>decisions</a:t>
            </a:r>
            <a:r>
              <a:rPr lang="cs-CZ" dirty="0"/>
              <a:t> </a:t>
            </a:r>
            <a:r>
              <a:rPr lang="cs-CZ" dirty="0" err="1"/>
              <a:t>adopted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Court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Justice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 are not </a:t>
            </a:r>
            <a:r>
              <a:rPr lang="cs-CZ" dirty="0" err="1"/>
              <a:t>considered</a:t>
            </a:r>
            <a:r>
              <a:rPr lang="cs-CZ" dirty="0"/>
              <a:t>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legislation</a:t>
            </a:r>
            <a:r>
              <a:rPr lang="cs-CZ" dirty="0"/>
              <a:t>, </a:t>
            </a:r>
            <a:r>
              <a:rPr lang="cs-CZ" dirty="0" err="1"/>
              <a:t>since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interpret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legislation</a:t>
            </a:r>
            <a:r>
              <a:rPr lang="cs-CZ" dirty="0"/>
              <a:t> </a:t>
            </a:r>
            <a:r>
              <a:rPr lang="cs-CZ" dirty="0" err="1"/>
              <a:t>rather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create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. </a:t>
            </a:r>
          </a:p>
          <a:p>
            <a:r>
              <a:rPr lang="cs-CZ" dirty="0" err="1"/>
              <a:t>rather</a:t>
            </a:r>
            <a:r>
              <a:rPr lang="cs-CZ" dirty="0"/>
              <a:t> a </a:t>
            </a:r>
            <a:r>
              <a:rPr lang="cs-CZ" dirty="0" err="1"/>
              <a:t>rare</a:t>
            </a:r>
            <a:r>
              <a:rPr lang="cs-CZ" dirty="0"/>
              <a:t> source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legislation</a:t>
            </a:r>
            <a:r>
              <a:rPr lang="cs-CZ" dirty="0"/>
              <a:t> 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addressees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either</a:t>
            </a:r>
            <a:r>
              <a:rPr lang="cs-CZ" dirty="0"/>
              <a:t> 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,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both</a:t>
            </a:r>
            <a:r>
              <a:rPr lang="cs-CZ" dirty="0"/>
              <a:t> EU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 and </a:t>
            </a:r>
            <a:r>
              <a:rPr lang="cs-CZ" dirty="0" err="1"/>
              <a:t>individuals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94388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26159-8B9E-F343-BD79-ECEA7FBB7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Enforcement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Law</a:t>
            </a:r>
            <a:r>
              <a:rPr lang="cs-CZ" dirty="0"/>
              <a:t> by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Courts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32CEA5-5BD5-AC46-8C2C-D301F2D00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decentralized</a:t>
            </a:r>
            <a:r>
              <a:rPr lang="cs-CZ" b="1" dirty="0"/>
              <a:t> </a:t>
            </a:r>
            <a:r>
              <a:rPr lang="cs-CZ" b="1" dirty="0" err="1"/>
              <a:t>enforcement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EU </a:t>
            </a:r>
            <a:r>
              <a:rPr lang="cs-CZ" b="1" dirty="0" err="1"/>
              <a:t>Law</a:t>
            </a:r>
            <a:r>
              <a:rPr lang="cs-CZ" b="1" dirty="0"/>
              <a:t> </a:t>
            </a:r>
            <a:endParaRPr lang="cs-CZ" dirty="0"/>
          </a:p>
          <a:p>
            <a:pPr lvl="1"/>
            <a:r>
              <a:rPr lang="cs-CZ" dirty="0"/>
              <a:t>EU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most </a:t>
            </a:r>
            <a:r>
              <a:rPr lang="cs-CZ" dirty="0" err="1"/>
              <a:t>often</a:t>
            </a:r>
            <a:r>
              <a:rPr lang="cs-CZ" dirty="0"/>
              <a:t> </a:t>
            </a:r>
            <a:r>
              <a:rPr lang="cs-CZ" dirty="0" err="1"/>
              <a:t>applied</a:t>
            </a:r>
            <a:r>
              <a:rPr lang="cs-CZ" dirty="0"/>
              <a:t> by </a:t>
            </a:r>
            <a:r>
              <a:rPr lang="cs-CZ" b="1" dirty="0" err="1"/>
              <a:t>national</a:t>
            </a:r>
            <a:r>
              <a:rPr lang="cs-CZ" b="1" dirty="0"/>
              <a:t> </a:t>
            </a:r>
            <a:r>
              <a:rPr lang="cs-CZ" b="1" dirty="0" err="1"/>
              <a:t>courts</a:t>
            </a:r>
            <a:r>
              <a:rPr lang="cs-CZ" b="1" dirty="0"/>
              <a:t> as </a:t>
            </a:r>
            <a:r>
              <a:rPr lang="cs-CZ" b="1" dirty="0" err="1"/>
              <a:t>first</a:t>
            </a:r>
            <a:r>
              <a:rPr lang="cs-CZ" b="1" dirty="0"/>
              <a:t> instance </a:t>
            </a:r>
            <a:r>
              <a:rPr lang="cs-CZ" b="1" dirty="0" err="1"/>
              <a:t>courts</a:t>
            </a:r>
            <a:r>
              <a:rPr lang="cs-CZ" b="1" dirty="0"/>
              <a:t> </a:t>
            </a:r>
            <a:endParaRPr lang="cs-CZ" dirty="0"/>
          </a:p>
          <a:p>
            <a:r>
              <a:rPr lang="cs-CZ" dirty="0" err="1"/>
              <a:t>Competencies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provides</a:t>
            </a:r>
            <a:r>
              <a:rPr lang="cs-CZ" dirty="0"/>
              <a:t> a </a:t>
            </a:r>
            <a:r>
              <a:rPr lang="cs-CZ" dirty="0" err="1"/>
              <a:t>binding</a:t>
            </a:r>
            <a:r>
              <a:rPr lang="cs-CZ" dirty="0"/>
              <a:t> </a:t>
            </a:r>
            <a:r>
              <a:rPr lang="cs-CZ" dirty="0" err="1"/>
              <a:t>interpretation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EU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courts</a:t>
            </a:r>
            <a:r>
              <a:rPr lang="cs-CZ" dirty="0"/>
              <a:t> </a:t>
            </a:r>
            <a:r>
              <a:rPr lang="cs-CZ" dirty="0" err="1"/>
              <a:t>expressly</a:t>
            </a:r>
            <a:r>
              <a:rPr lang="cs-CZ" dirty="0"/>
              <a:t> </a:t>
            </a:r>
            <a:r>
              <a:rPr lang="cs-CZ" dirty="0" err="1"/>
              <a:t>ask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 </a:t>
            </a:r>
          </a:p>
          <a:p>
            <a:pPr lvl="2"/>
            <a:r>
              <a:rPr lang="cs-CZ" dirty="0" err="1"/>
              <a:t>preliminary</a:t>
            </a:r>
            <a:r>
              <a:rPr lang="cs-CZ" dirty="0"/>
              <a:t> reference - </a:t>
            </a:r>
            <a:r>
              <a:rPr lang="cs-CZ" dirty="0" err="1"/>
              <a:t>may</a:t>
            </a:r>
            <a:r>
              <a:rPr lang="cs-CZ" dirty="0"/>
              <a:t> serve as </a:t>
            </a:r>
            <a:r>
              <a:rPr lang="cs-CZ" dirty="0" err="1"/>
              <a:t>precedents</a:t>
            </a:r>
            <a:endParaRPr lang="cs-CZ" dirty="0"/>
          </a:p>
          <a:p>
            <a:pPr lvl="2"/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Court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Justice </a:t>
            </a:r>
            <a:r>
              <a:rPr lang="cs-CZ" b="1" dirty="0" err="1"/>
              <a:t>does</a:t>
            </a:r>
            <a:r>
              <a:rPr lang="cs-CZ" b="1" dirty="0"/>
              <a:t> not serve as </a:t>
            </a:r>
            <a:r>
              <a:rPr lang="cs-CZ" b="1" dirty="0" err="1"/>
              <a:t>an</a:t>
            </a:r>
            <a:r>
              <a:rPr lang="cs-CZ" b="1" dirty="0"/>
              <a:t> </a:t>
            </a:r>
            <a:r>
              <a:rPr lang="cs-CZ" b="1" dirty="0" err="1"/>
              <a:t>appeals</a:t>
            </a:r>
            <a:r>
              <a:rPr lang="cs-CZ" b="1" dirty="0"/>
              <a:t> </a:t>
            </a:r>
            <a:r>
              <a:rPr lang="cs-CZ" b="1" dirty="0" err="1"/>
              <a:t>court</a:t>
            </a:r>
            <a:r>
              <a:rPr lang="cs-CZ" b="1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respect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decisions</a:t>
            </a:r>
            <a:r>
              <a:rPr lang="cs-CZ" dirty="0"/>
              <a:t> </a:t>
            </a:r>
            <a:r>
              <a:rPr lang="cs-CZ" dirty="0" err="1"/>
              <a:t>delivered</a:t>
            </a:r>
            <a:r>
              <a:rPr lang="cs-CZ" dirty="0"/>
              <a:t> by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courts</a:t>
            </a:r>
            <a:r>
              <a:rPr lang="cs-CZ" dirty="0"/>
              <a:t>. </a:t>
            </a:r>
          </a:p>
          <a:p>
            <a:pPr lvl="1"/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resolves</a:t>
            </a:r>
            <a:r>
              <a:rPr lang="cs-CZ" dirty="0"/>
              <a:t> direct </a:t>
            </a:r>
            <a:r>
              <a:rPr lang="cs-CZ" dirty="0" err="1"/>
              <a:t>actions</a:t>
            </a:r>
            <a:r>
              <a:rPr lang="cs-CZ" dirty="0"/>
              <a:t>, such as </a:t>
            </a:r>
            <a:r>
              <a:rPr lang="cs-CZ" dirty="0" err="1"/>
              <a:t>infringements</a:t>
            </a:r>
            <a:r>
              <a:rPr lang="cs-CZ" dirty="0"/>
              <a:t> by EU </a:t>
            </a:r>
            <a:r>
              <a:rPr lang="cs-CZ" dirty="0" err="1"/>
              <a:t>Members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deals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appeals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against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General </a:t>
            </a:r>
            <a:r>
              <a:rPr lang="cs-CZ" dirty="0" err="1"/>
              <a:t>Court</a:t>
            </a:r>
            <a:r>
              <a:rPr lang="cs-CZ" dirty="0"/>
              <a:t>, a </a:t>
            </a:r>
            <a:r>
              <a:rPr lang="cs-CZ" dirty="0" err="1"/>
              <a:t>lower</a:t>
            </a:r>
            <a:r>
              <a:rPr lang="cs-CZ" dirty="0"/>
              <a:t> </a:t>
            </a:r>
            <a:r>
              <a:rPr lang="cs-CZ" dirty="0" err="1"/>
              <a:t>court</a:t>
            </a:r>
            <a:r>
              <a:rPr lang="cs-CZ" dirty="0"/>
              <a:t> instance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Court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Justice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EU. 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32411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566705-A04E-0142-A103-054AA6904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Extra </a:t>
            </a:r>
            <a:r>
              <a:rPr lang="cs-CZ" dirty="0" err="1"/>
              <a:t>judicial</a:t>
            </a:r>
            <a:r>
              <a:rPr lang="cs-CZ" dirty="0"/>
              <a:t> </a:t>
            </a:r>
            <a:r>
              <a:rPr lang="cs-CZ" dirty="0" err="1"/>
              <a:t>enforcement</a:t>
            </a:r>
            <a:r>
              <a:rPr lang="cs-CZ" dirty="0"/>
              <a:t> by EU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2A246E-A09E-E84D-9C62-C10287413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out-of-court</a:t>
            </a:r>
            <a:r>
              <a:rPr lang="cs-CZ" dirty="0"/>
              <a:t> </a:t>
            </a:r>
            <a:r>
              <a:rPr lang="cs-CZ" dirty="0" err="1"/>
              <a:t>dispute</a:t>
            </a:r>
            <a:r>
              <a:rPr lang="cs-CZ" dirty="0"/>
              <a:t> settlement </a:t>
            </a:r>
            <a:r>
              <a:rPr lang="cs-CZ" dirty="0" err="1"/>
              <a:t>mechanisms</a:t>
            </a:r>
            <a:r>
              <a:rPr lang="cs-CZ" dirty="0"/>
              <a:t> </a:t>
            </a:r>
          </a:p>
          <a:p>
            <a:pPr lvl="1"/>
            <a:r>
              <a:rPr lang="cs-CZ" b="1" dirty="0" err="1"/>
              <a:t>mediation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resolving</a:t>
            </a:r>
            <a:r>
              <a:rPr lang="cs-CZ" b="1" dirty="0"/>
              <a:t> </a:t>
            </a:r>
            <a:r>
              <a:rPr lang="cs-CZ" b="1" dirty="0" err="1"/>
              <a:t>disputes</a:t>
            </a:r>
            <a:r>
              <a:rPr lang="cs-CZ" b="1" dirty="0"/>
              <a:t> </a:t>
            </a:r>
            <a:r>
              <a:rPr lang="cs-CZ" b="1" dirty="0" err="1"/>
              <a:t>between</a:t>
            </a:r>
            <a:r>
              <a:rPr lang="cs-CZ" b="1" dirty="0"/>
              <a:t> </a:t>
            </a:r>
            <a:r>
              <a:rPr lang="cs-CZ" b="1" dirty="0" err="1"/>
              <a:t>private</a:t>
            </a:r>
            <a:r>
              <a:rPr lang="cs-CZ" b="1" dirty="0"/>
              <a:t> </a:t>
            </a:r>
            <a:r>
              <a:rPr lang="cs-CZ" b="1" dirty="0" err="1"/>
              <a:t>parties</a:t>
            </a:r>
            <a:r>
              <a:rPr lang="cs-CZ" b="1" dirty="0"/>
              <a:t> </a:t>
            </a:r>
            <a:endParaRPr lang="cs-CZ" dirty="0"/>
          </a:p>
          <a:p>
            <a:pPr lvl="1"/>
            <a:r>
              <a:rPr lang="cs-CZ" dirty="0" err="1"/>
              <a:t>European</a:t>
            </a:r>
            <a:r>
              <a:rPr lang="cs-CZ" dirty="0"/>
              <a:t> Ombudsman </a:t>
            </a:r>
          </a:p>
          <a:p>
            <a:pPr lvl="1"/>
            <a:r>
              <a:rPr lang="cs-CZ" dirty="0"/>
              <a:t>SOLVIT</a:t>
            </a:r>
          </a:p>
          <a:p>
            <a:pPr lvl="1"/>
            <a:r>
              <a:rPr lang="cs-CZ" dirty="0" err="1"/>
              <a:t>Petitions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</a:t>
            </a: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56039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726FD-85FA-3D41-9EFE-8097B25AF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European</a:t>
            </a:r>
            <a:r>
              <a:rPr lang="cs-CZ" dirty="0"/>
              <a:t> Ombudsman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CB759F-4868-6749-ABAA-B04510B04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resolving</a:t>
            </a:r>
            <a:r>
              <a:rPr lang="cs-CZ" dirty="0"/>
              <a:t> </a:t>
            </a:r>
            <a:r>
              <a:rPr lang="cs-CZ" dirty="0" err="1"/>
              <a:t>cases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b="1" dirty="0" err="1"/>
              <a:t>maladministration</a:t>
            </a:r>
            <a:r>
              <a:rPr lang="cs-CZ" dirty="0"/>
              <a:t> </a:t>
            </a:r>
            <a:r>
              <a:rPr lang="cs-CZ" dirty="0" err="1"/>
              <a:t>committed</a:t>
            </a:r>
            <a:r>
              <a:rPr lang="cs-CZ" dirty="0"/>
              <a:t> by </a:t>
            </a:r>
            <a:r>
              <a:rPr lang="cs-CZ" dirty="0" err="1"/>
              <a:t>an</a:t>
            </a:r>
            <a:r>
              <a:rPr lang="cs-CZ" dirty="0"/>
              <a:t> EU body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EU </a:t>
            </a:r>
            <a:r>
              <a:rPr lang="cs-CZ" dirty="0" err="1"/>
              <a:t>institution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respect</a:t>
            </a:r>
            <a:r>
              <a:rPr lang="cs-CZ" dirty="0"/>
              <a:t> to </a:t>
            </a:r>
            <a:r>
              <a:rPr lang="cs-CZ" dirty="0" err="1"/>
              <a:t>an</a:t>
            </a:r>
            <a:r>
              <a:rPr lang="cs-CZ" dirty="0"/>
              <a:t> EU </a:t>
            </a:r>
            <a:r>
              <a:rPr lang="cs-CZ" dirty="0" err="1"/>
              <a:t>citizen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EU resident. </a:t>
            </a:r>
          </a:p>
          <a:p>
            <a:pPr lvl="1"/>
            <a:r>
              <a:rPr lang="cs-CZ" dirty="0" err="1"/>
              <a:t>If</a:t>
            </a:r>
            <a:r>
              <a:rPr lang="cs-CZ" dirty="0"/>
              <a:t> EU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breached</a:t>
            </a:r>
            <a:r>
              <a:rPr lang="cs-CZ" dirty="0"/>
              <a:t> by a </a:t>
            </a:r>
            <a:r>
              <a:rPr lang="cs-CZ" dirty="0" err="1"/>
              <a:t>national</a:t>
            </a:r>
            <a:r>
              <a:rPr lang="cs-CZ" dirty="0"/>
              <a:t> body,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Ombudsman </a:t>
            </a:r>
            <a:r>
              <a:rPr lang="cs-CZ" dirty="0" err="1"/>
              <a:t>cannot</a:t>
            </a:r>
            <a:r>
              <a:rPr lang="cs-CZ" dirty="0"/>
              <a:t> </a:t>
            </a:r>
            <a:r>
              <a:rPr lang="cs-CZ" dirty="0" err="1"/>
              <a:t>deal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case, </a:t>
            </a:r>
          </a:p>
          <a:p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maladministration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undue</a:t>
            </a:r>
            <a:r>
              <a:rPr lang="cs-CZ" dirty="0"/>
              <a:t> </a:t>
            </a:r>
            <a:r>
              <a:rPr lang="cs-CZ" dirty="0" err="1"/>
              <a:t>delay</a:t>
            </a:r>
            <a:r>
              <a:rPr lang="cs-CZ" dirty="0"/>
              <a:t>, </a:t>
            </a:r>
            <a:r>
              <a:rPr lang="cs-CZ" dirty="0" err="1"/>
              <a:t>discrimination</a:t>
            </a:r>
            <a:r>
              <a:rPr lang="cs-CZ" dirty="0"/>
              <a:t>, and a </a:t>
            </a:r>
            <a:r>
              <a:rPr lang="cs-CZ" dirty="0" err="1"/>
              <a:t>failure</a:t>
            </a:r>
            <a:r>
              <a:rPr lang="cs-CZ" dirty="0"/>
              <a:t> to </a:t>
            </a:r>
            <a:r>
              <a:rPr lang="cs-CZ" dirty="0" err="1"/>
              <a:t>provide</a:t>
            </a:r>
            <a:r>
              <a:rPr lang="cs-CZ" dirty="0"/>
              <a:t> a </a:t>
            </a:r>
            <a:r>
              <a:rPr lang="cs-CZ" dirty="0" err="1"/>
              <a:t>document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classified</a:t>
            </a:r>
            <a:r>
              <a:rPr lang="cs-CZ" dirty="0"/>
              <a:t> </a:t>
            </a:r>
            <a:r>
              <a:rPr lang="cs-CZ" dirty="0" err="1"/>
              <a:t>ministration</a:t>
            </a:r>
            <a:endParaRPr lang="cs-CZ" dirty="0"/>
          </a:p>
          <a:p>
            <a:r>
              <a:rPr lang="cs-CZ" dirty="0" err="1"/>
              <a:t>Usually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Ombudsman </a:t>
            </a:r>
            <a:r>
              <a:rPr lang="cs-CZ" dirty="0" err="1"/>
              <a:t>manages</a:t>
            </a:r>
            <a:r>
              <a:rPr lang="cs-CZ" dirty="0"/>
              <a:t> to </a:t>
            </a:r>
            <a:r>
              <a:rPr lang="cs-CZ" dirty="0" err="1"/>
              <a:t>reach</a:t>
            </a:r>
            <a:r>
              <a:rPr lang="cs-CZ" dirty="0"/>
              <a:t> a </a:t>
            </a:r>
            <a:r>
              <a:rPr lang="cs-CZ" b="1" dirty="0" err="1"/>
              <a:t>friendly</a:t>
            </a:r>
            <a:r>
              <a:rPr lang="cs-CZ" b="1" dirty="0"/>
              <a:t> </a:t>
            </a:r>
            <a:r>
              <a:rPr lang="cs-CZ" b="1" dirty="0" err="1"/>
              <a:t>solution</a:t>
            </a:r>
            <a:r>
              <a:rPr lang="cs-CZ" b="1" dirty="0"/>
              <a:t> </a:t>
            </a:r>
            <a:r>
              <a:rPr lang="cs-CZ" dirty="0"/>
              <a:t>to a </a:t>
            </a:r>
            <a:r>
              <a:rPr lang="cs-CZ" dirty="0" err="1"/>
              <a:t>complaint</a:t>
            </a:r>
            <a:r>
              <a:rPr lang="cs-CZ" dirty="0"/>
              <a:t> (80 %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cases</a:t>
            </a:r>
            <a:r>
              <a:rPr lang="cs-CZ" dirty="0"/>
              <a:t>) </a:t>
            </a:r>
          </a:p>
          <a:p>
            <a:r>
              <a:rPr lang="cs-CZ" dirty="0"/>
              <a:t>On-line </a:t>
            </a:r>
            <a:r>
              <a:rPr lang="cs-CZ" dirty="0" err="1"/>
              <a:t>lodge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complaint</a:t>
            </a:r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</a:t>
            </a:r>
            <a:r>
              <a:rPr lang="cs-CZ" dirty="0"/>
              <a:t> </a:t>
            </a:r>
            <a:r>
              <a:rPr lang="cs-CZ" dirty="0" err="1"/>
              <a:t>elects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Ombudsman </a:t>
            </a:r>
            <a:r>
              <a:rPr lang="cs-CZ" dirty="0" err="1"/>
              <a:t>for</a:t>
            </a:r>
            <a:r>
              <a:rPr lang="cs-CZ" dirty="0"/>
              <a:t> a </a:t>
            </a:r>
            <a:r>
              <a:rPr lang="cs-CZ" dirty="0" err="1"/>
              <a:t>renewable</a:t>
            </a:r>
            <a:r>
              <a:rPr lang="cs-CZ" dirty="0"/>
              <a:t> period </a:t>
            </a:r>
            <a:r>
              <a:rPr lang="cs-CZ" dirty="0" err="1"/>
              <a:t>of</a:t>
            </a:r>
            <a:r>
              <a:rPr lang="cs-CZ" dirty="0"/>
              <a:t> 5 </a:t>
            </a:r>
            <a:r>
              <a:rPr lang="cs-CZ" dirty="0" err="1"/>
              <a:t>years</a:t>
            </a:r>
            <a:r>
              <a:rPr lang="cs-CZ" dirty="0"/>
              <a:t>.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7195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F11E73-4016-704F-B1BE-C12F123DF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SOLVIT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985A94-BF5C-A645-8F9C-0E23C86ED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network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solving</a:t>
            </a:r>
            <a:r>
              <a:rPr lang="cs-CZ" dirty="0"/>
              <a:t> </a:t>
            </a:r>
            <a:r>
              <a:rPr lang="cs-CZ" dirty="0" err="1"/>
              <a:t>problems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b="1" dirty="0" err="1"/>
              <a:t>nationals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one</a:t>
            </a:r>
            <a:r>
              <a:rPr lang="cs-CZ" b="1" dirty="0"/>
              <a:t> </a:t>
            </a:r>
            <a:r>
              <a:rPr lang="cs-CZ" b="1" dirty="0" err="1"/>
              <a:t>Member</a:t>
            </a:r>
            <a:r>
              <a:rPr lang="cs-CZ" b="1" dirty="0"/>
              <a:t> </a:t>
            </a:r>
            <a:r>
              <a:rPr lang="cs-CZ" b="1" dirty="0" err="1"/>
              <a:t>State</a:t>
            </a:r>
            <a:r>
              <a:rPr lang="cs-CZ" b="1" dirty="0"/>
              <a:t> </a:t>
            </a:r>
            <a:r>
              <a:rPr lang="cs-CZ" b="1" dirty="0" err="1"/>
              <a:t>with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public </a:t>
            </a:r>
            <a:r>
              <a:rPr lang="cs-CZ" b="1" dirty="0" err="1"/>
              <a:t>administration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another</a:t>
            </a:r>
            <a:r>
              <a:rPr lang="cs-CZ" b="1" dirty="0"/>
              <a:t> </a:t>
            </a:r>
            <a:r>
              <a:rPr lang="cs-CZ" b="1" dirty="0" err="1"/>
              <a:t>Member</a:t>
            </a:r>
            <a:r>
              <a:rPr lang="cs-CZ" b="1" dirty="0"/>
              <a:t> </a:t>
            </a:r>
            <a:r>
              <a:rPr lang="cs-CZ" b="1" dirty="0" err="1"/>
              <a:t>State</a:t>
            </a:r>
            <a:r>
              <a:rPr lang="cs-CZ" b="1" dirty="0"/>
              <a:t> </a:t>
            </a:r>
            <a:endParaRPr lang="cs-CZ" dirty="0"/>
          </a:p>
          <a:p>
            <a:pPr lvl="1"/>
            <a:r>
              <a:rPr lang="cs-CZ" dirty="0" err="1"/>
              <a:t>Example</a:t>
            </a:r>
            <a:r>
              <a:rPr lang="cs-CZ" dirty="0"/>
              <a:t>: </a:t>
            </a:r>
            <a:r>
              <a:rPr lang="cs-CZ" dirty="0" err="1"/>
              <a:t>you</a:t>
            </a:r>
            <a:r>
              <a:rPr lang="cs-CZ" dirty="0"/>
              <a:t> are a </a:t>
            </a:r>
            <a:r>
              <a:rPr lang="cs-CZ" dirty="0" err="1"/>
              <a:t>professional</a:t>
            </a:r>
            <a:r>
              <a:rPr lang="cs-CZ" dirty="0"/>
              <a:t> and </a:t>
            </a:r>
            <a:r>
              <a:rPr lang="cs-CZ" dirty="0" err="1"/>
              <a:t>wish</a:t>
            </a:r>
            <a:r>
              <a:rPr lang="cs-CZ" dirty="0"/>
              <a:t> to </a:t>
            </a:r>
            <a:r>
              <a:rPr lang="cs-CZ" dirty="0" err="1"/>
              <a:t>work</a:t>
            </a:r>
            <a:r>
              <a:rPr lang="cs-CZ" dirty="0"/>
              <a:t> in a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</a:t>
            </a:r>
            <a:r>
              <a:rPr lang="cs-CZ" dirty="0"/>
              <a:t>, </a:t>
            </a:r>
            <a:r>
              <a:rPr lang="cs-CZ" dirty="0" err="1"/>
              <a:t>where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public </a:t>
            </a:r>
            <a:r>
              <a:rPr lang="cs-CZ" dirty="0" err="1"/>
              <a:t>administration</a:t>
            </a:r>
            <a:r>
              <a:rPr lang="cs-CZ" dirty="0"/>
              <a:t> </a:t>
            </a:r>
            <a:r>
              <a:rPr lang="cs-CZ" dirty="0" err="1"/>
              <a:t>fails</a:t>
            </a:r>
            <a:r>
              <a:rPr lang="cs-CZ" dirty="0"/>
              <a:t> to </a:t>
            </a:r>
            <a:r>
              <a:rPr lang="cs-CZ" dirty="0" err="1"/>
              <a:t>recognize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professional</a:t>
            </a:r>
            <a:r>
              <a:rPr lang="cs-CZ" dirty="0"/>
              <a:t> </a:t>
            </a:r>
            <a:r>
              <a:rPr lang="cs-CZ" dirty="0" err="1"/>
              <a:t>qualification</a:t>
            </a:r>
            <a:r>
              <a:rPr lang="cs-CZ" dirty="0"/>
              <a:t> </a:t>
            </a:r>
          </a:p>
          <a:p>
            <a:r>
              <a:rPr lang="cs-CZ" dirty="0"/>
              <a:t>SOLVIT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by </a:t>
            </a:r>
            <a:r>
              <a:rPr lang="cs-CZ" dirty="0" err="1"/>
              <a:t>businesses</a:t>
            </a:r>
            <a:r>
              <a:rPr lang="cs-CZ" dirty="0"/>
              <a:t>, </a:t>
            </a:r>
          </a:p>
          <a:p>
            <a:pPr lvl="1"/>
            <a:r>
              <a:rPr lang="cs-CZ" dirty="0" err="1"/>
              <a:t>for</a:t>
            </a:r>
            <a:r>
              <a:rPr lang="cs-CZ" dirty="0"/>
              <a:t> instance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difficulties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VAT </a:t>
            </a:r>
            <a:r>
              <a:rPr lang="cs-CZ" dirty="0" err="1"/>
              <a:t>refund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another</a:t>
            </a:r>
            <a:r>
              <a:rPr lang="cs-CZ" dirty="0"/>
              <a:t>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importing</a:t>
            </a:r>
            <a:r>
              <a:rPr lang="cs-CZ" dirty="0"/>
              <a:t> </a:t>
            </a:r>
            <a:r>
              <a:rPr lang="cs-CZ" dirty="0" err="1"/>
              <a:t>goods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further</a:t>
            </a:r>
            <a:r>
              <a:rPr lang="cs-CZ" dirty="0"/>
              <a:t> </a:t>
            </a:r>
            <a:r>
              <a:rPr lang="cs-CZ" dirty="0" err="1"/>
              <a:t>sale</a:t>
            </a:r>
            <a:r>
              <a:rPr lang="cs-CZ" dirty="0"/>
              <a:t> in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home</a:t>
            </a:r>
            <a:r>
              <a:rPr lang="cs-CZ" dirty="0"/>
              <a:t> country. 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3414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42591A-B2BF-F440-B39A-869E0C4B3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Parliament´s</a:t>
            </a:r>
            <a:r>
              <a:rPr lang="cs-CZ" dirty="0"/>
              <a:t> </a:t>
            </a:r>
            <a:r>
              <a:rPr lang="cs-CZ" dirty="0" err="1"/>
              <a:t>Petitions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2F9703-8C4B-F947-9794-9FA126BF4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Parliament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has direct </a:t>
            </a:r>
            <a:r>
              <a:rPr lang="cs-CZ" dirty="0" err="1"/>
              <a:t>contact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EU </a:t>
            </a:r>
            <a:r>
              <a:rPr lang="cs-CZ" dirty="0" err="1"/>
              <a:t>citizens</a:t>
            </a:r>
            <a:r>
              <a:rPr lang="cs-CZ" dirty="0"/>
              <a:t> </a:t>
            </a:r>
          </a:p>
          <a:p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receives</a:t>
            </a:r>
            <a:r>
              <a:rPr lang="cs-CZ" dirty="0"/>
              <a:t> </a:t>
            </a:r>
            <a:r>
              <a:rPr lang="cs-CZ" dirty="0" err="1"/>
              <a:t>petitions</a:t>
            </a:r>
            <a:r>
              <a:rPr lang="cs-CZ" dirty="0"/>
              <a:t> (</a:t>
            </a:r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individual</a:t>
            </a:r>
            <a:r>
              <a:rPr lang="cs-CZ" dirty="0"/>
              <a:t> and </a:t>
            </a:r>
            <a:r>
              <a:rPr lang="cs-CZ" dirty="0" err="1"/>
              <a:t>collective</a:t>
            </a:r>
            <a:r>
              <a:rPr lang="cs-CZ" dirty="0"/>
              <a:t> </a:t>
            </a:r>
            <a:r>
              <a:rPr lang="cs-CZ" dirty="0" err="1"/>
              <a:t>ones</a:t>
            </a:r>
            <a:r>
              <a:rPr lang="cs-CZ" dirty="0"/>
              <a:t>) </a:t>
            </a:r>
            <a:r>
              <a:rPr lang="cs-CZ" dirty="0" err="1"/>
              <a:t>from</a:t>
            </a:r>
            <a:r>
              <a:rPr lang="cs-CZ" dirty="0"/>
              <a:t> EU </a:t>
            </a:r>
            <a:r>
              <a:rPr lang="cs-CZ" dirty="0" err="1"/>
              <a:t>citizens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authorities</a:t>
            </a:r>
            <a:r>
              <a:rPr lang="cs-CZ" dirty="0"/>
              <a:t> </a:t>
            </a:r>
            <a:r>
              <a:rPr lang="cs-CZ" dirty="0" err="1"/>
              <a:t>violate</a:t>
            </a:r>
            <a:r>
              <a:rPr lang="cs-CZ" dirty="0"/>
              <a:t> EU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pPr lvl="1"/>
            <a:r>
              <a:rPr lang="cs-CZ" dirty="0"/>
              <a:t>In </a:t>
            </a:r>
            <a:r>
              <a:rPr lang="cs-CZ" dirty="0" err="1"/>
              <a:t>practice</a:t>
            </a:r>
            <a:r>
              <a:rPr lang="cs-CZ" dirty="0"/>
              <a:t> very </a:t>
            </a:r>
            <a:r>
              <a:rPr lang="cs-CZ" dirty="0" err="1"/>
              <a:t>often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breaching</a:t>
            </a:r>
            <a:r>
              <a:rPr lang="cs-CZ" dirty="0"/>
              <a:t> EU </a:t>
            </a:r>
            <a:r>
              <a:rPr lang="cs-CZ" dirty="0" err="1"/>
              <a:t>environmental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pPr lvl="2"/>
            <a:r>
              <a:rPr lang="cs-CZ" dirty="0" err="1"/>
              <a:t>For</a:t>
            </a:r>
            <a:r>
              <a:rPr lang="cs-CZ" dirty="0"/>
              <a:t> instance, a </a:t>
            </a:r>
            <a:r>
              <a:rPr lang="cs-CZ" dirty="0" err="1"/>
              <a:t>state</a:t>
            </a:r>
            <a:r>
              <a:rPr lang="cs-CZ" dirty="0"/>
              <a:t> </a:t>
            </a:r>
            <a:r>
              <a:rPr lang="cs-CZ" dirty="0" err="1"/>
              <a:t>authority</a:t>
            </a:r>
            <a:r>
              <a:rPr lang="cs-CZ" dirty="0"/>
              <a:t> </a:t>
            </a:r>
            <a:r>
              <a:rPr lang="cs-CZ" dirty="0" err="1"/>
              <a:t>authorizes</a:t>
            </a:r>
            <a:r>
              <a:rPr lang="cs-CZ" dirty="0"/>
              <a:t> a </a:t>
            </a:r>
            <a:r>
              <a:rPr lang="cs-CZ" dirty="0" err="1"/>
              <a:t>construction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a </a:t>
            </a:r>
            <a:r>
              <a:rPr lang="cs-CZ" dirty="0" err="1"/>
              <a:t>housing</a:t>
            </a:r>
            <a:r>
              <a:rPr lang="cs-CZ" dirty="0"/>
              <a:t> </a:t>
            </a:r>
            <a:r>
              <a:rPr lang="cs-CZ" dirty="0" err="1"/>
              <a:t>estate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a hotel in </a:t>
            </a:r>
            <a:r>
              <a:rPr lang="cs-CZ" dirty="0" err="1"/>
              <a:t>an</a:t>
            </a:r>
            <a:r>
              <a:rPr lang="cs-CZ" dirty="0"/>
              <a:t> area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protected</a:t>
            </a:r>
            <a:r>
              <a:rPr lang="cs-CZ" dirty="0"/>
              <a:t> </a:t>
            </a:r>
            <a:r>
              <a:rPr lang="cs-CZ" dirty="0" err="1"/>
              <a:t>due</a:t>
            </a:r>
            <a:r>
              <a:rPr lang="cs-CZ" dirty="0"/>
              <a:t> to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enhanced</a:t>
            </a:r>
            <a:r>
              <a:rPr lang="cs-CZ" dirty="0"/>
              <a:t> </a:t>
            </a:r>
            <a:r>
              <a:rPr lang="cs-CZ" dirty="0" err="1"/>
              <a:t>environmental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and </a:t>
            </a:r>
            <a:r>
              <a:rPr lang="cs-CZ" dirty="0" err="1"/>
              <a:t>is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Natura 2000 network. Such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authorization</a:t>
            </a:r>
            <a:r>
              <a:rPr lang="cs-CZ" dirty="0"/>
              <a:t> </a:t>
            </a:r>
            <a:r>
              <a:rPr lang="cs-CZ" dirty="0" err="1"/>
              <a:t>clearly</a:t>
            </a:r>
            <a:r>
              <a:rPr lang="cs-CZ" dirty="0"/>
              <a:t> </a:t>
            </a:r>
            <a:r>
              <a:rPr lang="cs-CZ" dirty="0" err="1"/>
              <a:t>breaches</a:t>
            </a:r>
            <a:r>
              <a:rPr lang="cs-CZ" dirty="0"/>
              <a:t> EU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4292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1E2C847B-1C4F-5B42-92C8-8F59EC485377}"/>
              </a:ext>
            </a:extLst>
          </p:cNvPr>
          <p:cNvSpPr/>
          <p:nvPr/>
        </p:nvSpPr>
        <p:spPr>
          <a:xfrm>
            <a:off x="1524000" y="1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public </a:t>
            </a:r>
            <a:r>
              <a:rPr lang="cs-CZ" alt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cs-CZ" alt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endParaRPr lang="en-GB" alt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5AB01B4-D57A-8A4B-B2C1-FA495D579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00189"/>
            <a:ext cx="9144000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guaratees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peaceful</a:t>
            </a:r>
            <a:r>
              <a:rPr lang="cs-CZ" altLang="cs-CZ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existence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International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rule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Obdélník 5">
            <a:extLst>
              <a:ext uri="{FF2B5EF4-FFF2-40B4-BE49-F238E27FC236}">
                <a16:creationId xmlns:a16="http://schemas.microsoft.com/office/drawing/2014/main" id="{58EBA165-CD5C-1948-856E-E26F01C05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88" y="4429125"/>
            <a:ext cx="4572001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Function of </a:t>
            </a:r>
            <a:b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law </a:t>
            </a:r>
            <a:b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– lead community </a:t>
            </a:r>
            <a:b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of countries to </a:t>
            </a:r>
            <a:b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stability (world peace)</a:t>
            </a:r>
          </a:p>
        </p:txBody>
      </p:sp>
      <p:sp>
        <p:nvSpPr>
          <p:cNvPr id="20485" name="Oval 2">
            <a:extLst>
              <a:ext uri="{FF2B5EF4-FFF2-40B4-BE49-F238E27FC236}">
                <a16:creationId xmlns:a16="http://schemas.microsoft.com/office/drawing/2014/main" id="{4089A60F-5B09-0B44-812B-AD59C5234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0564" y="3857626"/>
            <a:ext cx="1728787" cy="792163"/>
          </a:xfrm>
          <a:prstGeom prst="ellipse">
            <a:avLst/>
          </a:prstGeom>
          <a:solidFill>
            <a:srgbClr val="30787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 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(CZ)</a:t>
            </a:r>
          </a:p>
        </p:txBody>
      </p:sp>
      <p:sp>
        <p:nvSpPr>
          <p:cNvPr id="20486" name="Oval 2">
            <a:extLst>
              <a:ext uri="{FF2B5EF4-FFF2-40B4-BE49-F238E27FC236}">
                <a16:creationId xmlns:a16="http://schemas.microsoft.com/office/drawing/2014/main" id="{2E7DA7BC-48D7-6444-AC9D-EE24374B0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0" y="4643438"/>
            <a:ext cx="1728788" cy="792162"/>
          </a:xfrm>
          <a:prstGeom prst="ellipse">
            <a:avLst/>
          </a:prstGeom>
          <a:solidFill>
            <a:srgbClr val="30787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WTO, UN …</a:t>
            </a:r>
          </a:p>
        </p:txBody>
      </p:sp>
      <p:sp>
        <p:nvSpPr>
          <p:cNvPr id="20487" name="Oval 2">
            <a:extLst>
              <a:ext uri="{FF2B5EF4-FFF2-40B4-BE49-F238E27FC236}">
                <a16:creationId xmlns:a16="http://schemas.microsoft.com/office/drawing/2014/main" id="{292E69F8-118B-2643-82E4-6E46AD0D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26" y="5643563"/>
            <a:ext cx="1941513" cy="811212"/>
          </a:xfrm>
          <a:prstGeom prst="ellipse">
            <a:avLst/>
          </a:prstGeom>
          <a:solidFill>
            <a:srgbClr val="30787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</a:t>
            </a:r>
          </a:p>
        </p:txBody>
      </p:sp>
      <p:sp>
        <p:nvSpPr>
          <p:cNvPr id="20488" name="Oval 3">
            <a:extLst>
              <a:ext uri="{FF2B5EF4-FFF2-40B4-BE49-F238E27FC236}">
                <a16:creationId xmlns:a16="http://schemas.microsoft.com/office/drawing/2014/main" id="{1837E86C-56C5-A04D-95AD-3B1913AE2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189" y="5786438"/>
            <a:ext cx="1728787" cy="792162"/>
          </a:xfrm>
          <a:prstGeom prst="ellipse">
            <a:avLst/>
          </a:prstGeom>
          <a:solidFill>
            <a:srgbClr val="30787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 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(Germany)</a:t>
            </a:r>
          </a:p>
        </p:txBody>
      </p:sp>
      <p:sp>
        <p:nvSpPr>
          <p:cNvPr id="20489" name="Line 4">
            <a:extLst>
              <a:ext uri="{FF2B5EF4-FFF2-40B4-BE49-F238E27FC236}">
                <a16:creationId xmlns:a16="http://schemas.microsoft.com/office/drawing/2014/main" id="{A081D7D9-DBF3-3A47-B290-4AAC37B96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4500563"/>
            <a:ext cx="85725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90" name="Line 4">
            <a:extLst>
              <a:ext uri="{FF2B5EF4-FFF2-40B4-BE49-F238E27FC236}">
                <a16:creationId xmlns:a16="http://schemas.microsoft.com/office/drawing/2014/main" id="{2086070F-E8FB-6E46-B847-35F748AF0E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67689" y="4786314"/>
            <a:ext cx="428625" cy="642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91" name="Line 4">
            <a:extLst>
              <a:ext uri="{FF2B5EF4-FFF2-40B4-BE49-F238E27FC236}">
                <a16:creationId xmlns:a16="http://schemas.microsoft.com/office/drawing/2014/main" id="{2E81A333-5C41-7446-9E44-64839AAF08F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2125" y="4857751"/>
            <a:ext cx="71438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977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F9B1E3-7F50-BE4B-AEF3-1B13FC033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Subjects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International Public </a:t>
            </a:r>
            <a:r>
              <a:rPr lang="cs-CZ" dirty="0" err="1"/>
              <a:t>Law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F8F01-6072-CF4B-BD07-7FFBC0C51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071"/>
            <a:ext cx="10515600" cy="5032375"/>
          </a:xfrm>
        </p:spPr>
        <p:txBody>
          <a:bodyPr>
            <a:normAutofit/>
          </a:bodyPr>
          <a:lstStyle/>
          <a:p>
            <a:r>
              <a:rPr lang="cs-CZ" b="1" dirty="0" err="1"/>
              <a:t>subjects</a:t>
            </a:r>
            <a:r>
              <a:rPr lang="cs-CZ" dirty="0"/>
              <a:t>, </a:t>
            </a:r>
            <a:r>
              <a:rPr lang="cs-CZ" dirty="0" err="1"/>
              <a:t>i.e</a:t>
            </a:r>
            <a:r>
              <a:rPr lang="cs-CZ" dirty="0"/>
              <a:t>. </a:t>
            </a:r>
            <a:r>
              <a:rPr lang="cs-CZ" dirty="0" err="1"/>
              <a:t>entities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legal</a:t>
            </a:r>
            <a:r>
              <a:rPr lang="cs-CZ" dirty="0"/>
              <a:t> personality. </a:t>
            </a:r>
          </a:p>
          <a:p>
            <a:pPr lvl="1"/>
            <a:r>
              <a:rPr lang="cs-CZ" b="1" dirty="0" err="1"/>
              <a:t>states</a:t>
            </a:r>
            <a:r>
              <a:rPr lang="cs-CZ" b="1" dirty="0"/>
              <a:t> </a:t>
            </a:r>
            <a:r>
              <a:rPr lang="cs-CZ" dirty="0"/>
              <a:t>and </a:t>
            </a:r>
            <a:r>
              <a:rPr lang="cs-CZ" b="1" dirty="0" err="1"/>
              <a:t>intergovernmental</a:t>
            </a:r>
            <a:r>
              <a:rPr lang="cs-CZ" b="1" dirty="0"/>
              <a:t> </a:t>
            </a:r>
            <a:r>
              <a:rPr lang="cs-CZ" b="1" dirty="0" err="1"/>
              <a:t>international</a:t>
            </a:r>
            <a:r>
              <a:rPr lang="cs-CZ" b="1" dirty="0"/>
              <a:t> </a:t>
            </a:r>
            <a:r>
              <a:rPr lang="cs-CZ" b="1" dirty="0" err="1"/>
              <a:t>organizations</a:t>
            </a:r>
            <a:r>
              <a:rPr lang="cs-CZ" dirty="0"/>
              <a:t> </a:t>
            </a:r>
          </a:p>
          <a:p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b="1" dirty="0" err="1"/>
              <a:t>actors</a:t>
            </a:r>
            <a:endParaRPr lang="cs-CZ" b="1" dirty="0"/>
          </a:p>
          <a:p>
            <a:pPr lvl="1"/>
            <a:r>
              <a:rPr lang="cs-CZ" dirty="0" err="1"/>
              <a:t>TNCs</a:t>
            </a:r>
            <a:r>
              <a:rPr lang="cs-CZ" dirty="0"/>
              <a:t> (trans-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corporations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NGOs</a:t>
            </a:r>
            <a:r>
              <a:rPr lang="cs-CZ" dirty="0"/>
              <a:t> (non-</a:t>
            </a:r>
            <a:r>
              <a:rPr lang="cs-CZ" dirty="0" err="1"/>
              <a:t>governmental</a:t>
            </a:r>
            <a:r>
              <a:rPr lang="cs-CZ" dirty="0"/>
              <a:t> </a:t>
            </a:r>
            <a:r>
              <a:rPr lang="cs-CZ" dirty="0" err="1"/>
              <a:t>organization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TNCs</a:t>
            </a:r>
            <a:r>
              <a:rPr lang="cs-CZ" dirty="0"/>
              <a:t> and </a:t>
            </a:r>
            <a:r>
              <a:rPr lang="cs-CZ" dirty="0" err="1"/>
              <a:t>NGOs</a:t>
            </a:r>
            <a:r>
              <a:rPr lang="cs-CZ" dirty="0"/>
              <a:t> </a:t>
            </a:r>
            <a:r>
              <a:rPr lang="cs-CZ" dirty="0" err="1"/>
              <a:t>try</a:t>
            </a:r>
            <a:r>
              <a:rPr lang="cs-CZ" dirty="0"/>
              <a:t> to influence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creation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rules</a:t>
            </a:r>
            <a:r>
              <a:rPr lang="cs-CZ" dirty="0"/>
              <a:t> by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lobbying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. </a:t>
            </a:r>
          </a:p>
          <a:p>
            <a:r>
              <a:rPr lang="cs-CZ" b="1" dirty="0" err="1"/>
              <a:t>semi-subjects</a:t>
            </a:r>
            <a:r>
              <a:rPr lang="cs-CZ" b="1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</a:p>
          <a:p>
            <a:pPr lvl="1"/>
            <a:r>
              <a:rPr lang="cs-CZ" b="1" dirty="0" err="1"/>
              <a:t>they</a:t>
            </a:r>
            <a:r>
              <a:rPr lang="cs-CZ" b="1" dirty="0"/>
              <a:t> are in </a:t>
            </a:r>
            <a:r>
              <a:rPr lang="cs-CZ" b="1" dirty="0" err="1"/>
              <a:t>between</a:t>
            </a:r>
            <a:r>
              <a:rPr lang="cs-CZ" b="1" dirty="0"/>
              <a:t> </a:t>
            </a:r>
            <a:r>
              <a:rPr lang="cs-CZ" b="1" dirty="0" err="1"/>
              <a:t>being</a:t>
            </a:r>
            <a:r>
              <a:rPr lang="cs-CZ" b="1" dirty="0"/>
              <a:t> a </a:t>
            </a:r>
            <a:r>
              <a:rPr lang="cs-CZ" b="1" dirty="0" err="1"/>
              <a:t>state</a:t>
            </a:r>
            <a:r>
              <a:rPr lang="cs-CZ" b="1" dirty="0"/>
              <a:t> and </a:t>
            </a:r>
            <a:r>
              <a:rPr lang="cs-CZ" b="1" dirty="0" err="1"/>
              <a:t>an</a:t>
            </a:r>
            <a:r>
              <a:rPr lang="cs-CZ" b="1" dirty="0"/>
              <a:t> </a:t>
            </a:r>
            <a:r>
              <a:rPr lang="cs-CZ" b="1" dirty="0" err="1"/>
              <a:t>international</a:t>
            </a:r>
            <a:r>
              <a:rPr lang="cs-CZ" b="1" dirty="0"/>
              <a:t> </a:t>
            </a:r>
            <a:r>
              <a:rPr lang="cs-CZ" b="1" dirty="0" err="1"/>
              <a:t>organization</a:t>
            </a:r>
            <a:r>
              <a:rPr lang="cs-CZ" dirty="0"/>
              <a:t>, </a:t>
            </a:r>
          </a:p>
          <a:p>
            <a:pPr lvl="1"/>
            <a:r>
              <a:rPr lang="cs-CZ" dirty="0"/>
              <a:t>such as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Holy</a:t>
            </a:r>
            <a:r>
              <a:rPr lang="cs-CZ" dirty="0"/>
              <a:t> </a:t>
            </a:r>
            <a:r>
              <a:rPr lang="cs-CZ" dirty="0" err="1"/>
              <a:t>See</a:t>
            </a:r>
            <a:r>
              <a:rPr lang="cs-CZ" dirty="0"/>
              <a:t> (</a:t>
            </a:r>
            <a:r>
              <a:rPr lang="cs-CZ" dirty="0" err="1"/>
              <a:t>Vatican</a:t>
            </a:r>
            <a:r>
              <a:rPr lang="cs-CZ" dirty="0"/>
              <a:t>),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seat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Roman </a:t>
            </a:r>
            <a:r>
              <a:rPr lang="cs-CZ" dirty="0" err="1"/>
              <a:t>Catholic</a:t>
            </a:r>
            <a:r>
              <a:rPr lang="cs-CZ" dirty="0"/>
              <a:t> </a:t>
            </a:r>
            <a:r>
              <a:rPr lang="cs-CZ" dirty="0" err="1"/>
              <a:t>Church</a:t>
            </a:r>
            <a:r>
              <a:rPr lang="cs-CZ" dirty="0"/>
              <a:t>. </a:t>
            </a:r>
          </a:p>
          <a:p>
            <a:pPr lvl="2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Holy</a:t>
            </a:r>
            <a:r>
              <a:rPr lang="cs-CZ" dirty="0"/>
              <a:t> </a:t>
            </a:r>
            <a:r>
              <a:rPr lang="cs-CZ" dirty="0" err="1"/>
              <a:t>See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conclude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agreements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, </a:t>
            </a:r>
            <a:r>
              <a:rPr lang="cs-CZ" dirty="0" err="1"/>
              <a:t>it</a:t>
            </a:r>
            <a:r>
              <a:rPr lang="cs-CZ" dirty="0"/>
              <a:t> has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observer</a:t>
            </a:r>
            <a:r>
              <a:rPr lang="cs-CZ" dirty="0"/>
              <a:t> status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UN,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nuncius (</a:t>
            </a: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/>
              <a:t>ambassador</a:t>
            </a:r>
            <a:r>
              <a:rPr lang="cs-CZ" dirty="0"/>
              <a:t>)</a:t>
            </a:r>
          </a:p>
          <a:p>
            <a:pPr lvl="2"/>
            <a:endParaRPr lang="cs-CZ" dirty="0"/>
          </a:p>
          <a:p>
            <a:endParaRPr lang="cs-CZ" dirty="0"/>
          </a:p>
          <a:p>
            <a:pPr lvl="1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325051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572169-C288-7C4C-84A0-6181AF216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States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E9D438-27C8-A941-A87D-D74CDE6B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International Public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requires</a:t>
            </a:r>
            <a:r>
              <a:rPr lang="cs-CZ" dirty="0"/>
              <a:t> </a:t>
            </a:r>
            <a:r>
              <a:rPr lang="cs-CZ" dirty="0" err="1"/>
              <a:t>four</a:t>
            </a:r>
            <a:r>
              <a:rPr lang="cs-CZ" dirty="0"/>
              <a:t> </a:t>
            </a:r>
            <a:r>
              <a:rPr lang="cs-CZ" dirty="0" err="1"/>
              <a:t>constitutive</a:t>
            </a:r>
            <a:r>
              <a:rPr lang="cs-CZ" dirty="0"/>
              <a:t> </a:t>
            </a:r>
            <a:r>
              <a:rPr lang="cs-CZ" dirty="0" err="1"/>
              <a:t>elements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a </a:t>
            </a:r>
            <a:r>
              <a:rPr lang="cs-CZ" dirty="0" err="1"/>
              <a:t>state</a:t>
            </a:r>
            <a:r>
              <a:rPr lang="cs-CZ" dirty="0"/>
              <a:t> to </a:t>
            </a:r>
            <a:r>
              <a:rPr lang="cs-CZ" dirty="0" err="1"/>
              <a:t>enjoy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capacity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permanent </a:t>
            </a:r>
            <a:r>
              <a:rPr lang="cs-CZ" dirty="0" err="1"/>
              <a:t>inhabitants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defined</a:t>
            </a:r>
            <a:r>
              <a:rPr lang="cs-CZ" dirty="0"/>
              <a:t> </a:t>
            </a:r>
            <a:r>
              <a:rPr lang="cs-CZ" dirty="0" err="1"/>
              <a:t>territory</a:t>
            </a:r>
            <a:endParaRPr lang="cs-CZ" dirty="0"/>
          </a:p>
          <a:p>
            <a:pPr lvl="1"/>
            <a:r>
              <a:rPr lang="cs-CZ" dirty="0" err="1"/>
              <a:t>effective</a:t>
            </a:r>
            <a:r>
              <a:rPr lang="cs-CZ" dirty="0"/>
              <a:t> </a:t>
            </a:r>
            <a:r>
              <a:rPr lang="cs-CZ" dirty="0" err="1"/>
              <a:t>government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capacity</a:t>
            </a:r>
            <a:r>
              <a:rPr lang="cs-CZ" dirty="0"/>
              <a:t> to enter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relations </a:t>
            </a:r>
          </a:p>
          <a:p>
            <a:pPr lvl="2"/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entities</a:t>
            </a:r>
            <a:r>
              <a:rPr lang="cs-CZ" dirty="0"/>
              <a:t> </a:t>
            </a:r>
            <a:r>
              <a:rPr lang="cs-CZ" dirty="0" err="1"/>
              <a:t>fail</a:t>
            </a:r>
            <a:r>
              <a:rPr lang="cs-CZ" dirty="0"/>
              <a:t> to </a:t>
            </a:r>
            <a:r>
              <a:rPr lang="cs-CZ" dirty="0" err="1"/>
              <a:t>meet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condition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capacity</a:t>
            </a:r>
            <a:r>
              <a:rPr lang="cs-CZ" dirty="0"/>
              <a:t> to enter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relations, </a:t>
            </a:r>
            <a:r>
              <a:rPr lang="cs-CZ" dirty="0" err="1"/>
              <a:t>because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not </a:t>
            </a:r>
            <a:r>
              <a:rPr lang="cs-CZ" dirty="0" err="1"/>
              <a:t>been</a:t>
            </a:r>
            <a:r>
              <a:rPr lang="cs-CZ" dirty="0"/>
              <a:t> </a:t>
            </a:r>
            <a:r>
              <a:rPr lang="cs-CZ" dirty="0" err="1"/>
              <a:t>widely</a:t>
            </a:r>
            <a:r>
              <a:rPr lang="cs-CZ" dirty="0"/>
              <a:t> </a:t>
            </a:r>
            <a:r>
              <a:rPr lang="cs-CZ" dirty="0" err="1"/>
              <a:t>recognized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community</a:t>
            </a:r>
            <a:r>
              <a:rPr lang="cs-CZ" dirty="0"/>
              <a:t>, such as </a:t>
            </a:r>
            <a:r>
              <a:rPr lang="cs-CZ" dirty="0" err="1"/>
              <a:t>the</a:t>
            </a:r>
            <a:r>
              <a:rPr lang="cs-CZ" dirty="0"/>
              <a:t> Republic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Northern</a:t>
            </a:r>
            <a:r>
              <a:rPr lang="cs-CZ" dirty="0"/>
              <a:t> </a:t>
            </a:r>
            <a:r>
              <a:rPr lang="cs-CZ" dirty="0" err="1"/>
              <a:t>Cyprus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has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been</a:t>
            </a:r>
            <a:r>
              <a:rPr lang="cs-CZ" dirty="0"/>
              <a:t> </a:t>
            </a:r>
            <a:r>
              <a:rPr lang="cs-CZ" dirty="0" err="1"/>
              <a:t>recognized</a:t>
            </a:r>
            <a:r>
              <a:rPr lang="cs-CZ" dirty="0"/>
              <a:t> by </a:t>
            </a:r>
            <a:r>
              <a:rPr lang="cs-CZ" dirty="0" err="1"/>
              <a:t>Turkey</a:t>
            </a:r>
            <a:r>
              <a:rPr lang="cs-CZ" dirty="0"/>
              <a:t> </a:t>
            </a:r>
          </a:p>
          <a:p>
            <a:pPr lvl="1"/>
            <a:endParaRPr lang="cs-CZ" dirty="0"/>
          </a:p>
          <a:p>
            <a:pPr lvl="1"/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Islamic</a:t>
            </a:r>
            <a:r>
              <a:rPr lang="cs-CZ" dirty="0"/>
              <a:t> </a:t>
            </a:r>
            <a:r>
              <a:rPr lang="cs-CZ" dirty="0" err="1"/>
              <a:t>state</a:t>
            </a:r>
            <a:r>
              <a:rPr lang="cs-CZ" dirty="0"/>
              <a:t>?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8567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EA0C01-F08D-A946-81C4-F5160B2DB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International </a:t>
            </a:r>
            <a:r>
              <a:rPr lang="cs-CZ" dirty="0" err="1"/>
              <a:t>Organizations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80758F-F231-8243-9F8D-0C9B313EA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b="1" dirty="0" err="1"/>
              <a:t>Intergovernmental</a:t>
            </a:r>
            <a:r>
              <a:rPr lang="cs-CZ" dirty="0"/>
              <a:t> International </a:t>
            </a:r>
            <a:r>
              <a:rPr lang="cs-CZ" dirty="0" err="1"/>
              <a:t>Organizations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i.e</a:t>
            </a:r>
            <a:r>
              <a:rPr lang="cs-CZ" dirty="0"/>
              <a:t>.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organizations</a:t>
            </a:r>
            <a:r>
              <a:rPr lang="cs-CZ" dirty="0"/>
              <a:t> </a:t>
            </a:r>
            <a:r>
              <a:rPr lang="cs-CZ" dirty="0" err="1"/>
              <a:t>having</a:t>
            </a:r>
            <a:r>
              <a:rPr lang="cs-CZ" dirty="0"/>
              <a:t>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 as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members</a:t>
            </a:r>
            <a:r>
              <a:rPr lang="cs-CZ" dirty="0"/>
              <a:t> are </a:t>
            </a:r>
            <a:r>
              <a:rPr lang="cs-CZ" dirty="0" err="1"/>
              <a:t>considered</a:t>
            </a:r>
            <a:r>
              <a:rPr lang="cs-CZ" dirty="0"/>
              <a:t> </a:t>
            </a:r>
            <a:r>
              <a:rPr lang="cs-CZ" dirty="0" err="1"/>
              <a:t>subjects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International Public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pPr lvl="1"/>
            <a:r>
              <a:rPr lang="cs-CZ" dirty="0" err="1"/>
              <a:t>Private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organizations</a:t>
            </a:r>
            <a:r>
              <a:rPr lang="cs-CZ" dirty="0"/>
              <a:t>, such as Greenpeace,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individuals</a:t>
            </a:r>
            <a:r>
              <a:rPr lang="cs-CZ" dirty="0"/>
              <a:t> as </a:t>
            </a:r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members</a:t>
            </a:r>
            <a:r>
              <a:rPr lang="cs-CZ" dirty="0"/>
              <a:t>, are not </a:t>
            </a:r>
            <a:r>
              <a:rPr lang="cs-CZ" dirty="0" err="1"/>
              <a:t>considered</a:t>
            </a:r>
            <a:r>
              <a:rPr lang="cs-CZ" dirty="0"/>
              <a:t> </a:t>
            </a:r>
            <a:r>
              <a:rPr lang="cs-CZ" dirty="0" err="1"/>
              <a:t>subjects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International Public </a:t>
            </a:r>
            <a:r>
              <a:rPr lang="cs-CZ" dirty="0" err="1"/>
              <a:t>Law</a:t>
            </a:r>
            <a:r>
              <a:rPr lang="cs-CZ" dirty="0"/>
              <a:t> </a:t>
            </a:r>
          </a:p>
          <a:p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names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founding</a:t>
            </a:r>
            <a:r>
              <a:rPr lang="cs-CZ" b="1" dirty="0"/>
              <a:t> </a:t>
            </a:r>
            <a:r>
              <a:rPr lang="cs-CZ" b="1" dirty="0" err="1"/>
              <a:t>documents</a:t>
            </a:r>
            <a:r>
              <a:rPr lang="cs-CZ" b="1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organizations</a:t>
            </a:r>
            <a:r>
              <a:rPr lang="cs-CZ" dirty="0"/>
              <a:t>, such as </a:t>
            </a:r>
          </a:p>
          <a:p>
            <a:pPr lvl="1"/>
            <a:r>
              <a:rPr lang="cs-CZ" dirty="0"/>
              <a:t>Charter (UN Charter), </a:t>
            </a:r>
          </a:p>
          <a:p>
            <a:pPr lvl="1"/>
            <a:r>
              <a:rPr lang="cs-CZ" dirty="0"/>
              <a:t>Statute (Rome </a:t>
            </a:r>
            <a:r>
              <a:rPr lang="cs-CZ" dirty="0" err="1"/>
              <a:t>Statue</a:t>
            </a:r>
            <a:r>
              <a:rPr lang="cs-CZ" dirty="0"/>
              <a:t> </a:t>
            </a:r>
            <a:r>
              <a:rPr lang="cs-CZ" dirty="0" err="1"/>
              <a:t>establishing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International </a:t>
            </a:r>
            <a:r>
              <a:rPr lang="cs-CZ" dirty="0" err="1"/>
              <a:t>Criminal</a:t>
            </a:r>
            <a:r>
              <a:rPr lang="cs-CZ" dirty="0"/>
              <a:t> </a:t>
            </a:r>
            <a:r>
              <a:rPr lang="cs-CZ" dirty="0" err="1"/>
              <a:t>Court</a:t>
            </a:r>
            <a:r>
              <a:rPr lang="cs-CZ" dirty="0"/>
              <a:t>), </a:t>
            </a:r>
          </a:p>
          <a:p>
            <a:pPr lvl="1"/>
            <a:r>
              <a:rPr lang="cs-CZ" dirty="0" err="1"/>
              <a:t>Treaty</a:t>
            </a:r>
            <a:r>
              <a:rPr lang="cs-CZ" dirty="0"/>
              <a:t> (</a:t>
            </a:r>
            <a:r>
              <a:rPr lang="cs-CZ" dirty="0" err="1"/>
              <a:t>Treaty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Functioning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Union)</a:t>
            </a:r>
          </a:p>
          <a:p>
            <a:r>
              <a:rPr lang="cs-CZ" dirty="0" err="1"/>
              <a:t>Bodies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internatioanl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endParaRPr lang="cs-CZ" dirty="0"/>
          </a:p>
          <a:p>
            <a:pPr lvl="1"/>
            <a:r>
              <a:rPr lang="cs-CZ" dirty="0"/>
              <a:t>body </a:t>
            </a:r>
            <a:r>
              <a:rPr lang="cs-CZ" dirty="0" err="1"/>
              <a:t>representing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common</a:t>
            </a:r>
            <a:r>
              <a:rPr lang="cs-CZ" dirty="0"/>
              <a:t> </a:t>
            </a:r>
            <a:r>
              <a:rPr lang="cs-CZ" dirty="0" err="1"/>
              <a:t>interests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UN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Council</a:t>
            </a:r>
            <a:r>
              <a:rPr lang="cs-CZ" dirty="0"/>
              <a:t>) </a:t>
            </a:r>
          </a:p>
          <a:p>
            <a:pPr lvl="1"/>
            <a:r>
              <a:rPr lang="cs-CZ" dirty="0"/>
              <a:t>body </a:t>
            </a:r>
            <a:r>
              <a:rPr lang="cs-CZ" dirty="0" err="1"/>
              <a:t>representing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interests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Member</a:t>
            </a:r>
            <a:r>
              <a:rPr lang="cs-CZ" dirty="0"/>
              <a:t> </a:t>
            </a:r>
            <a:r>
              <a:rPr lang="cs-CZ" dirty="0" err="1"/>
              <a:t>States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General </a:t>
            </a:r>
            <a:r>
              <a:rPr lang="cs-CZ" dirty="0" err="1"/>
              <a:t>Assembly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UN)</a:t>
            </a:r>
          </a:p>
          <a:p>
            <a:pPr lvl="1"/>
            <a:r>
              <a:rPr lang="cs-CZ" dirty="0" err="1"/>
              <a:t>administrative</a:t>
            </a:r>
            <a:r>
              <a:rPr lang="cs-CZ" dirty="0"/>
              <a:t> body (</a:t>
            </a:r>
            <a:r>
              <a:rPr lang="cs-CZ" dirty="0" err="1"/>
              <a:t>secretariat</a:t>
            </a:r>
            <a:r>
              <a:rPr lang="cs-CZ" dirty="0"/>
              <a:t> </a:t>
            </a:r>
            <a:r>
              <a:rPr lang="cs-CZ" dirty="0" err="1"/>
              <a:t>headed</a:t>
            </a:r>
            <a:r>
              <a:rPr lang="cs-CZ" dirty="0"/>
              <a:t> by </a:t>
            </a:r>
            <a:r>
              <a:rPr lang="cs-CZ" dirty="0" err="1"/>
              <a:t>its</a:t>
            </a:r>
            <a:r>
              <a:rPr lang="cs-CZ" dirty="0"/>
              <a:t> </a:t>
            </a:r>
            <a:r>
              <a:rPr lang="cs-CZ" dirty="0" err="1"/>
              <a:t>Secretary</a:t>
            </a:r>
            <a:r>
              <a:rPr lang="cs-CZ" dirty="0"/>
              <a:t> General)</a:t>
            </a:r>
          </a:p>
          <a:p>
            <a:pPr lvl="1"/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organizations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a </a:t>
            </a:r>
            <a:r>
              <a:rPr lang="cs-CZ" dirty="0" err="1"/>
              <a:t>judiciary</a:t>
            </a:r>
            <a:r>
              <a:rPr lang="cs-CZ" dirty="0"/>
              <a:t> body (such as </a:t>
            </a:r>
            <a:r>
              <a:rPr lang="cs-CZ" dirty="0" err="1"/>
              <a:t>the</a:t>
            </a:r>
            <a:r>
              <a:rPr lang="cs-CZ" dirty="0"/>
              <a:t> ICJ </a:t>
            </a:r>
            <a:r>
              <a:rPr lang="cs-CZ" dirty="0" err="1"/>
              <a:t>serving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UN)   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5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C694FA-6433-5747-8EB9-0BA1CA369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Implications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International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Respect</a:t>
            </a:r>
            <a:r>
              <a:rPr lang="cs-CZ" dirty="0"/>
              <a:t> to </a:t>
            </a:r>
            <a:r>
              <a:rPr lang="cs-CZ" dirty="0" err="1"/>
              <a:t>Individuals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4B4AA2-5480-D047-825C-FCE20B434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IPL has influence on </a:t>
            </a:r>
            <a:r>
              <a:rPr lang="cs-CZ" dirty="0" err="1"/>
              <a:t>real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</a:t>
            </a:r>
            <a:r>
              <a:rPr lang="cs-CZ" dirty="0" err="1"/>
              <a:t>situations</a:t>
            </a:r>
            <a:r>
              <a:rPr lang="cs-CZ" dirty="0"/>
              <a:t>, such as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rules</a:t>
            </a:r>
            <a:r>
              <a:rPr lang="cs-CZ" dirty="0"/>
              <a:t> on </a:t>
            </a:r>
            <a:r>
              <a:rPr lang="cs-CZ" dirty="0" err="1"/>
              <a:t>granting</a:t>
            </a:r>
            <a:r>
              <a:rPr lang="cs-CZ" dirty="0"/>
              <a:t> </a:t>
            </a:r>
            <a:r>
              <a:rPr lang="cs-CZ" dirty="0" err="1"/>
              <a:t>nationality</a:t>
            </a:r>
            <a:r>
              <a:rPr lang="cs-CZ" dirty="0"/>
              <a:t>, </a:t>
            </a:r>
            <a:r>
              <a:rPr lang="cs-CZ" dirty="0" err="1"/>
              <a:t>rules</a:t>
            </a:r>
            <a:r>
              <a:rPr lang="cs-CZ" dirty="0"/>
              <a:t> </a:t>
            </a:r>
            <a:r>
              <a:rPr lang="cs-CZ" dirty="0" err="1"/>
              <a:t>governing</a:t>
            </a:r>
            <a:r>
              <a:rPr lang="cs-CZ" dirty="0"/>
              <a:t> </a:t>
            </a:r>
            <a:r>
              <a:rPr lang="cs-CZ" dirty="0" err="1"/>
              <a:t>extradition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protection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human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and </a:t>
            </a:r>
            <a:r>
              <a:rPr lang="cs-CZ" dirty="0" err="1"/>
              <a:t>responsibility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internationally</a:t>
            </a:r>
            <a:r>
              <a:rPr lang="cs-CZ" dirty="0"/>
              <a:t> </a:t>
            </a:r>
            <a:r>
              <a:rPr lang="cs-CZ" dirty="0" err="1"/>
              <a:t>criminal</a:t>
            </a:r>
            <a:r>
              <a:rPr lang="cs-CZ" dirty="0"/>
              <a:t> </a:t>
            </a:r>
            <a:r>
              <a:rPr lang="cs-CZ" dirty="0" err="1"/>
              <a:t>acts</a:t>
            </a:r>
            <a:r>
              <a:rPr lang="cs-CZ" dirty="0"/>
              <a:t>.</a:t>
            </a:r>
          </a:p>
          <a:p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nationality</a:t>
            </a:r>
            <a:r>
              <a:rPr lang="cs-CZ" b="1" dirty="0"/>
              <a:t> </a:t>
            </a:r>
            <a:r>
              <a:rPr lang="cs-CZ" dirty="0" err="1"/>
              <a:t>of</a:t>
            </a:r>
            <a:r>
              <a:rPr lang="cs-CZ" dirty="0"/>
              <a:t> business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relevant</a:t>
            </a:r>
            <a:r>
              <a:rPr lang="cs-CZ" dirty="0"/>
              <a:t> </a:t>
            </a:r>
            <a:r>
              <a:rPr lang="cs-CZ" dirty="0" err="1"/>
              <a:t>whenever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make big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investments</a:t>
            </a:r>
            <a:r>
              <a:rPr lang="cs-CZ" dirty="0"/>
              <a:t>. </a:t>
            </a:r>
          </a:p>
          <a:p>
            <a:pPr lvl="1"/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investments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been</a:t>
            </a:r>
            <a:r>
              <a:rPr lang="cs-CZ" dirty="0"/>
              <a:t> </a:t>
            </a:r>
            <a:r>
              <a:rPr lang="cs-CZ" dirty="0" err="1"/>
              <a:t>negatively</a:t>
            </a:r>
            <a:r>
              <a:rPr lang="cs-CZ" dirty="0"/>
              <a:t> </a:t>
            </a:r>
            <a:r>
              <a:rPr lang="cs-CZ" dirty="0" err="1"/>
              <a:t>affected</a:t>
            </a:r>
            <a:r>
              <a:rPr lang="cs-CZ" dirty="0"/>
              <a:t> by </a:t>
            </a:r>
            <a:r>
              <a:rPr lang="cs-CZ" dirty="0" err="1"/>
              <a:t>actions</a:t>
            </a:r>
            <a:r>
              <a:rPr lang="cs-CZ" dirty="0"/>
              <a:t> </a:t>
            </a:r>
            <a:r>
              <a:rPr lang="cs-CZ" dirty="0" err="1"/>
              <a:t>taken</a:t>
            </a:r>
            <a:r>
              <a:rPr lang="cs-CZ" dirty="0"/>
              <a:t> by a </a:t>
            </a:r>
            <a:r>
              <a:rPr lang="cs-CZ" dirty="0" err="1"/>
              <a:t>foreign</a:t>
            </a:r>
            <a:r>
              <a:rPr lang="cs-CZ" dirty="0"/>
              <a:t> </a:t>
            </a:r>
            <a:r>
              <a:rPr lang="cs-CZ" dirty="0" err="1"/>
              <a:t>state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raising</a:t>
            </a:r>
            <a:r>
              <a:rPr lang="cs-CZ" dirty="0"/>
              <a:t> </a:t>
            </a:r>
            <a:r>
              <a:rPr lang="cs-CZ" dirty="0" err="1"/>
              <a:t>taxes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profits</a:t>
            </a:r>
            <a:r>
              <a:rPr lang="cs-CZ" dirty="0"/>
              <a:t> </a:t>
            </a:r>
            <a:r>
              <a:rPr lang="cs-CZ" dirty="0" err="1"/>
              <a:t>resulting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investments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solar</a:t>
            </a:r>
            <a:r>
              <a:rPr lang="cs-CZ" dirty="0"/>
              <a:t> </a:t>
            </a:r>
            <a:r>
              <a:rPr lang="cs-CZ" dirty="0" err="1"/>
              <a:t>panels</a:t>
            </a:r>
            <a:r>
              <a:rPr lang="cs-CZ" dirty="0"/>
              <a:t>; </a:t>
            </a:r>
            <a:r>
              <a:rPr lang="cs-CZ" dirty="0" err="1"/>
              <a:t>nationalizing</a:t>
            </a:r>
            <a:r>
              <a:rPr lang="cs-CZ" dirty="0"/>
              <a:t> </a:t>
            </a:r>
            <a:r>
              <a:rPr lang="cs-CZ" dirty="0" err="1"/>
              <a:t>privately</a:t>
            </a:r>
            <a:r>
              <a:rPr lang="cs-CZ" dirty="0"/>
              <a:t> </a:t>
            </a:r>
            <a:r>
              <a:rPr lang="cs-CZ" dirty="0" err="1"/>
              <a:t>owned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a </a:t>
            </a:r>
            <a:r>
              <a:rPr lang="cs-CZ" dirty="0" err="1"/>
              <a:t>corresponding</a:t>
            </a:r>
            <a:r>
              <a:rPr lang="cs-CZ" dirty="0"/>
              <a:t> </a:t>
            </a:r>
            <a:r>
              <a:rPr lang="cs-CZ" dirty="0" err="1"/>
              <a:t>retribution</a:t>
            </a:r>
            <a:r>
              <a:rPr lang="cs-CZ" dirty="0"/>
              <a:t>) </a:t>
            </a:r>
            <a:r>
              <a:rPr lang="cs-CZ" dirty="0" err="1"/>
              <a:t>foreign</a:t>
            </a:r>
            <a:r>
              <a:rPr lang="cs-CZ" dirty="0"/>
              <a:t> </a:t>
            </a:r>
            <a:r>
              <a:rPr lang="cs-CZ" dirty="0" err="1"/>
              <a:t>investors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rely</a:t>
            </a:r>
            <a:r>
              <a:rPr lang="cs-CZ" dirty="0"/>
              <a:t> on </a:t>
            </a:r>
            <a:r>
              <a:rPr lang="cs-CZ" dirty="0" err="1"/>
              <a:t>bilateral</a:t>
            </a:r>
            <a:r>
              <a:rPr lang="cs-CZ" dirty="0"/>
              <a:t> </a:t>
            </a:r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/>
              <a:t>treaties</a:t>
            </a:r>
            <a:r>
              <a:rPr lang="cs-CZ" dirty="0"/>
              <a:t> (</a:t>
            </a:r>
            <a:r>
              <a:rPr lang="cs-CZ" dirty="0" err="1"/>
              <a:t>BITs</a:t>
            </a:r>
            <a:r>
              <a:rPr lang="cs-CZ" dirty="0"/>
              <a:t>)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provide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</a:t>
            </a:r>
            <a:r>
              <a:rPr lang="cs-CZ" dirty="0" err="1"/>
              <a:t>compensation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damages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incurred</a:t>
            </a:r>
            <a:r>
              <a:rPr lang="cs-CZ" dirty="0"/>
              <a:t>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8858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855A1C-AED9-864E-8FE2-6FF6E80A1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Iinternationa</a:t>
            </a:r>
            <a:r>
              <a:rPr lang="cs-CZ" dirty="0"/>
              <a:t> </a:t>
            </a:r>
            <a:r>
              <a:rPr lang="cs-CZ" b="1" u="sng" dirty="0"/>
              <a:t>Public </a:t>
            </a:r>
            <a:r>
              <a:rPr lang="cs-CZ" dirty="0" err="1"/>
              <a:t>Law</a:t>
            </a:r>
            <a:r>
              <a:rPr lang="cs-CZ" dirty="0"/>
              <a:t> vs. </a:t>
            </a:r>
            <a:br>
              <a:rPr lang="cs-CZ" dirty="0"/>
            </a:br>
            <a:r>
              <a:rPr lang="cs-CZ" dirty="0"/>
              <a:t>International </a:t>
            </a:r>
            <a:r>
              <a:rPr lang="cs-CZ" b="1" u="sng" dirty="0" err="1"/>
              <a:t>Private</a:t>
            </a:r>
            <a:r>
              <a:rPr lang="cs-CZ" dirty="0"/>
              <a:t> </a:t>
            </a:r>
            <a:r>
              <a:rPr lang="cs-CZ" dirty="0" err="1"/>
              <a:t>Law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0DDB58-20E1-544D-9782-F74893515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cs-CZ" altLang="cs-CZ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relations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/>
              <a:t>International </a:t>
            </a:r>
            <a:r>
              <a:rPr lang="cs-CZ" b="1" dirty="0" err="1"/>
              <a:t>Private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International </a:t>
            </a:r>
            <a:r>
              <a:rPr lang="cs-CZ" dirty="0" err="1"/>
              <a:t>private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</a:t>
            </a:r>
            <a:r>
              <a:rPr lang="cs-CZ" dirty="0" err="1"/>
              <a:t>regulates</a:t>
            </a:r>
            <a:r>
              <a:rPr lang="cs-CZ" dirty="0"/>
              <a:t> civil relations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subject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Marriage</a:t>
            </a:r>
            <a:r>
              <a:rPr lang="cs-CZ" dirty="0"/>
              <a:t>, </a:t>
            </a:r>
            <a:r>
              <a:rPr lang="cs-CZ" dirty="0" err="1"/>
              <a:t>contracts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citizens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countries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 err="1"/>
              <a:t>Differencies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addressees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norms</a:t>
            </a:r>
            <a:endParaRPr lang="cs-CZ" dirty="0"/>
          </a:p>
          <a:p>
            <a:pPr lvl="1"/>
            <a:r>
              <a:rPr lang="cs-CZ" dirty="0" err="1"/>
              <a:t>degree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enforceability</a:t>
            </a:r>
            <a:r>
              <a:rPr lang="cs-CZ" dirty="0"/>
              <a:t>.  </a:t>
            </a:r>
          </a:p>
          <a:p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Business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Public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</a:t>
            </a:r>
            <a:r>
              <a:rPr lang="cs-CZ" alt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5040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16210D3C-8017-0842-A45A-0F429543A298}"/>
              </a:ext>
            </a:extLst>
          </p:cNvPr>
          <p:cNvSpPr/>
          <p:nvPr/>
        </p:nvSpPr>
        <p:spPr>
          <a:xfrm>
            <a:off x="1524000" y="1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private law</a:t>
            </a:r>
            <a:endParaRPr lang="en-GB" altLang="cs-CZ" sz="4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TextovéPole 10">
            <a:extLst>
              <a:ext uri="{FF2B5EF4-FFF2-40B4-BE49-F238E27FC236}">
                <a16:creationId xmlns:a16="http://schemas.microsoft.com/office/drawing/2014/main" id="{FDBD1AFE-4B25-7944-8FA9-EB6187A7F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14438"/>
            <a:ext cx="8477250" cy="52006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buNone/>
              <a:defRPr/>
            </a:pPr>
            <a:r>
              <a:rPr lang="cs-CZ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cs-CZ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a part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order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regulates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civil relations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called</a:t>
            </a: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b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800" b="1" u="sng" dirty="0" err="1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foreign</a:t>
            </a:r>
            <a:r>
              <a:rPr lang="cs-CZ" sz="2800" b="1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element</a:t>
            </a: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365760">
              <a:buNone/>
              <a:defRPr/>
            </a:pP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Regulates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legislative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relations</a:t>
            </a:r>
            <a:b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Natural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Persons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Entities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countires</a:t>
            </a: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Connection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more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order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  <p:sp>
        <p:nvSpPr>
          <p:cNvPr id="24579" name="Oval 2">
            <a:extLst>
              <a:ext uri="{FF2B5EF4-FFF2-40B4-BE49-F238E27FC236}">
                <a16:creationId xmlns:a16="http://schemas.microsoft.com/office/drawing/2014/main" id="{D483550C-3C49-A242-A4FA-59C32FAE4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9" y="2143125"/>
            <a:ext cx="2505075" cy="1176338"/>
          </a:xfrm>
          <a:prstGeom prst="ellipse">
            <a:avLst/>
          </a:prstGeom>
          <a:solidFill>
            <a:srgbClr val="30787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chemeClr val="bg1"/>
                </a:solidFill>
              </a:rPr>
              <a:t>Natural person  </a:t>
            </a:r>
            <a:br>
              <a:rPr lang="cs-CZ" altLang="cs-CZ" sz="2000" dirty="0">
                <a:solidFill>
                  <a:schemeClr val="bg1"/>
                </a:solidFill>
              </a:rPr>
            </a:br>
            <a:r>
              <a:rPr lang="cs-CZ" altLang="cs-CZ" sz="2000" dirty="0" err="1">
                <a:solidFill>
                  <a:schemeClr val="bg1"/>
                </a:solidFill>
              </a:rPr>
              <a:t>from</a:t>
            </a:r>
            <a:r>
              <a:rPr lang="cs-CZ" altLang="cs-CZ" sz="2000" dirty="0">
                <a:solidFill>
                  <a:schemeClr val="bg1"/>
                </a:solidFill>
              </a:rPr>
              <a:t> country 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chemeClr val="bg1"/>
                </a:solidFill>
              </a:rPr>
              <a:t>(CZ)</a:t>
            </a:r>
          </a:p>
        </p:txBody>
      </p:sp>
      <p:sp>
        <p:nvSpPr>
          <p:cNvPr id="24580" name="Oval 3">
            <a:extLst>
              <a:ext uri="{FF2B5EF4-FFF2-40B4-BE49-F238E27FC236}">
                <a16:creationId xmlns:a16="http://schemas.microsoft.com/office/drawing/2014/main" id="{E7343080-4A2D-C34E-BBA2-06571F7CB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1" y="4714876"/>
            <a:ext cx="2212975" cy="1223963"/>
          </a:xfrm>
          <a:prstGeom prst="ellipse">
            <a:avLst/>
          </a:prstGeom>
          <a:solidFill>
            <a:srgbClr val="30787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chemeClr val="bg1"/>
                </a:solidFill>
              </a:rPr>
              <a:t>Natural person </a:t>
            </a:r>
            <a:br>
              <a:rPr lang="cs-CZ" altLang="cs-CZ" sz="2000" dirty="0">
                <a:solidFill>
                  <a:schemeClr val="bg1"/>
                </a:solidFill>
              </a:rPr>
            </a:br>
            <a:r>
              <a:rPr lang="cs-CZ" altLang="cs-CZ" sz="2000" dirty="0" err="1">
                <a:solidFill>
                  <a:schemeClr val="bg1"/>
                </a:solidFill>
              </a:rPr>
              <a:t>from</a:t>
            </a:r>
            <a:r>
              <a:rPr lang="cs-CZ" altLang="cs-CZ" sz="2000" dirty="0">
                <a:solidFill>
                  <a:schemeClr val="bg1"/>
                </a:solidFill>
              </a:rPr>
              <a:t> country 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chemeClr val="bg1"/>
                </a:solidFill>
              </a:rPr>
              <a:t>(</a:t>
            </a:r>
            <a:r>
              <a:rPr lang="cs-CZ" altLang="cs-CZ" sz="2000" dirty="0" err="1">
                <a:solidFill>
                  <a:schemeClr val="bg1"/>
                </a:solidFill>
              </a:rPr>
              <a:t>Germany</a:t>
            </a:r>
            <a:r>
              <a:rPr lang="cs-CZ" altLang="cs-CZ" sz="20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4581" name="Line 4">
            <a:extLst>
              <a:ext uri="{FF2B5EF4-FFF2-40B4-BE49-F238E27FC236}">
                <a16:creationId xmlns:a16="http://schemas.microsoft.com/office/drawing/2014/main" id="{1439766F-3144-0242-9139-8C8C8DEDD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6376" y="3286126"/>
            <a:ext cx="193675" cy="136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8869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1280</Words>
  <Application>Microsoft Macintosh PowerPoint</Application>
  <PresentationFormat>Širokoúhlá obrazovka</PresentationFormat>
  <Paragraphs>269</Paragraphs>
  <Slides>29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Wingdings</vt:lpstr>
      <vt:lpstr>Motiv Office</vt:lpstr>
      <vt:lpstr>International Business Law</vt:lpstr>
      <vt:lpstr>Origins of the International Public Law</vt:lpstr>
      <vt:lpstr>Prezentace aplikace PowerPoint</vt:lpstr>
      <vt:lpstr>Subjects of International Public Law</vt:lpstr>
      <vt:lpstr>States</vt:lpstr>
      <vt:lpstr>International Organizations</vt:lpstr>
      <vt:lpstr>Implications of International Law with Respect to Individuals </vt:lpstr>
      <vt:lpstr>Iinternationa Public Law vs.  International Private Law</vt:lpstr>
      <vt:lpstr>Prezentace aplikace PowerPoint</vt:lpstr>
      <vt:lpstr>Prezentace aplikace PowerPoint</vt:lpstr>
      <vt:lpstr>Prezentace aplikace PowerPoint</vt:lpstr>
      <vt:lpstr>Prezentace aplikace PowerPoint</vt:lpstr>
      <vt:lpstr>Outline of EU Law</vt:lpstr>
      <vt:lpstr>Primary Law</vt:lpstr>
      <vt:lpstr>Founding treaties</vt:lpstr>
      <vt:lpstr>The successive reforms of the founding treaties </vt:lpstr>
      <vt:lpstr>International Treaties concluded between the EU and third countries </vt:lpstr>
      <vt:lpstr>Secondary Law</vt:lpstr>
      <vt:lpstr>The Official Journal of the EU</vt:lpstr>
      <vt:lpstr>Regulations</vt:lpstr>
      <vt:lpstr>Example of EU Regulation (Brussels I)</vt:lpstr>
      <vt:lpstr>Directives</vt:lpstr>
      <vt:lpstr>Example of Services Directive</vt:lpstr>
      <vt:lpstr>Decision</vt:lpstr>
      <vt:lpstr>Enforcement of EU Law by Law Courts </vt:lpstr>
      <vt:lpstr>Extra judicial enforcement by EU Law </vt:lpstr>
      <vt:lpstr>European Ombudsman</vt:lpstr>
      <vt:lpstr>SOLVIT</vt:lpstr>
      <vt:lpstr>European Parliament´s Petitions Committee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Business Law</dc:title>
  <dc:creator>Tomáš Gongol</dc:creator>
  <cp:lastModifiedBy>Tomáš Gongol</cp:lastModifiedBy>
  <cp:revision>3</cp:revision>
  <dcterms:created xsi:type="dcterms:W3CDTF">2019-10-17T10:18:42Z</dcterms:created>
  <dcterms:modified xsi:type="dcterms:W3CDTF">2019-10-17T10:33:57Z</dcterms:modified>
</cp:coreProperties>
</file>