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7" r:id="rId2"/>
    <p:sldId id="258" r:id="rId3"/>
    <p:sldId id="260" r:id="rId4"/>
    <p:sldId id="261" r:id="rId5"/>
    <p:sldId id="262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6" r:id="rId18"/>
    <p:sldId id="277" r:id="rId19"/>
    <p:sldId id="278" r:id="rId20"/>
    <p:sldId id="279" r:id="rId21"/>
    <p:sldId id="283" r:id="rId22"/>
    <p:sldId id="281" r:id="rId23"/>
    <p:sldId id="282" r:id="rId2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078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529"/>
    <p:restoredTop sz="94662"/>
  </p:normalViewPr>
  <p:slideViewPr>
    <p:cSldViewPr>
      <p:cViewPr>
        <p:scale>
          <a:sx n="139" d="100"/>
          <a:sy n="139" d="100"/>
        </p:scale>
        <p:origin x="144" y="15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94D787-2D55-48F2-BE95-B8E023E019A8}" type="datetimeFigureOut">
              <a:rPr lang="cs-CZ" smtClean="0"/>
              <a:pPr/>
              <a:t>06.11.2019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AE652F-AC2C-4BCB-A30C-566A7039D2D2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3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Doba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cesty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oferty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akceptace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překlenovací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doby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, forma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návrhu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(email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rychleji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),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povaha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zboží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(perishable?)</a:t>
            </a:r>
            <a:endParaRPr lang="cs-CZ" dirty="0">
              <a:solidFill>
                <a:srgbClr val="000000"/>
              </a:solidFill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AE652F-AC2C-4BCB-A30C-566A7039D2D2}" type="slidenum">
              <a:rPr lang="cs-CZ" smtClean="0"/>
              <a:pPr/>
              <a:t>19</a:t>
            </a:fld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ea typeface="ＭＳ Ｐゴシック" pitchFamily="34" charset="-128"/>
              </a:rPr>
              <a:t>Tady</a:t>
            </a:r>
            <a:r>
              <a:rPr lang="en-US" dirty="0">
                <a:ea typeface="ＭＳ Ｐゴシック" pitchFamily="34" charset="-128"/>
              </a:rPr>
              <a:t> </a:t>
            </a:r>
            <a:r>
              <a:rPr lang="en-US" dirty="0" err="1">
                <a:ea typeface="ＭＳ Ｐゴシック" pitchFamily="34" charset="-128"/>
              </a:rPr>
              <a:t>jsem</a:t>
            </a:r>
            <a:r>
              <a:rPr lang="en-US" dirty="0">
                <a:ea typeface="ＭＳ Ｐゴシック" pitchFamily="34" charset="-128"/>
              </a:rPr>
              <a:t> </a:t>
            </a:r>
            <a:r>
              <a:rPr lang="en-US" dirty="0" err="1">
                <a:ea typeface="ＭＳ Ｐゴシック" pitchFamily="34" charset="-128"/>
              </a:rPr>
              <a:t>trochu</a:t>
            </a:r>
            <a:r>
              <a:rPr lang="en-US" dirty="0">
                <a:ea typeface="ＭＳ Ｐゴシック" pitchFamily="34" charset="-128"/>
              </a:rPr>
              <a:t> </a:t>
            </a:r>
            <a:r>
              <a:rPr lang="en-US" dirty="0" err="1">
                <a:ea typeface="ＭＳ Ｐゴシック" pitchFamily="34" charset="-128"/>
              </a:rPr>
              <a:t>pozmenila</a:t>
            </a:r>
            <a:r>
              <a:rPr lang="en-US" dirty="0">
                <a:ea typeface="ＭＳ Ｐゴシック" pitchFamily="34" charset="-128"/>
              </a:rPr>
              <a:t> </a:t>
            </a:r>
            <a:r>
              <a:rPr lang="en-US" dirty="0" err="1">
                <a:ea typeface="ＭＳ Ｐゴシック" pitchFamily="34" charset="-128"/>
              </a:rPr>
              <a:t>smysl</a:t>
            </a:r>
            <a:r>
              <a:rPr lang="en-US" dirty="0">
                <a:ea typeface="ＭＳ Ｐゴシック" pitchFamily="34" charset="-128"/>
              </a:rPr>
              <a:t>, </a:t>
            </a:r>
            <a:r>
              <a:rPr lang="en-US" dirty="0" err="1">
                <a:ea typeface="ＭＳ Ｐゴシック" pitchFamily="34" charset="-128"/>
              </a:rPr>
              <a:t>protoze</a:t>
            </a:r>
            <a:r>
              <a:rPr lang="en-US" dirty="0">
                <a:ea typeface="ＭＳ Ｐゴシック" pitchFamily="34" charset="-128"/>
              </a:rPr>
              <a:t> </a:t>
            </a:r>
            <a:r>
              <a:rPr lang="en-US" dirty="0" err="1">
                <a:ea typeface="ＭＳ Ｐゴシック" pitchFamily="34" charset="-128"/>
              </a:rPr>
              <a:t>doslovny</a:t>
            </a:r>
            <a:r>
              <a:rPr lang="en-US" dirty="0">
                <a:ea typeface="ＭＳ Ｐゴシック" pitchFamily="34" charset="-128"/>
              </a:rPr>
              <a:t> </a:t>
            </a:r>
            <a:r>
              <a:rPr lang="en-US" dirty="0" err="1">
                <a:ea typeface="ＭＳ Ｐゴシック" pitchFamily="34" charset="-128"/>
              </a:rPr>
              <a:t>preklad</a:t>
            </a:r>
            <a:r>
              <a:rPr lang="en-US" dirty="0">
                <a:ea typeface="ＭＳ Ｐゴシック" pitchFamily="34" charset="-128"/>
              </a:rPr>
              <a:t> </a:t>
            </a:r>
            <a:r>
              <a:rPr lang="en-US" dirty="0" err="1">
                <a:ea typeface="ＭＳ Ｐゴシック" pitchFamily="34" charset="-128"/>
              </a:rPr>
              <a:t>prijeti</a:t>
            </a:r>
            <a:r>
              <a:rPr lang="en-US" dirty="0">
                <a:ea typeface="ＭＳ Ｐゴシック" pitchFamily="34" charset="-128"/>
              </a:rPr>
              <a:t> s </a:t>
            </a:r>
            <a:r>
              <a:rPr lang="en-US" dirty="0" err="1">
                <a:ea typeface="ＭＳ Ｐゴシック" pitchFamily="34" charset="-128"/>
              </a:rPr>
              <a:t>odchylkami</a:t>
            </a:r>
            <a:r>
              <a:rPr lang="en-US" dirty="0">
                <a:ea typeface="ＭＳ Ｐゴシック" pitchFamily="34" charset="-128"/>
              </a:rPr>
              <a:t> by </a:t>
            </a:r>
            <a:r>
              <a:rPr lang="en-US" dirty="0" err="1">
                <a:ea typeface="ＭＳ Ｐゴシック" pitchFamily="34" charset="-128"/>
              </a:rPr>
              <a:t>bylo</a:t>
            </a:r>
            <a:r>
              <a:rPr lang="en-US" dirty="0">
                <a:ea typeface="ＭＳ Ｐゴシック" pitchFamily="34" charset="-128"/>
              </a:rPr>
              <a:t> with deviations, coz ma v </a:t>
            </a:r>
            <a:r>
              <a:rPr lang="en-US" dirty="0" err="1">
                <a:ea typeface="ＭＳ Ｐゴシック" pitchFamily="34" charset="-128"/>
              </a:rPr>
              <a:t>aj</a:t>
            </a:r>
            <a:r>
              <a:rPr lang="en-US" dirty="0">
                <a:ea typeface="ＭＳ Ｐゴシック" pitchFamily="34" charset="-128"/>
              </a:rPr>
              <a:t> </a:t>
            </a:r>
            <a:r>
              <a:rPr lang="en-US" dirty="0" err="1">
                <a:ea typeface="ＭＳ Ｐゴシック" pitchFamily="34" charset="-128"/>
              </a:rPr>
              <a:t>trochu</a:t>
            </a:r>
            <a:r>
              <a:rPr lang="en-US" dirty="0">
                <a:ea typeface="ＭＳ Ｐゴシック" pitchFamily="34" charset="-128"/>
              </a:rPr>
              <a:t> </a:t>
            </a:r>
            <a:r>
              <a:rPr lang="en-US" dirty="0" err="1">
                <a:ea typeface="ＭＳ Ｐゴシック" pitchFamily="34" charset="-128"/>
              </a:rPr>
              <a:t>jiny</a:t>
            </a:r>
            <a:r>
              <a:rPr lang="en-US" dirty="0">
                <a:ea typeface="ＭＳ Ｐゴシック" pitchFamily="34" charset="-128"/>
              </a:rPr>
              <a:t> </a:t>
            </a:r>
            <a:r>
              <a:rPr lang="en-US" dirty="0" err="1">
                <a:ea typeface="ＭＳ Ｐゴシック" pitchFamily="34" charset="-128"/>
              </a:rPr>
              <a:t>podtext</a:t>
            </a:r>
            <a:endParaRPr lang="en-US" dirty="0">
              <a:ea typeface="ＭＳ Ｐゴシック" pitchFamily="34" charset="-128"/>
            </a:endParaRP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AE652F-AC2C-4BCB-A30C-566A7039D2D2}" type="slidenum">
              <a:rPr lang="cs-CZ" smtClean="0"/>
              <a:pPr/>
              <a:t>22</a:t>
            </a:fld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AE652F-AC2C-4BCB-A30C-566A7039D2D2}" type="slidenum">
              <a:rPr lang="cs-CZ" smtClean="0"/>
              <a:pPr/>
              <a:t>23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7BE85-E2A9-405C-A29C-F1827DD235BC}" type="datetimeFigureOut">
              <a:rPr lang="cs-CZ" smtClean="0"/>
              <a:pPr/>
              <a:t>06.11.2019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CD295-B914-4B35-88C1-FF7DEF8D30F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7BE85-E2A9-405C-A29C-F1827DD235BC}" type="datetimeFigureOut">
              <a:rPr lang="cs-CZ" smtClean="0"/>
              <a:pPr/>
              <a:t>06.11.2019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CD295-B914-4B35-88C1-FF7DEF8D30F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7BE85-E2A9-405C-A29C-F1827DD235BC}" type="datetimeFigureOut">
              <a:rPr lang="cs-CZ" smtClean="0"/>
              <a:pPr/>
              <a:t>06.11.2019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CD295-B914-4B35-88C1-FF7DEF8D30F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7BE85-E2A9-405C-A29C-F1827DD235BC}" type="datetimeFigureOut">
              <a:rPr lang="cs-CZ" smtClean="0"/>
              <a:pPr/>
              <a:t>06.11.2019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CD295-B914-4B35-88C1-FF7DEF8D30F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7BE85-E2A9-405C-A29C-F1827DD235BC}" type="datetimeFigureOut">
              <a:rPr lang="cs-CZ" smtClean="0"/>
              <a:pPr/>
              <a:t>06.11.2019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CD295-B914-4B35-88C1-FF7DEF8D30F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7BE85-E2A9-405C-A29C-F1827DD235BC}" type="datetimeFigureOut">
              <a:rPr lang="cs-CZ" smtClean="0"/>
              <a:pPr/>
              <a:t>06.11.2019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CD295-B914-4B35-88C1-FF7DEF8D30F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7BE85-E2A9-405C-A29C-F1827DD235BC}" type="datetimeFigureOut">
              <a:rPr lang="cs-CZ" smtClean="0"/>
              <a:pPr/>
              <a:t>06.11.2019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CD295-B914-4B35-88C1-FF7DEF8D30F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7BE85-E2A9-405C-A29C-F1827DD235BC}" type="datetimeFigureOut">
              <a:rPr lang="cs-CZ" smtClean="0"/>
              <a:pPr/>
              <a:t>06.11.2019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CD295-B914-4B35-88C1-FF7DEF8D30F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7BE85-E2A9-405C-A29C-F1827DD235BC}" type="datetimeFigureOut">
              <a:rPr lang="cs-CZ" smtClean="0"/>
              <a:pPr/>
              <a:t>06.11.2019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CD295-B914-4B35-88C1-FF7DEF8D30F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7BE85-E2A9-405C-A29C-F1827DD235BC}" type="datetimeFigureOut">
              <a:rPr lang="cs-CZ" smtClean="0"/>
              <a:pPr/>
              <a:t>06.11.2019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CD295-B914-4B35-88C1-FF7DEF8D30F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7BE85-E2A9-405C-A29C-F1827DD235BC}" type="datetimeFigureOut">
              <a:rPr lang="cs-CZ" smtClean="0"/>
              <a:pPr/>
              <a:t>06.11.2019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CD295-B914-4B35-88C1-FF7DEF8D30F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67BE85-E2A9-405C-A29C-F1827DD235BC}" type="datetimeFigureOut">
              <a:rPr lang="cs-CZ" smtClean="0"/>
              <a:pPr/>
              <a:t>06.11.2019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3CD295-B914-4B35-88C1-FF7DEF8D30F1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2571750"/>
            <a:ext cx="9144000" cy="18002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sk-SK" sz="5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International</a:t>
            </a:r>
            <a:r>
              <a:rPr lang="sk-SK" sz="5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5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Business</a:t>
            </a:r>
            <a:r>
              <a:rPr lang="sk-SK" sz="5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5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Law</a:t>
            </a:r>
            <a:endParaRPr lang="sk-SK" sz="5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95000"/>
              </a:lnSpc>
              <a:spcBef>
                <a:spcPct val="0"/>
              </a:spcBef>
            </a:pP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International purchase-sale</a:t>
            </a:r>
            <a:r>
              <a:rPr lang="cs-CZ" sz="3200" dirty="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</a:p>
          <a:p>
            <a:pPr algn="ctr">
              <a:lnSpc>
                <a:spcPct val="95000"/>
              </a:lnSpc>
              <a:spcBef>
                <a:spcPct val="0"/>
              </a:spcBef>
            </a:pP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(concluding the purchase contract)</a:t>
            </a:r>
          </a:p>
        </p:txBody>
      </p:sp>
      <p:sp>
        <p:nvSpPr>
          <p:cNvPr id="2051" name="TextovéPole 7"/>
          <p:cNvSpPr txBox="1">
            <a:spLocks noChangeArrowheads="1"/>
          </p:cNvSpPr>
          <p:nvPr/>
        </p:nvSpPr>
        <p:spPr bwMode="auto">
          <a:xfrm>
            <a:off x="0" y="4811713"/>
            <a:ext cx="9144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cs-CZ" sz="1800" dirty="0">
                <a:latin typeface="Arial" panose="020B0604020202020204" pitchFamily="34" charset="0"/>
              </a:rPr>
              <a:t>Mgr. Tomáš Gongol, Ph.D.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cs-CZ" sz="1800" dirty="0">
                <a:latin typeface="Arial" panose="020B0604020202020204" pitchFamily="34" charset="0"/>
              </a:rPr>
              <a:t>International Business Law PEM/NPPMO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6728" y="185153"/>
            <a:ext cx="2668801" cy="205492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Condition No. 2</a:t>
            </a:r>
            <a:endParaRPr lang="en-GB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357158" y="1500174"/>
            <a:ext cx="8477250" cy="4062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60000" lvl="1" indent="-307975" algn="just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Char char="•"/>
            </a:pPr>
            <a:r>
              <a:rPr lang="en-US" sz="3000" dirty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It</a:t>
            </a:r>
            <a:r>
              <a:rPr lang="en-US" altLang="en-US" sz="3000" dirty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’</a:t>
            </a:r>
            <a:r>
              <a:rPr lang="en-US" sz="3000" dirty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s based on article 30 and 53 CISG</a:t>
            </a:r>
            <a:endParaRPr lang="cs-CZ" sz="3000" dirty="0">
              <a:solidFill>
                <a:srgbClr val="000000"/>
              </a:solidFill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  <a:p>
            <a:pPr marL="360000" lvl="1" indent="-307975" algn="just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None/>
            </a:pPr>
            <a:endParaRPr lang="cs-CZ" sz="3000" dirty="0"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  <a:p>
            <a:pPr marL="360000" lvl="1" indent="-307975" algn="just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None/>
            </a:pPr>
            <a:endParaRPr lang="en-US" sz="3000" dirty="0"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  <a:p>
            <a:pPr marL="360000" lvl="1" indent="-307975" algn="just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Char char="•"/>
            </a:pPr>
            <a:r>
              <a:rPr lang="en-US" sz="3000" dirty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The definition of purchase contract</a:t>
            </a:r>
            <a:endParaRPr lang="en-US" sz="3000" dirty="0"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  <a:p>
            <a:pPr marL="360000" lvl="2" indent="-257175" algn="just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SzPct val="80000"/>
              <a:buFont typeface="Courier New" pitchFamily="49" charset="0"/>
              <a:buChar char="o"/>
            </a:pPr>
            <a:r>
              <a:rPr lang="en-US" sz="3000" dirty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The seller is oblige to </a:t>
            </a:r>
            <a:r>
              <a:rPr lang="en-US" sz="3000" b="1" dirty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deliver </a:t>
            </a:r>
            <a:r>
              <a:rPr lang="en-US" sz="3000" dirty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goods, hand </a:t>
            </a:r>
            <a:r>
              <a:rPr lang="en-US" sz="3000" b="1" dirty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over the documents </a:t>
            </a:r>
            <a:r>
              <a:rPr lang="en-US" sz="3000" dirty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and transfer the ownership</a:t>
            </a:r>
            <a:endParaRPr lang="en-US" sz="3000" b="1" dirty="0">
              <a:solidFill>
                <a:srgbClr val="000000"/>
              </a:solidFill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  <a:p>
            <a:pPr marL="360000" lvl="2" indent="-257175" algn="just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SzPct val="80000"/>
              <a:buFont typeface="Courier New" pitchFamily="49" charset="0"/>
              <a:buChar char="o"/>
            </a:pPr>
            <a:r>
              <a:rPr lang="en-US" sz="3000" dirty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The buyer is oblige to pay for goods </a:t>
            </a:r>
            <a:r>
              <a:rPr lang="en-US" sz="3000" b="1" dirty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purchase price and take the delivery</a:t>
            </a:r>
            <a:endParaRPr lang="en-US" sz="3000" dirty="0">
              <a:solidFill>
                <a:srgbClr val="000000"/>
              </a:solidFill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  <a:p>
            <a:pPr marL="360000" algn="just"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en-GB" altLang="cs-CZ" sz="3000" dirty="0">
              <a:latin typeface="Times New Roman" pitchFamily="18" charset="0"/>
              <a:ea typeface="Arial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47203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Purchase contract X Contract of Work</a:t>
            </a:r>
            <a:endParaRPr lang="en-GB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357158" y="1500174"/>
            <a:ext cx="8477250" cy="4727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60000" lvl="1" indent="-307975" algn="just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Char char="•"/>
            </a:pPr>
            <a:r>
              <a:rPr lang="en-US" sz="2600" dirty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Vienna contract is also about products which are about to be </a:t>
            </a:r>
            <a:r>
              <a:rPr lang="en-US" sz="2600" b="1" dirty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produced</a:t>
            </a:r>
            <a:endParaRPr lang="cs-CZ" sz="2600" b="1" dirty="0">
              <a:solidFill>
                <a:srgbClr val="000000"/>
              </a:solidFill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  <a:p>
            <a:pPr marL="360000" lvl="1" indent="-307975" algn="just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None/>
            </a:pPr>
            <a:endParaRPr lang="en-US" dirty="0">
              <a:solidFill>
                <a:srgbClr val="000000"/>
              </a:solidFill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  <a:p>
            <a:pPr marL="360000" lvl="2" indent="-257175" algn="just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SzPct val="80000"/>
              <a:buFont typeface="Courier New" pitchFamily="49" charset="0"/>
              <a:buChar char="o"/>
            </a:pPr>
            <a:r>
              <a:rPr lang="en-US" sz="2600" dirty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It is the </a:t>
            </a:r>
            <a:r>
              <a:rPr lang="en-US" sz="2600" b="1" dirty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purchase contract</a:t>
            </a:r>
            <a:r>
              <a:rPr lang="en-US" sz="2600" dirty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in case if </a:t>
            </a:r>
            <a:r>
              <a:rPr lang="en-US" sz="2600" u="sng" dirty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producer delivered essential part of material</a:t>
            </a:r>
            <a:r>
              <a:rPr lang="en-US" sz="2600" dirty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needed for production </a:t>
            </a:r>
            <a:r>
              <a:rPr lang="en-US" sz="2600" u="sng" dirty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</a:p>
          <a:p>
            <a:pPr marL="102825" lvl="2" indent="0" algn="just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SzPct val="80000"/>
              <a:buNone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	X</a:t>
            </a:r>
          </a:p>
          <a:p>
            <a:pPr marL="102825" lvl="2" indent="0" algn="just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SzPct val="80000"/>
              <a:buNone/>
            </a:pPr>
            <a:r>
              <a:rPr lang="en-US" dirty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	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If the customer delivers an essential part of material, then 	it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’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s 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Contract of Work</a:t>
            </a:r>
            <a:endParaRPr lang="cs-CZ" sz="2400" b="1" dirty="0">
              <a:solidFill>
                <a:srgbClr val="000000"/>
              </a:solidFill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  <a:p>
            <a:pPr marL="360000" lvl="3" indent="-204788" algn="just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None/>
            </a:pPr>
            <a:endParaRPr lang="en-US" sz="1600" dirty="0"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  <a:p>
            <a:pPr marL="560025" lvl="3" indent="0" algn="just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SzPct val="80000"/>
              <a:buNone/>
            </a:pPr>
            <a:r>
              <a:rPr lang="en-US" sz="2200" dirty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	It</a:t>
            </a:r>
            <a:r>
              <a:rPr lang="en-US" altLang="en-US" sz="2200" dirty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’</a:t>
            </a:r>
            <a:r>
              <a:rPr lang="en-US" sz="2200" dirty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s </a:t>
            </a:r>
            <a:r>
              <a:rPr lang="en-US" sz="2200" b="1" dirty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Contract for Work </a:t>
            </a:r>
            <a:r>
              <a:rPr lang="en-US" sz="2200" dirty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contract if dominant part of the 	obligation is to </a:t>
            </a:r>
            <a:r>
              <a:rPr lang="en-US" sz="2200" u="sng" dirty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perform work or provide service</a:t>
            </a:r>
          </a:p>
          <a:p>
            <a:pPr marL="1731600" lvl="6" indent="-204788" algn="just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 typeface="Wingdings" pitchFamily="2" charset="2"/>
              <a:buChar char="§"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e.g. installation required</a:t>
            </a:r>
          </a:p>
          <a:p>
            <a:pPr marL="360000" algn="just"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en-GB" altLang="cs-CZ" sz="2000" dirty="0">
              <a:latin typeface="Times New Roman" pitchFamily="18" charset="0"/>
              <a:ea typeface="Arial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47203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Case</a:t>
            </a:r>
            <a:endParaRPr lang="en-GB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285720" y="857232"/>
            <a:ext cx="8477250" cy="5752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410400" lvl="2" indent="-257175" algn="just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SzPct val="80000"/>
              <a:buFont typeface="Courier New" charset="0"/>
              <a:buChar char="o"/>
              <a:defRPr/>
            </a:pP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The Swiss company as buyer and German company as seller concluded a contract on 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deliver and installation of fitness devices</a:t>
            </a:r>
            <a:endParaRPr lang="cs-CZ" sz="2800" b="1" i="1" dirty="0">
              <a:latin typeface="Times New Roman" pitchFamily="18" charset="0"/>
              <a:cs typeface="Times New Roman" pitchFamily="18" charset="0"/>
            </a:endParaRPr>
          </a:p>
          <a:p>
            <a:pPr marL="410400" lvl="2" indent="-257175" algn="just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SzPct val="80000"/>
              <a:buNone/>
              <a:defRPr/>
            </a:pPr>
            <a:endParaRPr lang="en-US" sz="2800" b="1" i="1" dirty="0">
              <a:latin typeface="Times New Roman" pitchFamily="18" charset="0"/>
              <a:cs typeface="Times New Roman" pitchFamily="18" charset="0"/>
            </a:endParaRPr>
          </a:p>
          <a:p>
            <a:pPr marL="410400" lvl="2" indent="-257175" algn="just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SzPct val="80000"/>
              <a:buFont typeface="Courier New" charset="0"/>
              <a:buChar char="o"/>
              <a:defRPr/>
            </a:pP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It was water tank with high concentration of salt. This tank began to leak out even after several reparations</a:t>
            </a:r>
            <a:endParaRPr lang="cs-CZ" sz="2800" i="1" dirty="0">
              <a:latin typeface="Times New Roman" pitchFamily="18" charset="0"/>
              <a:cs typeface="Times New Roman" pitchFamily="18" charset="0"/>
            </a:endParaRPr>
          </a:p>
          <a:p>
            <a:pPr marL="410400" lvl="2" indent="-257175" algn="just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SzPct val="80000"/>
              <a:buFont typeface="Courier New" charset="0"/>
              <a:buChar char="o"/>
              <a:defRPr/>
            </a:pPr>
            <a:endParaRPr lang="en-US" sz="2800" i="1" dirty="0">
              <a:latin typeface="Times New Roman" pitchFamily="18" charset="0"/>
              <a:cs typeface="Times New Roman" pitchFamily="18" charset="0"/>
            </a:endParaRPr>
          </a:p>
          <a:p>
            <a:pPr marL="410400" lvl="2" indent="-257175" algn="just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SzPct val="80000"/>
              <a:buFont typeface="Courier New" charset="0"/>
              <a:buChar char="o"/>
              <a:defRPr/>
            </a:pP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The Swiss buyer resigned 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from the contract 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and requested to refund the purchasing price and damages</a:t>
            </a:r>
            <a:endParaRPr lang="cs-CZ" sz="2800" i="1" dirty="0">
              <a:latin typeface="Times New Roman" pitchFamily="18" charset="0"/>
              <a:cs typeface="Times New Roman" pitchFamily="18" charset="0"/>
            </a:endParaRPr>
          </a:p>
          <a:p>
            <a:pPr marL="410400" lvl="2" indent="-257175" algn="just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SzPct val="80000"/>
              <a:buNone/>
              <a:defRPr/>
            </a:pP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410400" lvl="2" indent="-257175" algn="just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SzPct val="80000"/>
              <a:buFont typeface="Courier New" charset="0"/>
              <a:buChar char="o"/>
              <a:defRPr/>
            </a:pP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The Court decided that Vienna Convention will be applicable because 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the price of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labour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is not more valuable than the goods.</a:t>
            </a:r>
            <a:endParaRPr lang="en-US" sz="2800" i="1" dirty="0">
              <a:latin typeface="Times New Roman" pitchFamily="18" charset="0"/>
              <a:cs typeface="Times New Roman" pitchFamily="18" charset="0"/>
            </a:endParaRPr>
          </a:p>
          <a:p>
            <a:pPr marL="410400" algn="just"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en-GB" altLang="cs-CZ" sz="2200" dirty="0">
              <a:latin typeface="Times New Roman" pitchFamily="18" charset="0"/>
              <a:ea typeface="Arial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47203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Condition No. 3</a:t>
            </a:r>
            <a:endParaRPr lang="en-GB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357158" y="1214422"/>
            <a:ext cx="8477250" cy="4816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60000" lvl="1" indent="-307975" algn="just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Char char="•"/>
            </a:pPr>
            <a:r>
              <a:rPr lang="en-US" sz="2600" dirty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The object of purchase must be </a:t>
            </a:r>
            <a:r>
              <a:rPr lang="en-US" sz="2600" b="1" u="sng" dirty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goods</a:t>
            </a:r>
            <a:endParaRPr lang="en-US" sz="2600" dirty="0"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  <a:p>
            <a:pPr marL="360000" lvl="2" indent="-257175" algn="just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SzPct val="80000"/>
              <a:buFont typeface="Courier New" pitchFamily="49" charset="0"/>
              <a:buChar char="o"/>
            </a:pPr>
            <a:r>
              <a:rPr lang="en-US" sz="2600" b="1" dirty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Goods = movable and tangible things</a:t>
            </a:r>
          </a:p>
          <a:p>
            <a:pPr marL="360000" lvl="2" indent="-257175" algn="just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SzPct val="80000"/>
              <a:buFont typeface="Courier New" pitchFamily="49" charset="0"/>
              <a:buChar char="o"/>
            </a:pPr>
            <a:endParaRPr lang="en-US" sz="2800" dirty="0">
              <a:solidFill>
                <a:srgbClr val="000000"/>
              </a:solidFill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  <a:p>
            <a:pPr marL="360000" lvl="2" indent="-257175" algn="just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SzPct val="80000"/>
              <a:buFont typeface="Courier New" pitchFamily="49" charset="0"/>
              <a:buChar char="o"/>
            </a:pP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Case:</a:t>
            </a:r>
          </a:p>
          <a:p>
            <a:pPr marL="817200" lvl="3" indent="-257175" algn="just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SzPct val="80000"/>
              <a:buFont typeface="Courier New" pitchFamily="49" charset="0"/>
              <a:buChar char="o"/>
            </a:pPr>
            <a:r>
              <a:rPr lang="en-US" i="1" dirty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The German client let Swizz marketing institute make </a:t>
            </a:r>
            <a:r>
              <a:rPr lang="en-US" b="1" i="1" dirty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an analysis of market</a:t>
            </a:r>
            <a:r>
              <a:rPr lang="en-US" i="1" dirty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. German client refused to pay because the result doesn</a:t>
            </a:r>
            <a:r>
              <a:rPr lang="en-US" altLang="en-US" i="1" dirty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’</a:t>
            </a:r>
            <a:r>
              <a:rPr lang="en-US" i="1" dirty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t match the assignment according to him. </a:t>
            </a:r>
            <a:endParaRPr lang="cs-CZ" i="1" dirty="0">
              <a:solidFill>
                <a:srgbClr val="000000"/>
              </a:solidFill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  <a:p>
            <a:pPr marL="817200" lvl="3" indent="-257175" algn="just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SzPct val="80000"/>
              <a:buNone/>
            </a:pPr>
            <a:endParaRPr lang="en-US" i="1" dirty="0">
              <a:solidFill>
                <a:srgbClr val="000000"/>
              </a:solidFill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  <a:p>
            <a:pPr marL="817200" lvl="3" indent="-257175" algn="just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SzPct val="80000"/>
              <a:buFont typeface="Courier New" pitchFamily="49" charset="0"/>
              <a:buChar char="o"/>
            </a:pPr>
            <a:r>
              <a:rPr lang="en-US" i="1" dirty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The Court decided that Vienna convention </a:t>
            </a:r>
            <a:r>
              <a:rPr lang="en-US" b="1" i="1" dirty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will not </a:t>
            </a:r>
            <a:r>
              <a:rPr lang="en-US" i="1" dirty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be applicable because for the sale of goods is characteristic </a:t>
            </a:r>
            <a:r>
              <a:rPr lang="en-US" i="1" dirty="0" err="1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transfering</a:t>
            </a:r>
            <a:r>
              <a:rPr lang="en-US" i="1" dirty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of ownership rights. </a:t>
            </a:r>
            <a:endParaRPr lang="cs-CZ" i="1" dirty="0">
              <a:solidFill>
                <a:srgbClr val="000000"/>
              </a:solidFill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  <a:p>
            <a:pPr marL="817200" lvl="3" indent="-257175" algn="just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SzPct val="80000"/>
              <a:buNone/>
            </a:pPr>
            <a:endParaRPr lang="en-US" i="1" dirty="0">
              <a:solidFill>
                <a:srgbClr val="000000"/>
              </a:solidFill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  <a:p>
            <a:pPr marL="817200" lvl="3" indent="-257175" algn="just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SzPct val="80000"/>
              <a:buFont typeface="Courier New" pitchFamily="49" charset="0"/>
              <a:buChar char="o"/>
            </a:pPr>
            <a:r>
              <a:rPr lang="en-US" i="1" dirty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Although the report written, it is not a transfer of ownership of the paper but of the ideas which are there</a:t>
            </a:r>
          </a:p>
          <a:p>
            <a:pPr marL="360000" algn="just"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en-GB" altLang="cs-CZ" sz="2200" dirty="0">
              <a:latin typeface="Times New Roman" pitchFamily="18" charset="0"/>
              <a:ea typeface="Arial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47203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1000108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sz="3600" b="1" dirty="0">
              <a:solidFill>
                <a:schemeClr val="bg1"/>
              </a:solidFill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  <a:p>
            <a:pPr algn="ctr">
              <a:defRPr/>
            </a:pP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Vienna convention cannot be used for purchasing:</a:t>
            </a:r>
            <a:br>
              <a:rPr lang="en-US" sz="3600" b="1" dirty="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</a:br>
            <a:endParaRPr lang="en-GB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285720" y="1000108"/>
            <a:ext cx="8477250" cy="507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60000" lvl="1" indent="-307975" algn="just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Char char="•"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Goods bought for 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personal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, family or household uses</a:t>
            </a:r>
          </a:p>
          <a:p>
            <a:pPr marL="360000" lvl="2" indent="0" algn="just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SzPct val="80000"/>
              <a:buNone/>
            </a:pPr>
            <a:r>
              <a:rPr lang="en-US" sz="2200" dirty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i.e. </a:t>
            </a:r>
            <a:r>
              <a:rPr lang="en-US" sz="2200" b="1" dirty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consumer contracts</a:t>
            </a:r>
            <a:endParaRPr lang="en-US" sz="2200" dirty="0"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  <a:p>
            <a:pPr marL="360000" lvl="2" indent="0" algn="just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SzPct val="80000"/>
              <a:buNone/>
            </a:pPr>
            <a:r>
              <a:rPr lang="en-US" sz="2200" dirty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Differentiation: especially by amount of purchased goods, place of purchase, etc.</a:t>
            </a:r>
            <a:endParaRPr lang="cs-CZ" sz="2200" dirty="0">
              <a:solidFill>
                <a:srgbClr val="000000"/>
              </a:solidFill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  <a:p>
            <a:pPr marL="360000" lvl="2" indent="0" algn="just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SzPct val="80000"/>
              <a:buNone/>
            </a:pPr>
            <a:endParaRPr lang="en-US" sz="2200" dirty="0"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  <a:p>
            <a:pPr marL="360000" lvl="1" indent="-307975" algn="just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Char char="•"/>
            </a:pP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Goods sold at auctions</a:t>
            </a:r>
            <a:endParaRPr lang="en-US" sz="2400" dirty="0"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  <a:p>
            <a:pPr marL="360000" lvl="2" indent="0" algn="just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SzPct val="80000"/>
              <a:buFont typeface="Courier New" pitchFamily="49" charset="0"/>
              <a:buChar char="o"/>
            </a:pPr>
            <a:r>
              <a:rPr lang="cs-CZ" sz="2200" dirty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sz="2200" dirty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Differentiation: seller do not know buyer – it is another contracting process</a:t>
            </a:r>
            <a:endParaRPr lang="en-US" sz="2200" dirty="0"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  <a:p>
            <a:pPr marL="360000" lvl="1" indent="-307975" algn="just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Char char="•"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Goods sold during 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execution</a:t>
            </a:r>
            <a:endParaRPr lang="en-US" sz="2400" dirty="0"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  <a:p>
            <a:pPr marL="360000" lvl="2" indent="0" algn="just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SzPct val="80000"/>
              <a:buFont typeface="Courier New" pitchFamily="49" charset="0"/>
              <a:buChar char="o"/>
            </a:pPr>
            <a:r>
              <a:rPr lang="cs-CZ" sz="2200" dirty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sz="2200" dirty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Seller do not have things disposal</a:t>
            </a:r>
            <a:endParaRPr lang="en-US" sz="2200" dirty="0"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  <a:p>
            <a:pPr marL="360000" lvl="1" indent="-307975" algn="just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Char char="•"/>
            </a:pP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Securities or money</a:t>
            </a:r>
          </a:p>
          <a:p>
            <a:pPr marL="360000" lvl="1" indent="-307975" algn="just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Char char="•"/>
            </a:pP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Boats, ships, hovercrafts or aircrafts</a:t>
            </a:r>
            <a:endParaRPr lang="en-US" sz="2400" dirty="0"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  <a:p>
            <a:pPr marL="360000" lvl="1" indent="-307975" algn="just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Char char="•"/>
            </a:pP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Electricity</a:t>
            </a:r>
            <a:endParaRPr lang="en-US" sz="2400" dirty="0"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  <a:p>
            <a:pPr marL="360000" lvl="2" indent="0" algn="just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SzPct val="80000"/>
              <a:buNone/>
            </a:pPr>
            <a:r>
              <a:rPr lang="en-US" sz="2200" dirty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Not everywhere is understood as </a:t>
            </a:r>
            <a:r>
              <a:rPr lang="en-US" altLang="en-US" sz="2200" dirty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“</a:t>
            </a:r>
            <a:r>
              <a:rPr lang="en-US" sz="2200" dirty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thing</a:t>
            </a:r>
            <a:r>
              <a:rPr lang="en-US" altLang="en-US" sz="2000" dirty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”</a:t>
            </a:r>
            <a:endParaRPr lang="en-US" sz="2000" dirty="0">
              <a:solidFill>
                <a:srgbClr val="000000"/>
              </a:solidFill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  <a:p>
            <a:pPr marL="360000" algn="just"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en-GB" altLang="cs-CZ" sz="2000" dirty="0">
              <a:latin typeface="Times New Roman" pitchFamily="18" charset="0"/>
              <a:ea typeface="Arial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47203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95000"/>
              </a:lnSpc>
              <a:defRPr/>
            </a:pP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Creation of purchase contract</a:t>
            </a:r>
          </a:p>
        </p:txBody>
      </p:sp>
      <p:sp>
        <p:nvSpPr>
          <p:cNvPr id="5" name="Text Box 16"/>
          <p:cNvSpPr txBox="1">
            <a:spLocks noChangeArrowheads="1"/>
          </p:cNvSpPr>
          <p:nvPr/>
        </p:nvSpPr>
        <p:spPr bwMode="auto">
          <a:xfrm>
            <a:off x="214282" y="1643050"/>
            <a:ext cx="10731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ct val="95000"/>
              </a:lnSpc>
            </a:pPr>
            <a:r>
              <a:rPr lang="en-US" sz="6000" dirty="0">
                <a:solidFill>
                  <a:srgbClr val="000000"/>
                </a:solidFill>
              </a:rPr>
              <a:t>1.</a:t>
            </a:r>
          </a:p>
        </p:txBody>
      </p:sp>
      <p:sp>
        <p:nvSpPr>
          <p:cNvPr id="6" name="Text Box 17"/>
          <p:cNvSpPr txBox="1">
            <a:spLocks noChangeArrowheads="1"/>
          </p:cNvSpPr>
          <p:nvPr/>
        </p:nvSpPr>
        <p:spPr bwMode="auto">
          <a:xfrm>
            <a:off x="357158" y="4071942"/>
            <a:ext cx="10731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ct val="95000"/>
              </a:lnSpc>
            </a:pPr>
            <a:r>
              <a:rPr lang="en-US" sz="6000" dirty="0">
                <a:solidFill>
                  <a:srgbClr val="000000"/>
                </a:solidFill>
              </a:rPr>
              <a:t>2.</a:t>
            </a: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500174"/>
            <a:ext cx="1820862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500166" y="1875301"/>
            <a:ext cx="1709737" cy="321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2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Proposer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4678" y="1928802"/>
            <a:ext cx="2381250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72132" y="1500174"/>
            <a:ext cx="1811338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5643570" y="1714488"/>
            <a:ext cx="1711325" cy="643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2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Recipient</a:t>
            </a:r>
          </a:p>
          <a:p>
            <a:pPr algn="ctr">
              <a:lnSpc>
                <a:spcPct val="95000"/>
              </a:lnSpc>
            </a:pPr>
            <a:r>
              <a:rPr lang="en-US" sz="2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(Acceptor</a:t>
            </a:r>
            <a:r>
              <a:rPr lang="en-US" dirty="0">
                <a:solidFill>
                  <a:srgbClr val="000000"/>
                </a:solidFill>
              </a:rPr>
              <a:t>)</a:t>
            </a: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3357554" y="1714488"/>
            <a:ext cx="1917700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Proposal (offer)</a:t>
            </a:r>
          </a:p>
        </p:txBody>
      </p:sp>
      <p:pic>
        <p:nvPicPr>
          <p:cNvPr id="13" name="Picture 1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57290" y="3929066"/>
            <a:ext cx="1820863" cy="110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 Box 15"/>
          <p:cNvSpPr txBox="1">
            <a:spLocks noChangeArrowheads="1"/>
          </p:cNvSpPr>
          <p:nvPr/>
        </p:nvSpPr>
        <p:spPr bwMode="auto">
          <a:xfrm>
            <a:off x="1428728" y="4304193"/>
            <a:ext cx="1711325" cy="321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2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Proposer</a:t>
            </a:r>
          </a:p>
        </p:txBody>
      </p:sp>
      <p:pic>
        <p:nvPicPr>
          <p:cNvPr id="15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800000">
            <a:off x="3143240" y="4357694"/>
            <a:ext cx="2381250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00694" y="3929066"/>
            <a:ext cx="1819275" cy="109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 Box 13"/>
          <p:cNvSpPr txBox="1">
            <a:spLocks noChangeArrowheads="1"/>
          </p:cNvSpPr>
          <p:nvPr/>
        </p:nvSpPr>
        <p:spPr bwMode="auto">
          <a:xfrm>
            <a:off x="5643570" y="4214818"/>
            <a:ext cx="1711325" cy="643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2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Recipient</a:t>
            </a:r>
          </a:p>
          <a:p>
            <a:pPr algn="ctr">
              <a:lnSpc>
                <a:spcPct val="95000"/>
              </a:lnSpc>
            </a:pPr>
            <a:r>
              <a:rPr lang="en-US" sz="2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(Acceptor)</a:t>
            </a:r>
          </a:p>
        </p:txBody>
      </p:sp>
      <p:sp>
        <p:nvSpPr>
          <p:cNvPr id="18" name="Text Box 11"/>
          <p:cNvSpPr txBox="1">
            <a:spLocks noChangeArrowheads="1"/>
          </p:cNvSpPr>
          <p:nvPr/>
        </p:nvSpPr>
        <p:spPr bwMode="auto">
          <a:xfrm>
            <a:off x="3428992" y="4429132"/>
            <a:ext cx="2008187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Acceptance </a:t>
            </a:r>
          </a:p>
        </p:txBody>
      </p:sp>
    </p:spTree>
    <p:extLst>
      <p:ext uri="{BB962C8B-B14F-4D97-AF65-F5344CB8AC3E}">
        <p14:creationId xmlns:p14="http://schemas.microsoft.com/office/powerpoint/2010/main" val="15047203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Proposal (art.14 CISG)</a:t>
            </a:r>
            <a:endParaRPr lang="en-GB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3372" y="714356"/>
            <a:ext cx="1819275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4214810" y="1146301"/>
            <a:ext cx="1711325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Proposer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9322" y="1142984"/>
            <a:ext cx="2384425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6143636" y="928670"/>
            <a:ext cx="1974850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Proposal (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oferta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9" name="Obdélník 8"/>
          <p:cNvSpPr/>
          <p:nvPr/>
        </p:nvSpPr>
        <p:spPr>
          <a:xfrm>
            <a:off x="357158" y="1714488"/>
            <a:ext cx="8072478" cy="4916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000" lvl="1" indent="-307975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</a:pPr>
            <a:r>
              <a:rPr lang="en-US" sz="3200" b="1" dirty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Requirements:</a:t>
            </a:r>
            <a:endParaRPr lang="cs-CZ" sz="3200" b="1" dirty="0"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  <a:p>
            <a:pPr marL="360000" lvl="1" indent="-307975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</a:pPr>
            <a:endParaRPr lang="en-US" sz="2000" b="1" dirty="0"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  <a:p>
            <a:pPr marL="771525" lvl="2" indent="-257175" algn="just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SzPct val="80000"/>
              <a:buFont typeface="Courier New" pitchFamily="49" charset="0"/>
              <a:buChar char="o"/>
            </a:pPr>
            <a:r>
              <a:rPr lang="en-US" sz="2200" b="1" u="sng" dirty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Personal</a:t>
            </a:r>
            <a:r>
              <a:rPr lang="en-US" sz="2200" dirty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- the proposal has to be design to </a:t>
            </a:r>
            <a:r>
              <a:rPr lang="en-US" sz="2200" b="1" dirty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one or more </a:t>
            </a:r>
            <a:r>
              <a:rPr lang="en-US" sz="2200" dirty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specific persons</a:t>
            </a:r>
          </a:p>
          <a:p>
            <a:pPr marL="1130300" lvl="3" indent="-204788" algn="just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 typeface="Wingdings" pitchFamily="2" charset="2"/>
              <a:buChar char="§"/>
            </a:pPr>
            <a:r>
              <a:rPr lang="en-US" sz="2200" dirty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Otherwise it is a call for file a motion (e.g. advertising)</a:t>
            </a:r>
          </a:p>
          <a:p>
            <a:pPr marL="771525" lvl="2" indent="-257175" algn="just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Char char=" "/>
            </a:pPr>
            <a:endParaRPr lang="en-US" b="1" u="sng" dirty="0"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  <a:p>
            <a:pPr marL="771525" lvl="2" indent="-257175" algn="just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SzPct val="80000"/>
              <a:buFont typeface="Courier New" pitchFamily="49" charset="0"/>
              <a:buChar char="o"/>
            </a:pPr>
            <a:r>
              <a:rPr lang="en-US" sz="2200" b="1" u="sng" dirty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Content</a:t>
            </a:r>
            <a:r>
              <a:rPr lang="en-US" sz="2200" dirty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- it has to be sufficiently definite</a:t>
            </a:r>
          </a:p>
          <a:p>
            <a:pPr marL="1130300" lvl="3" indent="-204788" algn="just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 typeface="Wingdings" pitchFamily="2" charset="2"/>
              <a:buChar char="§"/>
            </a:pPr>
            <a:r>
              <a:rPr lang="en-US" sz="2200" b="1" dirty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goods</a:t>
            </a:r>
            <a:r>
              <a:rPr lang="en-US" sz="2200" b="1" u="sng" dirty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sz="2200" u="sng" dirty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(</a:t>
            </a:r>
            <a:r>
              <a:rPr lang="en-US" sz="2200" u="sng" dirty="0" err="1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individualy</a:t>
            </a:r>
            <a:r>
              <a:rPr lang="en-US" sz="2200" u="sng" dirty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/ group) </a:t>
            </a:r>
            <a:r>
              <a:rPr lang="en-US" sz="2200" dirty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-  can be determined by samples or originals, </a:t>
            </a:r>
            <a:r>
              <a:rPr lang="en-US" sz="2200" dirty="0" err="1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reffering</a:t>
            </a:r>
            <a:r>
              <a:rPr lang="en-US" sz="2200" dirty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to catalogue, description…</a:t>
            </a:r>
          </a:p>
          <a:p>
            <a:pPr marL="1130300" lvl="3" indent="-204788" algn="just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 typeface="Wingdings" pitchFamily="2" charset="2"/>
              <a:buChar char="§"/>
            </a:pPr>
            <a:r>
              <a:rPr lang="en-US" sz="2200" b="1" u="sng" dirty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amount</a:t>
            </a:r>
            <a:endParaRPr lang="en-US" sz="2200" dirty="0"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  <a:p>
            <a:pPr marL="1130300" lvl="3" indent="-204788" algn="just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 typeface="Wingdings" pitchFamily="2" charset="2"/>
              <a:buChar char="§"/>
            </a:pPr>
            <a:r>
              <a:rPr lang="en-US" sz="2200" b="1" u="sng" dirty="0" err="1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puchase</a:t>
            </a:r>
            <a:r>
              <a:rPr lang="en-US" sz="2200" b="1" u="sng" dirty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price</a:t>
            </a:r>
            <a:r>
              <a:rPr lang="en-US" sz="2200" dirty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or provision allowing its determination (e.g. price lists, price arbitrage)</a:t>
            </a:r>
          </a:p>
          <a:p>
            <a:pPr marL="771525" lvl="2" indent="-257175" algn="just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Char char=" "/>
            </a:pPr>
            <a:endParaRPr lang="en-US" dirty="0"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  <a:p>
            <a:pPr marL="771525" lvl="2" indent="-257175" algn="just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SzPct val="80000"/>
              <a:buFont typeface="Courier New" pitchFamily="49" charset="0"/>
              <a:buChar char="o"/>
            </a:pPr>
            <a:r>
              <a:rPr lang="en-US" dirty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sz="2200" dirty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The proposal has to </a:t>
            </a:r>
            <a:r>
              <a:rPr lang="en-US" sz="2200" b="1" dirty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demonstrate willingness of Proposer to be committed</a:t>
            </a:r>
            <a:r>
              <a:rPr lang="en-US" sz="2200" dirty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if the proposal is accepted. </a:t>
            </a:r>
          </a:p>
        </p:txBody>
      </p:sp>
    </p:spTree>
    <p:extLst>
      <p:ext uri="{BB962C8B-B14F-4D97-AF65-F5344CB8AC3E}">
        <p14:creationId xmlns:p14="http://schemas.microsoft.com/office/powerpoint/2010/main" val="15047203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Cancellation and withdrawal of an offer</a:t>
            </a:r>
            <a:endParaRPr lang="en-GB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285720" y="1142984"/>
            <a:ext cx="8477250" cy="4624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60000" lvl="1" indent="-308610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None/>
              <a:defRPr/>
            </a:pPr>
            <a:r>
              <a:rPr lang="en-US" sz="2600" b="1" u="sng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Cancellation</a:t>
            </a:r>
            <a:endParaRPr lang="cs-CZ" sz="2600" b="1" u="sng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60000" lvl="1" indent="-308610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None/>
              <a:defRPr/>
            </a:pPr>
            <a:endParaRPr lang="en-US" sz="2600" dirty="0">
              <a:latin typeface="Times New Roman" pitchFamily="18" charset="0"/>
              <a:cs typeface="Times New Roman" pitchFamily="18" charset="0"/>
            </a:endParaRPr>
          </a:p>
          <a:p>
            <a:pPr marL="360000" lvl="2" indent="-257175" algn="just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SzPct val="80000"/>
              <a:buFont typeface="Courier New" charset="0"/>
              <a:buChar char="o"/>
              <a:defRPr/>
            </a:pP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It is possible if the notice of cancellation of an offer reaches the Acceptor </a:t>
            </a:r>
            <a:r>
              <a:rPr lang="en-US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sooner or simultaneously with the offer.</a:t>
            </a:r>
            <a:endParaRPr lang="en-US" sz="20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817200" lvl="3" indent="-257175" algn="just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SzPct val="80000"/>
              <a:buFont typeface="Courier New" charset="0"/>
              <a:buChar char="o"/>
              <a:defRPr/>
            </a:pP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This is the way to cancel the offer which is even described as irrevocable</a:t>
            </a:r>
          </a:p>
          <a:p>
            <a:pPr marL="360000" lvl="3" indent="-205740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None/>
              <a:defRPr/>
            </a:pPr>
            <a:endParaRPr lang="cs-CZ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60000" lvl="3" indent="-205740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None/>
              <a:defRPr/>
            </a:pPr>
            <a:endParaRPr lang="en-US" sz="1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60000" lvl="1" indent="-308610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None/>
              <a:defRPr/>
            </a:pPr>
            <a:r>
              <a:rPr lang="en-US" sz="2600" b="1" u="sng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Withdrawal</a:t>
            </a:r>
            <a:endParaRPr lang="cs-CZ" sz="2600" b="1" u="sng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60000" lvl="1" indent="-308610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None/>
              <a:defRPr/>
            </a:pPr>
            <a:endParaRPr lang="en-US" sz="2600" dirty="0">
              <a:latin typeface="Times New Roman" pitchFamily="18" charset="0"/>
              <a:cs typeface="Times New Roman" pitchFamily="18" charset="0"/>
            </a:endParaRPr>
          </a:p>
          <a:p>
            <a:pPr marL="360000" lvl="2" indent="-257175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SzPct val="80000"/>
              <a:buFont typeface="Courier New" charset="0"/>
              <a:buChar char="o"/>
              <a:defRPr/>
            </a:pP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After the offer reached the Acceptor it cannot be cancelled, but it can be withdraw if:</a:t>
            </a:r>
          </a:p>
          <a:p>
            <a:pPr marL="817200" lvl="3" indent="-257175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AutoNum type="arabicPeriod"/>
              <a:defRPr/>
            </a:pPr>
            <a:r>
              <a:rPr lang="en-US" b="1" u="sng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Until potential Acceptor sends an acceptance and</a:t>
            </a:r>
          </a:p>
          <a:p>
            <a:pPr marL="817200" lvl="3" indent="-257175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AutoNum type="arabicPeriod"/>
              <a:defRPr/>
            </a:pPr>
            <a:r>
              <a:rPr lang="en-US" b="1" u="sng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An offer is not irrevocable</a:t>
            </a:r>
          </a:p>
        </p:txBody>
      </p:sp>
    </p:spTree>
    <p:extLst>
      <p:ext uri="{BB962C8B-B14F-4D97-AF65-F5344CB8AC3E}">
        <p14:creationId xmlns:p14="http://schemas.microsoft.com/office/powerpoint/2010/main" val="15047203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Acceptance (art. 18 CISG)</a:t>
            </a:r>
            <a:endParaRPr lang="en-GB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00892" y="857232"/>
            <a:ext cx="1819275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7072330" y="1071546"/>
            <a:ext cx="1709737" cy="643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2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Recepient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95000"/>
              </a:lnSpc>
            </a:pPr>
            <a:r>
              <a:rPr lang="en-US" sz="2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(Acceptor)</a:t>
            </a: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1357298"/>
            <a:ext cx="2392363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4572000" y="1142984"/>
            <a:ext cx="2592388" cy="263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Acceptance</a:t>
            </a:r>
          </a:p>
        </p:txBody>
      </p:sp>
      <p:sp>
        <p:nvSpPr>
          <p:cNvPr id="9" name="Obdélník 8"/>
          <p:cNvSpPr/>
          <p:nvPr/>
        </p:nvSpPr>
        <p:spPr>
          <a:xfrm>
            <a:off x="0" y="1928802"/>
            <a:ext cx="8358214" cy="43319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indent="-307975" algn="just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Char char="•"/>
            </a:pP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Declaration 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– </a:t>
            </a:r>
            <a:r>
              <a:rPr lang="en-US" sz="2200" dirty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e.g. signing a contract, consent with an order</a:t>
            </a:r>
          </a:p>
          <a:p>
            <a:pPr marL="771525" lvl="2" indent="-257175" algn="just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SzPct val="80000"/>
              <a:buFont typeface="Courier New" pitchFamily="49" charset="0"/>
              <a:buChar char="o"/>
            </a:pPr>
            <a:r>
              <a:rPr lang="en-US" sz="2200" dirty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Effective when the acceptance reaches the proposer</a:t>
            </a:r>
          </a:p>
          <a:p>
            <a:pPr marL="771525" lvl="2" indent="-257175" algn="just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SzPct val="80000"/>
              <a:buFont typeface="Courier New" pitchFamily="49" charset="0"/>
              <a:buChar char="o"/>
            </a:pPr>
            <a:r>
              <a:rPr lang="en-US" sz="2200" dirty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No need to use the same mean of communication</a:t>
            </a:r>
          </a:p>
          <a:p>
            <a:pPr marL="771525" lvl="2" indent="-257175" algn="just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Char char=" "/>
            </a:pPr>
            <a:endParaRPr lang="en-US" dirty="0">
              <a:solidFill>
                <a:srgbClr val="000000"/>
              </a:solidFill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  <a:p>
            <a:pPr lvl="1" indent="-307975" algn="just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Char char="•"/>
            </a:pP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Acting 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– </a:t>
            </a:r>
            <a:r>
              <a:rPr lang="en-US" sz="2200" dirty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other than sending a consent</a:t>
            </a:r>
            <a:endParaRPr lang="en-US" sz="2200" dirty="0"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  <a:p>
            <a:pPr marL="771525" lvl="2" indent="-257175" algn="just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SzPct val="80000"/>
              <a:buFont typeface="Courier New" pitchFamily="49" charset="0"/>
              <a:buChar char="o"/>
            </a:pPr>
            <a:r>
              <a:rPr lang="en-US" sz="2200" dirty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E.g. delivering goods, paying the purchase prices</a:t>
            </a:r>
          </a:p>
          <a:p>
            <a:pPr marL="771525" lvl="2" indent="-257175" algn="just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SzPct val="80000"/>
              <a:buFont typeface="Courier New" pitchFamily="49" charset="0"/>
              <a:buChar char="o"/>
            </a:pPr>
            <a:r>
              <a:rPr lang="en-US" sz="2200" dirty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Condition: </a:t>
            </a:r>
            <a:r>
              <a:rPr lang="en-US" sz="2200" b="1" dirty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reflected in the proposal </a:t>
            </a:r>
            <a:r>
              <a:rPr lang="en-US" sz="2200" dirty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or </a:t>
            </a:r>
            <a:r>
              <a:rPr lang="en-US" sz="2200" b="1" dirty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it</a:t>
            </a:r>
            <a:r>
              <a:rPr lang="en-US" altLang="en-US" sz="2200" b="1" dirty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’</a:t>
            </a:r>
            <a:r>
              <a:rPr lang="en-US" sz="2200" b="1" dirty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s common practice between parties</a:t>
            </a:r>
          </a:p>
          <a:p>
            <a:pPr marL="771525" lvl="2" indent="-257175" algn="just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SzPct val="80000"/>
              <a:buFont typeface="Courier New" pitchFamily="49" charset="0"/>
              <a:buChar char="o"/>
            </a:pPr>
            <a:endParaRPr lang="en-US" sz="2400" dirty="0">
              <a:solidFill>
                <a:srgbClr val="000000"/>
              </a:solidFill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  <a:p>
            <a:pPr lvl="1" indent="-307975" algn="just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Char char="•"/>
            </a:pP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Silence 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generally doesn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’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t mean an acceptance of an offer </a:t>
            </a:r>
            <a:endParaRPr lang="en-US" dirty="0"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  <a:p>
            <a:pPr marL="771525" lvl="2" indent="-257175" algn="just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SzPct val="80000"/>
              <a:buFont typeface="Courier New" pitchFamily="49" charset="0"/>
              <a:buChar char="o"/>
            </a:pPr>
            <a:r>
              <a:rPr lang="en-US" sz="2200" dirty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But it might become based on conventions and </a:t>
            </a:r>
            <a:r>
              <a:rPr lang="en-US" sz="2200" u="sng" dirty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customs </a:t>
            </a:r>
            <a:r>
              <a:rPr lang="en-US" sz="2200" dirty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or previous </a:t>
            </a:r>
            <a:r>
              <a:rPr lang="en-US" sz="2200" u="sng" dirty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contractual agreement</a:t>
            </a:r>
            <a:r>
              <a:rPr lang="en-US" sz="2200" dirty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(framework agreement containing a commitment to purchase contracts realization)</a:t>
            </a:r>
          </a:p>
        </p:txBody>
      </p:sp>
    </p:spTree>
    <p:extLst>
      <p:ext uri="{BB962C8B-B14F-4D97-AF65-F5344CB8AC3E}">
        <p14:creationId xmlns:p14="http://schemas.microsoft.com/office/powerpoint/2010/main" val="15047203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Deadline (art. 18/2,20,21 CISG)</a:t>
            </a:r>
            <a:endParaRPr lang="en-GB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285720" y="1500174"/>
            <a:ext cx="8477250" cy="4056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60000" lvl="1" indent="-307975" algn="just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Char char="•"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Acceptance of an offer is effective if it 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reaches the proposer</a:t>
            </a:r>
            <a:endParaRPr lang="cs-CZ" sz="2400" b="1" dirty="0">
              <a:solidFill>
                <a:srgbClr val="000000"/>
              </a:solidFill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  <a:p>
            <a:pPr marL="760050" lvl="2" indent="-307975" algn="just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Char char="•"/>
            </a:pPr>
            <a:endParaRPr lang="en-US" sz="2000" b="1" dirty="0">
              <a:solidFill>
                <a:srgbClr val="000000"/>
              </a:solidFill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  <a:p>
            <a:pPr marL="360000" lvl="2" indent="-257175" algn="just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SzPct val="80000"/>
              <a:buFont typeface="Courier New" pitchFamily="49" charset="0"/>
              <a:buChar char="o"/>
            </a:pPr>
            <a:r>
              <a:rPr lang="en-US" dirty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Acceptor has to reply:</a:t>
            </a:r>
          </a:p>
          <a:p>
            <a:pPr marL="817200" lvl="3" indent="-257175" algn="just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SzPct val="80000"/>
              <a:buFont typeface="Courier New" pitchFamily="49" charset="0"/>
              <a:buChar char="o"/>
            </a:pPr>
            <a:r>
              <a:rPr lang="en-US" dirty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At the time they both </a:t>
            </a:r>
            <a:r>
              <a:rPr lang="en-US" b="1" u="sng" dirty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agreed 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(the best option in practice)</a:t>
            </a:r>
            <a:endParaRPr lang="cs-CZ" dirty="0">
              <a:solidFill>
                <a:srgbClr val="000000"/>
              </a:solidFill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  <a:p>
            <a:pPr marL="360000" lvl="2" indent="-257175" algn="just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SzPct val="80000"/>
              <a:buFont typeface="Courier New" pitchFamily="49" charset="0"/>
              <a:buChar char="o"/>
            </a:pPr>
            <a:endParaRPr lang="en-US" dirty="0"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  <a:p>
            <a:pPr marL="817200" lvl="3" indent="-257175" algn="just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SzPct val="80000"/>
              <a:buFont typeface="Courier New" pitchFamily="49" charset="0"/>
              <a:buChar char="o"/>
            </a:pPr>
            <a:r>
              <a:rPr lang="en-US" dirty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No time is fixed – it means at </a:t>
            </a:r>
            <a:r>
              <a:rPr lang="en-US" b="1" u="sng" dirty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reasonable time</a:t>
            </a:r>
            <a:r>
              <a:rPr lang="en-US" u="sng" dirty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with taking into account circumstances </a:t>
            </a:r>
            <a:endParaRPr lang="cs-CZ" dirty="0">
              <a:solidFill>
                <a:srgbClr val="000000"/>
              </a:solidFill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  <a:p>
            <a:pPr marL="1274400" lvl="4" indent="-257175" algn="just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SzPct val="80000"/>
              <a:buFont typeface="Courier New" pitchFamily="49" charset="0"/>
              <a:buChar char="o"/>
            </a:pPr>
            <a:r>
              <a:rPr lang="en-US" sz="1800" dirty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Time for proposal to get there, acceptance, bridging time, the form of the proposal (email is faster), type of goods </a:t>
            </a:r>
            <a:endParaRPr lang="en-US" sz="1800" dirty="0"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  <a:p>
            <a:pPr marL="817200" lvl="3" indent="-257175" algn="just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SzPct val="80000"/>
              <a:buFont typeface="Courier New" pitchFamily="49" charset="0"/>
              <a:buChar char="o"/>
            </a:pPr>
            <a:endParaRPr lang="en-US" dirty="0">
              <a:solidFill>
                <a:srgbClr val="000000"/>
              </a:solidFill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  <a:p>
            <a:pPr marL="817200" lvl="3" indent="-257175" algn="just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SzPct val="80000"/>
              <a:buFont typeface="Courier New" pitchFamily="49" charset="0"/>
              <a:buChar char="o"/>
            </a:pPr>
            <a:r>
              <a:rPr lang="en-US" dirty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Verbal proposal has to be accepted </a:t>
            </a:r>
            <a:r>
              <a:rPr lang="en-US" b="1" dirty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immediately 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(unless it</a:t>
            </a:r>
            <a:r>
              <a:rPr lang="en-US" altLang="en-US" dirty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’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s otherwise according the circumstances)</a:t>
            </a:r>
          </a:p>
          <a:p>
            <a:pPr marL="360000" algn="just"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en-GB" altLang="cs-CZ" sz="2200" dirty="0">
              <a:latin typeface="Times New Roman" pitchFamily="18" charset="0"/>
              <a:ea typeface="Arial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47203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Purchase contract in international business</a:t>
            </a:r>
            <a:endParaRPr lang="en-GB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357158" y="1142984"/>
            <a:ext cx="8477250" cy="4905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60000" lvl="1" indent="-307975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Char char="•"/>
            </a:pPr>
            <a:r>
              <a:rPr lang="en-US" sz="2600" dirty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The most common business transaction </a:t>
            </a:r>
            <a:endParaRPr lang="en-US" sz="2600" dirty="0"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  <a:p>
            <a:pPr marL="360000" lvl="1" indent="-307975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Char char="•"/>
            </a:pPr>
            <a:r>
              <a:rPr lang="en-US" sz="2600" dirty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Business transaction purchase-sale can be in two forms:</a:t>
            </a:r>
            <a:endParaRPr lang="cs-CZ" sz="2600" dirty="0">
              <a:solidFill>
                <a:srgbClr val="000000"/>
              </a:solidFill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  <a:p>
            <a:pPr marL="360000" lvl="1" indent="-307975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None/>
            </a:pPr>
            <a:endParaRPr lang="en-US" sz="2400" dirty="0">
              <a:solidFill>
                <a:srgbClr val="000000"/>
              </a:solidFill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  <a:p>
            <a:pPr marL="360000" lvl="2" indent="-257175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SzPct val="80000"/>
              <a:buFont typeface="Courier New" pitchFamily="49" charset="0"/>
              <a:buChar char="o"/>
            </a:pPr>
            <a:r>
              <a:rPr lang="en-US" b="1" dirty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Direct trade</a:t>
            </a:r>
          </a:p>
          <a:p>
            <a:pPr marL="360000" lvl="2" indent="-257175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SzPct val="80000"/>
              <a:buFont typeface="Courier New" pitchFamily="49" charset="0"/>
              <a:buChar char="o"/>
            </a:pPr>
            <a:r>
              <a:rPr lang="en-US" sz="2200" u="sng" dirty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Producer (importer)</a:t>
            </a:r>
            <a:r>
              <a:rPr lang="en-US" sz="2200" dirty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acts on its own with the partner</a:t>
            </a:r>
            <a:endParaRPr lang="cs-CZ" sz="2200" dirty="0">
              <a:solidFill>
                <a:srgbClr val="000000"/>
              </a:solidFill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  <a:p>
            <a:pPr marL="360000" lvl="2" indent="-257175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SzPct val="80000"/>
              <a:buNone/>
            </a:pPr>
            <a:endParaRPr lang="en-US" sz="2200" dirty="0"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  <a:p>
            <a:pPr marL="360000" lvl="2" indent="-257175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SzPct val="80000"/>
              <a:buFont typeface="Courier New" pitchFamily="49" charset="0"/>
              <a:buChar char="o"/>
            </a:pPr>
            <a:r>
              <a:rPr lang="en-US" b="1" dirty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Indirect trade</a:t>
            </a:r>
            <a:endParaRPr lang="en-US" b="1" dirty="0"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  <a:p>
            <a:pPr marL="360000" lvl="3" indent="-204788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 typeface="Wingdings" pitchFamily="2" charset="2"/>
              <a:buChar char="§"/>
            </a:pPr>
            <a:r>
              <a:rPr lang="en-US" sz="2200" dirty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Between </a:t>
            </a:r>
            <a:r>
              <a:rPr lang="en-US" sz="2200" u="sng" dirty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producer (importer)</a:t>
            </a:r>
            <a:r>
              <a:rPr lang="en-US" sz="2200" dirty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and partner is the third party – </a:t>
            </a:r>
            <a:r>
              <a:rPr lang="en-US" sz="2200" u="sng" dirty="0" err="1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mediater</a:t>
            </a:r>
            <a:endParaRPr lang="en-US" sz="2200" dirty="0"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  <a:p>
            <a:pPr marL="360000">
              <a:lnSpc>
                <a:spcPct val="95000"/>
              </a:lnSpc>
              <a:spcBef>
                <a:spcPct val="0"/>
              </a:spcBef>
            </a:pPr>
            <a:endParaRPr lang="en-US" sz="2400" dirty="0">
              <a:solidFill>
                <a:srgbClr val="000000"/>
              </a:solidFill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  <a:p>
            <a:pPr marL="360000" lvl="1" indent="-307975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Char char="•"/>
            </a:pP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Entrepreneurs do not include all facts in contracting</a:t>
            </a:r>
            <a:endParaRPr lang="en-US" sz="2400" dirty="0"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  <a:p>
            <a:pPr marL="360000" lvl="2" indent="-257175" algn="just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SzPct val="80000"/>
              <a:buFont typeface="Courier New" pitchFamily="49" charset="0"/>
              <a:buChar char="o"/>
            </a:pPr>
            <a:r>
              <a:rPr lang="en-US" sz="2200" dirty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That</a:t>
            </a:r>
            <a:r>
              <a:rPr lang="en-US" altLang="en-US" sz="2200" dirty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’</a:t>
            </a:r>
            <a:r>
              <a:rPr lang="en-US" sz="2200" dirty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s why it is important to determine </a:t>
            </a:r>
            <a:r>
              <a:rPr lang="en-US" sz="2200" b="1" dirty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the applicable law </a:t>
            </a:r>
            <a:r>
              <a:rPr lang="en-US" sz="2200" dirty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will be followed</a:t>
            </a:r>
          </a:p>
          <a:p>
            <a:pPr marL="360000" lvl="2" indent="-257175" algn="just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SzPct val="80000"/>
              <a:buFont typeface="Courier New" pitchFamily="49" charset="0"/>
              <a:buChar char="o"/>
            </a:pPr>
            <a:r>
              <a:rPr lang="en-US" sz="2200" dirty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Determination by </a:t>
            </a:r>
            <a:r>
              <a:rPr lang="en-US" sz="2200" b="1" dirty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two methods</a:t>
            </a:r>
            <a:r>
              <a:rPr lang="en-US" sz="2200" dirty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(direct and collision)</a:t>
            </a:r>
            <a:r>
              <a:rPr lang="sk-SK" sz="2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en-US" sz="2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60000"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en-GB" altLang="cs-CZ" sz="2400" dirty="0">
              <a:latin typeface="Times New Roman" pitchFamily="18" charset="0"/>
              <a:ea typeface="Arial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47203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60000" algn="ctr">
              <a:defRPr/>
            </a:pP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Deadline for acceptance is from….</a:t>
            </a:r>
            <a:endParaRPr lang="en-GB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214282" y="1785926"/>
            <a:ext cx="8501122" cy="33670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000" lvl="1" indent="-308610" algn="just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Char char="•"/>
              <a:defRPr/>
            </a:pP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From the day specified 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 the letter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or 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on the envelope</a:t>
            </a:r>
            <a:endParaRPr lang="cs-CZ" sz="28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60000" lvl="1" indent="-308610" algn="just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defRPr/>
            </a:pPr>
            <a:endParaRPr lang="en-US" sz="28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60000" lvl="1" indent="-308610" algn="just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Char char="•"/>
              <a:defRPr/>
            </a:pP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From the moment when 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 proposal gets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to acceptor in case it was arrange by phone, telex or other means allowing immediate communication</a:t>
            </a:r>
          </a:p>
          <a:p>
            <a:pPr marL="360000" algn="just">
              <a:lnSpc>
                <a:spcPct val="95000"/>
              </a:lnSpc>
              <a:spcBef>
                <a:spcPct val="0"/>
              </a:spcBef>
              <a:buFont typeface="Wingdings" charset="0"/>
              <a:buChar char=""/>
              <a:defRPr/>
            </a:pPr>
            <a:endParaRPr lang="en-US" sz="2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817200" lvl="2" indent="-308610" algn="just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Char char="•"/>
              <a:defRPr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If the last day of the deadline is public holiday then it extends to the </a:t>
            </a:r>
            <a:r>
              <a:rPr lang="en-US" sz="2400" u="sng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first working day</a:t>
            </a:r>
          </a:p>
        </p:txBody>
      </p:sp>
    </p:spTree>
    <p:extLst>
      <p:ext uri="{BB962C8B-B14F-4D97-AF65-F5344CB8AC3E}">
        <p14:creationId xmlns:p14="http://schemas.microsoft.com/office/powerpoint/2010/main" val="15047203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F233E94D-F062-8247-94B7-708CC895A64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95000"/>
              </a:lnSpc>
              <a:spcBef>
                <a:spcPct val="0"/>
              </a:spcBef>
              <a:buNone/>
              <a:defRPr/>
            </a:pPr>
            <a:r>
              <a:rPr lang="en-US" b="1" u="sng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Acceptor sent it late  </a:t>
            </a:r>
          </a:p>
          <a:p>
            <a:pPr>
              <a:lnSpc>
                <a:spcPct val="95000"/>
              </a:lnSpc>
              <a:spcBef>
                <a:spcPct val="0"/>
              </a:spcBef>
              <a:buNone/>
              <a:defRPr/>
            </a:pP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>
              <a:lnSpc>
                <a:spcPct val="95000"/>
              </a:lnSpc>
              <a:spcBef>
                <a:spcPct val="0"/>
              </a:spcBef>
              <a:buNone/>
              <a:defRPr/>
            </a:pPr>
            <a:r>
              <a:rPr lang="en-US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No contract conclude</a:t>
            </a:r>
          </a:p>
          <a:p>
            <a:pPr>
              <a:lnSpc>
                <a:spcPct val="95000"/>
              </a:lnSpc>
              <a:spcBef>
                <a:spcPct val="0"/>
              </a:spcBef>
              <a:buNone/>
              <a:defRPr/>
            </a:pPr>
            <a:r>
              <a:rPr lang="en-US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>
              <a:lnSpc>
                <a:spcPct val="95000"/>
              </a:lnSpc>
              <a:spcBef>
                <a:spcPct val="0"/>
              </a:spcBef>
              <a:buNone/>
              <a:defRPr/>
            </a:pPr>
            <a:r>
              <a:rPr lang="en-US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Late acceptance of a proposal is effective as normal acceptance </a:t>
            </a:r>
            <a:r>
              <a:rPr lang="en-US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only if Proposer notify the receiver 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without any delay </a:t>
            </a:r>
          </a:p>
          <a:p>
            <a:endParaRPr lang="cs-CZ" dirty="0"/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314FE298-86CD-3746-AD75-8EFBD775FD8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95000"/>
              </a:lnSpc>
              <a:spcBef>
                <a:spcPct val="0"/>
              </a:spcBef>
              <a:buNone/>
              <a:defRPr/>
            </a:pPr>
            <a:r>
              <a:rPr lang="en-US" b="1" u="sng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Acceptor sent it on time</a:t>
            </a:r>
          </a:p>
          <a:p>
            <a:pPr>
              <a:lnSpc>
                <a:spcPct val="95000"/>
              </a:lnSpc>
              <a:spcBef>
                <a:spcPct val="0"/>
              </a:spcBef>
              <a:buNone/>
              <a:defRPr/>
            </a:pPr>
            <a:endParaRPr lang="en-US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5000"/>
              </a:lnSpc>
              <a:spcBef>
                <a:spcPct val="0"/>
              </a:spcBef>
              <a:buNone/>
              <a:defRPr/>
            </a:pP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If </a:t>
            </a:r>
            <a:r>
              <a:rPr lang="en-US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 acceptance was sent 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on time but due i.e. failure of post service reaches Proposer late -&gt; </a:t>
            </a:r>
            <a:r>
              <a:rPr lang="en-US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 contract is concluded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5000"/>
              </a:lnSpc>
              <a:spcBef>
                <a:spcPct val="0"/>
              </a:spcBef>
              <a:buNone/>
              <a:defRPr/>
            </a:pP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>
              <a:lnSpc>
                <a:spcPct val="95000"/>
              </a:lnSpc>
              <a:spcBef>
                <a:spcPct val="0"/>
              </a:spcBef>
              <a:buNone/>
              <a:defRPr/>
            </a:pP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Only if Proposer urgently inform Acceptor that he consider this offer as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tedminated</a:t>
            </a:r>
            <a:endParaRPr lang="en-US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dirty="0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8CC6DD75-184E-1142-8697-19D3E4535604}"/>
              </a:ext>
            </a:extLst>
          </p:cNvPr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Late acceptance / delivery</a:t>
            </a:r>
            <a:endParaRPr lang="en-GB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57180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Rejection / acceptance with slight changes</a:t>
            </a:r>
            <a:endParaRPr lang="en-GB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285720" y="1357298"/>
            <a:ext cx="8477250" cy="3413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60000" lvl="1" indent="-307975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Char char="•"/>
            </a:pPr>
            <a:r>
              <a:rPr lang="en-US" b="1" dirty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Rejection</a:t>
            </a:r>
            <a:endParaRPr lang="en-US" dirty="0"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  <a:p>
            <a:pPr marL="360000" lvl="2" indent="-257175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SzPct val="80000"/>
              <a:buFont typeface="Courier New" pitchFamily="49" charset="0"/>
              <a:buChar char="o"/>
            </a:pPr>
            <a:r>
              <a:rPr lang="en-US" dirty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Means termination of the offer as soon as it reaches Proposer</a:t>
            </a:r>
          </a:p>
          <a:p>
            <a:pPr marL="360000" lvl="2" indent="-257175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SzPct val="80000"/>
              <a:buFont typeface="Courier New" pitchFamily="49" charset="0"/>
              <a:buChar char="o"/>
            </a:pPr>
            <a:endParaRPr lang="en-US" dirty="0">
              <a:solidFill>
                <a:srgbClr val="000000"/>
              </a:solidFill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  <a:p>
            <a:pPr marL="360000" lvl="1" indent="-307975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Char char="•"/>
            </a:pPr>
            <a:r>
              <a:rPr lang="en-US" b="1" dirty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Acceptance with slight changes</a:t>
            </a:r>
            <a:endParaRPr lang="en-US" dirty="0"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  <a:p>
            <a:pPr marL="817200" lvl="3" indent="-257175" algn="just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SzPct val="80000"/>
              <a:buFont typeface="Courier New" pitchFamily="49" charset="0"/>
              <a:buChar char="o"/>
            </a:pPr>
            <a:r>
              <a:rPr lang="en-US" dirty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Answer which contains changes or appendix which does not significantly change the terms of the proposal is considered as acceptance !!! </a:t>
            </a:r>
          </a:p>
          <a:p>
            <a:pPr marL="817200" lvl="3" indent="-257175" algn="just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SzPct val="80000"/>
              <a:buFont typeface="Courier New" pitchFamily="49" charset="0"/>
              <a:buChar char="o"/>
            </a:pPr>
            <a:r>
              <a:rPr lang="en-US" dirty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Proposer has to </a:t>
            </a:r>
            <a:r>
              <a:rPr lang="en-US" b="1" dirty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protest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if doesn</a:t>
            </a:r>
            <a:r>
              <a:rPr lang="en-US" altLang="en-US" dirty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’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t want the contract to be concluded</a:t>
            </a:r>
          </a:p>
          <a:p>
            <a:pPr marL="817200" lvl="3" indent="-257175" algn="just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SzPct val="80000"/>
              <a:buFont typeface="Courier New" pitchFamily="49" charset="0"/>
              <a:buChar char="o"/>
            </a:pPr>
            <a:r>
              <a:rPr lang="en-US" b="1" dirty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Significant change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= change of the price, payment, quality, amount, place and time of delivery, liability, dispute resolution</a:t>
            </a:r>
            <a:endParaRPr lang="en-US" b="1" dirty="0"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  <a:p>
            <a:pPr marL="360000"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en-GB" altLang="cs-CZ" sz="2200" dirty="0">
              <a:latin typeface="Times New Roman" pitchFamily="18" charset="0"/>
              <a:ea typeface="Arial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47203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Standard form contracts</a:t>
            </a:r>
            <a:endParaRPr lang="en-GB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285720" y="1357298"/>
            <a:ext cx="8477250" cy="4736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95000"/>
              </a:lnSpc>
              <a:buNone/>
              <a:defRPr/>
            </a:pPr>
            <a:r>
              <a:rPr lang="en-US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Represent </a:t>
            </a:r>
            <a:r>
              <a:rPr lang="en-US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standardised</a:t>
            </a:r>
            <a:r>
              <a:rPr lang="en-US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text prepared one of the parties of contractual agreement. There are supposed to be fill in those data: 1) about the other party, 2) specification of goods and its amount, 3) purchase price</a:t>
            </a:r>
            <a:endParaRPr lang="cs-CZ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95000"/>
              </a:lnSpc>
              <a:buNone/>
              <a:defRPr/>
            </a:pPr>
            <a:endParaRPr lang="en-US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algn="just">
              <a:lnSpc>
                <a:spcPct val="95000"/>
              </a:lnSpc>
              <a:buClr>
                <a:srgbClr val="000000"/>
              </a:buClr>
              <a:buSzPct val="100000"/>
              <a:buFontTx/>
              <a:buChar char="•"/>
              <a:defRPr/>
            </a:pP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Advantage is speeding up and simplifying of the contractual process </a:t>
            </a:r>
          </a:p>
          <a:p>
            <a:pPr lvl="1" algn="just">
              <a:lnSpc>
                <a:spcPct val="95000"/>
              </a:lnSpc>
              <a:buClr>
                <a:srgbClr val="000000"/>
              </a:buClr>
              <a:buSzPct val="100000"/>
              <a:buFontTx/>
              <a:buChar char="•"/>
              <a:defRPr/>
            </a:pP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It is used often in international business </a:t>
            </a:r>
          </a:p>
          <a:p>
            <a:pPr marL="360000" algn="just"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en-GB" altLang="cs-CZ" sz="2200" dirty="0">
              <a:latin typeface="Times New Roman" pitchFamily="18" charset="0"/>
              <a:ea typeface="Arial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47203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Direct method of purchase contract</a:t>
            </a:r>
            <a:endParaRPr lang="en-GB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214282" y="928685"/>
            <a:ext cx="8477250" cy="5929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60000" lvl="1">
              <a:lnSpc>
                <a:spcPct val="95000"/>
              </a:lnSpc>
              <a:buClr>
                <a:srgbClr val="000000"/>
              </a:buClr>
              <a:buSzPct val="100000"/>
              <a:buFontTx/>
              <a:buChar char="•"/>
              <a:defRPr/>
            </a:pPr>
            <a:r>
              <a:rPr lang="en-US" sz="2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Special norms (esp. international agreements) are basic for </a:t>
            </a:r>
            <a:r>
              <a:rPr lang="en-US" sz="2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direct methods</a:t>
            </a:r>
            <a:r>
              <a:rPr lang="en-US" sz="2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they contains directly rights and obligations of parties </a:t>
            </a:r>
          </a:p>
          <a:p>
            <a:pPr marL="360000" lvl="2">
              <a:lnSpc>
                <a:spcPct val="95000"/>
              </a:lnSpc>
              <a:buClr>
                <a:srgbClr val="000000"/>
              </a:buClr>
              <a:buSzPct val="80000"/>
              <a:buFont typeface="Courier New" charset="0"/>
              <a:buChar char="o"/>
              <a:defRPr/>
            </a:pPr>
            <a:r>
              <a:rPr lang="en-US" sz="2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i.e. there is no need to determine the legal order 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  <a:p>
            <a:pPr marL="360000" lvl="1">
              <a:lnSpc>
                <a:spcPct val="95000"/>
              </a:lnSpc>
              <a:buClr>
                <a:srgbClr val="000000"/>
              </a:buClr>
              <a:buSzPct val="100000"/>
              <a:buFontTx/>
              <a:buChar char="•"/>
              <a:defRPr/>
            </a:pPr>
            <a:r>
              <a:rPr lang="en-US" sz="2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Direct norms take precedence over collision ones</a:t>
            </a:r>
          </a:p>
          <a:p>
            <a:pPr marL="360000" lvl="1">
              <a:lnSpc>
                <a:spcPct val="95000"/>
              </a:lnSpc>
              <a:buClr>
                <a:srgbClr val="000000"/>
              </a:buClr>
              <a:buSzPct val="100000"/>
              <a:buFontTx/>
              <a:buChar char="•"/>
              <a:defRPr/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marL="360000" lvl="1">
              <a:lnSpc>
                <a:spcPct val="95000"/>
              </a:lnSpc>
              <a:buClr>
                <a:srgbClr val="000000"/>
              </a:buClr>
              <a:buSzPct val="100000"/>
              <a:buFontTx/>
              <a:buChar char="•"/>
              <a:defRPr/>
            </a:pPr>
            <a:r>
              <a:rPr lang="en-US" sz="2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Worldwide effort to unify purchase contracts </a:t>
            </a:r>
          </a:p>
          <a:p>
            <a:pPr marL="360000" lvl="1">
              <a:lnSpc>
                <a:spcPct val="95000"/>
              </a:lnSpc>
              <a:buClr>
                <a:srgbClr val="000000"/>
              </a:buClr>
              <a:buSzPct val="100000"/>
              <a:buFontTx/>
              <a:buChar char="•"/>
              <a:defRPr/>
            </a:pPr>
            <a:r>
              <a:rPr lang="en-US" sz="2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1964 in Haag : 2 international agreements adopted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  <a:p>
            <a:pPr marL="360000" lvl="3">
              <a:lnSpc>
                <a:spcPct val="95000"/>
              </a:lnSpc>
              <a:buClr>
                <a:srgbClr val="000000"/>
              </a:buClr>
              <a:buSzPct val="100000"/>
              <a:buFont typeface="Wingdings" charset="0"/>
              <a:buChar char="§"/>
              <a:defRPr/>
            </a:pPr>
            <a:r>
              <a:rPr lang="en-US" sz="2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Uniform Law on the International Sale of Goods 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  <a:p>
            <a:pPr marL="360000" lvl="3">
              <a:lnSpc>
                <a:spcPct val="95000"/>
              </a:lnSpc>
              <a:buClr>
                <a:srgbClr val="000000"/>
              </a:buClr>
              <a:buSzPct val="100000"/>
              <a:buFont typeface="Wingdings" charset="0"/>
              <a:buChar char="§"/>
              <a:defRPr/>
            </a:pPr>
            <a:r>
              <a:rPr lang="en-US" sz="2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Uniform Law on the International Sale of Goods 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  <a:p>
            <a:pPr marL="360000" lvl="3">
              <a:lnSpc>
                <a:spcPct val="95000"/>
              </a:lnSpc>
              <a:buClr>
                <a:srgbClr val="000000"/>
              </a:buClr>
              <a:buSzPct val="100000"/>
              <a:buFontTx/>
              <a:buChar char=" "/>
              <a:defRPr/>
            </a:pPr>
            <a:r>
              <a:rPr lang="en-US" sz="2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unsuccessful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  <a:p>
            <a:pPr marL="360000" lvl="3">
              <a:lnSpc>
                <a:spcPct val="95000"/>
              </a:lnSpc>
              <a:buClr>
                <a:srgbClr val="000000"/>
              </a:buClr>
              <a:buSzPct val="100000"/>
              <a:buFontTx/>
              <a:buChar char=" "/>
              <a:defRPr/>
            </a:pPr>
            <a:endParaRPr lang="en-US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60000" lvl="2">
              <a:lnSpc>
                <a:spcPct val="95000"/>
              </a:lnSpc>
              <a:buClr>
                <a:srgbClr val="000000"/>
              </a:buClr>
              <a:buSzPct val="80000"/>
              <a:buFont typeface="Courier New" charset="0"/>
              <a:buChar char="o"/>
              <a:defRPr/>
            </a:pPr>
            <a:r>
              <a:rPr lang="en-US" sz="2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1980 United Nationals Commission on international trade law (UNCITRAL)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  <a:p>
            <a:pPr marL="360000" lvl="3">
              <a:lnSpc>
                <a:spcPct val="95000"/>
              </a:lnSpc>
              <a:buClr>
                <a:srgbClr val="000000"/>
              </a:buClr>
              <a:buSzPct val="100000"/>
              <a:buFont typeface="Wingdings" charset="0"/>
              <a:buChar char="§"/>
              <a:defRPr/>
            </a:pPr>
            <a:r>
              <a:rPr lang="en-US" sz="2200" b="1" u="sng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United Nations </a:t>
            </a:r>
            <a:r>
              <a:rPr lang="en-US" sz="2200" b="1" u="sng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Concention</a:t>
            </a:r>
            <a:r>
              <a:rPr lang="en-US" sz="2200" b="1" u="sng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on Contracts for the International Sale of Goods </a:t>
            </a:r>
            <a:r>
              <a:rPr lang="en-US" sz="2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(Vienna convention or CISG)</a:t>
            </a:r>
          </a:p>
          <a:p>
            <a:pPr marL="360000"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en-GB" altLang="cs-CZ" sz="2200" dirty="0">
              <a:latin typeface="Times New Roman" pitchFamily="18" charset="0"/>
              <a:ea typeface="Arial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47203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Extension of Vienna Convention (CISG)</a:t>
            </a:r>
            <a:endParaRPr lang="en-GB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357158" y="857232"/>
            <a:ext cx="8477250" cy="2314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1600" lvl="1" algn="just">
              <a:lnSpc>
                <a:spcPct val="95000"/>
              </a:lnSpc>
              <a:buClr>
                <a:srgbClr val="000000"/>
              </a:buClr>
              <a:buSzPct val="100000"/>
              <a:buFontTx/>
              <a:buChar char="•"/>
              <a:defRPr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Ratified by 92 countries (the greatest success in unification of private law)</a:t>
            </a:r>
          </a:p>
          <a:p>
            <a:pPr marL="21600" lvl="1" algn="just">
              <a:lnSpc>
                <a:spcPct val="95000"/>
              </a:lnSpc>
              <a:buClr>
                <a:srgbClr val="000000"/>
              </a:buClr>
              <a:buSzPct val="100000"/>
              <a:buFontTx/>
              <a:buChar char="•"/>
              <a:defRPr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Created by UNCITRAL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pPr marL="21600" lvl="1" algn="just">
              <a:lnSpc>
                <a:spcPct val="95000"/>
              </a:lnSpc>
              <a:buClr>
                <a:srgbClr val="000000"/>
              </a:buClr>
              <a:buSzPct val="100000"/>
              <a:buFontTx/>
              <a:buChar char="•"/>
              <a:defRPr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1991 Czechoslovakia, 1.1.1993 the Czech Republic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pPr marL="421650" lvl="2" algn="just">
              <a:lnSpc>
                <a:spcPct val="95000"/>
              </a:lnSpc>
              <a:buClr>
                <a:srgbClr val="000000"/>
              </a:buClr>
              <a:buSzPct val="100000"/>
              <a:buFontTx/>
              <a:buChar char="•"/>
              <a:defRPr/>
            </a:pP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Published under No. 160/1991 Coll.</a:t>
            </a:r>
          </a:p>
          <a:p>
            <a:pPr marL="21600" algn="just"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en-GB" altLang="cs-CZ" sz="1600" dirty="0">
              <a:latin typeface="Times New Roman" pitchFamily="18" charset="0"/>
              <a:ea typeface="Arial" charset="0"/>
              <a:cs typeface="Times New Roman" pitchFamily="18" charset="0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1857356" y="6624090"/>
            <a:ext cx="5383213" cy="233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ct val="95000"/>
              </a:lnSpc>
            </a:pPr>
            <a:r>
              <a:rPr lang="en-US" sz="1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Updated: 2019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BA3DC194-39A4-DA4A-8DA0-2032E08EEA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59" y="2924944"/>
            <a:ext cx="7526406" cy="3480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7203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Text of Vienna Convention</a:t>
            </a:r>
            <a:endParaRPr lang="en-GB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357158" y="1428736"/>
            <a:ext cx="8477250" cy="388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95000"/>
              </a:lnSpc>
              <a:spcBef>
                <a:spcPct val="0"/>
              </a:spcBef>
              <a:buNone/>
              <a:defRPr/>
            </a:pP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Structure (4 parts, 101 articles)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lvl="1" indent="-308610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AutoNum type="arabicPeriod"/>
              <a:defRPr/>
            </a:pP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Sphere of Application and General Provisions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lvl="1" indent="-308610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AutoNum type="arabicPeriod"/>
              <a:defRPr/>
            </a:pP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Formation of the Contract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lvl="1" indent="-308610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AutoNum type="arabicPeriod"/>
              <a:defRPr/>
            </a:pP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Sale of Goods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lvl="1" indent="-308610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AutoNum type="arabicPeriod"/>
              <a:defRPr/>
            </a:pP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Final Provisions</a:t>
            </a:r>
            <a:endParaRPr lang="cs-CZ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indent="-308610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None/>
              <a:defRPr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5000"/>
              </a:lnSpc>
              <a:spcBef>
                <a:spcPct val="0"/>
              </a:spcBef>
              <a:buFont typeface="Wingdings" charset="0"/>
              <a:buChar char=""/>
              <a:defRPr/>
            </a:pPr>
            <a:endParaRPr lang="en-US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5000"/>
              </a:lnSpc>
              <a:spcBef>
                <a:spcPct val="0"/>
              </a:spcBef>
              <a:buNone/>
              <a:defRPr/>
            </a:pP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Reservations in articles 92 - 96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en-GB" altLang="cs-CZ" sz="2200" dirty="0">
              <a:latin typeface="Times New Roman" pitchFamily="18" charset="0"/>
              <a:ea typeface="Arial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47203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Legal nature</a:t>
            </a:r>
            <a:endParaRPr lang="en-GB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214282" y="959462"/>
            <a:ext cx="8477250" cy="5518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60000" lvl="1" indent="-307975" algn="just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None/>
            </a:pPr>
            <a:r>
              <a:rPr lang="en-US" b="1" dirty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Incomplete</a:t>
            </a:r>
            <a:r>
              <a:rPr lang="en-US" b="1" dirty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altLang="ja-JP" dirty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– </a:t>
            </a:r>
            <a:r>
              <a:rPr lang="en-US" altLang="ja-JP" sz="2600" dirty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doesn</a:t>
            </a:r>
            <a:r>
              <a:rPr lang="en-US" altLang="en-US" sz="2600" dirty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’</a:t>
            </a:r>
            <a:r>
              <a:rPr lang="en-US" altLang="ja-JP" sz="2600" dirty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t contain everything </a:t>
            </a:r>
            <a:endParaRPr lang="cs-CZ" altLang="ja-JP" sz="2600" dirty="0">
              <a:solidFill>
                <a:srgbClr val="000000"/>
              </a:solidFill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  <a:p>
            <a:pPr marL="360000" lvl="2" indent="-257175" algn="just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SzPct val="80000"/>
              <a:buFont typeface="Courier New" pitchFamily="49" charset="0"/>
              <a:buChar char="o"/>
            </a:pPr>
            <a:r>
              <a:rPr lang="en-US" dirty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Doesn`t regulate e.g. validity, responsibility for damages on health and life </a:t>
            </a:r>
          </a:p>
          <a:p>
            <a:pPr marL="817200" lvl="3" indent="-257175" algn="just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SzPct val="80000"/>
              <a:buFont typeface="Courier New" pitchFamily="49" charset="0"/>
              <a:buChar char="o"/>
            </a:pPr>
            <a:r>
              <a:rPr lang="en-US" dirty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For these questions need to be applied conflict rule</a:t>
            </a:r>
            <a:endParaRPr lang="en-US" dirty="0"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  <a:p>
            <a:pPr marL="360000" algn="just">
              <a:lnSpc>
                <a:spcPct val="95000"/>
              </a:lnSpc>
              <a:spcBef>
                <a:spcPct val="0"/>
              </a:spcBef>
              <a:buNone/>
            </a:pPr>
            <a:endParaRPr lang="en-US" dirty="0">
              <a:solidFill>
                <a:srgbClr val="000000"/>
              </a:solidFill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  <a:p>
            <a:pPr marL="360000" lvl="1" indent="-307975" algn="just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None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The nature of standards is 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dispositive</a:t>
            </a:r>
            <a:endParaRPr lang="en-US" sz="2400" b="1" dirty="0"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  <a:p>
            <a:pPr marL="360000" lvl="2" indent="-257175" algn="just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SzPct val="80000"/>
              <a:buFont typeface="Courier New" pitchFamily="49" charset="0"/>
              <a:buChar char="o"/>
            </a:pPr>
            <a:r>
              <a:rPr lang="en-US" u="sng" dirty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Norms and also the convention 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are dispositive – it</a:t>
            </a:r>
            <a:r>
              <a:rPr lang="en-US" altLang="en-US" dirty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’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s application can be excluded by agreement of the parties</a:t>
            </a:r>
          </a:p>
          <a:p>
            <a:pPr marL="360000" lvl="3" indent="-204788" algn="just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Char char=" "/>
            </a:pPr>
            <a:endParaRPr lang="en-US" sz="2200" u="sng" dirty="0">
              <a:solidFill>
                <a:srgbClr val="000000"/>
              </a:solidFill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  <a:p>
            <a:pPr marL="360000" lvl="3" indent="-204788" algn="just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 typeface="Wingdings" pitchFamily="2" charset="2"/>
              <a:buChar char="§"/>
            </a:pPr>
            <a:r>
              <a:rPr lang="en-US" sz="2400" u="sng" dirty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Beware of that : </a:t>
            </a:r>
            <a:r>
              <a:rPr lang="en-US" sz="2400" i="1" dirty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„this purchase contract is followed by </a:t>
            </a:r>
            <a:r>
              <a:rPr lang="en-US" sz="2400" i="1" dirty="0" err="1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czech</a:t>
            </a:r>
            <a:r>
              <a:rPr lang="en-US" sz="2400" i="1" dirty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law</a:t>
            </a:r>
            <a:r>
              <a:rPr lang="ja-JP" altLang="en-US" sz="2400" i="1" dirty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“</a:t>
            </a:r>
            <a:r>
              <a:rPr lang="en-US" altLang="ja-JP" sz="2400" dirty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-&gt; Vienna Convention would be applicable because it is a part of Czech law as ratified international treaty</a:t>
            </a:r>
          </a:p>
          <a:p>
            <a:pPr marL="360000" lvl="3" indent="-204788" algn="just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 typeface="Wingdings" pitchFamily="2" charset="2"/>
              <a:buChar char="§"/>
            </a:pPr>
            <a:r>
              <a:rPr lang="en-US" sz="2400" u="sng" dirty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There is need to explicitly write: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sz="2400" i="1" dirty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„this purchase contract is not regulated by Vienna Convention </a:t>
            </a:r>
            <a:r>
              <a:rPr lang="ja-JP" altLang="en-US" sz="2400" i="1" dirty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“</a:t>
            </a:r>
            <a:endParaRPr lang="en-US" sz="2400" i="1" dirty="0">
              <a:solidFill>
                <a:srgbClr val="000000"/>
              </a:solidFill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  <a:p>
            <a:pPr marL="360000" algn="just"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en-GB" altLang="cs-CZ" sz="2200" dirty="0">
              <a:latin typeface="Times New Roman" pitchFamily="18" charset="0"/>
              <a:ea typeface="Arial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47203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60000" algn="ctr">
              <a:defRPr/>
            </a:pPr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Conditions of application</a:t>
            </a:r>
            <a:endParaRPr lang="en-GB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357158" y="1785926"/>
            <a:ext cx="8477250" cy="3736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565740" lvl="1" indent="-514350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 typeface="+mj-lt"/>
              <a:buAutoNum type="arabicPeriod"/>
              <a:defRPr/>
            </a:pP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Seller and buyer are entrepreneurs from </a:t>
            </a:r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different countries 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(A,B) which are </a:t>
            </a:r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contractual parties of Vienna Convention</a:t>
            </a:r>
            <a:endParaRPr lang="cs-CZ" sz="32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65740" lvl="1" indent="-514350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 typeface="+mj-lt"/>
              <a:buAutoNum type="arabicPeriod"/>
              <a:defRPr/>
            </a:pPr>
            <a:endParaRPr lang="cs-CZ" sz="32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65740" lvl="1" indent="-514350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 typeface="+mj-lt"/>
              <a:buAutoNum type="arabicPeriod"/>
              <a:defRPr/>
            </a:pP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It is a </a:t>
            </a:r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purchase contract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  <a:p>
            <a:pPr marL="565740" lvl="1" indent="-514350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 typeface="+mj-lt"/>
              <a:buAutoNum type="arabicPeriod"/>
              <a:defRPr/>
            </a:pPr>
            <a:endParaRPr lang="en-US" sz="32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65740" lvl="1" indent="-514350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 typeface="+mj-lt"/>
              <a:buAutoNum type="arabicPeriod"/>
              <a:defRPr/>
            </a:pP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Subjects of purchase are some kind od goods</a:t>
            </a:r>
            <a:endParaRPr lang="en-US" sz="32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817200" indent="-457200" eaLnBrk="1" hangingPunct="1">
              <a:spcBef>
                <a:spcPct val="0"/>
              </a:spcBef>
              <a:buFont typeface="+mj-lt"/>
              <a:buAutoNum type="arabicPeriod"/>
              <a:defRPr/>
            </a:pPr>
            <a:endParaRPr lang="en-GB" altLang="cs-CZ" sz="2400" dirty="0">
              <a:latin typeface="Times New Roman" pitchFamily="18" charset="0"/>
              <a:ea typeface="Arial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47203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Condition No. 1</a:t>
            </a:r>
            <a:endParaRPr lang="en-GB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214282" y="1142984"/>
            <a:ext cx="8477250" cy="5481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60000" lvl="1" indent="-308610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None/>
              <a:defRPr/>
            </a:pPr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Example:</a:t>
            </a:r>
            <a:endParaRPr lang="cs-CZ" sz="32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60000" lvl="1" indent="-308610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None/>
              <a:defRPr/>
            </a:pPr>
            <a:endParaRPr lang="en-US" dirty="0"/>
          </a:p>
          <a:p>
            <a:pPr marL="360000" lvl="2" indent="0" algn="just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SzPct val="80000"/>
              <a:buNone/>
              <a:defRPr/>
            </a:pP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 is subject having a place of business on territory of Poland. B is subject doing business on territory of Czech republic. 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Both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coutries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are contractual parties of the Convention.</a:t>
            </a:r>
          </a:p>
          <a:p>
            <a:pPr marL="560025" lvl="3" indent="0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SzPct val="80000"/>
              <a:buNone/>
              <a:defRPr/>
            </a:pPr>
            <a:endParaRPr lang="en-US" dirty="0"/>
          </a:p>
          <a:p>
            <a:pPr marL="360000" lvl="2" indent="0" algn="just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SzPct val="80000"/>
              <a:buNone/>
              <a:defRPr/>
            </a:pP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Their relation is qualified as international purchase contract without any reference to Vienna Convention and also this Convention will be applicable</a:t>
            </a:r>
          </a:p>
          <a:p>
            <a:pPr marL="360000"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en-GB" altLang="cs-CZ" sz="2200" dirty="0">
              <a:latin typeface="Times New Roman" pitchFamily="18" charset="0"/>
              <a:ea typeface="Arial" charset="0"/>
              <a:cs typeface="Times New Roman" pitchFamily="18" charset="0"/>
            </a:endParaRPr>
          </a:p>
          <a:p>
            <a:pPr marL="360000"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GB" altLang="cs-CZ" sz="2200" i="1" dirty="0">
                <a:latin typeface="Times New Roman" pitchFamily="18" charset="0"/>
                <a:ea typeface="Arial" charset="0"/>
                <a:cs typeface="Times New Roman" pitchFamily="18" charset="0"/>
              </a:rPr>
              <a:t>Compare to:</a:t>
            </a:r>
          </a:p>
          <a:p>
            <a:pPr marL="360000"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GB" altLang="cs-CZ" sz="2200" i="1" dirty="0">
                <a:latin typeface="Times New Roman" pitchFamily="18" charset="0"/>
                <a:ea typeface="Arial" charset="0"/>
                <a:cs typeface="Times New Roman" pitchFamily="18" charset="0"/>
              </a:rPr>
              <a:t>A is subject from China and B is subject from India</a:t>
            </a:r>
          </a:p>
          <a:p>
            <a:pPr marL="360000"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en-GB" altLang="cs-CZ" sz="2200" dirty="0">
              <a:latin typeface="Times New Roman" pitchFamily="18" charset="0"/>
              <a:ea typeface="Arial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47203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357158" y="1142984"/>
            <a:ext cx="8477250" cy="4384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60000" lvl="1" indent="-307975" algn="just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Char char="•"/>
            </a:pPr>
            <a:r>
              <a:rPr lang="en-US" sz="3000" dirty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If an entrepreneur has </a:t>
            </a:r>
            <a:r>
              <a:rPr lang="en-US" sz="3000" b="1" dirty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more than one place of business</a:t>
            </a:r>
            <a:endParaRPr lang="en-US" sz="3000" dirty="0">
              <a:solidFill>
                <a:srgbClr val="000000"/>
              </a:solidFill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  <a:p>
            <a:pPr marL="817200" lvl="3" indent="-257175" algn="just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SzPct val="80000"/>
              <a:buFont typeface="Courier New" pitchFamily="49" charset="0"/>
              <a:buChar char="o"/>
            </a:pPr>
            <a:r>
              <a:rPr lang="en-US" sz="2600" dirty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The decisive place is the one which has the closes relation to the contract and its performance</a:t>
            </a:r>
          </a:p>
          <a:p>
            <a:pPr marL="360000" lvl="2" indent="-257175" algn="just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SzPct val="80000"/>
              <a:buFont typeface="Courier New" pitchFamily="49" charset="0"/>
              <a:buChar char="o"/>
            </a:pPr>
            <a:endParaRPr lang="cs-CZ" sz="3000" dirty="0">
              <a:solidFill>
                <a:srgbClr val="000000"/>
              </a:solidFill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  <a:p>
            <a:pPr marL="360000" lvl="2" indent="-257175" algn="just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SzPct val="80000"/>
              <a:buNone/>
            </a:pPr>
            <a:endParaRPr lang="en-US" sz="3000" dirty="0">
              <a:solidFill>
                <a:srgbClr val="000000"/>
              </a:solidFill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  <a:p>
            <a:pPr marL="360000" lvl="1" indent="-307975" algn="just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Char char="•"/>
            </a:pPr>
            <a:r>
              <a:rPr lang="en-US" sz="3000" dirty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The term „place of business</a:t>
            </a:r>
            <a:r>
              <a:rPr lang="ja-JP" altLang="en-US" sz="3000" dirty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“</a:t>
            </a:r>
            <a:r>
              <a:rPr lang="en-US" altLang="ja-JP" sz="3000" dirty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is not defined </a:t>
            </a:r>
            <a:endParaRPr lang="en-US" altLang="ja-JP" sz="3000" dirty="0"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  <a:p>
            <a:pPr marL="817200" lvl="3" indent="-257175" algn="just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SzPct val="80000"/>
              <a:buFont typeface="Courier New" pitchFamily="49" charset="0"/>
              <a:buChar char="o"/>
            </a:pPr>
            <a:r>
              <a:rPr lang="en-US" sz="2600" dirty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It can be e.g. </a:t>
            </a:r>
            <a:r>
              <a:rPr lang="en-US" sz="2600" u="sng" dirty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settlement</a:t>
            </a:r>
            <a:r>
              <a:rPr lang="en-US" sz="2600" dirty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of the company or </a:t>
            </a:r>
          </a:p>
          <a:p>
            <a:pPr marL="817200" lvl="3" indent="-257175" algn="just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SzPct val="80000"/>
              <a:buFont typeface="Courier New" pitchFamily="49" charset="0"/>
              <a:buChar char="o"/>
            </a:pPr>
            <a:r>
              <a:rPr lang="en-US" sz="2600" u="sng" dirty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place where the goods are produced</a:t>
            </a:r>
            <a:endParaRPr lang="en-US" sz="2600" dirty="0">
              <a:solidFill>
                <a:srgbClr val="000000"/>
              </a:solidFill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  <a:p>
            <a:pPr marL="360000" algn="just"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en-GB" altLang="cs-CZ" sz="3000" dirty="0">
              <a:latin typeface="Times New Roman" pitchFamily="18" charset="0"/>
              <a:ea typeface="Arial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4720366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335</TotalTime>
  <Words>1668</Words>
  <Application>Microsoft Macintosh PowerPoint</Application>
  <PresentationFormat>Předvádění na obrazovce (4:3)</PresentationFormat>
  <Paragraphs>222</Paragraphs>
  <Slides>23</Slides>
  <Notes>3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23</vt:i4>
      </vt:variant>
    </vt:vector>
  </HeadingPairs>
  <TitlesOfParts>
    <vt:vector size="29" baseType="lpstr">
      <vt:lpstr>Arial</vt:lpstr>
      <vt:lpstr>Calibri</vt:lpstr>
      <vt:lpstr>Courier New</vt:lpstr>
      <vt:lpstr>Times New Roman</vt:lpstr>
      <vt:lpstr>Wingdings</vt:lpstr>
      <vt:lpstr>Motiv sady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Adéla Chromčáková</dc:creator>
  <cp:lastModifiedBy>Tomáš Gongol</cp:lastModifiedBy>
  <cp:revision>45</cp:revision>
  <dcterms:created xsi:type="dcterms:W3CDTF">2016-08-02T17:09:34Z</dcterms:created>
  <dcterms:modified xsi:type="dcterms:W3CDTF">2019-11-06T16:10:54Z</dcterms:modified>
</cp:coreProperties>
</file>