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84" r:id="rId9"/>
    <p:sldId id="264" r:id="rId10"/>
    <p:sldId id="265" r:id="rId11"/>
    <p:sldId id="266" r:id="rId12"/>
    <p:sldId id="267" r:id="rId13"/>
    <p:sldId id="268" r:id="rId14"/>
    <p:sldId id="270" r:id="rId15"/>
    <p:sldId id="271" r:id="rId16"/>
    <p:sldId id="272" r:id="rId17"/>
    <p:sldId id="273" r:id="rId18"/>
    <p:sldId id="274" r:id="rId19"/>
    <p:sldId id="279" r:id="rId20"/>
    <p:sldId id="280" r:id="rId21"/>
    <p:sldId id="281" r:id="rId22"/>
    <p:sldId id="282"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737"/>
  </p:normalViewPr>
  <p:slideViewPr>
    <p:cSldViewPr>
      <p:cViewPr varScale="1">
        <p:scale>
          <a:sx n="92" d="100"/>
          <a:sy n="92" d="100"/>
        </p:scale>
        <p:origin x="14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3D3B8-3D86-4334-9EAB-E35893FF81EA}" type="datetimeFigureOut">
              <a:rPr lang="cs-CZ" smtClean="0"/>
              <a:pPr/>
              <a:t>20.11.2019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82AB6-8E0E-4A93-8D5B-7A35F650E98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0482AB6-8E0E-4A93-8D5B-7A35F650E982}" type="slidenum">
              <a:rPr lang="cs-CZ" smtClean="0"/>
              <a:pPr/>
              <a:t>3</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Rozhodci</a:t>
            </a:r>
            <a:r>
              <a:rPr lang="en-US" dirty="0"/>
              <a:t> </a:t>
            </a:r>
            <a:r>
              <a:rPr lang="en-US" dirty="0" err="1"/>
              <a:t>soud</a:t>
            </a:r>
            <a:r>
              <a:rPr lang="en-US" dirty="0"/>
              <a:t>: </a:t>
            </a:r>
            <a:r>
              <a:rPr lang="en-US" dirty="0" err="1"/>
              <a:t>uvedla</a:t>
            </a:r>
            <a:r>
              <a:rPr lang="en-US" dirty="0"/>
              <a:t> </a:t>
            </a:r>
            <a:r>
              <a:rPr lang="en-US" dirty="0" err="1"/>
              <a:t>jsem</a:t>
            </a:r>
            <a:r>
              <a:rPr lang="en-US" dirty="0"/>
              <a:t> </a:t>
            </a:r>
            <a:r>
              <a:rPr lang="en-US" dirty="0" err="1"/>
              <a:t>radeji</a:t>
            </a:r>
            <a:r>
              <a:rPr lang="en-US" dirty="0"/>
              <a:t> </a:t>
            </a:r>
            <a:r>
              <a:rPr lang="en-US" dirty="0" err="1"/>
              <a:t>cely</a:t>
            </a:r>
            <a:r>
              <a:rPr lang="en-US" dirty="0"/>
              <a:t> </a:t>
            </a:r>
            <a:r>
              <a:rPr lang="en-US" dirty="0" err="1"/>
              <a:t>oficialni</a:t>
            </a:r>
            <a:r>
              <a:rPr lang="en-US" dirty="0"/>
              <a:t> </a:t>
            </a:r>
            <a:r>
              <a:rPr lang="en-US" dirty="0" err="1"/>
              <a:t>nazev</a:t>
            </a:r>
            <a:r>
              <a:rPr lang="en-US" dirty="0"/>
              <a:t>, </a:t>
            </a:r>
            <a:r>
              <a:rPr lang="en-US" dirty="0" err="1"/>
              <a:t>jak</a:t>
            </a:r>
            <a:r>
              <a:rPr lang="en-US" dirty="0"/>
              <a:t> </a:t>
            </a:r>
            <a:r>
              <a:rPr lang="en-US" dirty="0" err="1"/>
              <a:t>jsem</a:t>
            </a:r>
            <a:r>
              <a:rPr lang="en-US" dirty="0"/>
              <a:t> ho </a:t>
            </a:r>
            <a:r>
              <a:rPr lang="en-US" dirty="0" err="1"/>
              <a:t>nasla</a:t>
            </a:r>
            <a:r>
              <a:rPr lang="en-US" dirty="0"/>
              <a:t> </a:t>
            </a:r>
            <a:r>
              <a:rPr lang="en-US" dirty="0" err="1"/>
              <a:t>na</a:t>
            </a:r>
            <a:r>
              <a:rPr lang="en-US" dirty="0"/>
              <a:t> </a:t>
            </a:r>
            <a:r>
              <a:rPr lang="en-US" dirty="0" err="1"/>
              <a:t>strankach</a:t>
            </a:r>
            <a:r>
              <a:rPr lang="en-US" dirty="0"/>
              <a:t> en.soud.cz, </a:t>
            </a:r>
            <a:r>
              <a:rPr lang="en-US" dirty="0" err="1"/>
              <a:t>nejsem</a:t>
            </a:r>
            <a:r>
              <a:rPr lang="en-US" dirty="0"/>
              <a:t> </a:t>
            </a:r>
            <a:r>
              <a:rPr lang="en-US" dirty="0" err="1"/>
              <a:t>si</a:t>
            </a:r>
            <a:r>
              <a:rPr lang="en-US" dirty="0"/>
              <a:t> </a:t>
            </a:r>
            <a:r>
              <a:rPr lang="en-US" dirty="0" err="1"/>
              <a:t>jista</a:t>
            </a:r>
            <a:r>
              <a:rPr lang="en-US" dirty="0"/>
              <a:t>, </a:t>
            </a:r>
            <a:r>
              <a:rPr lang="en-US" dirty="0" err="1"/>
              <a:t>jestli</a:t>
            </a:r>
            <a:r>
              <a:rPr lang="en-US" dirty="0"/>
              <a:t> by </a:t>
            </a:r>
            <a:r>
              <a:rPr lang="en-US" dirty="0" err="1"/>
              <a:t>zkratky</a:t>
            </a:r>
            <a:r>
              <a:rPr lang="en-US" dirty="0"/>
              <a:t> (HK a AK) v AJ </a:t>
            </a:r>
            <a:r>
              <a:rPr lang="en-US" dirty="0" err="1"/>
              <a:t>byly</a:t>
            </a:r>
            <a:r>
              <a:rPr lang="en-US" dirty="0"/>
              <a:t> </a:t>
            </a:r>
            <a:r>
              <a:rPr lang="en-US" dirty="0" err="1"/>
              <a:t>pochopitelne</a:t>
            </a:r>
            <a:r>
              <a:rPr lang="en-US" dirty="0"/>
              <a:t>..</a:t>
            </a:r>
          </a:p>
          <a:p>
            <a:endParaRPr lang="cs-CZ" dirty="0"/>
          </a:p>
        </p:txBody>
      </p:sp>
      <p:sp>
        <p:nvSpPr>
          <p:cNvPr id="4" name="Zástupný symbol pro číslo snímku 3"/>
          <p:cNvSpPr>
            <a:spLocks noGrp="1"/>
          </p:cNvSpPr>
          <p:nvPr>
            <p:ph type="sldNum" sz="quarter" idx="10"/>
          </p:nvPr>
        </p:nvSpPr>
        <p:spPr/>
        <p:txBody>
          <a:bodyPr/>
          <a:lstStyle/>
          <a:p>
            <a:fld id="{A0482AB6-8E0E-4A93-8D5B-7A35F650E982}" type="slidenum">
              <a:rPr lang="cs-CZ" smtClean="0"/>
              <a:pPr/>
              <a:t>19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err="1"/>
              <a:t>Rozdelila</a:t>
            </a:r>
            <a:r>
              <a:rPr lang="en-GB" dirty="0"/>
              <a:t> </a:t>
            </a:r>
            <a:r>
              <a:rPr lang="en-GB" dirty="0" err="1"/>
              <a:t>jsem</a:t>
            </a:r>
            <a:r>
              <a:rPr lang="en-GB" dirty="0"/>
              <a:t> </a:t>
            </a:r>
            <a:r>
              <a:rPr lang="en-GB" dirty="0" err="1"/>
              <a:t>predchozi</a:t>
            </a:r>
            <a:r>
              <a:rPr lang="en-GB" dirty="0"/>
              <a:t> slide </a:t>
            </a:r>
            <a:r>
              <a:rPr lang="en-GB" dirty="0" err="1"/>
              <a:t>na</a:t>
            </a:r>
            <a:r>
              <a:rPr lang="en-GB" dirty="0"/>
              <a:t> </a:t>
            </a:r>
            <a:r>
              <a:rPr lang="en-GB" dirty="0" err="1"/>
              <a:t>dva</a:t>
            </a:r>
            <a:r>
              <a:rPr lang="en-GB" dirty="0"/>
              <a:t>, </a:t>
            </a:r>
            <a:r>
              <a:rPr lang="en-GB" dirty="0" err="1"/>
              <a:t>zdalo</a:t>
            </a:r>
            <a:r>
              <a:rPr lang="en-GB" dirty="0"/>
              <a:t> se mi tam </a:t>
            </a:r>
            <a:r>
              <a:rPr lang="en-GB" dirty="0" err="1"/>
              <a:t>zbytecne</a:t>
            </a:r>
            <a:r>
              <a:rPr lang="en-GB" dirty="0"/>
              <a:t> </a:t>
            </a:r>
            <a:r>
              <a:rPr lang="en-GB" dirty="0" err="1"/>
              <a:t>moc</a:t>
            </a:r>
            <a:r>
              <a:rPr lang="en-GB" dirty="0"/>
              <a:t> </a:t>
            </a:r>
            <a:r>
              <a:rPr lang="en-GB" dirty="0" err="1"/>
              <a:t>textu</a:t>
            </a:r>
            <a:r>
              <a:rPr lang="en-GB" dirty="0"/>
              <a:t> </a:t>
            </a:r>
            <a:r>
              <a:rPr lang="en-GB" dirty="0" err="1"/>
              <a:t>na</a:t>
            </a:r>
            <a:r>
              <a:rPr lang="en-GB" dirty="0"/>
              <a:t> </a:t>
            </a:r>
            <a:r>
              <a:rPr lang="en-GB" dirty="0" err="1"/>
              <a:t>jednom</a:t>
            </a:r>
            <a:r>
              <a:rPr lang="en-GB" dirty="0"/>
              <a:t>, </a:t>
            </a:r>
            <a:r>
              <a:rPr lang="en-GB" dirty="0" err="1"/>
              <a:t>tj</a:t>
            </a:r>
            <a:r>
              <a:rPr lang="en-GB" dirty="0"/>
              <a:t>. I male </a:t>
            </a:r>
            <a:r>
              <a:rPr lang="en-GB" dirty="0" err="1"/>
              <a:t>pismo</a:t>
            </a:r>
            <a:r>
              <a:rPr lang="en-GB" dirty="0"/>
              <a:t>…</a:t>
            </a:r>
          </a:p>
        </p:txBody>
      </p:sp>
      <p:sp>
        <p:nvSpPr>
          <p:cNvPr id="4" name="Zástupný symbol pro číslo snímku 3"/>
          <p:cNvSpPr>
            <a:spLocks noGrp="1"/>
          </p:cNvSpPr>
          <p:nvPr>
            <p:ph type="sldNum" sz="quarter" idx="10"/>
          </p:nvPr>
        </p:nvSpPr>
        <p:spPr/>
        <p:txBody>
          <a:bodyPr/>
          <a:lstStyle/>
          <a:p>
            <a:fld id="{A0482AB6-8E0E-4A93-8D5B-7A35F650E982}" type="slidenum">
              <a:rPr lang="cs-CZ" smtClean="0"/>
              <a:pPr/>
              <a:t>20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3D542E0-9187-4BDD-BE74-154CF1CF1E1C}" type="datetimeFigureOut">
              <a:rPr lang="cs-CZ" smtClean="0"/>
              <a:pPr/>
              <a:t>20.11.2019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C897F6E-312C-406E-AE47-40C624F0F30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542E0-9187-4BDD-BE74-154CF1CF1E1C}" type="datetimeFigureOut">
              <a:rPr lang="cs-CZ" smtClean="0"/>
              <a:pPr/>
              <a:t>20.11.2019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97F6E-312C-406E-AE47-40C624F0F30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sk-SK" sz="5400" b="1" dirty="0" err="1">
                <a:solidFill>
                  <a:schemeClr val="bg1"/>
                </a:solidFill>
                <a:latin typeface="Times New Roman" pitchFamily="18" charset="0"/>
                <a:cs typeface="Times New Roman" pitchFamily="18" charset="0"/>
              </a:rPr>
              <a:t>International</a:t>
            </a:r>
            <a:r>
              <a:rPr lang="sk-SK" sz="5400" b="1" dirty="0">
                <a:solidFill>
                  <a:schemeClr val="bg1"/>
                </a:solidFill>
                <a:latin typeface="Times New Roman" pitchFamily="18" charset="0"/>
                <a:cs typeface="Times New Roman" pitchFamily="18" charset="0"/>
              </a:rPr>
              <a:t> </a:t>
            </a:r>
            <a:r>
              <a:rPr lang="sk-SK" sz="5400" b="1" dirty="0" err="1">
                <a:solidFill>
                  <a:schemeClr val="bg1"/>
                </a:solidFill>
                <a:latin typeface="Times New Roman" pitchFamily="18" charset="0"/>
                <a:cs typeface="Times New Roman" pitchFamily="18" charset="0"/>
              </a:rPr>
              <a:t>Business</a:t>
            </a:r>
            <a:r>
              <a:rPr lang="sk-SK" sz="5400" b="1" dirty="0">
                <a:solidFill>
                  <a:schemeClr val="bg1"/>
                </a:solidFill>
                <a:latin typeface="Times New Roman" pitchFamily="18" charset="0"/>
                <a:cs typeface="Times New Roman" pitchFamily="18" charset="0"/>
              </a:rPr>
              <a:t> </a:t>
            </a:r>
            <a:r>
              <a:rPr lang="sk-SK" sz="5400" b="1" dirty="0" err="1">
                <a:solidFill>
                  <a:schemeClr val="bg1"/>
                </a:solidFill>
                <a:latin typeface="Times New Roman" pitchFamily="18" charset="0"/>
                <a:cs typeface="Times New Roman" pitchFamily="18" charset="0"/>
              </a:rPr>
              <a:t>Law</a:t>
            </a:r>
            <a:endParaRPr lang="sk-SK" sz="5400" b="1" dirty="0">
              <a:solidFill>
                <a:schemeClr val="bg1"/>
              </a:solidFill>
              <a:latin typeface="Times New Roman" pitchFamily="18" charset="0"/>
              <a:cs typeface="Times New Roman" pitchFamily="18" charset="0"/>
            </a:endParaRPr>
          </a:p>
          <a:p>
            <a:pPr algn="ctr">
              <a:lnSpc>
                <a:spcPct val="95000"/>
              </a:lnSpc>
              <a:spcBef>
                <a:spcPct val="0"/>
              </a:spcBef>
            </a:pPr>
            <a:r>
              <a:rPr lang="en-US" sz="3200" dirty="0">
                <a:solidFill>
                  <a:schemeClr val="bg1"/>
                </a:solidFill>
                <a:latin typeface="Times New Roman" pitchFamily="18" charset="0"/>
                <a:cs typeface="Times New Roman" pitchFamily="18" charset="0"/>
              </a:rPr>
              <a:t>International purchase-sale  (2) </a:t>
            </a:r>
          </a:p>
          <a:p>
            <a:pPr algn="ctr">
              <a:lnSpc>
                <a:spcPct val="95000"/>
              </a:lnSpc>
              <a:spcBef>
                <a:spcPct val="0"/>
              </a:spcBef>
            </a:pPr>
            <a:r>
              <a:rPr lang="en-US" sz="3200" dirty="0">
                <a:solidFill>
                  <a:schemeClr val="bg1"/>
                </a:solidFill>
                <a:latin typeface="Times New Roman" pitchFamily="18" charset="0"/>
                <a:cs typeface="Times New Roman" pitchFamily="18" charset="0"/>
              </a:rPr>
              <a:t>(Requisites, rights and duties</a:t>
            </a:r>
            <a:r>
              <a:rPr lang="cs-CZ" sz="3200">
                <a:solidFill>
                  <a:schemeClr val="bg1"/>
                </a:solidFill>
                <a:latin typeface="Times New Roman" pitchFamily="18" charset="0"/>
                <a:cs typeface="Times New Roman" pitchFamily="18" charset="0"/>
              </a:rPr>
              <a:t>)</a:t>
            </a:r>
            <a:endParaRPr lang="en-US" sz="3200" dirty="0">
              <a:solidFill>
                <a:schemeClr val="bg1"/>
              </a:solidFill>
              <a:latin typeface="Times New Roman" pitchFamily="18" charset="0"/>
              <a:ea typeface="ＭＳ Ｐゴシック" pitchFamily="34" charset="-128"/>
              <a:cs typeface="Times New Roman" pitchFamily="18"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Mgr. Tomáš Gongol, Ph.D.</a:t>
            </a:r>
          </a:p>
          <a:p>
            <a:pPr algn="ctr" eaLnBrk="1" hangingPunct="1">
              <a:spcBef>
                <a:spcPct val="0"/>
              </a:spcBef>
              <a:buFontTx/>
              <a:buNone/>
            </a:pPr>
            <a:r>
              <a:rPr lang="en-GB" altLang="cs-CZ" sz="1800" dirty="0">
                <a:latin typeface="Arial" panose="020B0604020202020204" pitchFamily="34" charset="0"/>
              </a:rPr>
              <a:t>International Business Law PEM/NPPMO</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Late delivery</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88900" y="1071546"/>
            <a:ext cx="8555066" cy="51314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pPr lvl="1" indent="-342900" algn="just">
              <a:lnSpc>
                <a:spcPct val="95000"/>
              </a:lnSpc>
              <a:buClr>
                <a:srgbClr val="000000"/>
              </a:buClr>
              <a:buSzPct val="100000"/>
            </a:pPr>
            <a:r>
              <a:rPr lang="en-US" sz="2600" b="1" dirty="0">
                <a:latin typeface="Times New Roman" pitchFamily="18" charset="0"/>
                <a:cs typeface="Times New Roman" pitchFamily="18" charset="0"/>
              </a:rPr>
              <a:t>There might be two kinds of situation: </a:t>
            </a:r>
            <a:endParaRPr lang="cs-CZ" sz="2600" b="1" dirty="0">
              <a:latin typeface="Times New Roman" pitchFamily="18" charset="0"/>
              <a:cs typeface="Times New Roman" pitchFamily="18" charset="0"/>
            </a:endParaRPr>
          </a:p>
          <a:p>
            <a:pPr lvl="1" indent="-342900" algn="just">
              <a:lnSpc>
                <a:spcPct val="95000"/>
              </a:lnSpc>
              <a:buClr>
                <a:srgbClr val="000000"/>
              </a:buClr>
              <a:buSzPct val="100000"/>
            </a:pPr>
            <a:endParaRPr lang="en-US" sz="2600" b="1" dirty="0">
              <a:latin typeface="Times New Roman" pitchFamily="18" charset="0"/>
              <a:cs typeface="Times New Roman" pitchFamily="18" charset="0"/>
            </a:endParaRPr>
          </a:p>
          <a:p>
            <a:pPr marL="857250" lvl="2" indent="-285750" algn="just">
              <a:lnSpc>
                <a:spcPct val="95000"/>
              </a:lnSpc>
              <a:buClr>
                <a:srgbClr val="000000"/>
              </a:buClr>
              <a:buSzPct val="100000"/>
              <a:buFontTx/>
              <a:buAutoNum type="arabicPeriod"/>
            </a:pPr>
            <a:r>
              <a:rPr lang="en-US" sz="2400" dirty="0">
                <a:latin typeface="Times New Roman" pitchFamily="18" charset="0"/>
                <a:cs typeface="Times New Roman" pitchFamily="18" charset="0"/>
              </a:rPr>
              <a:t>Buyer delivered goods late and </a:t>
            </a:r>
            <a:r>
              <a:rPr lang="en-US" sz="2400" b="1" dirty="0">
                <a:latin typeface="Times New Roman" pitchFamily="18" charset="0"/>
                <a:cs typeface="Times New Roman" pitchFamily="18" charset="0"/>
              </a:rPr>
              <a:t>delivery time was se as fixed </a:t>
            </a:r>
            <a:r>
              <a:rPr lang="en-US" sz="2400" dirty="0">
                <a:latin typeface="Times New Roman" pitchFamily="18" charset="0"/>
                <a:cs typeface="Times New Roman" pitchFamily="18" charset="0"/>
              </a:rPr>
              <a:t>– then late delivery means </a:t>
            </a:r>
            <a:r>
              <a:rPr lang="en-US" sz="2400" u="sng" dirty="0">
                <a:latin typeface="Times New Roman" pitchFamily="18" charset="0"/>
                <a:cs typeface="Times New Roman" pitchFamily="18" charset="0"/>
              </a:rPr>
              <a:t>significant </a:t>
            </a:r>
            <a:r>
              <a:rPr lang="en-US" sz="2400" u="sng" dirty="0" err="1">
                <a:latin typeface="Times New Roman" pitchFamily="18" charset="0"/>
                <a:cs typeface="Times New Roman" pitchFamily="18" charset="0"/>
              </a:rPr>
              <a:t>breache</a:t>
            </a:r>
            <a:r>
              <a:rPr lang="en-US" sz="2400" u="sng" dirty="0">
                <a:latin typeface="Times New Roman" pitchFamily="18" charset="0"/>
                <a:cs typeface="Times New Roman" pitchFamily="18" charset="0"/>
              </a:rPr>
              <a:t> of contract</a:t>
            </a:r>
            <a:endParaRPr lang="en-US" sz="2400" dirty="0">
              <a:latin typeface="Times New Roman" pitchFamily="18" charset="0"/>
              <a:cs typeface="Times New Roman" pitchFamily="18" charset="0"/>
            </a:endParaRPr>
          </a:p>
          <a:p>
            <a:pPr marL="1257300" lvl="3" indent="-228600" algn="just">
              <a:lnSpc>
                <a:spcPct val="95000"/>
              </a:lnSpc>
              <a:buClr>
                <a:srgbClr val="000000"/>
              </a:buClr>
              <a:buSzPct val="100000"/>
              <a:buFont typeface="Wingdings" pitchFamily="2" charset="2"/>
              <a:buChar char="§"/>
            </a:pPr>
            <a:r>
              <a:rPr lang="en-US" sz="2200" dirty="0">
                <a:latin typeface="Times New Roman" pitchFamily="18" charset="0"/>
                <a:cs typeface="Times New Roman" pitchFamily="18" charset="0"/>
              </a:rPr>
              <a:t>Buyer has right to withdraw from the contract and claim damages (art. 74-77)</a:t>
            </a:r>
          </a:p>
          <a:p>
            <a:pPr marL="1257300" lvl="3" indent="-228600" algn="just">
              <a:lnSpc>
                <a:spcPct val="95000"/>
              </a:lnSpc>
              <a:buClr>
                <a:srgbClr val="000000"/>
              </a:buClr>
              <a:buSzPct val="100000"/>
              <a:buFontTx/>
              <a:buChar char=" "/>
            </a:pPr>
            <a:endParaRPr lang="en-US" sz="2700" dirty="0">
              <a:latin typeface="Times New Roman" pitchFamily="18" charset="0"/>
              <a:cs typeface="Times New Roman" pitchFamily="18" charset="0"/>
            </a:endParaRPr>
          </a:p>
          <a:p>
            <a:pPr marL="857250" lvl="2" indent="-285750" algn="just">
              <a:lnSpc>
                <a:spcPct val="95000"/>
              </a:lnSpc>
              <a:buClr>
                <a:srgbClr val="000000"/>
              </a:buClr>
              <a:buSzPct val="100000"/>
              <a:buFontTx/>
              <a:buAutoNum type="arabicPeriod"/>
            </a:pPr>
            <a:r>
              <a:rPr lang="en-US" sz="2600" dirty="0">
                <a:latin typeface="Times New Roman" pitchFamily="18" charset="0"/>
                <a:cs typeface="Times New Roman" pitchFamily="18" charset="0"/>
              </a:rPr>
              <a:t>Buyer didn</a:t>
            </a:r>
            <a:r>
              <a:rPr lang="en-US" altLang="en-GB" sz="2600" dirty="0">
                <a:latin typeface="Times New Roman" pitchFamily="18" charset="0"/>
                <a:cs typeface="Times New Roman" pitchFamily="18" charset="0"/>
              </a:rPr>
              <a:t>’</a:t>
            </a:r>
            <a:r>
              <a:rPr lang="en-US" sz="2600" dirty="0">
                <a:latin typeface="Times New Roman" pitchFamily="18" charset="0"/>
                <a:cs typeface="Times New Roman" pitchFamily="18" charset="0"/>
              </a:rPr>
              <a:t>t deliver goods on time, but </a:t>
            </a:r>
            <a:r>
              <a:rPr lang="en-US" sz="2600" b="1" dirty="0">
                <a:latin typeface="Times New Roman" pitchFamily="18" charset="0"/>
                <a:cs typeface="Times New Roman" pitchFamily="18" charset="0"/>
              </a:rPr>
              <a:t>fixed clause was not included in the contract – </a:t>
            </a:r>
            <a:r>
              <a:rPr lang="en-US" sz="2600" dirty="0">
                <a:latin typeface="Times New Roman" pitchFamily="18" charset="0"/>
                <a:cs typeface="Times New Roman" pitchFamily="18" charset="0"/>
              </a:rPr>
              <a:t>in that case buyer breached the contract in </a:t>
            </a:r>
            <a:r>
              <a:rPr lang="en-US" sz="2600" u="sng" dirty="0">
                <a:latin typeface="Times New Roman" pitchFamily="18" charset="0"/>
                <a:cs typeface="Times New Roman" pitchFamily="18" charset="0"/>
              </a:rPr>
              <a:t>insignificant way</a:t>
            </a:r>
            <a:endParaRPr lang="cs-CZ" sz="2600" u="sng" dirty="0">
              <a:latin typeface="Times New Roman" pitchFamily="18" charset="0"/>
              <a:cs typeface="Times New Roman" pitchFamily="18" charset="0"/>
            </a:endParaRPr>
          </a:p>
          <a:p>
            <a:pPr marL="1257300" lvl="3" indent="-228600" algn="just">
              <a:lnSpc>
                <a:spcPct val="95000"/>
              </a:lnSpc>
              <a:buClr>
                <a:srgbClr val="000000"/>
              </a:buClr>
              <a:buSzPct val="100000"/>
              <a:buFont typeface="Wingdings" pitchFamily="2" charset="2"/>
              <a:buChar char="§"/>
            </a:pPr>
            <a:r>
              <a:rPr lang="en-US" sz="2400" dirty="0">
                <a:latin typeface="Times New Roman" pitchFamily="18" charset="0"/>
                <a:cs typeface="Times New Roman" pitchFamily="18" charset="0"/>
              </a:rPr>
              <a:t>Buyer can claim own right which are in art. 46 – 52 (e.g. insist on performing, set additional delivery time…). The right to claim damages is kept ( art. 74-77)</a:t>
            </a:r>
          </a:p>
          <a:p>
            <a:pPr algn="just">
              <a:lnSpc>
                <a:spcPct val="95000"/>
              </a:lnSpc>
              <a:buClr>
                <a:srgbClr val="000000"/>
              </a:buClr>
              <a:buSzPct val="100000"/>
              <a:buFont typeface="Wingdings" pitchFamily="2" charset="2"/>
              <a:buNone/>
            </a:pP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Early delivery (art. 52)</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357158" y="1643050"/>
            <a:ext cx="8286776" cy="35963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lvl1pPr>
              <a:defRPr sz="2400">
                <a:solidFill>
                  <a:schemeClr val="tx1"/>
                </a:solidFill>
                <a:latin typeface="Times New Roman" charset="0"/>
                <a:ea typeface="ＭＳ Ｐゴシック" charset="0"/>
              </a:defRPr>
            </a:lvl1pPr>
            <a:lvl2pPr indent="-342900">
              <a:defRPr sz="2400">
                <a:solidFill>
                  <a:schemeClr val="tx1"/>
                </a:solidFill>
                <a:latin typeface="Times New Roman" charset="0"/>
                <a:ea typeface="ＭＳ Ｐゴシック" charset="0"/>
              </a:defRPr>
            </a:lvl2pPr>
            <a:lvl3pPr marL="857250" indent="-285750">
              <a:defRPr sz="2400">
                <a:solidFill>
                  <a:schemeClr val="tx1"/>
                </a:solidFill>
                <a:latin typeface="Times New Roman" charset="0"/>
                <a:ea typeface="ＭＳ Ｐゴシック" charset="0"/>
              </a:defRPr>
            </a:lvl3pPr>
            <a:lvl4pPr marL="1257300" indent="-228600">
              <a:defRPr sz="2400">
                <a:solidFill>
                  <a:schemeClr val="tx1"/>
                </a:solidFill>
                <a:latin typeface="Times New Roman" charset="0"/>
                <a:ea typeface="ＭＳ Ｐゴシック" charset="0"/>
              </a:defRPr>
            </a:lvl4pPr>
            <a:lvl5pPr marL="1714500" indent="-228600">
              <a:defRPr sz="2400">
                <a:solidFill>
                  <a:schemeClr val="tx1"/>
                </a:solidFill>
                <a:latin typeface="Times New Roman" charset="0"/>
                <a:ea typeface="ＭＳ Ｐゴシック" charset="0"/>
              </a:defRPr>
            </a:lvl5pPr>
            <a:lvl6pPr marL="2171700" indent="-228600" fontAlgn="base">
              <a:spcBef>
                <a:spcPct val="0"/>
              </a:spcBef>
              <a:spcAft>
                <a:spcPct val="0"/>
              </a:spcAft>
              <a:defRPr sz="2400">
                <a:solidFill>
                  <a:schemeClr val="tx1"/>
                </a:solidFill>
                <a:latin typeface="Times New Roman" charset="0"/>
                <a:ea typeface="ＭＳ Ｐゴシック" charset="0"/>
              </a:defRPr>
            </a:lvl6pPr>
            <a:lvl7pPr marL="2628900" indent="-228600" fontAlgn="base">
              <a:spcBef>
                <a:spcPct val="0"/>
              </a:spcBef>
              <a:spcAft>
                <a:spcPct val="0"/>
              </a:spcAft>
              <a:defRPr sz="2400">
                <a:solidFill>
                  <a:schemeClr val="tx1"/>
                </a:solidFill>
                <a:latin typeface="Times New Roman" charset="0"/>
                <a:ea typeface="ＭＳ Ｐゴシック" charset="0"/>
              </a:defRPr>
            </a:lvl7pPr>
            <a:lvl8pPr marL="3086100" indent="-228600" fontAlgn="base">
              <a:spcBef>
                <a:spcPct val="0"/>
              </a:spcBef>
              <a:spcAft>
                <a:spcPct val="0"/>
              </a:spcAft>
              <a:defRPr sz="2400">
                <a:solidFill>
                  <a:schemeClr val="tx1"/>
                </a:solidFill>
                <a:latin typeface="Times New Roman" charset="0"/>
                <a:ea typeface="ＭＳ Ｐゴシック" charset="0"/>
              </a:defRPr>
            </a:lvl8pPr>
            <a:lvl9pPr marL="3543300" indent="-228600" fontAlgn="base">
              <a:spcBef>
                <a:spcPct val="0"/>
              </a:spcBef>
              <a:spcAft>
                <a:spcPct val="0"/>
              </a:spcAft>
              <a:defRPr sz="2400">
                <a:solidFill>
                  <a:schemeClr val="tx1"/>
                </a:solidFill>
                <a:latin typeface="Times New Roman" charset="0"/>
                <a:ea typeface="ＭＳ Ｐゴシック" charset="0"/>
              </a:defRPr>
            </a:lvl9pPr>
          </a:lstStyle>
          <a:p>
            <a:pPr lvl="1">
              <a:lnSpc>
                <a:spcPct val="95000"/>
              </a:lnSpc>
              <a:buClr>
                <a:srgbClr val="000000"/>
              </a:buClr>
              <a:buSzPct val="100000"/>
              <a:buFontTx/>
              <a:buChar char="•"/>
              <a:defRPr/>
            </a:pPr>
            <a:r>
              <a:rPr lang="en-US" sz="2800" dirty="0">
                <a:latin typeface="Times New Roman" pitchFamily="18" charset="0"/>
                <a:cs typeface="Times New Roman" pitchFamily="18" charset="0"/>
              </a:rPr>
              <a:t>Buyer </a:t>
            </a:r>
            <a:r>
              <a:rPr lang="en-US" sz="2800" u="sng" dirty="0">
                <a:latin typeface="Times New Roman" pitchFamily="18" charset="0"/>
                <a:cs typeface="Times New Roman" pitchFamily="18" charset="0"/>
              </a:rPr>
              <a:t>is not obliged </a:t>
            </a:r>
            <a:r>
              <a:rPr lang="en-US" sz="2800" dirty="0">
                <a:latin typeface="Times New Roman" pitchFamily="18" charset="0"/>
                <a:cs typeface="Times New Roman" pitchFamily="18" charset="0"/>
              </a:rPr>
              <a:t>to take over early delivered goods</a:t>
            </a:r>
            <a:endParaRPr lang="cs-CZ" sz="2800" dirty="0">
              <a:latin typeface="Times New Roman" pitchFamily="18" charset="0"/>
              <a:cs typeface="Times New Roman" pitchFamily="18" charset="0"/>
            </a:endParaRPr>
          </a:p>
          <a:p>
            <a:pPr lvl="1">
              <a:lnSpc>
                <a:spcPct val="95000"/>
              </a:lnSpc>
              <a:buClr>
                <a:srgbClr val="000000"/>
              </a:buClr>
              <a:buSzPct val="100000"/>
              <a:defRPr/>
            </a:pPr>
            <a:endParaRPr lang="en-US" sz="2800" dirty="0">
              <a:latin typeface="Times New Roman" pitchFamily="18" charset="0"/>
              <a:cs typeface="Times New Roman" pitchFamily="18" charset="0"/>
            </a:endParaRPr>
          </a:p>
          <a:p>
            <a:pPr lvl="1">
              <a:lnSpc>
                <a:spcPct val="95000"/>
              </a:lnSpc>
              <a:buClr>
                <a:srgbClr val="000000"/>
              </a:buClr>
              <a:buSzPct val="100000"/>
              <a:buFontTx/>
              <a:buChar char="•"/>
              <a:defRPr/>
            </a:pPr>
            <a:r>
              <a:rPr lang="en-US" sz="2800" dirty="0">
                <a:latin typeface="Times New Roman" pitchFamily="18" charset="0"/>
                <a:cs typeface="Times New Roman" pitchFamily="18" charset="0"/>
              </a:rPr>
              <a:t>Problem: </a:t>
            </a:r>
            <a:r>
              <a:rPr lang="en-US" sz="2800" u="sng" dirty="0">
                <a:latin typeface="Times New Roman" pitchFamily="18" charset="0"/>
                <a:cs typeface="Times New Roman" pitchFamily="18" charset="0"/>
              </a:rPr>
              <a:t>if he took over and wants to return</a:t>
            </a:r>
            <a:r>
              <a:rPr lang="en-US" sz="2800" dirty="0">
                <a:latin typeface="Times New Roman" pitchFamily="18" charset="0"/>
                <a:cs typeface="Times New Roman" pitchFamily="18" charset="0"/>
              </a:rPr>
              <a:t>, then has to:</a:t>
            </a:r>
          </a:p>
          <a:p>
            <a:pPr lvl="2">
              <a:lnSpc>
                <a:spcPct val="95000"/>
              </a:lnSpc>
              <a:buClr>
                <a:srgbClr val="000000"/>
              </a:buClr>
              <a:buSzPct val="80000"/>
              <a:buFont typeface="Courier New" charset="0"/>
              <a:buChar char="o"/>
              <a:defRPr/>
            </a:pPr>
            <a:r>
              <a:rPr lang="en-US" sz="2600" dirty="0">
                <a:latin typeface="Times New Roman" pitchFamily="18" charset="0"/>
                <a:cs typeface="Times New Roman" pitchFamily="18" charset="0"/>
              </a:rPr>
              <a:t>Take all possible measures appropriate to circumstances to preserve goods</a:t>
            </a:r>
          </a:p>
          <a:p>
            <a:pPr lvl="2">
              <a:lnSpc>
                <a:spcPct val="95000"/>
              </a:lnSpc>
              <a:buClr>
                <a:srgbClr val="000000"/>
              </a:buClr>
              <a:buSzPct val="80000"/>
              <a:buFont typeface="Courier New" charset="0"/>
              <a:buChar char="o"/>
              <a:defRPr/>
            </a:pPr>
            <a:r>
              <a:rPr lang="en-US" sz="2600" dirty="0">
                <a:latin typeface="Times New Roman" pitchFamily="18" charset="0"/>
                <a:cs typeface="Times New Roman" pitchFamily="18" charset="0"/>
              </a:rPr>
              <a:t>Inform the seller</a:t>
            </a:r>
          </a:p>
          <a:p>
            <a:pPr>
              <a:lnSpc>
                <a:spcPct val="95000"/>
              </a:lnSpc>
              <a:defRPr/>
            </a:pPr>
            <a:endParaRPr lang="en-US" sz="2800" dirty="0">
              <a:latin typeface="Times New Roman" pitchFamily="18" charset="0"/>
              <a:cs typeface="Times New Roman" pitchFamily="18" charset="0"/>
            </a:endParaRPr>
          </a:p>
          <a:p>
            <a:pPr>
              <a:lnSpc>
                <a:spcPct val="95000"/>
              </a:lnSpc>
              <a:defRPr/>
            </a:pPr>
            <a:endParaRPr lang="en-US" sz="2800" dirty="0">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8780B8B0-EDCF-7246-937E-12C00F00E5DE}"/>
              </a:ext>
            </a:extLst>
          </p:cNvPr>
          <p:cNvSpPr/>
          <p:nvPr/>
        </p:nvSpPr>
        <p:spPr>
          <a:xfrm>
            <a:off x="179512" y="720725"/>
            <a:ext cx="8286776" cy="923330"/>
          </a:xfrm>
          <a:prstGeom prst="rect">
            <a:avLst/>
          </a:prstGeom>
        </p:spPr>
        <p:txBody>
          <a:bodyPr wrap="square">
            <a:spAutoFit/>
          </a:bodyPr>
          <a:lstStyle/>
          <a:p>
            <a:r>
              <a:rPr lang="cs-CZ" dirty="0" err="1">
                <a:solidFill>
                  <a:srgbClr val="000000"/>
                </a:solidFill>
                <a:latin typeface="Times" pitchFamily="2" charset="0"/>
              </a:rPr>
              <a:t>Article</a:t>
            </a:r>
            <a:r>
              <a:rPr lang="cs-CZ" dirty="0">
                <a:solidFill>
                  <a:srgbClr val="000000"/>
                </a:solidFill>
                <a:latin typeface="Times" pitchFamily="2" charset="0"/>
              </a:rPr>
              <a:t> 52(1) </a:t>
            </a:r>
            <a:r>
              <a:rPr lang="cs-CZ" dirty="0" err="1">
                <a:solidFill>
                  <a:srgbClr val="000000"/>
                </a:solidFill>
                <a:latin typeface="Times" pitchFamily="2" charset="0"/>
              </a:rPr>
              <a:t>If</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seller</a:t>
            </a:r>
            <a:r>
              <a:rPr lang="cs-CZ" dirty="0">
                <a:solidFill>
                  <a:srgbClr val="000000"/>
                </a:solidFill>
                <a:latin typeface="Times" pitchFamily="2" charset="0"/>
              </a:rPr>
              <a:t> </a:t>
            </a:r>
            <a:r>
              <a:rPr lang="cs-CZ" dirty="0" err="1">
                <a:solidFill>
                  <a:srgbClr val="000000"/>
                </a:solidFill>
                <a:latin typeface="Times" pitchFamily="2" charset="0"/>
              </a:rPr>
              <a:t>delivers</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goods</a:t>
            </a:r>
            <a:r>
              <a:rPr lang="cs-CZ" dirty="0">
                <a:solidFill>
                  <a:srgbClr val="000000"/>
                </a:solidFill>
                <a:latin typeface="Times" pitchFamily="2" charset="0"/>
              </a:rPr>
              <a:t> </a:t>
            </a:r>
            <a:r>
              <a:rPr lang="cs-CZ" dirty="0" err="1">
                <a:solidFill>
                  <a:srgbClr val="000000"/>
                </a:solidFill>
                <a:latin typeface="Times" pitchFamily="2" charset="0"/>
              </a:rPr>
              <a:t>before</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date</a:t>
            </a:r>
            <a:r>
              <a:rPr lang="cs-CZ" dirty="0">
                <a:solidFill>
                  <a:srgbClr val="000000"/>
                </a:solidFill>
                <a:latin typeface="Times" pitchFamily="2" charset="0"/>
              </a:rPr>
              <a:t> </a:t>
            </a:r>
            <a:r>
              <a:rPr lang="cs-CZ" dirty="0" err="1">
                <a:solidFill>
                  <a:srgbClr val="000000"/>
                </a:solidFill>
                <a:latin typeface="Times" pitchFamily="2" charset="0"/>
              </a:rPr>
              <a:t>fixed</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buyer</a:t>
            </a:r>
            <a:r>
              <a:rPr lang="cs-CZ" dirty="0">
                <a:solidFill>
                  <a:srgbClr val="000000"/>
                </a:solidFill>
                <a:latin typeface="Times" pitchFamily="2" charset="0"/>
              </a:rPr>
              <a:t> </a:t>
            </a:r>
            <a:r>
              <a:rPr lang="cs-CZ" dirty="0" err="1">
                <a:solidFill>
                  <a:srgbClr val="000000"/>
                </a:solidFill>
                <a:latin typeface="Times" pitchFamily="2" charset="0"/>
              </a:rPr>
              <a:t>may</a:t>
            </a:r>
            <a:r>
              <a:rPr lang="cs-CZ" dirty="0">
                <a:solidFill>
                  <a:srgbClr val="000000"/>
                </a:solidFill>
                <a:latin typeface="Times" pitchFamily="2" charset="0"/>
              </a:rPr>
              <a:t> </a:t>
            </a:r>
            <a:r>
              <a:rPr lang="cs-CZ" dirty="0" err="1">
                <a:solidFill>
                  <a:srgbClr val="000000"/>
                </a:solidFill>
                <a:latin typeface="Times" pitchFamily="2" charset="0"/>
              </a:rPr>
              <a:t>take</a:t>
            </a:r>
            <a:r>
              <a:rPr lang="cs-CZ" dirty="0">
                <a:solidFill>
                  <a:srgbClr val="000000"/>
                </a:solidFill>
                <a:latin typeface="Times" pitchFamily="2" charset="0"/>
              </a:rPr>
              <a:t> </a:t>
            </a:r>
            <a:r>
              <a:rPr lang="cs-CZ" dirty="0" err="1">
                <a:solidFill>
                  <a:srgbClr val="000000"/>
                </a:solidFill>
                <a:latin typeface="Times" pitchFamily="2" charset="0"/>
              </a:rPr>
              <a:t>delivery</a:t>
            </a:r>
            <a:r>
              <a:rPr lang="cs-CZ" dirty="0">
                <a:solidFill>
                  <a:srgbClr val="000000"/>
                </a:solidFill>
                <a:latin typeface="Times" pitchFamily="2" charset="0"/>
              </a:rPr>
              <a:t> </a:t>
            </a:r>
            <a:r>
              <a:rPr lang="cs-CZ" dirty="0" err="1">
                <a:solidFill>
                  <a:srgbClr val="000000"/>
                </a:solidFill>
                <a:latin typeface="Times" pitchFamily="2" charset="0"/>
              </a:rPr>
              <a:t>or</a:t>
            </a:r>
            <a:r>
              <a:rPr lang="cs-CZ" dirty="0">
                <a:solidFill>
                  <a:srgbClr val="000000"/>
                </a:solidFill>
                <a:latin typeface="Times" pitchFamily="2" charset="0"/>
              </a:rPr>
              <a:t> </a:t>
            </a:r>
            <a:r>
              <a:rPr lang="cs-CZ" dirty="0" err="1">
                <a:solidFill>
                  <a:srgbClr val="000000"/>
                </a:solidFill>
                <a:latin typeface="Times" pitchFamily="2" charset="0"/>
              </a:rPr>
              <a:t>refuse</a:t>
            </a:r>
            <a:r>
              <a:rPr lang="cs-CZ" dirty="0">
                <a:solidFill>
                  <a:srgbClr val="000000"/>
                </a:solidFill>
                <a:latin typeface="Times" pitchFamily="2" charset="0"/>
              </a:rPr>
              <a:t> to </a:t>
            </a:r>
            <a:r>
              <a:rPr lang="cs-CZ" dirty="0" err="1">
                <a:solidFill>
                  <a:srgbClr val="000000"/>
                </a:solidFill>
                <a:latin typeface="Times" pitchFamily="2" charset="0"/>
              </a:rPr>
              <a:t>take</a:t>
            </a:r>
            <a:r>
              <a:rPr lang="cs-CZ" dirty="0">
                <a:solidFill>
                  <a:srgbClr val="000000"/>
                </a:solidFill>
                <a:latin typeface="Times" pitchFamily="2" charset="0"/>
              </a:rPr>
              <a:t> </a:t>
            </a:r>
            <a:r>
              <a:rPr lang="cs-CZ" dirty="0" err="1">
                <a:solidFill>
                  <a:srgbClr val="000000"/>
                </a:solidFill>
                <a:latin typeface="Times" pitchFamily="2" charset="0"/>
              </a:rPr>
              <a:t>delivery</a:t>
            </a:r>
            <a:r>
              <a:rPr lang="cs-CZ" dirty="0">
                <a:solidFill>
                  <a:srgbClr val="000000"/>
                </a:solidFill>
                <a:latin typeface="Times" pitchFamily="2" charset="0"/>
              </a:rPr>
              <a:t>.</a:t>
            </a:r>
            <a:br>
              <a:rPr lang="cs-CZ" dirty="0"/>
            </a:br>
            <a:endParaRPr lang="cs-CZ" dirty="0"/>
          </a:p>
        </p:txBody>
      </p:sp>
    </p:spTree>
    <p:extLst>
      <p:ext uri="{BB962C8B-B14F-4D97-AF65-F5344CB8AC3E}">
        <p14:creationId xmlns:p14="http://schemas.microsoft.com/office/powerpoint/2010/main" val="1504720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Quality and quantity of goods (art.35/1)</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285720" y="1857364"/>
            <a:ext cx="8459816" cy="4075134"/>
          </a:xfrm>
          <a:prstGeom prst="rect">
            <a:avLst/>
          </a:prstGeom>
        </p:spPr>
        <p:txBody>
          <a:bodyPr vert="horz" lIns="0" tIns="0" rIns="0" bIns="0" rtlCol="0">
            <a:normAutofit/>
          </a:bodyPr>
          <a:lstStyle/>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2800" b="1" i="0"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1" i="0" strike="noStrike" kern="1200" cap="none" spc="0" normalizeH="0" baseline="0" noProof="0" dirty="0">
                <a:ln>
                  <a:noFill/>
                </a:ln>
                <a:solidFill>
                  <a:srgbClr val="353025"/>
                </a:solidFill>
                <a:effectLst/>
                <a:uLnTx/>
                <a:uFillTx/>
                <a:latin typeface="Times New Roman" pitchFamily="18" charset="0"/>
                <a:cs typeface="Times New Roman" pitchFamily="18" charset="0"/>
              </a:rPr>
              <a:t>Duty to deliver </a:t>
            </a: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doesn</a:t>
            </a:r>
            <a:r>
              <a:rPr kumimoji="0" lang="en-US" altLang="en-GB"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 mean only to get something to certain place on time but</a:t>
            </a:r>
            <a:endParaRPr kumimoji="0" lang="en-US"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Seller is obliged to deliver goods </a:t>
            </a:r>
            <a:r>
              <a:rPr kumimoji="0" lang="en-US" sz="32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in quality, quantity and type</a:t>
            </a:r>
            <a:r>
              <a:rPr kumimoji="0" lang="en-US"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which is written in the contract and also the goods </a:t>
            </a:r>
            <a:r>
              <a:rPr kumimoji="0" lang="en-US" sz="32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has to be packed</a:t>
            </a:r>
            <a:r>
              <a:rPr kumimoji="0" lang="en-US"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or anyhow preserved as the contract specify</a:t>
            </a: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95000"/>
              </a:lnSpc>
              <a:spcBef>
                <a:spcPct val="0"/>
              </a:spcBef>
              <a:spcAft>
                <a:spcPts val="0"/>
              </a:spcAft>
              <a:buClr>
                <a:srgbClr val="000000"/>
              </a:buClr>
              <a:buSzTx/>
              <a:buFont typeface="Arial" pitchFamily="34" charset="0"/>
              <a:buNone/>
              <a:tabLst/>
              <a:defRPr/>
            </a:pPr>
            <a:endParaRPr kumimoji="0" lang="en-US"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688DB1AE-E558-C948-AF81-CAE3F1B1EF88}"/>
              </a:ext>
            </a:extLst>
          </p:cNvPr>
          <p:cNvSpPr/>
          <p:nvPr/>
        </p:nvSpPr>
        <p:spPr>
          <a:xfrm>
            <a:off x="107504" y="836712"/>
            <a:ext cx="8352928" cy="923330"/>
          </a:xfrm>
          <a:prstGeom prst="rect">
            <a:avLst/>
          </a:prstGeom>
        </p:spPr>
        <p:txBody>
          <a:bodyPr wrap="square">
            <a:spAutoFit/>
          </a:bodyPr>
          <a:lstStyle/>
          <a:p>
            <a:r>
              <a:rPr lang="cs-CZ" i="1" dirty="0" err="1">
                <a:solidFill>
                  <a:srgbClr val="000000"/>
                </a:solidFill>
                <a:latin typeface="Times" pitchFamily="2" charset="0"/>
              </a:rPr>
              <a:t>Article</a:t>
            </a:r>
            <a:r>
              <a:rPr lang="cs-CZ" i="1" dirty="0">
                <a:solidFill>
                  <a:srgbClr val="000000"/>
                </a:solidFill>
                <a:latin typeface="Times" pitchFamily="2" charset="0"/>
              </a:rPr>
              <a:t> 35(1)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are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quantity</a:t>
            </a:r>
            <a:r>
              <a:rPr lang="cs-CZ" i="1" dirty="0">
                <a:solidFill>
                  <a:srgbClr val="000000"/>
                </a:solidFill>
                <a:latin typeface="Times" pitchFamily="2" charset="0"/>
              </a:rPr>
              <a:t>, </a:t>
            </a:r>
            <a:r>
              <a:rPr lang="cs-CZ" i="1" dirty="0" err="1">
                <a:solidFill>
                  <a:srgbClr val="000000"/>
                </a:solidFill>
                <a:latin typeface="Times" pitchFamily="2" charset="0"/>
              </a:rPr>
              <a:t>quality</a:t>
            </a:r>
            <a:r>
              <a:rPr lang="cs-CZ" i="1" dirty="0">
                <a:solidFill>
                  <a:srgbClr val="000000"/>
                </a:solidFill>
                <a:latin typeface="Times" pitchFamily="2" charset="0"/>
              </a:rPr>
              <a:t> and </a:t>
            </a:r>
            <a:r>
              <a:rPr lang="cs-CZ" i="1" dirty="0" err="1">
                <a:solidFill>
                  <a:srgbClr val="000000"/>
                </a:solidFill>
                <a:latin typeface="Times" pitchFamily="2" charset="0"/>
              </a:rPr>
              <a:t>description</a:t>
            </a:r>
            <a:r>
              <a:rPr lang="cs-CZ" i="1" dirty="0">
                <a:solidFill>
                  <a:srgbClr val="000000"/>
                </a:solidFill>
                <a:latin typeface="Times" pitchFamily="2" charset="0"/>
              </a:rPr>
              <a:t> </a:t>
            </a:r>
            <a:r>
              <a:rPr lang="cs-CZ" i="1" dirty="0" err="1">
                <a:solidFill>
                  <a:srgbClr val="000000"/>
                </a:solidFill>
                <a:latin typeface="Times" pitchFamily="2" charset="0"/>
              </a:rPr>
              <a:t>required</a:t>
            </a:r>
            <a:r>
              <a:rPr lang="cs-CZ" i="1" dirty="0">
                <a:solidFill>
                  <a:srgbClr val="000000"/>
                </a:solidFill>
                <a:latin typeface="Times" pitchFamily="2" charset="0"/>
              </a:rPr>
              <a:t> by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and </a:t>
            </a:r>
            <a:r>
              <a:rPr lang="cs-CZ" i="1" dirty="0" err="1">
                <a:solidFill>
                  <a:srgbClr val="000000"/>
                </a:solidFill>
                <a:latin typeface="Times" pitchFamily="2" charset="0"/>
              </a:rPr>
              <a:t>which</a:t>
            </a:r>
            <a:r>
              <a:rPr lang="cs-CZ" i="1" dirty="0">
                <a:solidFill>
                  <a:srgbClr val="000000"/>
                </a:solidFill>
                <a:latin typeface="Times" pitchFamily="2" charset="0"/>
              </a:rPr>
              <a:t> are </a:t>
            </a:r>
            <a:r>
              <a:rPr lang="cs-CZ" i="1" dirty="0" err="1">
                <a:solidFill>
                  <a:srgbClr val="000000"/>
                </a:solidFill>
                <a:latin typeface="Times" pitchFamily="2" charset="0"/>
              </a:rPr>
              <a:t>contained</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packaged</a:t>
            </a:r>
            <a:r>
              <a:rPr lang="cs-CZ" i="1" dirty="0">
                <a:solidFill>
                  <a:srgbClr val="000000"/>
                </a:solidFill>
                <a:latin typeface="Times" pitchFamily="2" charset="0"/>
              </a:rPr>
              <a:t> in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manner</a:t>
            </a:r>
            <a:r>
              <a:rPr lang="cs-CZ" i="1" dirty="0">
                <a:solidFill>
                  <a:srgbClr val="000000"/>
                </a:solidFill>
                <a:latin typeface="Times" pitchFamily="2" charset="0"/>
              </a:rPr>
              <a:t> </a:t>
            </a:r>
            <a:r>
              <a:rPr lang="cs-CZ" i="1" dirty="0" err="1">
                <a:solidFill>
                  <a:srgbClr val="000000"/>
                </a:solidFill>
                <a:latin typeface="Times" pitchFamily="2" charset="0"/>
              </a:rPr>
              <a:t>required</a:t>
            </a:r>
            <a:r>
              <a:rPr lang="cs-CZ" i="1" dirty="0">
                <a:solidFill>
                  <a:srgbClr val="000000"/>
                </a:solidFill>
                <a:latin typeface="Times" pitchFamily="2" charset="0"/>
              </a:rPr>
              <a:t> by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a:t>
            </a:r>
            <a:endParaRPr lang="cs-CZ" i="1" dirty="0"/>
          </a:p>
        </p:txBody>
      </p:sp>
    </p:spTree>
    <p:extLst>
      <p:ext uri="{BB962C8B-B14F-4D97-AF65-F5344CB8AC3E}">
        <p14:creationId xmlns:p14="http://schemas.microsoft.com/office/powerpoint/2010/main" val="150472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Quality and quantity of goods (art.35/2)</a:t>
            </a:r>
            <a:endParaRPr lang="en-GB" sz="3600" b="1" dirty="0">
              <a:solidFill>
                <a:schemeClr val="bg1"/>
              </a:solidFill>
              <a:latin typeface="Times New Roman" pitchFamily="18" charset="0"/>
              <a:cs typeface="Times New Roman" pitchFamily="18" charset="0"/>
            </a:endParaRPr>
          </a:p>
        </p:txBody>
      </p:sp>
      <p:sp>
        <p:nvSpPr>
          <p:cNvPr id="5" name="Rectangle 2"/>
          <p:cNvSpPr>
            <a:spLocks noGrp="1" noChangeArrowheads="1"/>
          </p:cNvSpPr>
          <p:nvPr>
            <p:ph type="subTitle" idx="4294967295"/>
          </p:nvPr>
        </p:nvSpPr>
        <p:spPr>
          <a:xfrm>
            <a:off x="428596" y="3068960"/>
            <a:ext cx="8286808" cy="3578170"/>
          </a:xfrm>
        </p:spPr>
        <p:txBody>
          <a:bodyPr lIns="0" tIns="0" rIns="0" bIns="0">
            <a:normAutofit fontScale="92500" lnSpcReduction="10000"/>
          </a:bodyPr>
          <a:lstStyle/>
          <a:p>
            <a:pPr marL="360000" lvl="1" indent="-342900" eaLnBrk="1" hangingPunct="1">
              <a:lnSpc>
                <a:spcPct val="95000"/>
              </a:lnSpc>
              <a:spcBef>
                <a:spcPct val="0"/>
              </a:spcBef>
              <a:buClr>
                <a:srgbClr val="000000"/>
              </a:buClr>
              <a:buNone/>
            </a:pPr>
            <a:r>
              <a:rPr lang="en-US" dirty="0">
                <a:solidFill>
                  <a:srgbClr val="353025"/>
                </a:solidFill>
                <a:latin typeface="Times New Roman" pitchFamily="18" charset="0"/>
                <a:cs typeface="Times New Roman" pitchFamily="18" charset="0"/>
              </a:rPr>
              <a:t>Unless the parties arrange otherwise the procedure with goods is according to the contract if…</a:t>
            </a:r>
            <a:endParaRPr lang="cs-CZ" dirty="0">
              <a:solidFill>
                <a:srgbClr val="353025"/>
              </a:solidFill>
              <a:latin typeface="Times New Roman" pitchFamily="18" charset="0"/>
              <a:cs typeface="Times New Roman" pitchFamily="18" charset="0"/>
            </a:endParaRPr>
          </a:p>
          <a:p>
            <a:pPr marL="360000" lvl="1" indent="-342900" eaLnBrk="1" hangingPunct="1">
              <a:lnSpc>
                <a:spcPct val="95000"/>
              </a:lnSpc>
              <a:spcBef>
                <a:spcPct val="0"/>
              </a:spcBef>
              <a:buClr>
                <a:srgbClr val="000000"/>
              </a:buClr>
              <a:buNone/>
            </a:pPr>
            <a:endParaRPr lang="en-US" dirty="0">
              <a:solidFill>
                <a:srgbClr val="353025"/>
              </a:solidFill>
              <a:latin typeface="Times New Roman" pitchFamily="18" charset="0"/>
              <a:cs typeface="Times New Roman" pitchFamily="18" charset="0"/>
            </a:endParaRPr>
          </a:p>
          <a:p>
            <a:pPr marL="360000" lvl="2" indent="-285750" eaLnBrk="1" hangingPunct="1">
              <a:lnSpc>
                <a:spcPct val="95000"/>
              </a:lnSpc>
              <a:spcBef>
                <a:spcPct val="0"/>
              </a:spcBef>
              <a:buClr>
                <a:srgbClr val="000000"/>
              </a:buClr>
              <a:buFontTx/>
              <a:buAutoNum type="arabicPeriod"/>
            </a:pPr>
            <a:r>
              <a:rPr lang="en-US" sz="2600" dirty="0">
                <a:solidFill>
                  <a:srgbClr val="353025"/>
                </a:solidFill>
                <a:latin typeface="Times New Roman" pitchFamily="18" charset="0"/>
                <a:cs typeface="Times New Roman" pitchFamily="18" charset="0"/>
              </a:rPr>
              <a:t>It is </a:t>
            </a:r>
            <a:r>
              <a:rPr lang="en-US" sz="2600" u="sng" dirty="0">
                <a:solidFill>
                  <a:srgbClr val="353025"/>
                </a:solidFill>
                <a:latin typeface="Times New Roman" pitchFamily="18" charset="0"/>
                <a:cs typeface="Times New Roman" pitchFamily="18" charset="0"/>
              </a:rPr>
              <a:t>suitable for </a:t>
            </a:r>
            <a:r>
              <a:rPr lang="en-US" sz="2600" b="1" u="sng" dirty="0">
                <a:solidFill>
                  <a:srgbClr val="353025"/>
                </a:solidFill>
                <a:latin typeface="Times New Roman" pitchFamily="18" charset="0"/>
                <a:cs typeface="Times New Roman" pitchFamily="18" charset="0"/>
              </a:rPr>
              <a:t>purposes </a:t>
            </a:r>
            <a:r>
              <a:rPr lang="en-US" sz="2600" dirty="0">
                <a:solidFill>
                  <a:srgbClr val="353025"/>
                </a:solidFill>
                <a:latin typeface="Times New Roman" pitchFamily="18" charset="0"/>
                <a:cs typeface="Times New Roman" pitchFamily="18" charset="0"/>
              </a:rPr>
              <a:t>for which is used the same implementation (or special purpose)</a:t>
            </a:r>
          </a:p>
          <a:p>
            <a:pPr marL="360000" lvl="2" indent="-285750" eaLnBrk="1" hangingPunct="1">
              <a:lnSpc>
                <a:spcPct val="95000"/>
              </a:lnSpc>
              <a:spcBef>
                <a:spcPct val="0"/>
              </a:spcBef>
              <a:buClr>
                <a:srgbClr val="000000"/>
              </a:buClr>
              <a:buFontTx/>
              <a:buAutoNum type="arabicPeriod"/>
            </a:pPr>
            <a:r>
              <a:rPr lang="en-US" sz="2600" dirty="0">
                <a:solidFill>
                  <a:srgbClr val="353025"/>
                </a:solidFill>
                <a:latin typeface="Times New Roman" pitchFamily="18" charset="0"/>
                <a:cs typeface="Times New Roman" pitchFamily="18" charset="0"/>
              </a:rPr>
              <a:t>It has characteristics of goods which the seller presented as </a:t>
            </a:r>
            <a:r>
              <a:rPr lang="en-US" sz="2600" b="1" u="sng" dirty="0">
                <a:solidFill>
                  <a:srgbClr val="353025"/>
                </a:solidFill>
                <a:latin typeface="Times New Roman" pitchFamily="18" charset="0"/>
                <a:cs typeface="Times New Roman" pitchFamily="18" charset="0"/>
              </a:rPr>
              <a:t>a sample</a:t>
            </a:r>
            <a:endParaRPr lang="en-US" sz="2600" u="sng" dirty="0">
              <a:solidFill>
                <a:srgbClr val="353025"/>
              </a:solidFill>
              <a:latin typeface="Times New Roman" pitchFamily="18" charset="0"/>
              <a:cs typeface="Times New Roman" pitchFamily="18" charset="0"/>
            </a:endParaRPr>
          </a:p>
          <a:p>
            <a:pPr marL="360000" lvl="2" indent="-285750" eaLnBrk="1" hangingPunct="1">
              <a:lnSpc>
                <a:spcPct val="95000"/>
              </a:lnSpc>
              <a:spcBef>
                <a:spcPct val="0"/>
              </a:spcBef>
              <a:buClr>
                <a:srgbClr val="000000"/>
              </a:buClr>
              <a:buFontTx/>
              <a:buAutoNum type="arabicPeriod"/>
            </a:pPr>
            <a:r>
              <a:rPr lang="en-US" sz="2600" dirty="0">
                <a:solidFill>
                  <a:srgbClr val="353025"/>
                </a:solidFill>
                <a:latin typeface="Times New Roman" pitchFamily="18" charset="0"/>
                <a:cs typeface="Times New Roman" pitchFamily="18" charset="0"/>
              </a:rPr>
              <a:t>It is stored for transport of wrapped in a way usual for transportation of that kind of goods</a:t>
            </a:r>
          </a:p>
          <a:p>
            <a:pPr marL="360000" lvl="1" indent="-342900" eaLnBrk="1" hangingPunct="1">
              <a:lnSpc>
                <a:spcPct val="95000"/>
              </a:lnSpc>
              <a:spcBef>
                <a:spcPct val="0"/>
              </a:spcBef>
              <a:buClr>
                <a:srgbClr val="000000"/>
              </a:buClr>
              <a:buFontTx/>
              <a:buChar char="•"/>
            </a:pPr>
            <a:endParaRPr lang="en-US" dirty="0">
              <a:solidFill>
                <a:srgbClr val="353025"/>
              </a:solidFill>
              <a:latin typeface="Times New Roman" pitchFamily="18" charset="0"/>
              <a:cs typeface="Times New Roman" pitchFamily="18" charset="0"/>
            </a:endParaRPr>
          </a:p>
          <a:p>
            <a:pPr marL="360000" lvl="1" indent="-342900" algn="ctr" eaLnBrk="1" hangingPunct="1">
              <a:lnSpc>
                <a:spcPct val="95000"/>
              </a:lnSpc>
              <a:spcBef>
                <a:spcPct val="0"/>
              </a:spcBef>
              <a:buClr>
                <a:srgbClr val="000000"/>
              </a:buClr>
              <a:buNone/>
            </a:pPr>
            <a:r>
              <a:rPr lang="en-US" i="1" dirty="0">
                <a:solidFill>
                  <a:srgbClr val="353025"/>
                </a:solidFill>
                <a:latin typeface="Times New Roman" pitchFamily="18" charset="0"/>
                <a:cs typeface="Times New Roman" pitchFamily="18" charset="0"/>
              </a:rPr>
              <a:t>If those points are breached, then goods have factual defects</a:t>
            </a:r>
            <a:endParaRPr lang="en-US" b="1" i="1" dirty="0">
              <a:solidFill>
                <a:srgbClr val="353025"/>
              </a:solidFill>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A2FA4723-2952-5246-99A3-9A71FFCFDA59}"/>
              </a:ext>
            </a:extLst>
          </p:cNvPr>
          <p:cNvSpPr/>
          <p:nvPr/>
        </p:nvSpPr>
        <p:spPr>
          <a:xfrm>
            <a:off x="0" y="889844"/>
            <a:ext cx="9144000" cy="1754326"/>
          </a:xfrm>
          <a:prstGeom prst="rect">
            <a:avLst/>
          </a:prstGeom>
        </p:spPr>
        <p:txBody>
          <a:bodyPr wrap="square">
            <a:spAutoFit/>
          </a:bodyPr>
          <a:lstStyle/>
          <a:p>
            <a:r>
              <a:rPr lang="cs-CZ" i="1" dirty="0">
                <a:solidFill>
                  <a:srgbClr val="000000"/>
                </a:solidFill>
                <a:latin typeface="Times" pitchFamily="2" charset="0"/>
              </a:rPr>
              <a:t>(2) </a:t>
            </a:r>
            <a:r>
              <a:rPr lang="cs-CZ" i="1" dirty="0" err="1">
                <a:solidFill>
                  <a:srgbClr val="000000"/>
                </a:solidFill>
                <a:latin typeface="Times" pitchFamily="2" charset="0"/>
              </a:rPr>
              <a:t>Except</a:t>
            </a:r>
            <a:r>
              <a:rPr lang="cs-CZ" i="1" dirty="0">
                <a:solidFill>
                  <a:srgbClr val="000000"/>
                </a:solidFill>
                <a:latin typeface="Times" pitchFamily="2" charset="0"/>
              </a:rPr>
              <a:t> </a:t>
            </a:r>
            <a:r>
              <a:rPr lang="cs-CZ" i="1" dirty="0" err="1">
                <a:solidFill>
                  <a:srgbClr val="000000"/>
                </a:solidFill>
                <a:latin typeface="Times" pitchFamily="2" charset="0"/>
              </a:rPr>
              <a:t>where</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parties</a:t>
            </a:r>
            <a:r>
              <a:rPr lang="cs-CZ" i="1" dirty="0">
                <a:solidFill>
                  <a:srgbClr val="000000"/>
                </a:solidFill>
                <a:latin typeface="Times" pitchFamily="2" charset="0"/>
              </a:rPr>
              <a:t> </a:t>
            </a:r>
            <a:r>
              <a:rPr lang="cs-CZ" i="1" dirty="0" err="1">
                <a:solidFill>
                  <a:srgbClr val="000000"/>
                </a:solidFill>
                <a:latin typeface="Times" pitchFamily="2" charset="0"/>
              </a:rPr>
              <a:t>have</a:t>
            </a:r>
            <a:r>
              <a:rPr lang="cs-CZ" i="1" dirty="0">
                <a:solidFill>
                  <a:srgbClr val="000000"/>
                </a:solidFill>
                <a:latin typeface="Times" pitchFamily="2" charset="0"/>
              </a:rPr>
              <a:t> </a:t>
            </a:r>
            <a:r>
              <a:rPr lang="cs-CZ" b="1" i="1" dirty="0" err="1">
                <a:solidFill>
                  <a:srgbClr val="000000"/>
                </a:solidFill>
                <a:latin typeface="Times" pitchFamily="2" charset="0"/>
              </a:rPr>
              <a:t>agreed</a:t>
            </a:r>
            <a:r>
              <a:rPr lang="cs-CZ" i="1" dirty="0">
                <a:solidFill>
                  <a:srgbClr val="000000"/>
                </a:solidFill>
                <a:latin typeface="Times" pitchFamily="2" charset="0"/>
              </a:rPr>
              <a:t> </a:t>
            </a:r>
            <a:r>
              <a:rPr lang="cs-CZ" i="1" dirty="0" err="1">
                <a:solidFill>
                  <a:srgbClr val="000000"/>
                </a:solidFill>
                <a:latin typeface="Times" pitchFamily="2" charset="0"/>
              </a:rPr>
              <a:t>otherwise</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do not </a:t>
            </a:r>
            <a:r>
              <a:rPr lang="cs-CZ" i="1" dirty="0" err="1">
                <a:solidFill>
                  <a:srgbClr val="000000"/>
                </a:solidFill>
                <a:latin typeface="Times" pitchFamily="2" charset="0"/>
              </a:rPr>
              <a:t>conform</a:t>
            </a:r>
            <a:r>
              <a:rPr lang="cs-CZ" i="1" dirty="0">
                <a:solidFill>
                  <a:srgbClr val="000000"/>
                </a:solidFill>
                <a:latin typeface="Times" pitchFamily="2" charset="0"/>
              </a:rPr>
              <a:t> </a:t>
            </a:r>
            <a:r>
              <a:rPr lang="cs-CZ" i="1" dirty="0" err="1">
                <a:solidFill>
                  <a:srgbClr val="000000"/>
                </a:solidFill>
                <a:latin typeface="Times" pitchFamily="2" charset="0"/>
              </a:rPr>
              <a:t>with</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unless</a:t>
            </a:r>
            <a:r>
              <a:rPr lang="cs-CZ" i="1" dirty="0">
                <a:solidFill>
                  <a:srgbClr val="000000"/>
                </a:solidFill>
                <a:latin typeface="Times" pitchFamily="2" charset="0"/>
              </a:rPr>
              <a:t> </a:t>
            </a:r>
            <a:r>
              <a:rPr lang="cs-CZ" i="1" dirty="0" err="1">
                <a:solidFill>
                  <a:srgbClr val="000000"/>
                </a:solidFill>
                <a:latin typeface="Times" pitchFamily="2" charset="0"/>
              </a:rPr>
              <a:t>they</a:t>
            </a:r>
            <a:r>
              <a:rPr lang="cs-CZ" i="1" dirty="0">
                <a:solidFill>
                  <a:srgbClr val="000000"/>
                </a:solidFill>
                <a:latin typeface="Times" pitchFamily="2" charset="0"/>
              </a:rPr>
              <a:t>:</a:t>
            </a:r>
          </a:p>
          <a:p>
            <a:r>
              <a:rPr lang="cs-CZ" i="1" dirty="0">
                <a:solidFill>
                  <a:srgbClr val="000000"/>
                </a:solidFill>
                <a:latin typeface="Times" pitchFamily="2" charset="0"/>
              </a:rPr>
              <a:t>(a) are fit </a:t>
            </a:r>
            <a:r>
              <a:rPr lang="cs-CZ" i="1" dirty="0" err="1">
                <a:solidFill>
                  <a:srgbClr val="000000"/>
                </a:solidFill>
                <a:latin typeface="Times" pitchFamily="2" charset="0"/>
              </a:rPr>
              <a:t>for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b="1" i="1" dirty="0" err="1">
                <a:solidFill>
                  <a:srgbClr val="000000"/>
                </a:solidFill>
                <a:latin typeface="Times" pitchFamily="2" charset="0"/>
              </a:rPr>
              <a:t>purposes</a:t>
            </a:r>
            <a:r>
              <a:rPr lang="cs-CZ" i="1" dirty="0">
                <a:solidFill>
                  <a:srgbClr val="000000"/>
                </a:solidFill>
                <a:latin typeface="Times" pitchFamily="2" charset="0"/>
              </a:rPr>
              <a:t> </a:t>
            </a:r>
            <a:r>
              <a:rPr lang="cs-CZ" i="1" dirty="0" err="1">
                <a:solidFill>
                  <a:srgbClr val="000000"/>
                </a:solidFill>
                <a:latin typeface="Times" pitchFamily="2" charset="0"/>
              </a:rPr>
              <a:t>for</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same</a:t>
            </a:r>
            <a:r>
              <a:rPr lang="cs-CZ" i="1" dirty="0">
                <a:solidFill>
                  <a:srgbClr val="000000"/>
                </a:solidFill>
                <a:latin typeface="Times" pitchFamily="2" charset="0"/>
              </a:rPr>
              <a:t> </a:t>
            </a:r>
            <a:r>
              <a:rPr lang="cs-CZ" i="1" dirty="0" err="1">
                <a:solidFill>
                  <a:srgbClr val="000000"/>
                </a:solidFill>
                <a:latin typeface="Times" pitchFamily="2" charset="0"/>
              </a:rPr>
              <a:t>description</a:t>
            </a:r>
            <a:r>
              <a:rPr lang="cs-CZ" i="1" dirty="0">
                <a:solidFill>
                  <a:srgbClr val="000000"/>
                </a:solidFill>
                <a:latin typeface="Times" pitchFamily="2" charset="0"/>
              </a:rPr>
              <a:t> </a:t>
            </a:r>
            <a:r>
              <a:rPr lang="cs-CZ" i="1" dirty="0" err="1">
                <a:solidFill>
                  <a:srgbClr val="000000"/>
                </a:solidFill>
                <a:latin typeface="Times" pitchFamily="2" charset="0"/>
              </a:rPr>
              <a:t>would</a:t>
            </a:r>
            <a:r>
              <a:rPr lang="cs-CZ" i="1" dirty="0">
                <a:solidFill>
                  <a:srgbClr val="000000"/>
                </a:solidFill>
                <a:latin typeface="Times" pitchFamily="2" charset="0"/>
              </a:rPr>
              <a:t> </a:t>
            </a:r>
            <a:r>
              <a:rPr lang="cs-CZ" i="1" dirty="0" err="1">
                <a:solidFill>
                  <a:srgbClr val="000000"/>
                </a:solidFill>
                <a:latin typeface="Times" pitchFamily="2" charset="0"/>
              </a:rPr>
              <a:t>ordinarily</a:t>
            </a:r>
            <a:r>
              <a:rPr lang="cs-CZ" i="1" dirty="0">
                <a:solidFill>
                  <a:srgbClr val="000000"/>
                </a:solidFill>
                <a:latin typeface="Times" pitchFamily="2" charset="0"/>
              </a:rPr>
              <a:t> </a:t>
            </a:r>
            <a:r>
              <a:rPr lang="cs-CZ" i="1" dirty="0" err="1">
                <a:solidFill>
                  <a:srgbClr val="000000"/>
                </a:solidFill>
                <a:latin typeface="Times" pitchFamily="2" charset="0"/>
              </a:rPr>
              <a:t>be</a:t>
            </a:r>
            <a:r>
              <a:rPr lang="cs-CZ" i="1" dirty="0">
                <a:solidFill>
                  <a:srgbClr val="000000"/>
                </a:solidFill>
                <a:latin typeface="Times" pitchFamily="2" charset="0"/>
              </a:rPr>
              <a:t> </a:t>
            </a:r>
            <a:r>
              <a:rPr lang="cs-CZ" i="1" dirty="0" err="1">
                <a:solidFill>
                  <a:srgbClr val="000000"/>
                </a:solidFill>
                <a:latin typeface="Times" pitchFamily="2" charset="0"/>
              </a:rPr>
              <a:t>used</a:t>
            </a:r>
            <a:r>
              <a:rPr lang="cs-CZ" i="1" dirty="0">
                <a:solidFill>
                  <a:srgbClr val="000000"/>
                </a:solidFill>
                <a:latin typeface="Times" pitchFamily="2" charset="0"/>
              </a:rPr>
              <a:t>;…</a:t>
            </a:r>
          </a:p>
          <a:p>
            <a:r>
              <a:rPr lang="cs-CZ" i="1" dirty="0">
                <a:solidFill>
                  <a:srgbClr val="000000"/>
                </a:solidFill>
                <a:latin typeface="Times" pitchFamily="2" charset="0"/>
              </a:rPr>
              <a:t>(c) </a:t>
            </a:r>
            <a:r>
              <a:rPr lang="cs-CZ" i="1" dirty="0" err="1">
                <a:solidFill>
                  <a:srgbClr val="000000"/>
                </a:solidFill>
                <a:latin typeface="Times" pitchFamily="2" charset="0"/>
              </a:rPr>
              <a:t>possess</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qualities</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has </a:t>
            </a:r>
            <a:r>
              <a:rPr lang="cs-CZ" i="1" dirty="0" err="1">
                <a:solidFill>
                  <a:srgbClr val="000000"/>
                </a:solidFill>
                <a:latin typeface="Times" pitchFamily="2" charset="0"/>
              </a:rPr>
              <a:t>held</a:t>
            </a:r>
            <a:r>
              <a:rPr lang="cs-CZ" i="1" dirty="0">
                <a:solidFill>
                  <a:srgbClr val="000000"/>
                </a:solidFill>
                <a:latin typeface="Times" pitchFamily="2" charset="0"/>
              </a:rPr>
              <a:t> </a:t>
            </a:r>
            <a:r>
              <a:rPr lang="cs-CZ" i="1" dirty="0" err="1">
                <a:solidFill>
                  <a:srgbClr val="000000"/>
                </a:solidFill>
                <a:latin typeface="Times" pitchFamily="2" charset="0"/>
              </a:rPr>
              <a:t>out</a:t>
            </a:r>
            <a:r>
              <a:rPr lang="cs-CZ" i="1" dirty="0">
                <a:solidFill>
                  <a:srgbClr val="000000"/>
                </a:solidFill>
                <a:latin typeface="Times" pitchFamily="2" charset="0"/>
              </a:rPr>
              <a:t> to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as a </a:t>
            </a:r>
            <a:r>
              <a:rPr lang="cs-CZ" b="1" i="1" dirty="0">
                <a:solidFill>
                  <a:srgbClr val="000000"/>
                </a:solidFill>
                <a:latin typeface="Times" pitchFamily="2" charset="0"/>
              </a:rPr>
              <a:t>sample</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model;</a:t>
            </a:r>
          </a:p>
          <a:p>
            <a:r>
              <a:rPr lang="cs-CZ" i="1" dirty="0">
                <a:solidFill>
                  <a:srgbClr val="000000"/>
                </a:solidFill>
                <a:latin typeface="Times" pitchFamily="2" charset="0"/>
              </a:rPr>
              <a:t>(d) are </a:t>
            </a:r>
            <a:r>
              <a:rPr lang="cs-CZ" i="1" dirty="0" err="1">
                <a:solidFill>
                  <a:srgbClr val="000000"/>
                </a:solidFill>
                <a:latin typeface="Times" pitchFamily="2" charset="0"/>
              </a:rPr>
              <a:t>contained</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packaged</a:t>
            </a:r>
            <a:r>
              <a:rPr lang="cs-CZ" i="1" dirty="0">
                <a:solidFill>
                  <a:srgbClr val="000000"/>
                </a:solidFill>
                <a:latin typeface="Times" pitchFamily="2" charset="0"/>
              </a:rPr>
              <a:t> in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manner</a:t>
            </a:r>
            <a:r>
              <a:rPr lang="cs-CZ" i="1" dirty="0">
                <a:solidFill>
                  <a:srgbClr val="000000"/>
                </a:solidFill>
                <a:latin typeface="Times" pitchFamily="2" charset="0"/>
              </a:rPr>
              <a:t> </a:t>
            </a:r>
            <a:r>
              <a:rPr lang="cs-CZ" i="1" dirty="0" err="1">
                <a:solidFill>
                  <a:srgbClr val="000000"/>
                </a:solidFill>
                <a:latin typeface="Times" pitchFamily="2" charset="0"/>
              </a:rPr>
              <a:t>usual</a:t>
            </a:r>
            <a:r>
              <a:rPr lang="cs-CZ" i="1" dirty="0">
                <a:solidFill>
                  <a:srgbClr val="000000"/>
                </a:solidFill>
                <a:latin typeface="Times" pitchFamily="2" charset="0"/>
              </a:rPr>
              <a:t> </a:t>
            </a:r>
            <a:r>
              <a:rPr lang="cs-CZ" i="1" dirty="0" err="1">
                <a:solidFill>
                  <a:srgbClr val="000000"/>
                </a:solidFill>
                <a:latin typeface="Times" pitchFamily="2" charset="0"/>
              </a:rPr>
              <a:t>for</a:t>
            </a:r>
            <a:r>
              <a:rPr lang="cs-CZ" i="1" dirty="0">
                <a:solidFill>
                  <a:srgbClr val="000000"/>
                </a:solidFill>
                <a:latin typeface="Times" pitchFamily="2" charset="0"/>
              </a:rPr>
              <a:t> such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where</a:t>
            </a:r>
            <a:r>
              <a:rPr lang="cs-CZ" i="1" dirty="0">
                <a:solidFill>
                  <a:srgbClr val="000000"/>
                </a:solidFill>
                <a:latin typeface="Times" pitchFamily="2" charset="0"/>
              </a:rPr>
              <a:t> </a:t>
            </a:r>
            <a:r>
              <a:rPr lang="cs-CZ" i="1" dirty="0" err="1">
                <a:solidFill>
                  <a:srgbClr val="000000"/>
                </a:solidFill>
                <a:latin typeface="Times" pitchFamily="2" charset="0"/>
              </a:rPr>
              <a:t>there</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no such </a:t>
            </a:r>
            <a:r>
              <a:rPr lang="cs-CZ" i="1" dirty="0" err="1">
                <a:solidFill>
                  <a:srgbClr val="000000"/>
                </a:solidFill>
                <a:latin typeface="Times" pitchFamily="2" charset="0"/>
              </a:rPr>
              <a:t>manner</a:t>
            </a:r>
            <a:r>
              <a:rPr lang="cs-CZ" i="1" dirty="0">
                <a:solidFill>
                  <a:srgbClr val="000000"/>
                </a:solidFill>
                <a:latin typeface="Times" pitchFamily="2" charset="0"/>
              </a:rPr>
              <a:t>, in a </a:t>
            </a:r>
            <a:r>
              <a:rPr lang="cs-CZ" i="1" dirty="0" err="1">
                <a:solidFill>
                  <a:srgbClr val="000000"/>
                </a:solidFill>
                <a:latin typeface="Times" pitchFamily="2" charset="0"/>
              </a:rPr>
              <a:t>manner</a:t>
            </a:r>
            <a:r>
              <a:rPr lang="cs-CZ" i="1" dirty="0">
                <a:solidFill>
                  <a:srgbClr val="000000"/>
                </a:solidFill>
                <a:latin typeface="Times" pitchFamily="2" charset="0"/>
              </a:rPr>
              <a:t> </a:t>
            </a:r>
            <a:r>
              <a:rPr lang="cs-CZ" i="1" dirty="0" err="1">
                <a:solidFill>
                  <a:srgbClr val="000000"/>
                </a:solidFill>
                <a:latin typeface="Times" pitchFamily="2" charset="0"/>
              </a:rPr>
              <a:t>adequate</a:t>
            </a:r>
            <a:r>
              <a:rPr lang="cs-CZ" i="1" dirty="0">
                <a:solidFill>
                  <a:srgbClr val="000000"/>
                </a:solidFill>
                <a:latin typeface="Times" pitchFamily="2" charset="0"/>
              </a:rPr>
              <a:t> to </a:t>
            </a:r>
            <a:r>
              <a:rPr lang="cs-CZ" i="1" dirty="0" err="1">
                <a:solidFill>
                  <a:srgbClr val="000000"/>
                </a:solidFill>
                <a:latin typeface="Times" pitchFamily="2" charset="0"/>
              </a:rPr>
              <a:t>preserve</a:t>
            </a:r>
            <a:r>
              <a:rPr lang="cs-CZ" i="1" dirty="0">
                <a:solidFill>
                  <a:srgbClr val="000000"/>
                </a:solidFill>
                <a:latin typeface="Times" pitchFamily="2" charset="0"/>
              </a:rPr>
              <a:t> and </a:t>
            </a:r>
            <a:r>
              <a:rPr lang="cs-CZ" i="1" dirty="0" err="1">
                <a:solidFill>
                  <a:srgbClr val="000000"/>
                </a:solidFill>
                <a:latin typeface="Times" pitchFamily="2" charset="0"/>
              </a:rPr>
              <a:t>protect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a:t>
            </a:r>
            <a:endParaRPr lang="cs-CZ" b="0" i="1" dirty="0">
              <a:solidFill>
                <a:srgbClr val="000000"/>
              </a:solidFill>
              <a:effectLst/>
              <a:latin typeface="Times" pitchFamily="2" charset="0"/>
            </a:endParaRPr>
          </a:p>
        </p:txBody>
      </p:sp>
    </p:spTree>
    <p:extLst>
      <p:ext uri="{BB962C8B-B14F-4D97-AF65-F5344CB8AC3E}">
        <p14:creationId xmlns:p14="http://schemas.microsoft.com/office/powerpoint/2010/main" val="1504720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Documents of goods handover (art. 34)</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357158" y="2564904"/>
            <a:ext cx="8358214" cy="3672408"/>
          </a:xfrm>
          <a:prstGeom prst="rect">
            <a:avLst/>
          </a:prstGeom>
        </p:spPr>
        <p:txBody>
          <a:bodyPr vert="horz" lIns="0" tIns="0" rIns="0" bIns="0" rtlCol="0">
            <a:normAutofit fontScale="92500" lnSpcReduction="20000"/>
          </a:bodyPr>
          <a:lstStyle/>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Hand over must be according the contract – in the place, time and form</a:t>
            </a:r>
            <a:endParaRPr kumimoji="0" lang="cs-CZ"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tabLst/>
              <a:defRPr/>
            </a:pP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Documents which are typically handed over</a:t>
            </a:r>
            <a:endParaRPr kumimoji="0" lang="cs-CZ"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Manual</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Technical documentation</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Certificate of origin</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Certificate of quality control</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Documents relating to transport</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Insurance certificates </a:t>
            </a:r>
          </a:p>
          <a:p>
            <a:pPr marL="0" marR="0" lvl="0" indent="0" algn="just" defTabSz="914400" rtl="0" eaLnBrk="1" fontAlgn="auto" latinLnBrk="0" hangingPunct="1">
              <a:lnSpc>
                <a:spcPct val="95000"/>
              </a:lnSpc>
              <a:spcBef>
                <a:spcPct val="0"/>
              </a:spcBef>
              <a:spcAft>
                <a:spcPts val="0"/>
              </a:spcAft>
              <a:buClrTx/>
              <a:buSzTx/>
              <a:buFont typeface="Arial" pitchFamily="34" charset="0"/>
              <a:buNone/>
              <a:tabLst/>
              <a:defRPr/>
            </a:pPr>
            <a:endParaRPr kumimoji="0" lang="en-US" sz="3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0" marR="0" lvl="0" indent="0" algn="just" defTabSz="914400" rtl="0" eaLnBrk="1" fontAlgn="auto" latinLnBrk="0" hangingPunct="1">
              <a:lnSpc>
                <a:spcPct val="95000"/>
              </a:lnSpc>
              <a:spcBef>
                <a:spcPct val="0"/>
              </a:spcBef>
              <a:spcAft>
                <a:spcPts val="0"/>
              </a:spcAft>
              <a:buClrTx/>
              <a:buSzTx/>
              <a:buFont typeface="Arial" pitchFamily="34" charset="0"/>
              <a:buNone/>
              <a:tabLst/>
              <a:defRPr/>
            </a:pPr>
            <a:endParaRPr kumimoji="0" lang="en-US" sz="3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DE6F7F4B-8540-7F41-A95D-EF5BA3021ED0}"/>
              </a:ext>
            </a:extLst>
          </p:cNvPr>
          <p:cNvSpPr/>
          <p:nvPr/>
        </p:nvSpPr>
        <p:spPr>
          <a:xfrm>
            <a:off x="107504" y="836713"/>
            <a:ext cx="9036496" cy="1754326"/>
          </a:xfrm>
          <a:prstGeom prst="rect">
            <a:avLst/>
          </a:prstGeom>
        </p:spPr>
        <p:txBody>
          <a:bodyPr wrap="square">
            <a:spAutoFit/>
          </a:bodyPr>
          <a:lstStyle/>
          <a:p>
            <a:r>
              <a:rPr lang="cs-CZ" i="1" dirty="0" err="1">
                <a:solidFill>
                  <a:srgbClr val="000000"/>
                </a:solidFill>
                <a:latin typeface="Times" pitchFamily="2" charset="0"/>
              </a:rPr>
              <a:t>Article</a:t>
            </a:r>
            <a:r>
              <a:rPr lang="cs-CZ" i="1" dirty="0">
                <a:solidFill>
                  <a:srgbClr val="000000"/>
                </a:solidFill>
                <a:latin typeface="Times" pitchFamily="2" charset="0"/>
              </a:rPr>
              <a:t> 31: </a:t>
            </a:r>
            <a:r>
              <a:rPr lang="cs-CZ" i="1" dirty="0" err="1">
                <a:solidFill>
                  <a:srgbClr val="000000"/>
                </a:solidFill>
                <a:latin typeface="Times" pitchFamily="2" charset="0"/>
              </a:rPr>
              <a:t>If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a:t>
            </a:r>
            <a:r>
              <a:rPr lang="cs-CZ" i="1" dirty="0" err="1">
                <a:solidFill>
                  <a:srgbClr val="000000"/>
                </a:solidFill>
                <a:latin typeface="Times" pitchFamily="2" charset="0"/>
              </a:rPr>
              <a:t>bound</a:t>
            </a:r>
            <a:r>
              <a:rPr lang="cs-CZ" i="1" dirty="0">
                <a:solidFill>
                  <a:srgbClr val="000000"/>
                </a:solidFill>
                <a:latin typeface="Times" pitchFamily="2" charset="0"/>
              </a:rPr>
              <a:t> to hand </a:t>
            </a:r>
            <a:r>
              <a:rPr lang="cs-CZ" i="1" dirty="0" err="1">
                <a:solidFill>
                  <a:srgbClr val="000000"/>
                </a:solidFill>
                <a:latin typeface="Times" pitchFamily="2" charset="0"/>
              </a:rPr>
              <a:t>over</a:t>
            </a:r>
            <a:r>
              <a:rPr lang="cs-CZ" i="1" dirty="0">
                <a:solidFill>
                  <a:srgbClr val="000000"/>
                </a:solidFill>
                <a:latin typeface="Times" pitchFamily="2" charset="0"/>
              </a:rPr>
              <a:t> </a:t>
            </a:r>
            <a:r>
              <a:rPr lang="cs-CZ" i="1" dirty="0" err="1">
                <a:solidFill>
                  <a:srgbClr val="000000"/>
                </a:solidFill>
                <a:latin typeface="Times" pitchFamily="2" charset="0"/>
              </a:rPr>
              <a:t>documents</a:t>
            </a:r>
            <a:r>
              <a:rPr lang="cs-CZ" i="1" dirty="0">
                <a:solidFill>
                  <a:srgbClr val="000000"/>
                </a:solidFill>
                <a:latin typeface="Times" pitchFamily="2" charset="0"/>
              </a:rPr>
              <a:t> </a:t>
            </a:r>
            <a:r>
              <a:rPr lang="cs-CZ" i="1" dirty="0" err="1">
                <a:solidFill>
                  <a:srgbClr val="000000"/>
                </a:solidFill>
                <a:latin typeface="Times" pitchFamily="2" charset="0"/>
              </a:rPr>
              <a:t>relating</a:t>
            </a:r>
            <a:r>
              <a:rPr lang="cs-CZ" i="1" dirty="0">
                <a:solidFill>
                  <a:srgbClr val="000000"/>
                </a:solidFill>
                <a:latin typeface="Times" pitchFamily="2" charset="0"/>
              </a:rPr>
              <a:t> to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he </a:t>
            </a:r>
            <a:r>
              <a:rPr lang="cs-CZ" i="1" dirty="0" err="1">
                <a:solidFill>
                  <a:srgbClr val="000000"/>
                </a:solidFill>
                <a:latin typeface="Times" pitchFamily="2" charset="0"/>
              </a:rPr>
              <a:t>must</a:t>
            </a:r>
            <a:r>
              <a:rPr lang="cs-CZ" i="1" dirty="0">
                <a:solidFill>
                  <a:srgbClr val="000000"/>
                </a:solidFill>
                <a:latin typeface="Times" pitchFamily="2" charset="0"/>
              </a:rPr>
              <a:t> hand </a:t>
            </a:r>
            <a:r>
              <a:rPr lang="cs-CZ" i="1" dirty="0" err="1">
                <a:solidFill>
                  <a:srgbClr val="000000"/>
                </a:solidFill>
                <a:latin typeface="Times" pitchFamily="2" charset="0"/>
              </a:rPr>
              <a:t>them</a:t>
            </a:r>
            <a:r>
              <a:rPr lang="cs-CZ" i="1" dirty="0">
                <a:solidFill>
                  <a:srgbClr val="000000"/>
                </a:solidFill>
                <a:latin typeface="Times" pitchFamily="2" charset="0"/>
              </a:rPr>
              <a:t> </a:t>
            </a:r>
            <a:r>
              <a:rPr lang="cs-CZ" i="1" dirty="0" err="1">
                <a:solidFill>
                  <a:srgbClr val="000000"/>
                </a:solidFill>
                <a:latin typeface="Times" pitchFamily="2" charset="0"/>
              </a:rPr>
              <a:t>over</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and place and in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form</a:t>
            </a:r>
            <a:r>
              <a:rPr lang="cs-CZ" i="1" dirty="0">
                <a:solidFill>
                  <a:srgbClr val="000000"/>
                </a:solidFill>
                <a:latin typeface="Times" pitchFamily="2" charset="0"/>
              </a:rPr>
              <a:t> </a:t>
            </a:r>
            <a:r>
              <a:rPr lang="cs-CZ" i="1" dirty="0" err="1">
                <a:solidFill>
                  <a:srgbClr val="000000"/>
                </a:solidFill>
                <a:latin typeface="Times" pitchFamily="2" charset="0"/>
              </a:rPr>
              <a:t>required</a:t>
            </a:r>
            <a:r>
              <a:rPr lang="cs-CZ" i="1" dirty="0">
                <a:solidFill>
                  <a:srgbClr val="000000"/>
                </a:solidFill>
                <a:latin typeface="Times" pitchFamily="2" charset="0"/>
              </a:rPr>
              <a:t> by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If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has </a:t>
            </a:r>
            <a:r>
              <a:rPr lang="cs-CZ" i="1" dirty="0" err="1">
                <a:solidFill>
                  <a:srgbClr val="000000"/>
                </a:solidFill>
                <a:latin typeface="Times" pitchFamily="2" charset="0"/>
              </a:rPr>
              <a:t>handed</a:t>
            </a:r>
            <a:r>
              <a:rPr lang="cs-CZ" i="1" dirty="0">
                <a:solidFill>
                  <a:srgbClr val="000000"/>
                </a:solidFill>
                <a:latin typeface="Times" pitchFamily="2" charset="0"/>
              </a:rPr>
              <a:t> </a:t>
            </a:r>
            <a:r>
              <a:rPr lang="cs-CZ" i="1" dirty="0" err="1">
                <a:solidFill>
                  <a:srgbClr val="000000"/>
                </a:solidFill>
                <a:latin typeface="Times" pitchFamily="2" charset="0"/>
              </a:rPr>
              <a:t>over</a:t>
            </a:r>
            <a:r>
              <a:rPr lang="cs-CZ" i="1" dirty="0">
                <a:solidFill>
                  <a:srgbClr val="000000"/>
                </a:solidFill>
                <a:latin typeface="Times" pitchFamily="2" charset="0"/>
              </a:rPr>
              <a:t> </a:t>
            </a:r>
            <a:r>
              <a:rPr lang="cs-CZ" i="1" dirty="0" err="1">
                <a:solidFill>
                  <a:srgbClr val="000000"/>
                </a:solidFill>
                <a:latin typeface="Times" pitchFamily="2" charset="0"/>
              </a:rPr>
              <a:t>documents</a:t>
            </a:r>
            <a:r>
              <a:rPr lang="cs-CZ" i="1" dirty="0">
                <a:solidFill>
                  <a:srgbClr val="000000"/>
                </a:solidFill>
                <a:latin typeface="Times" pitchFamily="2" charset="0"/>
              </a:rPr>
              <a:t> </a:t>
            </a:r>
            <a:r>
              <a:rPr lang="cs-CZ" i="1" dirty="0" err="1">
                <a:solidFill>
                  <a:srgbClr val="000000"/>
                </a:solidFill>
                <a:latin typeface="Times" pitchFamily="2" charset="0"/>
              </a:rPr>
              <a:t>before</a:t>
            </a:r>
            <a:r>
              <a:rPr lang="cs-CZ" i="1" dirty="0">
                <a:solidFill>
                  <a:srgbClr val="000000"/>
                </a:solidFill>
                <a:latin typeface="Times" pitchFamily="2" charset="0"/>
              </a:rPr>
              <a:t>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he </a:t>
            </a:r>
            <a:r>
              <a:rPr lang="cs-CZ" i="1" dirty="0" err="1">
                <a:solidFill>
                  <a:srgbClr val="000000"/>
                </a:solidFill>
                <a:latin typeface="Times" pitchFamily="2" charset="0"/>
              </a:rPr>
              <a:t>may</a:t>
            </a:r>
            <a:r>
              <a:rPr lang="cs-CZ" i="1" dirty="0">
                <a:solidFill>
                  <a:srgbClr val="000000"/>
                </a:solidFill>
                <a:latin typeface="Times" pitchFamily="2" charset="0"/>
              </a:rPr>
              <a:t>, up to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cure</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lack</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conformity</a:t>
            </a:r>
            <a:r>
              <a:rPr lang="cs-CZ" i="1" dirty="0">
                <a:solidFill>
                  <a:srgbClr val="000000"/>
                </a:solidFill>
                <a:latin typeface="Times" pitchFamily="2" charset="0"/>
              </a:rPr>
              <a:t> in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documents</a:t>
            </a:r>
            <a:r>
              <a:rPr lang="cs-CZ" i="1" dirty="0">
                <a:solidFill>
                  <a:srgbClr val="000000"/>
                </a:solidFill>
                <a:latin typeface="Times" pitchFamily="2" charset="0"/>
              </a:rPr>
              <a:t>, </a:t>
            </a:r>
            <a:r>
              <a:rPr lang="cs-CZ" i="1" dirty="0" err="1">
                <a:solidFill>
                  <a:srgbClr val="000000"/>
                </a:solidFill>
                <a:latin typeface="Times" pitchFamily="2" charset="0"/>
              </a:rPr>
              <a:t>if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exercise</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this</a:t>
            </a:r>
            <a:r>
              <a:rPr lang="cs-CZ" i="1" dirty="0">
                <a:solidFill>
                  <a:srgbClr val="000000"/>
                </a:solidFill>
                <a:latin typeface="Times" pitchFamily="2" charset="0"/>
              </a:rPr>
              <a:t> </a:t>
            </a:r>
            <a:r>
              <a:rPr lang="cs-CZ" i="1" dirty="0" err="1">
                <a:solidFill>
                  <a:srgbClr val="000000"/>
                </a:solidFill>
                <a:latin typeface="Times" pitchFamily="2" charset="0"/>
              </a:rPr>
              <a:t>right</a:t>
            </a:r>
            <a:r>
              <a:rPr lang="cs-CZ" i="1" dirty="0">
                <a:solidFill>
                  <a:srgbClr val="000000"/>
                </a:solidFill>
                <a:latin typeface="Times" pitchFamily="2" charset="0"/>
              </a:rPr>
              <a:t> </a:t>
            </a:r>
            <a:r>
              <a:rPr lang="cs-CZ" i="1" dirty="0" err="1">
                <a:solidFill>
                  <a:srgbClr val="000000"/>
                </a:solidFill>
                <a:latin typeface="Times" pitchFamily="2" charset="0"/>
              </a:rPr>
              <a:t>does</a:t>
            </a:r>
            <a:r>
              <a:rPr lang="cs-CZ" i="1" dirty="0">
                <a:solidFill>
                  <a:srgbClr val="000000"/>
                </a:solidFill>
                <a:latin typeface="Times" pitchFamily="2" charset="0"/>
              </a:rPr>
              <a:t> not cause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t>
            </a:r>
            <a:r>
              <a:rPr lang="cs-CZ" i="1" dirty="0" err="1">
                <a:solidFill>
                  <a:srgbClr val="000000"/>
                </a:solidFill>
                <a:latin typeface="Times" pitchFamily="2" charset="0"/>
              </a:rPr>
              <a:t>unreasonable</a:t>
            </a:r>
            <a:r>
              <a:rPr lang="cs-CZ" i="1" dirty="0">
                <a:solidFill>
                  <a:srgbClr val="000000"/>
                </a:solidFill>
                <a:latin typeface="Times" pitchFamily="2" charset="0"/>
              </a:rPr>
              <a:t> </a:t>
            </a:r>
            <a:r>
              <a:rPr lang="cs-CZ" i="1" dirty="0" err="1">
                <a:solidFill>
                  <a:srgbClr val="000000"/>
                </a:solidFill>
                <a:latin typeface="Times" pitchFamily="2" charset="0"/>
              </a:rPr>
              <a:t>inconvenience</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unreasonable</a:t>
            </a:r>
            <a:r>
              <a:rPr lang="cs-CZ" i="1" dirty="0">
                <a:solidFill>
                  <a:srgbClr val="000000"/>
                </a:solidFill>
                <a:latin typeface="Times" pitchFamily="2" charset="0"/>
              </a:rPr>
              <a:t> </a:t>
            </a:r>
            <a:r>
              <a:rPr lang="cs-CZ" i="1" dirty="0" err="1">
                <a:solidFill>
                  <a:srgbClr val="000000"/>
                </a:solidFill>
                <a:latin typeface="Times" pitchFamily="2" charset="0"/>
              </a:rPr>
              <a:t>expense</a:t>
            </a:r>
            <a:r>
              <a:rPr lang="cs-CZ" i="1" dirty="0">
                <a:solidFill>
                  <a:srgbClr val="000000"/>
                </a:solidFill>
                <a:latin typeface="Times" pitchFamily="2" charset="0"/>
              </a:rPr>
              <a:t>. </a:t>
            </a:r>
            <a:r>
              <a:rPr lang="cs-CZ" i="1" dirty="0" err="1">
                <a:solidFill>
                  <a:srgbClr val="000000"/>
                </a:solidFill>
                <a:latin typeface="Times" pitchFamily="2" charset="0"/>
              </a:rPr>
              <a:t>However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t>
            </a:r>
            <a:r>
              <a:rPr lang="cs-CZ" i="1" dirty="0" err="1">
                <a:solidFill>
                  <a:srgbClr val="000000"/>
                </a:solidFill>
                <a:latin typeface="Times" pitchFamily="2" charset="0"/>
              </a:rPr>
              <a:t>retains</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right</a:t>
            </a:r>
            <a:r>
              <a:rPr lang="cs-CZ" i="1" dirty="0">
                <a:solidFill>
                  <a:srgbClr val="000000"/>
                </a:solidFill>
                <a:latin typeface="Times" pitchFamily="2" charset="0"/>
              </a:rPr>
              <a:t> to </a:t>
            </a:r>
            <a:r>
              <a:rPr lang="cs-CZ" i="1" dirty="0" err="1">
                <a:solidFill>
                  <a:srgbClr val="000000"/>
                </a:solidFill>
                <a:latin typeface="Times" pitchFamily="2" charset="0"/>
              </a:rPr>
              <a:t>claim</a:t>
            </a:r>
            <a:r>
              <a:rPr lang="cs-CZ" i="1" dirty="0">
                <a:solidFill>
                  <a:srgbClr val="000000"/>
                </a:solidFill>
                <a:latin typeface="Times" pitchFamily="2" charset="0"/>
              </a:rPr>
              <a:t> </a:t>
            </a:r>
            <a:r>
              <a:rPr lang="cs-CZ" i="1" dirty="0" err="1">
                <a:solidFill>
                  <a:srgbClr val="000000"/>
                </a:solidFill>
                <a:latin typeface="Times" pitchFamily="2" charset="0"/>
              </a:rPr>
              <a:t>damages</a:t>
            </a:r>
            <a:r>
              <a:rPr lang="cs-CZ" i="1" dirty="0">
                <a:solidFill>
                  <a:srgbClr val="000000"/>
                </a:solidFill>
                <a:latin typeface="Times" pitchFamily="2" charset="0"/>
              </a:rPr>
              <a:t> as </a:t>
            </a:r>
            <a:r>
              <a:rPr lang="cs-CZ" i="1" dirty="0" err="1">
                <a:solidFill>
                  <a:srgbClr val="000000"/>
                </a:solidFill>
                <a:latin typeface="Times" pitchFamily="2" charset="0"/>
              </a:rPr>
              <a:t>provided</a:t>
            </a:r>
            <a:r>
              <a:rPr lang="cs-CZ" i="1" dirty="0">
                <a:solidFill>
                  <a:srgbClr val="000000"/>
                </a:solidFill>
                <a:latin typeface="Times" pitchFamily="2" charset="0"/>
              </a:rPr>
              <a:t> </a:t>
            </a:r>
            <a:r>
              <a:rPr lang="cs-CZ" i="1" dirty="0" err="1">
                <a:solidFill>
                  <a:srgbClr val="000000"/>
                </a:solidFill>
                <a:latin typeface="Times" pitchFamily="2" charset="0"/>
              </a:rPr>
              <a:t>for</a:t>
            </a:r>
            <a:r>
              <a:rPr lang="cs-CZ" i="1" dirty="0">
                <a:solidFill>
                  <a:srgbClr val="000000"/>
                </a:solidFill>
                <a:latin typeface="Times" pitchFamily="2" charset="0"/>
              </a:rPr>
              <a:t> in </a:t>
            </a:r>
            <a:r>
              <a:rPr lang="cs-CZ" i="1" dirty="0" err="1">
                <a:solidFill>
                  <a:srgbClr val="000000"/>
                </a:solidFill>
                <a:latin typeface="Times" pitchFamily="2" charset="0"/>
              </a:rPr>
              <a:t>this</a:t>
            </a:r>
            <a:r>
              <a:rPr lang="cs-CZ" i="1" dirty="0">
                <a:solidFill>
                  <a:srgbClr val="000000"/>
                </a:solidFill>
                <a:latin typeface="Times" pitchFamily="2" charset="0"/>
              </a:rPr>
              <a:t> </a:t>
            </a:r>
            <a:r>
              <a:rPr lang="cs-CZ" i="1" dirty="0" err="1">
                <a:solidFill>
                  <a:srgbClr val="000000"/>
                </a:solidFill>
                <a:latin typeface="Times" pitchFamily="2" charset="0"/>
              </a:rPr>
              <a:t>Convention</a:t>
            </a:r>
            <a:r>
              <a:rPr lang="cs-CZ" i="1" dirty="0">
                <a:solidFill>
                  <a:srgbClr val="000000"/>
                </a:solidFill>
                <a:latin typeface="Times" pitchFamily="2" charset="0"/>
              </a:rPr>
              <a:t>.</a:t>
            </a:r>
            <a:endParaRPr lang="cs-CZ" i="1" dirty="0"/>
          </a:p>
        </p:txBody>
      </p:sp>
    </p:spTree>
    <p:extLst>
      <p:ext uri="{BB962C8B-B14F-4D97-AF65-F5344CB8AC3E}">
        <p14:creationId xmlns:p14="http://schemas.microsoft.com/office/powerpoint/2010/main" val="150472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Ownership transfer</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214282" y="2780928"/>
            <a:ext cx="8715404" cy="3434154"/>
          </a:xfrm>
          <a:prstGeom prst="rect">
            <a:avLst/>
          </a:prstGeom>
        </p:spPr>
        <p:txBody>
          <a:bodyPr vert="horz" lIns="0" tIns="0" rIns="0" bIns="0" rtlCol="0">
            <a:normAutofit fontScale="85000" lnSpcReduction="10000"/>
          </a:bodyPr>
          <a:lstStyle/>
          <a:p>
            <a:pPr marL="457200" marR="0" lvl="1" indent="-342900" algn="just" defTabSz="914400" rtl="0" eaLnBrk="1" fontAlgn="auto" latinLnBrk="0" hangingPunct="1">
              <a:lnSpc>
                <a:spcPct val="95000"/>
              </a:lnSpc>
              <a:spcBef>
                <a:spcPct val="0"/>
              </a:spcBef>
              <a:spcAft>
                <a:spcPts val="0"/>
              </a:spcAft>
              <a:buClr>
                <a:srgbClr val="000000"/>
              </a:buClr>
              <a:buSzTx/>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Seller</a:t>
            </a:r>
            <a:r>
              <a:rPr kumimoji="0" lang="en-US" altLang="en-GB"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s obligation to deliver goods which </a:t>
            </a:r>
            <a:r>
              <a:rPr kumimoji="0" lang="en-US" sz="28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must not be limited</a:t>
            </a: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By right of third person</a:t>
            </a:r>
            <a:endPar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257300" marR="0" lvl="3" indent="-228600"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Unless buyer agrees</a:t>
            </a:r>
          </a:p>
          <a:p>
            <a:pPr marL="857250" marR="0" lvl="2" indent="-285750" algn="just" defTabSz="914400" rtl="0" eaLnBrk="1" fontAlgn="auto" latinLnBrk="0" hangingPunct="1">
              <a:lnSpc>
                <a:spcPct val="95000"/>
              </a:lnSpc>
              <a:spcBef>
                <a:spcPct val="0"/>
              </a:spcBef>
              <a:spcAft>
                <a:spcPts val="0"/>
              </a:spcAft>
              <a:buClr>
                <a:srgbClr val="000000"/>
              </a:buClr>
              <a:buSzPct val="80000"/>
              <a:buFont typeface="Courier New" pitchFamily="49" charset="0"/>
              <a:buChar char="o"/>
              <a:tabLst/>
              <a:defRPr/>
            </a:pPr>
            <a:r>
              <a:rPr kumimoji="0" lang="en-US" sz="26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By right arising from </a:t>
            </a:r>
            <a:r>
              <a:rPr kumimoji="0" lang="en-US" sz="2600" b="1" i="0" u="none" strike="noStrike" kern="1200" cap="none" spc="0" normalizeH="0" baseline="0" noProof="0" dirty="0" err="1">
                <a:ln>
                  <a:noFill/>
                </a:ln>
                <a:solidFill>
                  <a:srgbClr val="353025"/>
                </a:solidFill>
                <a:effectLst/>
                <a:uLnTx/>
                <a:uFillTx/>
                <a:latin typeface="Times New Roman" pitchFamily="18" charset="0"/>
                <a:cs typeface="Times New Roman" pitchFamily="18" charset="0"/>
              </a:rPr>
              <a:t>intelectual</a:t>
            </a:r>
            <a:r>
              <a:rPr kumimoji="0" lang="en-US" sz="26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property rights</a:t>
            </a:r>
          </a:p>
          <a:p>
            <a:pPr marL="1257300" marR="0" lvl="3" indent="-228600"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To exclude liability the buyer has to prove that he didn</a:t>
            </a:r>
            <a:r>
              <a:rPr kumimoji="0" lang="en-US" altLang="en-GB"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 know about branches and he couldn</a:t>
            </a:r>
            <a:r>
              <a:rPr kumimoji="0" lang="en-US" altLang="en-GB"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 know</a:t>
            </a:r>
          </a:p>
          <a:p>
            <a:pPr marL="1257300" marR="0" lvl="3" indent="-228600" algn="just" defTabSz="914400" rtl="0" eaLnBrk="1" fontAlgn="auto" latinLnBrk="0" hangingPunct="1">
              <a:lnSpc>
                <a:spcPct val="95000"/>
              </a:lnSpc>
              <a:spcBef>
                <a:spcPct val="0"/>
              </a:spcBef>
              <a:spcAft>
                <a:spcPts val="0"/>
              </a:spcAft>
              <a:buClr>
                <a:srgbClr val="000000"/>
              </a:buClr>
              <a:buSzTx/>
              <a:buFont typeface="Wingdings" pitchFamily="2" charset="2"/>
              <a:buChar char="§"/>
              <a:tabLst/>
              <a:defRPr/>
            </a:pPr>
            <a:r>
              <a:rPr kumimoji="0" lang="en-US" sz="24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E.g. </a:t>
            </a:r>
            <a:r>
              <a:rPr kumimoji="0" lang="en-US" sz="2400" b="0" i="1" u="none" strike="noStrike" kern="1200" cap="none" spc="0" normalizeH="0" baseline="0" noProof="0" dirty="0" err="1">
                <a:ln>
                  <a:noFill/>
                </a:ln>
                <a:solidFill>
                  <a:srgbClr val="353025"/>
                </a:solidFill>
                <a:effectLst/>
                <a:uLnTx/>
                <a:uFillTx/>
                <a:latin typeface="Times New Roman" pitchFamily="18" charset="0"/>
                <a:cs typeface="Times New Roman" pitchFamily="18" charset="0"/>
              </a:rPr>
              <a:t>dutch</a:t>
            </a:r>
            <a:r>
              <a:rPr kumimoji="0" lang="en-US" sz="24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 buyer bought textiles from </a:t>
            </a:r>
            <a:r>
              <a:rPr kumimoji="0" lang="en-US" sz="2400" b="0" i="1" u="none" strike="noStrike" kern="1200" cap="none" spc="0" normalizeH="0" baseline="0" noProof="0" dirty="0" err="1">
                <a:ln>
                  <a:noFill/>
                </a:ln>
                <a:solidFill>
                  <a:srgbClr val="353025"/>
                </a:solidFill>
                <a:effectLst/>
                <a:uLnTx/>
                <a:uFillTx/>
                <a:latin typeface="Times New Roman" pitchFamily="18" charset="0"/>
                <a:cs typeface="Times New Roman" pitchFamily="18" charset="0"/>
              </a:rPr>
              <a:t>italian</a:t>
            </a:r>
            <a:r>
              <a:rPr kumimoji="0" lang="en-US" sz="24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 seller. Buyer </a:t>
            </a:r>
            <a:r>
              <a:rPr kumimoji="0" lang="en-US" sz="2400" b="0" i="1" u="none" strike="noStrike" kern="1200" cap="none" spc="0" normalizeH="0" baseline="0" noProof="0" dirty="0" err="1">
                <a:ln>
                  <a:noFill/>
                </a:ln>
                <a:solidFill>
                  <a:srgbClr val="353025"/>
                </a:solidFill>
                <a:effectLst/>
                <a:uLnTx/>
                <a:uFillTx/>
                <a:latin typeface="Times New Roman" pitchFamily="18" charset="0"/>
                <a:cs typeface="Times New Roman" pitchFamily="18" charset="0"/>
              </a:rPr>
              <a:t>selled</a:t>
            </a:r>
            <a:r>
              <a:rPr kumimoji="0" lang="en-US" sz="24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 him goods to end customers and was sued for copyright infringement </a:t>
            </a: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If this duty is not followed then the goods have </a:t>
            </a:r>
            <a:r>
              <a:rPr kumimoji="0" lang="en-US" sz="28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legal defects</a:t>
            </a: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Ownership transfer can be postponed till payment: so-called </a:t>
            </a:r>
            <a:r>
              <a:rPr kumimoji="0" lang="en-US" sz="28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ownership right reservation</a:t>
            </a:r>
          </a:p>
          <a:p>
            <a:pPr marL="457200" marR="0" lvl="1" indent="-34290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3100" b="1"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BE6A50A6-9493-8549-885E-D3F75C25DEAE}"/>
              </a:ext>
            </a:extLst>
          </p:cNvPr>
          <p:cNvSpPr/>
          <p:nvPr/>
        </p:nvSpPr>
        <p:spPr>
          <a:xfrm>
            <a:off x="33536" y="836712"/>
            <a:ext cx="9144000" cy="646331"/>
          </a:xfrm>
          <a:prstGeom prst="rect">
            <a:avLst/>
          </a:prstGeom>
        </p:spPr>
        <p:txBody>
          <a:bodyPr wrap="square">
            <a:spAutoFit/>
          </a:bodyPr>
          <a:lstStyle/>
          <a:p>
            <a:r>
              <a:rPr lang="cs-CZ" i="1" dirty="0">
                <a:solidFill>
                  <a:srgbClr val="000000"/>
                </a:solidFill>
                <a:latin typeface="Times" pitchFamily="2" charset="0"/>
              </a:rPr>
              <a:t>Art. 41: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are free </a:t>
            </a:r>
            <a:r>
              <a:rPr lang="cs-CZ" i="1" dirty="0" err="1">
                <a:solidFill>
                  <a:srgbClr val="000000"/>
                </a:solidFill>
                <a:latin typeface="Times" pitchFamily="2" charset="0"/>
              </a:rPr>
              <a:t>from</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right</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claim</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 </a:t>
            </a:r>
            <a:r>
              <a:rPr lang="cs-CZ" i="1" dirty="0" err="1">
                <a:solidFill>
                  <a:srgbClr val="000000"/>
                </a:solidFill>
                <a:latin typeface="Times" pitchFamily="2" charset="0"/>
              </a:rPr>
              <a:t>third</a:t>
            </a:r>
            <a:r>
              <a:rPr lang="cs-CZ" i="1" dirty="0">
                <a:solidFill>
                  <a:srgbClr val="000000"/>
                </a:solidFill>
                <a:latin typeface="Times" pitchFamily="2" charset="0"/>
              </a:rPr>
              <a:t> party, </a:t>
            </a:r>
            <a:r>
              <a:rPr lang="cs-CZ" i="1" dirty="0" err="1">
                <a:solidFill>
                  <a:srgbClr val="000000"/>
                </a:solidFill>
                <a:latin typeface="Times" pitchFamily="2" charset="0"/>
              </a:rPr>
              <a:t>unless</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t>
            </a:r>
            <a:r>
              <a:rPr lang="cs-CZ" i="1" dirty="0" err="1">
                <a:solidFill>
                  <a:srgbClr val="000000"/>
                </a:solidFill>
                <a:latin typeface="Times" pitchFamily="2" charset="0"/>
              </a:rPr>
              <a:t>agreed</a:t>
            </a:r>
            <a:r>
              <a:rPr lang="cs-CZ" i="1" dirty="0">
                <a:solidFill>
                  <a:srgbClr val="000000"/>
                </a:solidFill>
                <a:latin typeface="Times" pitchFamily="2" charset="0"/>
              </a:rPr>
              <a:t> to </a:t>
            </a:r>
            <a:r>
              <a:rPr lang="cs-CZ" i="1" dirty="0" err="1">
                <a:solidFill>
                  <a:srgbClr val="000000"/>
                </a:solidFill>
                <a:latin typeface="Times" pitchFamily="2" charset="0"/>
              </a:rPr>
              <a:t>take</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subject</a:t>
            </a:r>
            <a:r>
              <a:rPr lang="cs-CZ" i="1" dirty="0">
                <a:solidFill>
                  <a:srgbClr val="000000"/>
                </a:solidFill>
                <a:latin typeface="Times" pitchFamily="2" charset="0"/>
              </a:rPr>
              <a:t> to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right</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claim</a:t>
            </a:r>
            <a:endParaRPr lang="cs-CZ" i="1" dirty="0"/>
          </a:p>
        </p:txBody>
      </p:sp>
      <p:sp>
        <p:nvSpPr>
          <p:cNvPr id="3" name="Obdélník 2">
            <a:extLst>
              <a:ext uri="{FF2B5EF4-FFF2-40B4-BE49-F238E27FC236}">
                <a16:creationId xmlns:a16="http://schemas.microsoft.com/office/drawing/2014/main" id="{2779DC50-FE32-B842-9917-89259CEFD34D}"/>
              </a:ext>
            </a:extLst>
          </p:cNvPr>
          <p:cNvSpPr/>
          <p:nvPr/>
        </p:nvSpPr>
        <p:spPr>
          <a:xfrm>
            <a:off x="33976" y="1514954"/>
            <a:ext cx="9143559" cy="923330"/>
          </a:xfrm>
          <a:prstGeom prst="rect">
            <a:avLst/>
          </a:prstGeom>
        </p:spPr>
        <p:txBody>
          <a:bodyPr wrap="square">
            <a:spAutoFit/>
          </a:bodyPr>
          <a:lstStyle/>
          <a:p>
            <a:r>
              <a:rPr lang="cs-CZ" i="1" dirty="0">
                <a:solidFill>
                  <a:srgbClr val="000000"/>
                </a:solidFill>
                <a:latin typeface="Times" pitchFamily="2" charset="0"/>
              </a:rPr>
              <a:t>Art. 42: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are free </a:t>
            </a:r>
            <a:r>
              <a:rPr lang="cs-CZ" i="1" dirty="0" err="1">
                <a:solidFill>
                  <a:srgbClr val="000000"/>
                </a:solidFill>
                <a:latin typeface="Times" pitchFamily="2" charset="0"/>
              </a:rPr>
              <a:t>from</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right</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claim</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 </a:t>
            </a:r>
            <a:r>
              <a:rPr lang="cs-CZ" i="1" dirty="0" err="1">
                <a:solidFill>
                  <a:srgbClr val="000000"/>
                </a:solidFill>
                <a:latin typeface="Times" pitchFamily="2" charset="0"/>
              </a:rPr>
              <a:t>third</a:t>
            </a:r>
            <a:r>
              <a:rPr lang="cs-CZ" i="1" dirty="0">
                <a:solidFill>
                  <a:srgbClr val="000000"/>
                </a:solidFill>
                <a:latin typeface="Times" pitchFamily="2" charset="0"/>
              </a:rPr>
              <a:t> party </a:t>
            </a:r>
            <a:r>
              <a:rPr lang="cs-CZ" i="1" dirty="0" err="1">
                <a:solidFill>
                  <a:srgbClr val="000000"/>
                </a:solidFill>
                <a:latin typeface="Times" pitchFamily="2" charset="0"/>
              </a:rPr>
              <a:t>based</a:t>
            </a:r>
            <a:r>
              <a:rPr lang="cs-CZ" i="1" dirty="0">
                <a:solidFill>
                  <a:srgbClr val="000000"/>
                </a:solidFill>
                <a:latin typeface="Times" pitchFamily="2" charset="0"/>
              </a:rPr>
              <a:t> on </a:t>
            </a:r>
            <a:r>
              <a:rPr lang="cs-CZ" i="1" dirty="0" err="1">
                <a:solidFill>
                  <a:srgbClr val="000000"/>
                </a:solidFill>
                <a:latin typeface="Times" pitchFamily="2" charset="0"/>
              </a:rPr>
              <a:t>industrial</a:t>
            </a:r>
            <a:r>
              <a:rPr lang="cs-CZ" i="1" dirty="0">
                <a:solidFill>
                  <a:srgbClr val="000000"/>
                </a:solidFill>
                <a:latin typeface="Times" pitchFamily="2" charset="0"/>
              </a:rPr>
              <a:t> </a:t>
            </a:r>
            <a:r>
              <a:rPr lang="cs-CZ" i="1" dirty="0" err="1">
                <a:solidFill>
                  <a:srgbClr val="000000"/>
                </a:solidFill>
                <a:latin typeface="Times" pitchFamily="2" charset="0"/>
              </a:rPr>
              <a:t>property</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other</a:t>
            </a:r>
            <a:r>
              <a:rPr lang="cs-CZ" i="1" dirty="0">
                <a:solidFill>
                  <a:srgbClr val="000000"/>
                </a:solidFill>
                <a:latin typeface="Times" pitchFamily="2" charset="0"/>
              </a:rPr>
              <a:t> </a:t>
            </a:r>
            <a:r>
              <a:rPr lang="cs-CZ" i="1" dirty="0" err="1">
                <a:solidFill>
                  <a:srgbClr val="000000"/>
                </a:solidFill>
                <a:latin typeface="Times" pitchFamily="2" charset="0"/>
              </a:rPr>
              <a:t>intellectual</a:t>
            </a:r>
            <a:r>
              <a:rPr lang="cs-CZ" i="1" dirty="0">
                <a:solidFill>
                  <a:srgbClr val="000000"/>
                </a:solidFill>
                <a:latin typeface="Times" pitchFamily="2" charset="0"/>
              </a:rPr>
              <a:t> </a:t>
            </a:r>
            <a:r>
              <a:rPr lang="cs-CZ" i="1" dirty="0" err="1">
                <a:solidFill>
                  <a:srgbClr val="000000"/>
                </a:solidFill>
                <a:latin typeface="Times" pitchFamily="2" charset="0"/>
              </a:rPr>
              <a:t>property</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which</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conclusion</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knew</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could</a:t>
            </a:r>
            <a:r>
              <a:rPr lang="cs-CZ" i="1" dirty="0">
                <a:solidFill>
                  <a:srgbClr val="000000"/>
                </a:solidFill>
                <a:latin typeface="Times" pitchFamily="2" charset="0"/>
              </a:rPr>
              <a:t> not </a:t>
            </a:r>
            <a:r>
              <a:rPr lang="cs-CZ" i="1" dirty="0" err="1">
                <a:solidFill>
                  <a:srgbClr val="000000"/>
                </a:solidFill>
                <a:latin typeface="Times" pitchFamily="2" charset="0"/>
              </a:rPr>
              <a:t>have</a:t>
            </a:r>
            <a:r>
              <a:rPr lang="cs-CZ" i="1" dirty="0">
                <a:solidFill>
                  <a:srgbClr val="000000"/>
                </a:solidFill>
                <a:latin typeface="Times" pitchFamily="2" charset="0"/>
              </a:rPr>
              <a:t> </a:t>
            </a:r>
            <a:r>
              <a:rPr lang="cs-CZ" i="1" dirty="0" err="1">
                <a:solidFill>
                  <a:srgbClr val="000000"/>
                </a:solidFill>
                <a:latin typeface="Times" pitchFamily="2" charset="0"/>
              </a:rPr>
              <a:t>been</a:t>
            </a:r>
            <a:r>
              <a:rPr lang="cs-CZ" i="1" dirty="0">
                <a:solidFill>
                  <a:srgbClr val="000000"/>
                </a:solidFill>
                <a:latin typeface="Times" pitchFamily="2" charset="0"/>
              </a:rPr>
              <a:t> </a:t>
            </a:r>
            <a:r>
              <a:rPr lang="cs-CZ" i="1" dirty="0" err="1">
                <a:solidFill>
                  <a:srgbClr val="000000"/>
                </a:solidFill>
                <a:latin typeface="Times" pitchFamily="2" charset="0"/>
              </a:rPr>
              <a:t>unaware</a:t>
            </a:r>
            <a:r>
              <a:rPr lang="cs-CZ" i="1" dirty="0">
                <a:solidFill>
                  <a:srgbClr val="000000"/>
                </a:solidFill>
                <a:latin typeface="Times" pitchFamily="2" charset="0"/>
              </a:rPr>
              <a:t>,</a:t>
            </a:r>
            <a:endParaRPr lang="cs-CZ" i="1" dirty="0"/>
          </a:p>
        </p:txBody>
      </p:sp>
    </p:spTree>
    <p:extLst>
      <p:ext uri="{BB962C8B-B14F-4D97-AF65-F5344CB8AC3E}">
        <p14:creationId xmlns:p14="http://schemas.microsoft.com/office/powerpoint/2010/main" val="1504720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Buyer</a:t>
            </a:r>
            <a:r>
              <a:rPr lang="en-US" altLang="en-GB" sz="3600" b="1" dirty="0">
                <a:solidFill>
                  <a:schemeClr val="bg1"/>
                </a:solidFill>
                <a:latin typeface="Times New Roman" pitchFamily="18" charset="0"/>
                <a:cs typeface="Times New Roman" pitchFamily="18" charset="0"/>
              </a:rPr>
              <a:t>’</a:t>
            </a:r>
            <a:r>
              <a:rPr lang="en-US" sz="3600" b="1" dirty="0">
                <a:solidFill>
                  <a:schemeClr val="bg1"/>
                </a:solidFill>
                <a:latin typeface="Times New Roman" pitchFamily="18" charset="0"/>
                <a:cs typeface="Times New Roman" pitchFamily="18" charset="0"/>
              </a:rPr>
              <a:t>s duties</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428660" y="1556792"/>
            <a:ext cx="9321140" cy="4770968"/>
          </a:xfrm>
          <a:prstGeom prst="rect">
            <a:avLst/>
          </a:prstGeom>
        </p:spPr>
        <p:txBody>
          <a:bodyPr vert="horz" lIns="0" tIns="0" rIns="0" bIns="0" rtlCol="0">
            <a:normAutofit/>
          </a:bodyPr>
          <a:lstStyle/>
          <a:p>
            <a:pPr marL="976313" marR="0" lvl="1" indent="-457200" defTabSz="914400" rtl="0" eaLnBrk="1" fontAlgn="auto" latinLnBrk="0" hangingPunct="1">
              <a:lnSpc>
                <a:spcPct val="95000"/>
              </a:lnSpc>
              <a:spcBef>
                <a:spcPct val="0"/>
              </a:spcBef>
              <a:spcAft>
                <a:spcPts val="0"/>
              </a:spcAft>
              <a:buClr>
                <a:srgbClr val="000000"/>
              </a:buClr>
              <a:buSzTx/>
              <a:buFont typeface="Arial" panose="020B0604020202020204" pitchFamily="34" charset="0"/>
              <a:buChar char="•"/>
              <a:tabLst/>
              <a:defRPr/>
            </a:pPr>
            <a:r>
              <a:rPr kumimoji="0" lang="en-US" sz="2800" b="1"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To pay</a:t>
            </a:r>
            <a:r>
              <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the purchase price</a:t>
            </a:r>
          </a:p>
          <a:p>
            <a:pPr marL="1314450" lvl="3" indent="-285750">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In required amount, currency, time and place</a:t>
            </a:r>
          </a:p>
          <a:p>
            <a:pPr marL="519113" marR="0" lvl="1" indent="0" defTabSz="914400" rtl="0" eaLnBrk="1" fontAlgn="auto" latinLnBrk="0" hangingPunct="1">
              <a:lnSpc>
                <a:spcPct val="95000"/>
              </a:lnSpc>
              <a:spcBef>
                <a:spcPct val="0"/>
              </a:spcBef>
              <a:spcAft>
                <a:spcPts val="0"/>
              </a:spcAft>
              <a:buClr>
                <a:srgbClr val="000000"/>
              </a:buClr>
              <a:buSzTx/>
              <a:buFont typeface="Wingdings" pitchFamily="2" charset="2"/>
              <a:buNone/>
              <a:tabLst/>
              <a:defRPr/>
            </a:pPr>
            <a:endParaRPr kumimoji="0" lang="en-US" sz="3600" b="1" i="0" u="sng" strike="noStrike" kern="1200" cap="none" spc="0" normalizeH="0" baseline="0" noProof="0" dirty="0">
              <a:ln>
                <a:noFill/>
              </a:ln>
              <a:solidFill>
                <a:srgbClr val="353025"/>
              </a:solidFill>
              <a:effectLst/>
              <a:uLnTx/>
              <a:uFillTx/>
              <a:latin typeface="+mn-lt"/>
              <a:ea typeface="+mn-ea"/>
              <a:cs typeface="+mn-cs"/>
            </a:endParaRPr>
          </a:p>
          <a:p>
            <a:pPr marL="976313" marR="0" lvl="1" indent="-457200" defTabSz="914400" rtl="0" eaLnBrk="1" fontAlgn="auto" latinLnBrk="0" hangingPunct="1">
              <a:lnSpc>
                <a:spcPct val="95000"/>
              </a:lnSpc>
              <a:spcBef>
                <a:spcPct val="0"/>
              </a:spcBef>
              <a:spcAft>
                <a:spcPts val="0"/>
              </a:spcAft>
              <a:buClr>
                <a:srgbClr val="000000"/>
              </a:buClr>
              <a:buSzTx/>
              <a:buFont typeface="Arial" panose="020B0604020202020204" pitchFamily="34" charset="0"/>
              <a:buChar char="•"/>
              <a:tabLst/>
              <a:defRPr/>
            </a:pPr>
            <a:r>
              <a:rPr kumimoji="0" lang="en-US" sz="2800" b="1"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To take delivery</a:t>
            </a:r>
            <a:endParaRPr kumimoji="0" lang="en-US" sz="28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endPar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endParaRPr lang="en-US" sz="2600" dirty="0">
              <a:solidFill>
                <a:srgbClr val="353025"/>
              </a:solidFill>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endPar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endPar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r>
              <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Do all </a:t>
            </a:r>
            <a:r>
              <a:rPr kumimoji="0" lang="en-US" sz="26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necessary steps</a:t>
            </a:r>
            <a:r>
              <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so the seller could deliver goods</a:t>
            </a:r>
          </a:p>
          <a:p>
            <a:pPr marL="1771650" lvl="4" indent="-285750">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E.g. send traffic instructions</a:t>
            </a:r>
          </a:p>
          <a:p>
            <a:pPr marL="1314450" lvl="3" indent="-285750">
              <a:lnSpc>
                <a:spcPct val="95000"/>
              </a:lnSpc>
              <a:spcBef>
                <a:spcPct val="0"/>
              </a:spcBef>
              <a:buClr>
                <a:srgbClr val="000000"/>
              </a:buClr>
              <a:buSzPct val="80000"/>
              <a:buFont typeface="Courier New" pitchFamily="49" charset="0"/>
              <a:buChar char="o"/>
              <a:defRPr/>
            </a:pPr>
            <a:r>
              <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The very act of </a:t>
            </a:r>
            <a:r>
              <a:rPr kumimoji="0" lang="en-US" sz="26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taking the deliver</a:t>
            </a:r>
            <a:endParaRPr kumimoji="0" lang="en-US" sz="26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771650" lvl="4" indent="-285750">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Note: in case of early delivery can buyer refuse</a:t>
            </a:r>
          </a:p>
        </p:txBody>
      </p:sp>
      <p:sp>
        <p:nvSpPr>
          <p:cNvPr id="2" name="Obdélník 1">
            <a:extLst>
              <a:ext uri="{FF2B5EF4-FFF2-40B4-BE49-F238E27FC236}">
                <a16:creationId xmlns:a16="http://schemas.microsoft.com/office/drawing/2014/main" id="{154B41C2-52CC-7E4D-9D87-E7BBE6D98DE3}"/>
              </a:ext>
            </a:extLst>
          </p:cNvPr>
          <p:cNvSpPr/>
          <p:nvPr/>
        </p:nvSpPr>
        <p:spPr>
          <a:xfrm>
            <a:off x="3010" y="702772"/>
            <a:ext cx="8889470" cy="646331"/>
          </a:xfrm>
          <a:prstGeom prst="rect">
            <a:avLst/>
          </a:prstGeom>
        </p:spPr>
        <p:txBody>
          <a:bodyPr wrap="square">
            <a:spAutoFit/>
          </a:bodyPr>
          <a:lstStyle/>
          <a:p>
            <a:r>
              <a:rPr lang="cs-CZ" i="1" dirty="0">
                <a:solidFill>
                  <a:srgbClr val="000000"/>
                </a:solidFill>
                <a:latin typeface="Times" pitchFamily="2" charset="0"/>
              </a:rPr>
              <a:t>Art. 53: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pay</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price</a:t>
            </a:r>
            <a:r>
              <a:rPr lang="cs-CZ" i="1" dirty="0">
                <a:solidFill>
                  <a:srgbClr val="000000"/>
                </a:solidFill>
                <a:latin typeface="Times" pitchFamily="2" charset="0"/>
              </a:rPr>
              <a:t> </a:t>
            </a:r>
            <a:r>
              <a:rPr lang="cs-CZ" i="1" dirty="0" err="1">
                <a:solidFill>
                  <a:srgbClr val="000000"/>
                </a:solidFill>
                <a:latin typeface="Times" pitchFamily="2" charset="0"/>
              </a:rPr>
              <a:t>for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and </a:t>
            </a:r>
            <a:r>
              <a:rPr lang="cs-CZ" i="1" dirty="0" err="1">
                <a:solidFill>
                  <a:srgbClr val="000000"/>
                </a:solidFill>
                <a:latin typeface="Times" pitchFamily="2" charset="0"/>
              </a:rPr>
              <a:t>take</a:t>
            </a:r>
            <a:r>
              <a:rPr lang="cs-CZ" i="1" dirty="0">
                <a:solidFill>
                  <a:srgbClr val="000000"/>
                </a:solidFill>
                <a:latin typeface="Times" pitchFamily="2" charset="0"/>
              </a:rPr>
              <a:t> </a:t>
            </a:r>
            <a:r>
              <a:rPr lang="cs-CZ" i="1" dirty="0" err="1">
                <a:solidFill>
                  <a:srgbClr val="000000"/>
                </a:solidFill>
                <a:latin typeface="Times" pitchFamily="2" charset="0"/>
              </a:rPr>
              <a:t>delivery</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them</a:t>
            </a:r>
            <a:r>
              <a:rPr lang="cs-CZ" i="1" dirty="0">
                <a:solidFill>
                  <a:srgbClr val="000000"/>
                </a:solidFill>
                <a:latin typeface="Times" pitchFamily="2" charset="0"/>
              </a:rPr>
              <a:t> as </a:t>
            </a:r>
            <a:r>
              <a:rPr lang="cs-CZ" i="1" dirty="0" err="1">
                <a:solidFill>
                  <a:srgbClr val="000000"/>
                </a:solidFill>
                <a:latin typeface="Times" pitchFamily="2" charset="0"/>
              </a:rPr>
              <a:t>required</a:t>
            </a:r>
            <a:r>
              <a:rPr lang="cs-CZ" i="1" dirty="0">
                <a:solidFill>
                  <a:srgbClr val="000000"/>
                </a:solidFill>
                <a:latin typeface="Times" pitchFamily="2" charset="0"/>
              </a:rPr>
              <a:t> by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and </a:t>
            </a:r>
            <a:r>
              <a:rPr lang="cs-CZ" i="1" dirty="0" err="1">
                <a:solidFill>
                  <a:srgbClr val="000000"/>
                </a:solidFill>
                <a:latin typeface="Times" pitchFamily="2" charset="0"/>
              </a:rPr>
              <a:t>this</a:t>
            </a:r>
            <a:r>
              <a:rPr lang="cs-CZ" i="1" dirty="0">
                <a:solidFill>
                  <a:srgbClr val="000000"/>
                </a:solidFill>
                <a:latin typeface="Times" pitchFamily="2" charset="0"/>
              </a:rPr>
              <a:t> </a:t>
            </a:r>
            <a:r>
              <a:rPr lang="cs-CZ" i="1" dirty="0" err="1">
                <a:solidFill>
                  <a:srgbClr val="000000"/>
                </a:solidFill>
                <a:latin typeface="Times" pitchFamily="2" charset="0"/>
              </a:rPr>
              <a:t>Convention</a:t>
            </a:r>
            <a:r>
              <a:rPr lang="cs-CZ" i="1" dirty="0">
                <a:solidFill>
                  <a:srgbClr val="000000"/>
                </a:solidFill>
                <a:latin typeface="Times" pitchFamily="2" charset="0"/>
              </a:rPr>
              <a:t>.</a:t>
            </a:r>
            <a:endParaRPr lang="cs-CZ" i="1" dirty="0"/>
          </a:p>
        </p:txBody>
      </p:sp>
      <p:sp>
        <p:nvSpPr>
          <p:cNvPr id="7" name="Obdélník 6">
            <a:extLst>
              <a:ext uri="{FF2B5EF4-FFF2-40B4-BE49-F238E27FC236}">
                <a16:creationId xmlns:a16="http://schemas.microsoft.com/office/drawing/2014/main" id="{992F7518-F149-F446-9056-F6F73E45F83E}"/>
              </a:ext>
            </a:extLst>
          </p:cNvPr>
          <p:cNvSpPr/>
          <p:nvPr/>
        </p:nvSpPr>
        <p:spPr>
          <a:xfrm>
            <a:off x="0" y="3342111"/>
            <a:ext cx="9144000" cy="1200329"/>
          </a:xfrm>
          <a:prstGeom prst="rect">
            <a:avLst/>
          </a:prstGeom>
        </p:spPr>
        <p:txBody>
          <a:bodyPr wrap="square">
            <a:spAutoFit/>
          </a:bodyPr>
          <a:lstStyle/>
          <a:p>
            <a:r>
              <a:rPr lang="cs-CZ" dirty="0">
                <a:solidFill>
                  <a:srgbClr val="000000"/>
                </a:solidFill>
                <a:latin typeface="Times" pitchFamily="2" charset="0"/>
              </a:rPr>
              <a:t>Art. 60: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buyer's</a:t>
            </a:r>
            <a:r>
              <a:rPr lang="cs-CZ" dirty="0">
                <a:solidFill>
                  <a:srgbClr val="000000"/>
                </a:solidFill>
                <a:latin typeface="Times" pitchFamily="2" charset="0"/>
              </a:rPr>
              <a:t> </a:t>
            </a:r>
            <a:r>
              <a:rPr lang="cs-CZ" dirty="0" err="1">
                <a:solidFill>
                  <a:srgbClr val="000000"/>
                </a:solidFill>
                <a:latin typeface="Times" pitchFamily="2" charset="0"/>
              </a:rPr>
              <a:t>obligation</a:t>
            </a:r>
            <a:r>
              <a:rPr lang="cs-CZ" dirty="0">
                <a:solidFill>
                  <a:srgbClr val="000000"/>
                </a:solidFill>
                <a:latin typeface="Times" pitchFamily="2" charset="0"/>
              </a:rPr>
              <a:t> to </a:t>
            </a:r>
            <a:r>
              <a:rPr lang="cs-CZ" dirty="0" err="1">
                <a:solidFill>
                  <a:srgbClr val="000000"/>
                </a:solidFill>
                <a:latin typeface="Times" pitchFamily="2" charset="0"/>
              </a:rPr>
              <a:t>take</a:t>
            </a:r>
            <a:r>
              <a:rPr lang="cs-CZ" dirty="0">
                <a:solidFill>
                  <a:srgbClr val="000000"/>
                </a:solidFill>
                <a:latin typeface="Times" pitchFamily="2" charset="0"/>
              </a:rPr>
              <a:t> </a:t>
            </a:r>
            <a:r>
              <a:rPr lang="cs-CZ" dirty="0" err="1">
                <a:solidFill>
                  <a:srgbClr val="000000"/>
                </a:solidFill>
                <a:latin typeface="Times" pitchFamily="2" charset="0"/>
              </a:rPr>
              <a:t>delivery</a:t>
            </a:r>
            <a:r>
              <a:rPr lang="cs-CZ" dirty="0">
                <a:solidFill>
                  <a:srgbClr val="000000"/>
                </a:solidFill>
                <a:latin typeface="Times" pitchFamily="2" charset="0"/>
              </a:rPr>
              <a:t> </a:t>
            </a:r>
            <a:r>
              <a:rPr lang="cs-CZ" dirty="0" err="1">
                <a:solidFill>
                  <a:srgbClr val="000000"/>
                </a:solidFill>
                <a:latin typeface="Times" pitchFamily="2" charset="0"/>
              </a:rPr>
              <a:t>consists</a:t>
            </a:r>
            <a:r>
              <a:rPr lang="cs-CZ" dirty="0">
                <a:solidFill>
                  <a:srgbClr val="000000"/>
                </a:solidFill>
                <a:latin typeface="Times" pitchFamily="2" charset="0"/>
              </a:rPr>
              <a:t>:</a:t>
            </a:r>
          </a:p>
          <a:p>
            <a:r>
              <a:rPr lang="cs-CZ" dirty="0">
                <a:solidFill>
                  <a:srgbClr val="000000"/>
                </a:solidFill>
                <a:latin typeface="Times" pitchFamily="2" charset="0"/>
              </a:rPr>
              <a:t>(a) in </a:t>
            </a:r>
            <a:r>
              <a:rPr lang="cs-CZ" dirty="0" err="1">
                <a:solidFill>
                  <a:srgbClr val="000000"/>
                </a:solidFill>
                <a:latin typeface="Times" pitchFamily="2" charset="0"/>
              </a:rPr>
              <a:t>doing</a:t>
            </a:r>
            <a:r>
              <a:rPr lang="cs-CZ" dirty="0">
                <a:solidFill>
                  <a:srgbClr val="000000"/>
                </a:solidFill>
                <a:latin typeface="Times" pitchFamily="2" charset="0"/>
              </a:rPr>
              <a:t> </a:t>
            </a:r>
            <a:r>
              <a:rPr lang="cs-CZ" dirty="0" err="1">
                <a:solidFill>
                  <a:srgbClr val="000000"/>
                </a:solidFill>
                <a:latin typeface="Times" pitchFamily="2" charset="0"/>
              </a:rPr>
              <a:t>all</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acts</a:t>
            </a:r>
            <a:r>
              <a:rPr lang="cs-CZ" dirty="0">
                <a:solidFill>
                  <a:srgbClr val="000000"/>
                </a:solidFill>
                <a:latin typeface="Times" pitchFamily="2" charset="0"/>
              </a:rPr>
              <a:t> </a:t>
            </a:r>
            <a:r>
              <a:rPr lang="cs-CZ" dirty="0" err="1">
                <a:solidFill>
                  <a:srgbClr val="000000"/>
                </a:solidFill>
                <a:latin typeface="Times" pitchFamily="2" charset="0"/>
              </a:rPr>
              <a:t>which</a:t>
            </a:r>
            <a:r>
              <a:rPr lang="cs-CZ" dirty="0">
                <a:solidFill>
                  <a:srgbClr val="000000"/>
                </a:solidFill>
                <a:latin typeface="Times" pitchFamily="2" charset="0"/>
              </a:rPr>
              <a:t> </a:t>
            </a:r>
            <a:r>
              <a:rPr lang="cs-CZ" dirty="0" err="1">
                <a:solidFill>
                  <a:srgbClr val="000000"/>
                </a:solidFill>
                <a:latin typeface="Times" pitchFamily="2" charset="0"/>
              </a:rPr>
              <a:t>could</a:t>
            </a:r>
            <a:r>
              <a:rPr lang="cs-CZ" dirty="0">
                <a:solidFill>
                  <a:srgbClr val="000000"/>
                </a:solidFill>
                <a:latin typeface="Times" pitchFamily="2" charset="0"/>
              </a:rPr>
              <a:t> </a:t>
            </a:r>
            <a:r>
              <a:rPr lang="cs-CZ" dirty="0" err="1">
                <a:solidFill>
                  <a:srgbClr val="000000"/>
                </a:solidFill>
                <a:latin typeface="Times" pitchFamily="2" charset="0"/>
              </a:rPr>
              <a:t>reasonably</a:t>
            </a:r>
            <a:r>
              <a:rPr lang="cs-CZ" dirty="0">
                <a:solidFill>
                  <a:srgbClr val="000000"/>
                </a:solidFill>
                <a:latin typeface="Times" pitchFamily="2" charset="0"/>
              </a:rPr>
              <a:t> </a:t>
            </a:r>
            <a:r>
              <a:rPr lang="cs-CZ" dirty="0" err="1">
                <a:solidFill>
                  <a:srgbClr val="000000"/>
                </a:solidFill>
                <a:latin typeface="Times" pitchFamily="2" charset="0"/>
              </a:rPr>
              <a:t>be</a:t>
            </a:r>
            <a:r>
              <a:rPr lang="cs-CZ" dirty="0">
                <a:solidFill>
                  <a:srgbClr val="000000"/>
                </a:solidFill>
                <a:latin typeface="Times" pitchFamily="2" charset="0"/>
              </a:rPr>
              <a:t> </a:t>
            </a:r>
            <a:r>
              <a:rPr lang="cs-CZ" dirty="0" err="1">
                <a:solidFill>
                  <a:srgbClr val="000000"/>
                </a:solidFill>
                <a:latin typeface="Times" pitchFamily="2" charset="0"/>
              </a:rPr>
              <a:t>expected</a:t>
            </a:r>
            <a:r>
              <a:rPr lang="cs-CZ" dirty="0">
                <a:solidFill>
                  <a:srgbClr val="000000"/>
                </a:solidFill>
                <a:latin typeface="Times" pitchFamily="2" charset="0"/>
              </a:rPr>
              <a:t> </a:t>
            </a:r>
            <a:r>
              <a:rPr lang="cs-CZ" dirty="0" err="1">
                <a:solidFill>
                  <a:srgbClr val="000000"/>
                </a:solidFill>
                <a:latin typeface="Times" pitchFamily="2" charset="0"/>
              </a:rPr>
              <a:t>of</a:t>
            </a:r>
            <a:r>
              <a:rPr lang="cs-CZ" dirty="0">
                <a:solidFill>
                  <a:srgbClr val="000000"/>
                </a:solidFill>
                <a:latin typeface="Times" pitchFamily="2" charset="0"/>
              </a:rPr>
              <a:t> </a:t>
            </a:r>
            <a:r>
              <a:rPr lang="cs-CZ" dirty="0" err="1">
                <a:solidFill>
                  <a:srgbClr val="000000"/>
                </a:solidFill>
                <a:latin typeface="Times" pitchFamily="2" charset="0"/>
              </a:rPr>
              <a:t>him</a:t>
            </a:r>
            <a:r>
              <a:rPr lang="cs-CZ" dirty="0">
                <a:solidFill>
                  <a:srgbClr val="000000"/>
                </a:solidFill>
                <a:latin typeface="Times" pitchFamily="2" charset="0"/>
              </a:rPr>
              <a:t> in </a:t>
            </a:r>
            <a:r>
              <a:rPr lang="cs-CZ" dirty="0" err="1">
                <a:solidFill>
                  <a:srgbClr val="000000"/>
                </a:solidFill>
                <a:latin typeface="Times" pitchFamily="2" charset="0"/>
              </a:rPr>
              <a:t>order</a:t>
            </a:r>
            <a:r>
              <a:rPr lang="cs-CZ" dirty="0">
                <a:solidFill>
                  <a:srgbClr val="000000"/>
                </a:solidFill>
                <a:latin typeface="Times" pitchFamily="2" charset="0"/>
              </a:rPr>
              <a:t> to </a:t>
            </a:r>
            <a:r>
              <a:rPr lang="cs-CZ" dirty="0" err="1">
                <a:solidFill>
                  <a:srgbClr val="000000"/>
                </a:solidFill>
                <a:latin typeface="Times" pitchFamily="2" charset="0"/>
              </a:rPr>
              <a:t>enable</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seller</a:t>
            </a:r>
            <a:r>
              <a:rPr lang="cs-CZ" dirty="0">
                <a:solidFill>
                  <a:srgbClr val="000000"/>
                </a:solidFill>
                <a:latin typeface="Times" pitchFamily="2" charset="0"/>
              </a:rPr>
              <a:t> to make </a:t>
            </a:r>
            <a:r>
              <a:rPr lang="cs-CZ" dirty="0" err="1">
                <a:solidFill>
                  <a:srgbClr val="000000"/>
                </a:solidFill>
                <a:latin typeface="Times" pitchFamily="2" charset="0"/>
              </a:rPr>
              <a:t>delivery</a:t>
            </a:r>
            <a:r>
              <a:rPr lang="cs-CZ" dirty="0">
                <a:solidFill>
                  <a:srgbClr val="000000"/>
                </a:solidFill>
                <a:latin typeface="Times" pitchFamily="2" charset="0"/>
              </a:rPr>
              <a:t>; and</a:t>
            </a:r>
          </a:p>
          <a:p>
            <a:r>
              <a:rPr lang="cs-CZ" dirty="0">
                <a:solidFill>
                  <a:srgbClr val="000000"/>
                </a:solidFill>
                <a:latin typeface="Times" pitchFamily="2" charset="0"/>
              </a:rPr>
              <a:t>(b) in </a:t>
            </a:r>
            <a:r>
              <a:rPr lang="cs-CZ" dirty="0" err="1">
                <a:solidFill>
                  <a:srgbClr val="000000"/>
                </a:solidFill>
                <a:latin typeface="Times" pitchFamily="2" charset="0"/>
              </a:rPr>
              <a:t>taking</a:t>
            </a:r>
            <a:r>
              <a:rPr lang="cs-CZ" dirty="0">
                <a:solidFill>
                  <a:srgbClr val="000000"/>
                </a:solidFill>
                <a:latin typeface="Times" pitchFamily="2" charset="0"/>
              </a:rPr>
              <a:t> </a:t>
            </a:r>
            <a:r>
              <a:rPr lang="cs-CZ" dirty="0" err="1">
                <a:solidFill>
                  <a:srgbClr val="000000"/>
                </a:solidFill>
                <a:latin typeface="Times" pitchFamily="2" charset="0"/>
              </a:rPr>
              <a:t>over</a:t>
            </a:r>
            <a:r>
              <a:rPr lang="cs-CZ" dirty="0">
                <a:solidFill>
                  <a:srgbClr val="000000"/>
                </a:solidFill>
                <a:latin typeface="Times" pitchFamily="2" charset="0"/>
              </a:rPr>
              <a:t> </a:t>
            </a:r>
            <a:r>
              <a:rPr lang="cs-CZ" dirty="0" err="1">
                <a:solidFill>
                  <a:srgbClr val="000000"/>
                </a:solidFill>
                <a:latin typeface="Times" pitchFamily="2" charset="0"/>
              </a:rPr>
              <a:t>the</a:t>
            </a:r>
            <a:r>
              <a:rPr lang="cs-CZ" dirty="0">
                <a:solidFill>
                  <a:srgbClr val="000000"/>
                </a:solidFill>
                <a:latin typeface="Times" pitchFamily="2" charset="0"/>
              </a:rPr>
              <a:t> </a:t>
            </a:r>
            <a:r>
              <a:rPr lang="cs-CZ" dirty="0" err="1">
                <a:solidFill>
                  <a:srgbClr val="000000"/>
                </a:solidFill>
                <a:latin typeface="Times" pitchFamily="2" charset="0"/>
              </a:rPr>
              <a:t>goods</a:t>
            </a:r>
            <a:r>
              <a:rPr lang="cs-CZ" dirty="0">
                <a:solidFill>
                  <a:srgbClr val="000000"/>
                </a:solidFill>
                <a:latin typeface="Times" pitchFamily="2" charset="0"/>
              </a:rPr>
              <a:t>.</a:t>
            </a:r>
            <a:endParaRPr lang="cs-CZ" b="0" i="0" dirty="0">
              <a:solidFill>
                <a:srgbClr val="000000"/>
              </a:solidFill>
              <a:effectLst/>
              <a:latin typeface="Times" pitchFamily="2" charset="0"/>
            </a:endParaRPr>
          </a:p>
        </p:txBody>
      </p:sp>
    </p:spTree>
    <p:extLst>
      <p:ext uri="{BB962C8B-B14F-4D97-AF65-F5344CB8AC3E}">
        <p14:creationId xmlns:p14="http://schemas.microsoft.com/office/powerpoint/2010/main" val="150472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Paying the price</a:t>
            </a:r>
            <a:endParaRPr lang="en-GB" sz="3600" b="1" dirty="0">
              <a:solidFill>
                <a:schemeClr val="bg1"/>
              </a:solidFill>
              <a:latin typeface="Times New Roman" pitchFamily="18" charset="0"/>
              <a:cs typeface="Times New Roman" pitchFamily="18" charset="0"/>
            </a:endParaRPr>
          </a:p>
        </p:txBody>
      </p:sp>
      <p:sp>
        <p:nvSpPr>
          <p:cNvPr id="5" name="Rectangle 2"/>
          <p:cNvSpPr txBox="1">
            <a:spLocks noChangeArrowheads="1"/>
          </p:cNvSpPr>
          <p:nvPr/>
        </p:nvSpPr>
        <p:spPr>
          <a:xfrm>
            <a:off x="0" y="1214422"/>
            <a:ext cx="8964488" cy="4929222"/>
          </a:xfrm>
          <a:prstGeom prst="rect">
            <a:avLst/>
          </a:prstGeom>
        </p:spPr>
        <p:txBody>
          <a:bodyPr vert="horz" lIns="0" tIns="0" rIns="0" bIns="0" rtlCol="0">
            <a:normAutofit/>
          </a:bodyPr>
          <a:lstStyle/>
          <a:p>
            <a:pPr marL="976313" marR="0" lvl="1" indent="-457200" defTabSz="914400" rtl="0" eaLnBrk="1" fontAlgn="auto" latinLnBrk="0" hangingPunct="1">
              <a:lnSpc>
                <a:spcPct val="95000"/>
              </a:lnSpc>
              <a:spcBef>
                <a:spcPct val="0"/>
              </a:spcBef>
              <a:spcAft>
                <a:spcPts val="0"/>
              </a:spcAft>
              <a:buClr>
                <a:srgbClr val="000000"/>
              </a:buClr>
              <a:buSzTx/>
              <a:buFont typeface="Arial" panose="020B0604020202020204" pitchFamily="34" charset="0"/>
              <a:buChar char="•"/>
              <a:tabLst/>
              <a:defRPr/>
            </a:pPr>
            <a:r>
              <a:rPr kumimoji="0" lang="en-US" sz="3000" b="1"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Amount</a:t>
            </a:r>
            <a:endParaRPr kumimoji="0" lang="en-US" sz="30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In the contract </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(directly or indirectly)</a:t>
            </a:r>
          </a:p>
          <a:p>
            <a:pPr marL="1314450" lvl="3" indent="-285750" algn="just">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Otherwise the purchase price which is normally charged in the time of contract concluding in certain industrial area</a:t>
            </a:r>
          </a:p>
          <a:p>
            <a:pPr marL="857250" lvl="2" indent="-285750" algn="just">
              <a:lnSpc>
                <a:spcPct val="95000"/>
              </a:lnSpc>
              <a:spcBef>
                <a:spcPct val="0"/>
              </a:spcBef>
              <a:buClr>
                <a:srgbClr val="000000"/>
              </a:buClr>
              <a:buSzPct val="80000"/>
              <a:buFont typeface="Courier New" pitchFamily="49" charset="0"/>
              <a:buChar char="o"/>
              <a:defRPr/>
            </a:pPr>
            <a:endParaRPr lang="en-US" sz="3000" b="1" u="sng" dirty="0">
              <a:solidFill>
                <a:srgbClr val="353025"/>
              </a:solidFill>
              <a:latin typeface="Times New Roman" pitchFamily="18" charset="0"/>
              <a:cs typeface="Times New Roman" pitchFamily="18" charset="0"/>
            </a:endParaRPr>
          </a:p>
          <a:p>
            <a:pPr marL="857250" lvl="2" indent="-285750" algn="just">
              <a:lnSpc>
                <a:spcPct val="95000"/>
              </a:lnSpc>
              <a:spcBef>
                <a:spcPct val="0"/>
              </a:spcBef>
              <a:buClr>
                <a:srgbClr val="000000"/>
              </a:buClr>
              <a:buSzPct val="80000"/>
              <a:buFont typeface="Courier New" pitchFamily="49" charset="0"/>
              <a:buChar char="o"/>
              <a:defRPr/>
            </a:pPr>
            <a:r>
              <a:rPr lang="en-US" sz="3000" b="1" u="sng" dirty="0">
                <a:solidFill>
                  <a:srgbClr val="353025"/>
                </a:solidFill>
                <a:latin typeface="Times New Roman" pitchFamily="18" charset="0"/>
                <a:cs typeface="Times New Roman" pitchFamily="18" charset="0"/>
              </a:rPr>
              <a:t>Time</a:t>
            </a:r>
          </a:p>
          <a:p>
            <a:pPr marL="1314450" lvl="3" indent="-285750">
              <a:lnSpc>
                <a:spcPct val="95000"/>
              </a:lnSpc>
              <a:spcBef>
                <a:spcPct val="0"/>
              </a:spcBef>
              <a:buClr>
                <a:srgbClr val="000000"/>
              </a:buClr>
              <a:buSzPct val="80000"/>
              <a:buFont typeface="Courier New" pitchFamily="49" charset="0"/>
              <a:buChar char="o"/>
              <a:defRPr/>
            </a:pP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In the contract </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(date / period)</a:t>
            </a:r>
            <a:endParaRPr lang="en-US" sz="2400" dirty="0">
              <a:solidFill>
                <a:srgbClr val="353025"/>
              </a:solidFill>
              <a:latin typeface="Times New Roman" pitchFamily="18" charset="0"/>
              <a:cs typeface="Times New Roman" pitchFamily="18" charset="0"/>
            </a:endParaRPr>
          </a:p>
          <a:p>
            <a:pPr marL="1314450" lvl="3" indent="-285750">
              <a:lnSpc>
                <a:spcPct val="95000"/>
              </a:lnSpc>
              <a:spcBef>
                <a:spcPct val="0"/>
              </a:spcBef>
              <a:buClr>
                <a:srgbClr val="000000"/>
              </a:buClr>
              <a:buSzPct val="80000"/>
              <a:buFont typeface="Courier New" pitchFamily="49" charset="0"/>
              <a:buChar char="o"/>
              <a:defRPr/>
            </a:pP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before</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a:t>
            </a: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during</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a:t>
            </a: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after</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deliver of goods</a:t>
            </a:r>
          </a:p>
          <a:p>
            <a:pPr marL="1314450" lvl="3" indent="-285750">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Otherwise in the time </a:t>
            </a: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when seller allows the buyer to keep</a:t>
            </a:r>
            <a:r>
              <a:rPr lang="cs-CZ" sz="2400" u="sng" dirty="0">
                <a:solidFill>
                  <a:srgbClr val="353025"/>
                </a:solidFill>
                <a:latin typeface="Times New Roman" pitchFamily="18" charset="0"/>
                <a:cs typeface="Times New Roman" pitchFamily="18" charset="0"/>
              </a:rPr>
              <a:t> </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the goods and documents</a:t>
            </a:r>
          </a:p>
          <a:p>
            <a:pPr marL="1314450" lvl="3" indent="-285750">
              <a:lnSpc>
                <a:spcPct val="95000"/>
              </a:lnSpc>
              <a:spcBef>
                <a:spcPct val="0"/>
              </a:spcBef>
              <a:buClr>
                <a:srgbClr val="000000"/>
              </a:buClr>
              <a:buSzPct val="80000"/>
              <a:buFont typeface="Courier New" pitchFamily="49" charset="0"/>
              <a:buChar char="o"/>
              <a:defRPr/>
            </a:pP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Buyer can </a:t>
            </a:r>
            <a:r>
              <a:rPr kumimoji="0" lang="en-US" sz="2400" b="0" i="0" u="sng" strike="noStrike" kern="1200" cap="none" spc="0" normalizeH="0" baseline="0" noProof="0" dirty="0">
                <a:ln>
                  <a:noFill/>
                </a:ln>
                <a:solidFill>
                  <a:srgbClr val="353025"/>
                </a:solidFill>
                <a:effectLst/>
                <a:uLnTx/>
                <a:uFillTx/>
                <a:latin typeface="Times New Roman" pitchFamily="18" charset="0"/>
                <a:cs typeface="Times New Roman" pitchFamily="18" charset="0"/>
              </a:rPr>
              <a:t>postpone</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it </a:t>
            </a:r>
            <a:r>
              <a:rPr kumimoji="0" lang="en-US" sz="2400" b="0" i="0" u="none" strike="noStrike" kern="1200" cap="none" spc="0" normalizeH="0" baseline="0" noProof="0" dirty="0" err="1">
                <a:ln>
                  <a:noFill/>
                </a:ln>
                <a:solidFill>
                  <a:srgbClr val="353025"/>
                </a:solidFill>
                <a:effectLst/>
                <a:uLnTx/>
                <a:uFillTx/>
                <a:latin typeface="Times New Roman" pitchFamily="18" charset="0"/>
                <a:cs typeface="Times New Roman" pitchFamily="18" charset="0"/>
              </a:rPr>
              <a:t>untill</a:t>
            </a:r>
            <a:r>
              <a:rPr kumimoji="0" lang="en-US" sz="24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rPr>
              <a:t> checking the goods</a:t>
            </a:r>
          </a:p>
          <a:p>
            <a:pPr marL="1257300" marR="0" lvl="3" indent="-228600" defTabSz="914400" rtl="0" eaLnBrk="1" fontAlgn="auto" latinLnBrk="0" hangingPunct="1">
              <a:lnSpc>
                <a:spcPct val="95000"/>
              </a:lnSpc>
              <a:spcBef>
                <a:spcPct val="0"/>
              </a:spcBef>
              <a:spcAft>
                <a:spcPts val="0"/>
              </a:spcAft>
              <a:buClr>
                <a:srgbClr val="000000"/>
              </a:buClr>
              <a:buSzTx/>
              <a:buFont typeface="Wingdings" pitchFamily="2" charset="2"/>
              <a:buChar char=" "/>
              <a:tabLst/>
              <a:defRPr/>
            </a:pPr>
            <a:endParaRPr kumimoji="0" lang="en-US" sz="2700" b="0" i="0" u="none" strike="noStrike" kern="1200" cap="none" spc="0" normalizeH="0" baseline="0" noProof="0" dirty="0">
              <a:ln>
                <a:noFill/>
              </a:ln>
              <a:solidFill>
                <a:srgbClr val="353025"/>
              </a:solidFill>
              <a:effectLst/>
              <a:uLnTx/>
              <a:uFillTx/>
              <a:latin typeface="+mn-lt"/>
              <a:ea typeface="+mn-ea"/>
              <a:cs typeface="+mn-cs"/>
            </a:endParaRPr>
          </a:p>
        </p:txBody>
      </p:sp>
    </p:spTree>
    <p:extLst>
      <p:ext uri="{BB962C8B-B14F-4D97-AF65-F5344CB8AC3E}">
        <p14:creationId xmlns:p14="http://schemas.microsoft.com/office/powerpoint/2010/main" val="1504720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Paying the price</a:t>
            </a:r>
            <a:endParaRPr lang="en-GB" sz="3600" b="1" dirty="0">
              <a:solidFill>
                <a:schemeClr val="bg1"/>
              </a:solidFill>
              <a:latin typeface="Times New Roman" pitchFamily="18" charset="0"/>
              <a:cs typeface="Times New Roman" pitchFamily="18" charset="0"/>
            </a:endParaRPr>
          </a:p>
        </p:txBody>
      </p:sp>
      <p:sp>
        <p:nvSpPr>
          <p:cNvPr id="5" name="Rectangle 2"/>
          <p:cNvSpPr>
            <a:spLocks noGrp="1" noChangeArrowheads="1"/>
          </p:cNvSpPr>
          <p:nvPr>
            <p:ph type="subTitle" idx="4294967295"/>
          </p:nvPr>
        </p:nvSpPr>
        <p:spPr>
          <a:xfrm>
            <a:off x="-285784" y="857232"/>
            <a:ext cx="9144000" cy="5743597"/>
          </a:xfrm>
        </p:spPr>
        <p:txBody>
          <a:bodyPr lIns="0" tIns="0" rIns="0" bIns="0">
            <a:normAutofit lnSpcReduction="10000"/>
          </a:bodyPr>
          <a:lstStyle/>
          <a:p>
            <a:pPr marL="519113" lvl="1" indent="0" eaLnBrk="1" hangingPunct="1">
              <a:lnSpc>
                <a:spcPct val="95000"/>
              </a:lnSpc>
              <a:spcBef>
                <a:spcPct val="0"/>
              </a:spcBef>
              <a:buClr>
                <a:srgbClr val="000000"/>
              </a:buClr>
              <a:buFont typeface="Wingdings" pitchFamily="2" charset="2"/>
              <a:buNone/>
            </a:pPr>
            <a:r>
              <a:rPr lang="en-US" sz="3300" b="1" dirty="0">
                <a:solidFill>
                  <a:srgbClr val="353025"/>
                </a:solidFill>
                <a:latin typeface="Times New Roman" pitchFamily="18" charset="0"/>
                <a:cs typeface="Times New Roman" pitchFamily="18" charset="0"/>
              </a:rPr>
              <a:t>		</a:t>
            </a:r>
            <a:r>
              <a:rPr lang="en-US" sz="3000" b="1" u="sng" dirty="0">
                <a:solidFill>
                  <a:srgbClr val="353025"/>
                </a:solidFill>
                <a:latin typeface="Times New Roman" pitchFamily="18" charset="0"/>
                <a:cs typeface="Times New Roman" pitchFamily="18" charset="0"/>
              </a:rPr>
              <a:t>Payment place</a:t>
            </a:r>
            <a:endParaRPr lang="en-US" dirty="0">
              <a:solidFill>
                <a:srgbClr val="353025"/>
              </a:solidFill>
              <a:latin typeface="Times New Roman" pitchFamily="18" charset="0"/>
              <a:cs typeface="Times New Roman" pitchFamily="18" charset="0"/>
            </a:endParaRPr>
          </a:p>
          <a:p>
            <a:pPr marL="857250" lvl="2" indent="-285750" eaLnBrk="1" hangingPunct="1">
              <a:lnSpc>
                <a:spcPct val="95000"/>
              </a:lnSpc>
              <a:spcBef>
                <a:spcPct val="0"/>
              </a:spcBef>
              <a:buClr>
                <a:srgbClr val="000000"/>
              </a:buClr>
              <a:buSzPct val="80000"/>
              <a:buFont typeface="Courier New" pitchFamily="49" charset="0"/>
              <a:buChar char="o"/>
            </a:pPr>
            <a:r>
              <a:rPr lang="en-US" sz="2800" dirty="0">
                <a:solidFill>
                  <a:srgbClr val="353025"/>
                </a:solidFill>
                <a:latin typeface="Times New Roman" pitchFamily="18" charset="0"/>
                <a:cs typeface="Times New Roman" pitchFamily="18" charset="0"/>
              </a:rPr>
              <a:t>In the contract  </a:t>
            </a:r>
          </a:p>
          <a:p>
            <a:pPr marL="1257300" lvl="3" indent="-228600" eaLnBrk="1" hangingPunct="1">
              <a:lnSpc>
                <a:spcPct val="95000"/>
              </a:lnSpc>
              <a:spcBef>
                <a:spcPct val="0"/>
              </a:spcBef>
              <a:buClr>
                <a:srgbClr val="000000"/>
              </a:buClr>
              <a:buFont typeface="Wingdings" pitchFamily="2" charset="2"/>
              <a:buChar char="§"/>
            </a:pPr>
            <a:r>
              <a:rPr lang="en-US" sz="2600" dirty="0">
                <a:solidFill>
                  <a:srgbClr val="353025"/>
                </a:solidFill>
                <a:latin typeface="Times New Roman" pitchFamily="18" charset="0"/>
                <a:cs typeface="Times New Roman" pitchFamily="18" charset="0"/>
              </a:rPr>
              <a:t>E.g. bank account (in practice: </a:t>
            </a:r>
            <a:r>
              <a:rPr lang="en-US" sz="2600" i="1" dirty="0">
                <a:solidFill>
                  <a:srgbClr val="353025"/>
                </a:solidFill>
                <a:latin typeface="Times New Roman" pitchFamily="18" charset="0"/>
                <a:cs typeface="Times New Roman" pitchFamily="18" charset="0"/>
              </a:rPr>
              <a:t>the payment is consider to be paid after the money gets to the other account)</a:t>
            </a:r>
            <a:endParaRPr lang="en-US" sz="2600" dirty="0">
              <a:solidFill>
                <a:srgbClr val="353025"/>
              </a:solidFill>
              <a:latin typeface="Times New Roman" pitchFamily="18" charset="0"/>
              <a:cs typeface="Times New Roman" pitchFamily="18" charset="0"/>
            </a:endParaRPr>
          </a:p>
          <a:p>
            <a:pPr marL="857250" lvl="2" indent="-285750" algn="just" eaLnBrk="1" hangingPunct="1">
              <a:lnSpc>
                <a:spcPct val="95000"/>
              </a:lnSpc>
              <a:spcBef>
                <a:spcPct val="0"/>
              </a:spcBef>
              <a:buClr>
                <a:srgbClr val="000000"/>
              </a:buClr>
              <a:buSzPct val="80000"/>
              <a:buFont typeface="Courier New" pitchFamily="49" charset="0"/>
              <a:buChar char="o"/>
            </a:pPr>
            <a:r>
              <a:rPr lang="en-US" sz="2800" dirty="0">
                <a:solidFill>
                  <a:srgbClr val="353025"/>
                </a:solidFill>
                <a:latin typeface="Times New Roman" pitchFamily="18" charset="0"/>
                <a:cs typeface="Times New Roman" pitchFamily="18" charset="0"/>
              </a:rPr>
              <a:t>In place of </a:t>
            </a:r>
            <a:r>
              <a:rPr lang="en-US" sz="2800" b="1" dirty="0">
                <a:solidFill>
                  <a:srgbClr val="353025"/>
                </a:solidFill>
                <a:latin typeface="Times New Roman" pitchFamily="18" charset="0"/>
                <a:cs typeface="Times New Roman" pitchFamily="18" charset="0"/>
              </a:rPr>
              <a:t>taking over the delivery </a:t>
            </a:r>
            <a:r>
              <a:rPr lang="en-US" sz="2800" dirty="0">
                <a:solidFill>
                  <a:srgbClr val="353025"/>
                </a:solidFill>
                <a:latin typeface="Times New Roman" pitchFamily="18" charset="0"/>
                <a:cs typeface="Times New Roman" pitchFamily="18" charset="0"/>
              </a:rPr>
              <a:t>or documents if the price is supposed to be paid like that</a:t>
            </a:r>
          </a:p>
          <a:p>
            <a:pPr marL="857250" lvl="2" indent="-285750" algn="just" eaLnBrk="1" hangingPunct="1">
              <a:lnSpc>
                <a:spcPct val="95000"/>
              </a:lnSpc>
              <a:spcBef>
                <a:spcPct val="0"/>
              </a:spcBef>
              <a:buClr>
                <a:srgbClr val="000000"/>
              </a:buClr>
              <a:buSzPct val="80000"/>
              <a:buFont typeface="Courier New" pitchFamily="49" charset="0"/>
              <a:buChar char="o"/>
            </a:pPr>
            <a:r>
              <a:rPr lang="en-US" sz="2800" dirty="0">
                <a:solidFill>
                  <a:srgbClr val="353025"/>
                </a:solidFill>
                <a:latin typeface="Times New Roman" pitchFamily="18" charset="0"/>
                <a:cs typeface="Times New Roman" pitchFamily="18" charset="0"/>
              </a:rPr>
              <a:t>Or in the place of business of the seller</a:t>
            </a:r>
          </a:p>
          <a:p>
            <a:pPr marL="857250" lvl="2" indent="-285750" eaLnBrk="1" hangingPunct="1">
              <a:lnSpc>
                <a:spcPct val="95000"/>
              </a:lnSpc>
              <a:spcBef>
                <a:spcPct val="0"/>
              </a:spcBef>
              <a:buClr>
                <a:srgbClr val="000000"/>
              </a:buClr>
              <a:buFontTx/>
              <a:buChar char=" "/>
            </a:pPr>
            <a:endParaRPr lang="en-US" sz="2900" dirty="0">
              <a:solidFill>
                <a:srgbClr val="353025"/>
              </a:solidFill>
              <a:latin typeface="Times New Roman" pitchFamily="18" charset="0"/>
              <a:cs typeface="Times New Roman" pitchFamily="18" charset="0"/>
            </a:endParaRPr>
          </a:p>
          <a:p>
            <a:pPr marL="519113" lvl="1" indent="0" eaLnBrk="1" hangingPunct="1">
              <a:lnSpc>
                <a:spcPct val="95000"/>
              </a:lnSpc>
              <a:spcBef>
                <a:spcPct val="0"/>
              </a:spcBef>
              <a:buClr>
                <a:srgbClr val="000000"/>
              </a:buClr>
              <a:buFont typeface="Wingdings" pitchFamily="2" charset="2"/>
              <a:buNone/>
            </a:pPr>
            <a:r>
              <a:rPr lang="en-US" sz="3300" b="1" dirty="0">
                <a:solidFill>
                  <a:srgbClr val="353025"/>
                </a:solidFill>
                <a:latin typeface="Times New Roman" pitchFamily="18" charset="0"/>
                <a:cs typeface="Times New Roman" pitchFamily="18" charset="0"/>
              </a:rPr>
              <a:t>		</a:t>
            </a:r>
            <a:r>
              <a:rPr lang="en-US" sz="3000" b="1" u="sng" dirty="0">
                <a:solidFill>
                  <a:srgbClr val="353025"/>
                </a:solidFill>
                <a:latin typeface="Times New Roman" pitchFamily="18" charset="0"/>
                <a:cs typeface="Times New Roman" pitchFamily="18" charset="0"/>
              </a:rPr>
              <a:t>Means</a:t>
            </a:r>
            <a:endParaRPr lang="en-US" dirty="0">
              <a:solidFill>
                <a:srgbClr val="353025"/>
              </a:solidFill>
              <a:latin typeface="Times New Roman" pitchFamily="18" charset="0"/>
              <a:cs typeface="Times New Roman" pitchFamily="18" charset="0"/>
            </a:endParaRPr>
          </a:p>
          <a:p>
            <a:pPr marL="857250" lvl="2" indent="-285750" eaLnBrk="1" hangingPunct="1">
              <a:lnSpc>
                <a:spcPct val="95000"/>
              </a:lnSpc>
              <a:spcBef>
                <a:spcPct val="0"/>
              </a:spcBef>
              <a:buClr>
                <a:srgbClr val="000000"/>
              </a:buClr>
              <a:buSzPct val="80000"/>
              <a:buFont typeface="Courier New" pitchFamily="49" charset="0"/>
              <a:buChar char="o"/>
            </a:pPr>
            <a:r>
              <a:rPr lang="en-US" sz="2800" dirty="0">
                <a:solidFill>
                  <a:srgbClr val="353025"/>
                </a:solidFill>
                <a:latin typeface="Times New Roman" pitchFamily="18" charset="0"/>
                <a:cs typeface="Times New Roman" pitchFamily="18" charset="0"/>
              </a:rPr>
              <a:t>Cash payments</a:t>
            </a:r>
          </a:p>
          <a:p>
            <a:pPr marL="857250" lvl="2" indent="-285750" eaLnBrk="1" hangingPunct="1">
              <a:lnSpc>
                <a:spcPct val="95000"/>
              </a:lnSpc>
              <a:spcBef>
                <a:spcPct val="0"/>
              </a:spcBef>
              <a:buClr>
                <a:srgbClr val="000000"/>
              </a:buClr>
              <a:buSzPct val="80000"/>
              <a:buFont typeface="Courier New" pitchFamily="49" charset="0"/>
              <a:buChar char="o"/>
            </a:pPr>
            <a:r>
              <a:rPr lang="en-US" sz="2800" dirty="0">
                <a:solidFill>
                  <a:srgbClr val="353025"/>
                </a:solidFill>
                <a:latin typeface="Times New Roman" pitchFamily="18" charset="0"/>
                <a:cs typeface="Times New Roman" pitchFamily="18" charset="0"/>
              </a:rPr>
              <a:t>Cashless payments</a:t>
            </a:r>
          </a:p>
          <a:p>
            <a:pPr marL="1257300" lvl="3" indent="-228600" eaLnBrk="1" hangingPunct="1">
              <a:lnSpc>
                <a:spcPct val="95000"/>
              </a:lnSpc>
              <a:spcBef>
                <a:spcPct val="0"/>
              </a:spcBef>
              <a:buClr>
                <a:srgbClr val="000000"/>
              </a:buClr>
              <a:buFont typeface="Wingdings" pitchFamily="2" charset="2"/>
              <a:buChar char="§"/>
            </a:pPr>
            <a:r>
              <a:rPr lang="en-US" sz="2600" dirty="0">
                <a:solidFill>
                  <a:srgbClr val="353025"/>
                </a:solidFill>
                <a:latin typeface="Times New Roman" pitchFamily="18" charset="0"/>
                <a:cs typeface="Times New Roman" pitchFamily="18" charset="0"/>
              </a:rPr>
              <a:t>Clean payments (bank transfers)</a:t>
            </a:r>
          </a:p>
          <a:p>
            <a:pPr marL="1257300" lvl="3" indent="-228600" eaLnBrk="1" hangingPunct="1">
              <a:lnSpc>
                <a:spcPct val="95000"/>
              </a:lnSpc>
              <a:spcBef>
                <a:spcPct val="0"/>
              </a:spcBef>
              <a:buClr>
                <a:srgbClr val="000000"/>
              </a:buClr>
              <a:buFont typeface="Wingdings" pitchFamily="2" charset="2"/>
              <a:buChar char="§"/>
            </a:pPr>
            <a:r>
              <a:rPr lang="en-US" sz="2600" dirty="0">
                <a:solidFill>
                  <a:srgbClr val="353025"/>
                </a:solidFill>
                <a:latin typeface="Times New Roman" pitchFamily="18" charset="0"/>
                <a:cs typeface="Times New Roman" pitchFamily="18" charset="0"/>
              </a:rPr>
              <a:t>Documentary payments  (documentary credit or encashment)</a:t>
            </a:r>
          </a:p>
          <a:p>
            <a:pPr marL="1257300" lvl="3" indent="-228600" eaLnBrk="1" hangingPunct="1">
              <a:lnSpc>
                <a:spcPct val="95000"/>
              </a:lnSpc>
              <a:spcBef>
                <a:spcPct val="0"/>
              </a:spcBef>
              <a:buClr>
                <a:srgbClr val="000000"/>
              </a:buClr>
              <a:buFont typeface="Wingdings" pitchFamily="2" charset="2"/>
              <a:buChar char="§"/>
            </a:pPr>
            <a:r>
              <a:rPr lang="en-US" sz="2600" dirty="0">
                <a:solidFill>
                  <a:srgbClr val="353025"/>
                </a:solidFill>
                <a:latin typeface="Times New Roman" pitchFamily="18" charset="0"/>
                <a:cs typeface="Times New Roman" pitchFamily="18" charset="0"/>
              </a:rPr>
              <a:t>Bills and checks</a:t>
            </a:r>
          </a:p>
        </p:txBody>
      </p:sp>
    </p:spTree>
    <p:extLst>
      <p:ext uri="{BB962C8B-B14F-4D97-AF65-F5344CB8AC3E}">
        <p14:creationId xmlns:p14="http://schemas.microsoft.com/office/powerpoint/2010/main" val="1504720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3600" b="1" dirty="0">
                <a:solidFill>
                  <a:schemeClr val="bg1"/>
                </a:solidFill>
                <a:latin typeface="Times New Roman" pitchFamily="18" charset="0"/>
                <a:cs typeface="Times New Roman" pitchFamily="18" charset="0"/>
              </a:rPr>
              <a:t>Example </a:t>
            </a:r>
            <a:r>
              <a:rPr lang="en-GB" sz="3600" b="1" dirty="0" err="1">
                <a:solidFill>
                  <a:schemeClr val="bg1"/>
                </a:solidFill>
                <a:latin typeface="Times New Roman" pitchFamily="18" charset="0"/>
                <a:cs typeface="Times New Roman" pitchFamily="18" charset="0"/>
              </a:rPr>
              <a:t>NewAge</a:t>
            </a:r>
            <a:endParaRPr lang="en-GB" sz="3600" b="1" dirty="0">
              <a:solidFill>
                <a:schemeClr val="bg1"/>
              </a:solidFill>
              <a:latin typeface="Times New Roman" pitchFamily="18" charset="0"/>
              <a:cs typeface="Times New Roman" pitchFamily="18" charset="0"/>
            </a:endParaRPr>
          </a:p>
        </p:txBody>
      </p:sp>
      <p:sp>
        <p:nvSpPr>
          <p:cNvPr id="5" name="Text Box 4"/>
          <p:cNvSpPr txBox="1">
            <a:spLocks noChangeArrowheads="1"/>
          </p:cNvSpPr>
          <p:nvPr/>
        </p:nvSpPr>
        <p:spPr bwMode="auto">
          <a:xfrm>
            <a:off x="285720" y="747096"/>
            <a:ext cx="8501090" cy="61109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pPr algn="just">
              <a:lnSpc>
                <a:spcPct val="95000"/>
              </a:lnSpc>
            </a:pPr>
            <a:r>
              <a:rPr lang="en-US" sz="2200" dirty="0">
                <a:solidFill>
                  <a:srgbClr val="353025"/>
                </a:solidFill>
                <a:latin typeface="Times New Roman" pitchFamily="18" charset="0"/>
                <a:cs typeface="Times New Roman" pitchFamily="18" charset="0"/>
              </a:rPr>
              <a:t>Company Furniture, </a:t>
            </a:r>
            <a:r>
              <a:rPr lang="en-US" sz="2200" dirty="0" err="1">
                <a:solidFill>
                  <a:srgbClr val="353025"/>
                </a:solidFill>
                <a:latin typeface="Times New Roman" pitchFamily="18" charset="0"/>
                <a:cs typeface="Times New Roman" pitchFamily="18" charset="0"/>
              </a:rPr>
              <a:t>s.r.o.</a:t>
            </a:r>
            <a:r>
              <a:rPr lang="en-US" sz="2200" dirty="0">
                <a:solidFill>
                  <a:srgbClr val="353025"/>
                </a:solidFill>
                <a:latin typeface="Times New Roman" pitchFamily="18" charset="0"/>
                <a:cs typeface="Times New Roman" pitchFamily="18" charset="0"/>
              </a:rPr>
              <a:t> (buyer) which is settled in </a:t>
            </a:r>
            <a:r>
              <a:rPr lang="en-US" sz="2200" dirty="0" err="1">
                <a:solidFill>
                  <a:srgbClr val="353025"/>
                </a:solidFill>
                <a:latin typeface="Times New Roman" pitchFamily="18" charset="0"/>
                <a:cs typeface="Times New Roman" pitchFamily="18" charset="0"/>
              </a:rPr>
              <a:t>Karviná</a:t>
            </a:r>
            <a:br>
              <a:rPr lang="en-US" sz="2200" dirty="0">
                <a:solidFill>
                  <a:srgbClr val="353025"/>
                </a:solidFill>
                <a:latin typeface="Times New Roman" pitchFamily="18" charset="0"/>
                <a:cs typeface="Times New Roman" pitchFamily="18" charset="0"/>
              </a:rPr>
            </a:br>
            <a:r>
              <a:rPr lang="en-US" sz="2200" dirty="0">
                <a:solidFill>
                  <a:srgbClr val="353025"/>
                </a:solidFill>
                <a:latin typeface="Times New Roman" pitchFamily="18" charset="0"/>
                <a:cs typeface="Times New Roman" pitchFamily="18" charset="0"/>
              </a:rPr>
              <a:t>sell and buy furniture. They have been using form</a:t>
            </a:r>
            <a:br>
              <a:rPr lang="en-US" sz="2200" dirty="0">
                <a:solidFill>
                  <a:srgbClr val="353025"/>
                </a:solidFill>
                <a:latin typeface="Times New Roman" pitchFamily="18" charset="0"/>
                <a:cs typeface="Times New Roman" pitchFamily="18" charset="0"/>
              </a:rPr>
            </a:br>
            <a:r>
              <a:rPr lang="en-US" sz="2200" dirty="0">
                <a:solidFill>
                  <a:srgbClr val="353025"/>
                </a:solidFill>
                <a:latin typeface="Times New Roman" pitchFamily="18" charset="0"/>
                <a:cs typeface="Times New Roman" pitchFamily="18" charset="0"/>
              </a:rPr>
              <a:t> contracts for a long time with </a:t>
            </a:r>
            <a:r>
              <a:rPr lang="en-US" sz="2200" dirty="0" err="1">
                <a:solidFill>
                  <a:srgbClr val="353025"/>
                </a:solidFill>
                <a:latin typeface="Times New Roman" pitchFamily="18" charset="0"/>
                <a:cs typeface="Times New Roman" pitchFamily="18" charset="0"/>
              </a:rPr>
              <a:t>NewAge</a:t>
            </a:r>
            <a:r>
              <a:rPr lang="en-US" sz="2200" dirty="0">
                <a:solidFill>
                  <a:srgbClr val="353025"/>
                </a:solidFill>
                <a:latin typeface="Times New Roman" pitchFamily="18" charset="0"/>
                <a:cs typeface="Times New Roman" pitchFamily="18" charset="0"/>
              </a:rPr>
              <a:t> Ltd. Company which has headquarters in Great Britain (seller). However their production hall are in Washington, USA. </a:t>
            </a:r>
          </a:p>
          <a:p>
            <a:pPr algn="just">
              <a:lnSpc>
                <a:spcPct val="95000"/>
              </a:lnSpc>
            </a:pPr>
            <a:r>
              <a:rPr lang="en-US" sz="2200" dirty="0">
                <a:solidFill>
                  <a:srgbClr val="353025"/>
                </a:solidFill>
                <a:latin typeface="Times New Roman" pitchFamily="18" charset="0"/>
                <a:cs typeface="Times New Roman" pitchFamily="18" charset="0"/>
              </a:rPr>
              <a:t>	25.2.2003 those companies made a deal on </a:t>
            </a:r>
            <a:r>
              <a:rPr lang="en-US" sz="2200" b="1" dirty="0">
                <a:solidFill>
                  <a:srgbClr val="353025"/>
                </a:solidFill>
                <a:latin typeface="Times New Roman" pitchFamily="18" charset="0"/>
                <a:cs typeface="Times New Roman" pitchFamily="18" charset="0"/>
              </a:rPr>
              <a:t>supply garden furniture</a:t>
            </a:r>
            <a:r>
              <a:rPr lang="en-US" sz="2200" dirty="0">
                <a:solidFill>
                  <a:srgbClr val="353025"/>
                </a:solidFill>
                <a:latin typeface="Times New Roman" pitchFamily="18" charset="0"/>
                <a:cs typeface="Times New Roman" pitchFamily="18" charset="0"/>
              </a:rPr>
              <a:t> of brand </a:t>
            </a:r>
            <a:r>
              <a:rPr lang="en-US" sz="2200" dirty="0" err="1">
                <a:solidFill>
                  <a:srgbClr val="353025"/>
                </a:solidFill>
                <a:latin typeface="Times New Roman" pitchFamily="18" charset="0"/>
                <a:cs typeface="Times New Roman" pitchFamily="18" charset="0"/>
              </a:rPr>
              <a:t>NewGarden</a:t>
            </a:r>
            <a:r>
              <a:rPr lang="en-US" sz="2200" dirty="0">
                <a:solidFill>
                  <a:srgbClr val="353025"/>
                </a:solidFill>
                <a:latin typeface="Times New Roman" pitchFamily="18" charset="0"/>
                <a:cs typeface="Times New Roman" pitchFamily="18" charset="0"/>
              </a:rPr>
              <a:t> 102Pk1, which included: </a:t>
            </a:r>
          </a:p>
          <a:p>
            <a:pPr algn="just">
              <a:lnSpc>
                <a:spcPct val="95000"/>
              </a:lnSpc>
            </a:pPr>
            <a:r>
              <a:rPr lang="en-US" altLang="en-GB" sz="2200" dirty="0">
                <a:solidFill>
                  <a:srgbClr val="353025"/>
                </a:solidFill>
                <a:latin typeface="Times New Roman" pitchFamily="18" charset="0"/>
                <a:cs typeface="Times New Roman" pitchFamily="18" charset="0"/>
              </a:rPr>
              <a:t>“</a:t>
            </a:r>
            <a:r>
              <a:rPr lang="en-US" sz="2200" dirty="0">
                <a:solidFill>
                  <a:srgbClr val="353025"/>
                </a:solidFill>
                <a:latin typeface="Times New Roman" pitchFamily="18" charset="0"/>
                <a:cs typeface="Times New Roman" pitchFamily="18" charset="0"/>
              </a:rPr>
              <a:t>Place of delivery: Baltimore, Maryland, USA</a:t>
            </a:r>
            <a:r>
              <a:rPr lang="en-US" altLang="en-GB" sz="2200" dirty="0">
                <a:solidFill>
                  <a:srgbClr val="353025"/>
                </a:solidFill>
                <a:latin typeface="Times New Roman" pitchFamily="18" charset="0"/>
                <a:cs typeface="Times New Roman" pitchFamily="18" charset="0"/>
              </a:rPr>
              <a:t>”</a:t>
            </a:r>
            <a:endParaRPr lang="en-US" sz="2200" dirty="0">
              <a:solidFill>
                <a:srgbClr val="353025"/>
              </a:solidFill>
              <a:latin typeface="Times New Roman" pitchFamily="18" charset="0"/>
              <a:cs typeface="Times New Roman" pitchFamily="18" charset="0"/>
            </a:endParaRPr>
          </a:p>
          <a:p>
            <a:pPr algn="just">
              <a:lnSpc>
                <a:spcPct val="95000"/>
              </a:lnSpc>
            </a:pPr>
            <a:r>
              <a:rPr lang="en-US" altLang="en-GB" sz="2200" dirty="0">
                <a:solidFill>
                  <a:srgbClr val="353025"/>
                </a:solidFill>
                <a:latin typeface="Times New Roman" pitchFamily="18" charset="0"/>
                <a:cs typeface="Times New Roman" pitchFamily="18" charset="0"/>
              </a:rPr>
              <a:t>“</a:t>
            </a:r>
            <a:r>
              <a:rPr lang="en-US" sz="2200" dirty="0">
                <a:solidFill>
                  <a:srgbClr val="353025"/>
                </a:solidFill>
                <a:latin typeface="Times New Roman" pitchFamily="18" charset="0"/>
                <a:cs typeface="Times New Roman" pitchFamily="18" charset="0"/>
              </a:rPr>
              <a:t>The responsibility for any loss or damage of goods passes to the buyer in the moment of unloading the goods in Hamburg, Germany</a:t>
            </a:r>
            <a:r>
              <a:rPr lang="en-US" altLang="en-GB" sz="2200" dirty="0">
                <a:solidFill>
                  <a:srgbClr val="353025"/>
                </a:solidFill>
                <a:latin typeface="Times New Roman" pitchFamily="18" charset="0"/>
                <a:cs typeface="Times New Roman" pitchFamily="18" charset="0"/>
              </a:rPr>
              <a:t>”</a:t>
            </a:r>
            <a:endParaRPr lang="en-US" altLang="ja-JP" sz="2200" dirty="0">
              <a:solidFill>
                <a:srgbClr val="353025"/>
              </a:solidFill>
              <a:latin typeface="Times New Roman" pitchFamily="18" charset="0"/>
              <a:cs typeface="Times New Roman" pitchFamily="18" charset="0"/>
            </a:endParaRPr>
          </a:p>
          <a:p>
            <a:pPr algn="just">
              <a:lnSpc>
                <a:spcPct val="95000"/>
              </a:lnSpc>
            </a:pPr>
            <a:endParaRPr lang="en-US" sz="2200" dirty="0">
              <a:solidFill>
                <a:srgbClr val="353025"/>
              </a:solidFill>
              <a:latin typeface="Times New Roman" pitchFamily="18" charset="0"/>
              <a:cs typeface="Times New Roman" pitchFamily="18" charset="0"/>
            </a:endParaRPr>
          </a:p>
          <a:p>
            <a:pPr algn="just">
              <a:lnSpc>
                <a:spcPct val="95000"/>
              </a:lnSpc>
            </a:pPr>
            <a:r>
              <a:rPr lang="en-US" sz="2200" dirty="0">
                <a:solidFill>
                  <a:srgbClr val="353025"/>
                </a:solidFill>
                <a:latin typeface="Times New Roman" pitchFamily="18" charset="0"/>
                <a:cs typeface="Times New Roman" pitchFamily="18" charset="0"/>
              </a:rPr>
              <a:t>On 3.3. 2003, unfortunately, the hurricane Dave hit a ship of one supply and captain found out that all the cargo was damaged by salt water from the sea. While unloading the goods in Hamburg, one representative of company Furniture, </a:t>
            </a:r>
            <a:r>
              <a:rPr lang="en-US" sz="2200" dirty="0" err="1">
                <a:solidFill>
                  <a:srgbClr val="353025"/>
                </a:solidFill>
                <a:latin typeface="Times New Roman" pitchFamily="18" charset="0"/>
                <a:cs typeface="Times New Roman" pitchFamily="18" charset="0"/>
              </a:rPr>
              <a:t>s.r.o</a:t>
            </a:r>
            <a:r>
              <a:rPr lang="en-US" sz="2200" dirty="0">
                <a:solidFill>
                  <a:srgbClr val="353025"/>
                </a:solidFill>
                <a:latin typeface="Times New Roman" pitchFamily="18" charset="0"/>
                <a:cs typeface="Times New Roman" pitchFamily="18" charset="0"/>
              </a:rPr>
              <a:t>. noticed that the </a:t>
            </a:r>
            <a:r>
              <a:rPr lang="en-US" sz="2200" dirty="0" err="1">
                <a:solidFill>
                  <a:srgbClr val="353025"/>
                </a:solidFill>
                <a:latin typeface="Times New Roman" pitchFamily="18" charset="0"/>
                <a:cs typeface="Times New Roman" pitchFamily="18" charset="0"/>
              </a:rPr>
              <a:t>colour</a:t>
            </a:r>
            <a:r>
              <a:rPr lang="en-US" sz="2200" dirty="0">
                <a:solidFill>
                  <a:srgbClr val="353025"/>
                </a:solidFill>
                <a:latin typeface="Times New Roman" pitchFamily="18" charset="0"/>
                <a:cs typeface="Times New Roman" pitchFamily="18" charset="0"/>
              </a:rPr>
              <a:t> of the furniture is damaged. Due to that he demanded reduction of the purchasing price by 10% and paying for repairing the damaged furniture. Company </a:t>
            </a:r>
            <a:r>
              <a:rPr lang="en-US" sz="2200" dirty="0" err="1">
                <a:solidFill>
                  <a:srgbClr val="353025"/>
                </a:solidFill>
                <a:latin typeface="Times New Roman" pitchFamily="18" charset="0"/>
                <a:cs typeface="Times New Roman" pitchFamily="18" charset="0"/>
              </a:rPr>
              <a:t>NewAge</a:t>
            </a:r>
            <a:r>
              <a:rPr lang="en-US" sz="2200" dirty="0">
                <a:solidFill>
                  <a:srgbClr val="353025"/>
                </a:solidFill>
                <a:latin typeface="Times New Roman" pitchFamily="18" charset="0"/>
                <a:cs typeface="Times New Roman" pitchFamily="18" charset="0"/>
              </a:rPr>
              <a:t> rejected this claim with reasoning that furniture was damaged during transport.</a:t>
            </a:r>
          </a:p>
          <a:p>
            <a:pPr algn="just">
              <a:lnSpc>
                <a:spcPct val="95000"/>
              </a:lnSpc>
            </a:pPr>
            <a:endParaRPr lang="en-US" sz="2200" dirty="0">
              <a:solidFill>
                <a:srgbClr val="353025"/>
              </a:solidFill>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Requisites of contract form </a:t>
            </a:r>
            <a:r>
              <a:rPr lang="cs-CZ" sz="3600" b="1" dirty="0">
                <a:solidFill>
                  <a:schemeClr val="bg1"/>
                </a:solidFill>
                <a:latin typeface="Times New Roman" pitchFamily="18" charset="0"/>
                <a:ea typeface="ＭＳ Ｐゴシック" charset="0"/>
                <a:cs typeface="Times New Roman" pitchFamily="18" charset="0"/>
              </a:rPr>
              <a:t> </a:t>
            </a:r>
            <a:r>
              <a:rPr lang="en-US" sz="3600" b="1" dirty="0">
                <a:solidFill>
                  <a:schemeClr val="bg1"/>
                </a:solidFill>
                <a:latin typeface="Times New Roman" pitchFamily="18" charset="0"/>
                <a:ea typeface="ＭＳ Ｐゴシック" charset="0"/>
                <a:cs typeface="Times New Roman" pitchFamily="18" charset="0"/>
              </a:rPr>
              <a:t>(art. 11)</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714488"/>
            <a:ext cx="847725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indent="-342900" algn="just">
              <a:lnSpc>
                <a:spcPct val="95000"/>
              </a:lnSpc>
              <a:spcBef>
                <a:spcPct val="0"/>
              </a:spcBef>
              <a:buClr>
                <a:srgbClr val="000000"/>
              </a:buClr>
              <a:buFontTx/>
              <a:buChar char="•"/>
            </a:pPr>
            <a:r>
              <a:rPr lang="en-US" sz="3200" dirty="0">
                <a:solidFill>
                  <a:srgbClr val="353025"/>
                </a:solidFill>
                <a:latin typeface="Times New Roman" pitchFamily="18" charset="0"/>
                <a:cs typeface="Times New Roman" pitchFamily="18" charset="0"/>
              </a:rPr>
              <a:t>Doesn</a:t>
            </a:r>
            <a:r>
              <a:rPr lang="en-US" altLang="en-GB" sz="3200" dirty="0">
                <a:solidFill>
                  <a:srgbClr val="353025"/>
                </a:solidFill>
                <a:latin typeface="Times New Roman" pitchFamily="18" charset="0"/>
                <a:cs typeface="Times New Roman" pitchFamily="18" charset="0"/>
              </a:rPr>
              <a:t>’</a:t>
            </a:r>
            <a:r>
              <a:rPr lang="en-US" sz="3200" dirty="0">
                <a:solidFill>
                  <a:srgbClr val="353025"/>
                </a:solidFill>
                <a:latin typeface="Times New Roman" pitchFamily="18" charset="0"/>
                <a:cs typeface="Times New Roman" pitchFamily="18" charset="0"/>
              </a:rPr>
              <a:t>t have to be concluded or proven in written form </a:t>
            </a:r>
          </a:p>
          <a:p>
            <a:pPr marL="360000" lvl="2" indent="-285750" algn="just">
              <a:lnSpc>
                <a:spcPct val="95000"/>
              </a:lnSpc>
              <a:spcBef>
                <a:spcPct val="0"/>
              </a:spcBef>
              <a:buClr>
                <a:srgbClr val="000000"/>
              </a:buClr>
              <a:buSzPct val="80000"/>
              <a:buFont typeface="Courier New" pitchFamily="49" charset="0"/>
              <a:buChar char="o"/>
            </a:pPr>
            <a:r>
              <a:rPr lang="en-US" sz="3200" dirty="0">
                <a:solidFill>
                  <a:srgbClr val="353025"/>
                </a:solidFill>
                <a:latin typeface="Times New Roman" pitchFamily="18" charset="0"/>
                <a:cs typeface="Times New Roman" pitchFamily="18" charset="0"/>
              </a:rPr>
              <a:t>Can be proved by other means, included witnesses </a:t>
            </a:r>
          </a:p>
          <a:p>
            <a:pPr marL="360000" lvl="1" indent="-342900" algn="just">
              <a:lnSpc>
                <a:spcPct val="95000"/>
              </a:lnSpc>
              <a:spcBef>
                <a:spcPct val="0"/>
              </a:spcBef>
              <a:buClr>
                <a:srgbClr val="000000"/>
              </a:buClr>
              <a:buNone/>
            </a:pPr>
            <a:endParaRPr lang="cs-CZ" sz="4000" dirty="0">
              <a:solidFill>
                <a:srgbClr val="353025"/>
              </a:solidFill>
              <a:latin typeface="Times New Roman" pitchFamily="18" charset="0"/>
              <a:cs typeface="Times New Roman" pitchFamily="18" charset="0"/>
            </a:endParaRPr>
          </a:p>
          <a:p>
            <a:pPr marL="360000" lvl="1" indent="-342900" algn="just">
              <a:lnSpc>
                <a:spcPct val="95000"/>
              </a:lnSpc>
              <a:spcBef>
                <a:spcPct val="0"/>
              </a:spcBef>
              <a:buClr>
                <a:srgbClr val="000000"/>
              </a:buClr>
              <a:buNone/>
            </a:pPr>
            <a:endParaRPr lang="en-US" sz="4000" dirty="0">
              <a:solidFill>
                <a:srgbClr val="353025"/>
              </a:solidFill>
              <a:latin typeface="Times New Roman" pitchFamily="18" charset="0"/>
              <a:cs typeface="Times New Roman" pitchFamily="18" charset="0"/>
            </a:endParaRPr>
          </a:p>
          <a:p>
            <a:pPr marL="360000" lvl="1" indent="-342900" algn="just">
              <a:lnSpc>
                <a:spcPct val="95000"/>
              </a:lnSpc>
              <a:spcBef>
                <a:spcPct val="0"/>
              </a:spcBef>
              <a:buClr>
                <a:srgbClr val="000000"/>
              </a:buClr>
              <a:buFontTx/>
              <a:buChar char="•"/>
            </a:pPr>
            <a:r>
              <a:rPr lang="en-US" sz="3200" dirty="0">
                <a:solidFill>
                  <a:srgbClr val="353025"/>
                </a:solidFill>
                <a:latin typeface="Times New Roman" pitchFamily="18" charset="0"/>
                <a:cs typeface="Times New Roman" pitchFamily="18" charset="0"/>
              </a:rPr>
              <a:t>Doesn</a:t>
            </a:r>
            <a:r>
              <a:rPr lang="en-US" altLang="en-GB" sz="3200" dirty="0">
                <a:solidFill>
                  <a:srgbClr val="353025"/>
                </a:solidFill>
                <a:latin typeface="Times New Roman" pitchFamily="18" charset="0"/>
                <a:cs typeface="Times New Roman" pitchFamily="18" charset="0"/>
              </a:rPr>
              <a:t>’</a:t>
            </a:r>
            <a:r>
              <a:rPr lang="en-US" sz="3200" dirty="0">
                <a:solidFill>
                  <a:srgbClr val="353025"/>
                </a:solidFill>
                <a:latin typeface="Times New Roman" pitchFamily="18" charset="0"/>
                <a:cs typeface="Times New Roman" pitchFamily="18" charset="0"/>
              </a:rPr>
              <a:t>t require any other formal requisites</a:t>
            </a:r>
          </a:p>
        </p:txBody>
      </p:sp>
    </p:spTree>
    <p:extLst>
      <p:ext uri="{BB962C8B-B14F-4D97-AF65-F5344CB8AC3E}">
        <p14:creationId xmlns:p14="http://schemas.microsoft.com/office/powerpoint/2010/main" val="1504720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b="1" dirty="0">
                <a:solidFill>
                  <a:schemeClr val="bg1"/>
                </a:solidFill>
                <a:latin typeface="Times New Roman" pitchFamily="18" charset="0"/>
                <a:cs typeface="Times New Roman" pitchFamily="18" charset="0"/>
              </a:rPr>
              <a:t>In the contract was also included this clause:</a:t>
            </a:r>
          </a:p>
        </p:txBody>
      </p:sp>
      <p:sp>
        <p:nvSpPr>
          <p:cNvPr id="5" name="Content Placeholder 2"/>
          <p:cNvSpPr txBox="1">
            <a:spLocks/>
          </p:cNvSpPr>
          <p:nvPr/>
        </p:nvSpPr>
        <p:spPr>
          <a:xfrm>
            <a:off x="357158" y="1571612"/>
            <a:ext cx="8429684" cy="428628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5000"/>
              </a:lnSpc>
              <a:spcBef>
                <a:spcPct val="20000"/>
              </a:spcBef>
              <a:spcAft>
                <a:spcPts val="0"/>
              </a:spcAft>
              <a:buClrTx/>
              <a:buSzTx/>
              <a:buFont typeface="Wingdings" pitchFamily="2" charset="2"/>
              <a:buNone/>
              <a:tabLst/>
              <a:defRPr/>
            </a:pPr>
            <a:r>
              <a:rPr kumimoji="0" lang="en-US" altLang="en-GB" sz="32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r>
              <a:rPr kumimoji="0" lang="en-US" altLang="ja-JP" sz="32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Any disputes arising from this particular contract shall be settled by the Arbitration court attached to the Economic Chamber of the Czech republic and Agricultural Chamber of the Czech republic in Prague</a:t>
            </a:r>
            <a:r>
              <a:rPr kumimoji="0" lang="en-US" altLang="en-GB" sz="32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rPr>
              <a:t>”</a:t>
            </a:r>
            <a:endParaRPr kumimoji="0" lang="en-US" altLang="ja-JP" sz="3200" b="0" i="1"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a:ln>
                <a:noFill/>
              </a:ln>
              <a:solidFill>
                <a:srgbClr val="353025"/>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3600" b="1" dirty="0">
                <a:solidFill>
                  <a:schemeClr val="bg1"/>
                </a:solidFill>
                <a:latin typeface="Times New Roman" pitchFamily="18" charset="0"/>
                <a:cs typeface="Times New Roman" pitchFamily="18" charset="0"/>
              </a:rPr>
              <a:t>Questions and answers </a:t>
            </a:r>
          </a:p>
        </p:txBody>
      </p:sp>
      <p:sp>
        <p:nvSpPr>
          <p:cNvPr id="5" name="Text Box 4"/>
          <p:cNvSpPr txBox="1">
            <a:spLocks noChangeArrowheads="1"/>
          </p:cNvSpPr>
          <p:nvPr/>
        </p:nvSpPr>
        <p:spPr bwMode="auto">
          <a:xfrm>
            <a:off x="214282" y="1000108"/>
            <a:ext cx="8143900" cy="52045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spAutoFit/>
          </a:bodyPr>
          <a:lstStyle/>
          <a:p>
            <a:pPr marL="114300" lvl="1" algn="just">
              <a:lnSpc>
                <a:spcPct val="95000"/>
              </a:lnSpc>
              <a:buClr>
                <a:srgbClr val="000000"/>
              </a:buClr>
              <a:buSzPct val="100000"/>
            </a:pPr>
            <a:r>
              <a:rPr lang="en-US" sz="2400" dirty="0">
                <a:solidFill>
                  <a:srgbClr val="353025"/>
                </a:solidFill>
                <a:latin typeface="Times New Roman" pitchFamily="18" charset="0"/>
                <a:cs typeface="Times New Roman" pitchFamily="18" charset="0"/>
              </a:rPr>
              <a:t> </a:t>
            </a:r>
            <a:r>
              <a:rPr lang="en-US" sz="2400" b="1" dirty="0">
                <a:solidFill>
                  <a:srgbClr val="353025"/>
                </a:solidFill>
                <a:latin typeface="Times New Roman" pitchFamily="18" charset="0"/>
                <a:cs typeface="Times New Roman" pitchFamily="18" charset="0"/>
              </a:rPr>
              <a:t>Q: </a:t>
            </a:r>
            <a:r>
              <a:rPr lang="en-US" sz="2400" dirty="0">
                <a:solidFill>
                  <a:srgbClr val="353025"/>
                </a:solidFill>
                <a:latin typeface="Times New Roman" pitchFamily="18" charset="0"/>
                <a:cs typeface="Times New Roman" pitchFamily="18" charset="0"/>
              </a:rPr>
              <a:t>Consider the application of Vienna Convention for the example above – Furniture </a:t>
            </a:r>
            <a:r>
              <a:rPr lang="en-US" sz="2400" dirty="0" err="1">
                <a:solidFill>
                  <a:srgbClr val="353025"/>
                </a:solidFill>
                <a:latin typeface="Times New Roman" pitchFamily="18" charset="0"/>
                <a:cs typeface="Times New Roman" pitchFamily="18" charset="0"/>
              </a:rPr>
              <a:t>s.r.o</a:t>
            </a:r>
            <a:r>
              <a:rPr lang="en-US" sz="2400" dirty="0">
                <a:solidFill>
                  <a:srgbClr val="353025"/>
                </a:solidFill>
                <a:latin typeface="Times New Roman" pitchFamily="18" charset="0"/>
                <a:cs typeface="Times New Roman" pitchFamily="18" charset="0"/>
              </a:rPr>
              <a:t>. and </a:t>
            </a:r>
            <a:r>
              <a:rPr lang="en-US" sz="2400" dirty="0" err="1">
                <a:solidFill>
                  <a:srgbClr val="353025"/>
                </a:solidFill>
                <a:latin typeface="Times New Roman" pitchFamily="18" charset="0"/>
                <a:cs typeface="Times New Roman" pitchFamily="18" charset="0"/>
              </a:rPr>
              <a:t>NewAge</a:t>
            </a:r>
            <a:r>
              <a:rPr lang="en-US" sz="2400" dirty="0">
                <a:solidFill>
                  <a:srgbClr val="353025"/>
                </a:solidFill>
                <a:latin typeface="Times New Roman" pitchFamily="18" charset="0"/>
                <a:cs typeface="Times New Roman" pitchFamily="18" charset="0"/>
              </a:rPr>
              <a:t> Ltd.</a:t>
            </a:r>
          </a:p>
          <a:p>
            <a:pPr marL="571500" lvl="2" algn="just">
              <a:lnSpc>
                <a:spcPct val="95000"/>
              </a:lnSpc>
              <a:buClr>
                <a:srgbClr val="000000"/>
              </a:buClr>
              <a:buSzPct val="80000"/>
            </a:pPr>
            <a:r>
              <a:rPr lang="en-US" sz="2400" b="1" dirty="0">
                <a:solidFill>
                  <a:srgbClr val="353025"/>
                </a:solidFill>
                <a:latin typeface="Times New Roman" pitchFamily="18" charset="0"/>
                <a:cs typeface="Times New Roman" pitchFamily="18" charset="0"/>
              </a:rPr>
              <a:t>A: </a:t>
            </a:r>
            <a:r>
              <a:rPr lang="en-US" sz="2400" dirty="0">
                <a:solidFill>
                  <a:srgbClr val="353025"/>
                </a:solidFill>
                <a:latin typeface="Times New Roman" pitchFamily="18" charset="0"/>
                <a:cs typeface="Times New Roman" pitchFamily="18" charset="0"/>
              </a:rPr>
              <a:t>The settlement of </a:t>
            </a:r>
            <a:r>
              <a:rPr lang="en-US" sz="2400" dirty="0" err="1">
                <a:solidFill>
                  <a:srgbClr val="353025"/>
                </a:solidFill>
                <a:latin typeface="Times New Roman" pitchFamily="18" charset="0"/>
                <a:cs typeface="Times New Roman" pitchFamily="18" charset="0"/>
              </a:rPr>
              <a:t>NewAge</a:t>
            </a:r>
            <a:r>
              <a:rPr lang="en-US" sz="2400" dirty="0">
                <a:solidFill>
                  <a:srgbClr val="353025"/>
                </a:solidFill>
                <a:latin typeface="Times New Roman" pitchFamily="18" charset="0"/>
                <a:cs typeface="Times New Roman" pitchFamily="18" charset="0"/>
              </a:rPr>
              <a:t> Ltd. is not important. Enough is to know the place of business (production hall) in the territory of a member state. </a:t>
            </a:r>
          </a:p>
          <a:p>
            <a:pPr marL="571500" lvl="2" algn="just">
              <a:lnSpc>
                <a:spcPct val="95000"/>
              </a:lnSpc>
              <a:buClr>
                <a:srgbClr val="000000"/>
              </a:buClr>
              <a:buSzPct val="80000"/>
              <a:buFont typeface="Courier New" pitchFamily="49" charset="0"/>
              <a:buChar char="o"/>
            </a:pPr>
            <a:endParaRPr lang="en-US" sz="2400" dirty="0">
              <a:solidFill>
                <a:srgbClr val="353025"/>
              </a:solidFill>
              <a:latin typeface="Times New Roman" pitchFamily="18" charset="0"/>
              <a:cs typeface="Times New Roman" pitchFamily="18" charset="0"/>
            </a:endParaRPr>
          </a:p>
          <a:p>
            <a:pPr marL="114300" lvl="1" algn="just">
              <a:lnSpc>
                <a:spcPct val="95000"/>
              </a:lnSpc>
              <a:buClr>
                <a:srgbClr val="000000"/>
              </a:buClr>
              <a:buSzPct val="100000"/>
            </a:pPr>
            <a:r>
              <a:rPr lang="en-US" sz="2400" b="1" dirty="0">
                <a:solidFill>
                  <a:srgbClr val="353025"/>
                </a:solidFill>
                <a:latin typeface="Times New Roman" pitchFamily="18" charset="0"/>
                <a:cs typeface="Times New Roman" pitchFamily="18" charset="0"/>
              </a:rPr>
              <a:t> Q: </a:t>
            </a:r>
            <a:r>
              <a:rPr lang="en-US" sz="2400" dirty="0">
                <a:solidFill>
                  <a:srgbClr val="353025"/>
                </a:solidFill>
                <a:latin typeface="Times New Roman" pitchFamily="18" charset="0"/>
                <a:cs typeface="Times New Roman" pitchFamily="18" charset="0"/>
              </a:rPr>
              <a:t>Would be using of Vienna Convention differs if the production halls and administrative office settled in London, GB?</a:t>
            </a:r>
          </a:p>
          <a:p>
            <a:pPr marL="571500" lvl="2" algn="just">
              <a:lnSpc>
                <a:spcPct val="95000"/>
              </a:lnSpc>
              <a:buClr>
                <a:srgbClr val="000000"/>
              </a:buClr>
              <a:buSzPct val="80000"/>
            </a:pPr>
            <a:r>
              <a:rPr lang="en-US" sz="2400" b="1" dirty="0">
                <a:solidFill>
                  <a:srgbClr val="353025"/>
                </a:solidFill>
                <a:latin typeface="Times New Roman" pitchFamily="18" charset="0"/>
                <a:cs typeface="Times New Roman" pitchFamily="18" charset="0"/>
              </a:rPr>
              <a:t>A: </a:t>
            </a:r>
            <a:r>
              <a:rPr lang="en-US" sz="2400" dirty="0">
                <a:solidFill>
                  <a:srgbClr val="353025"/>
                </a:solidFill>
                <a:latin typeface="Times New Roman" pitchFamily="18" charset="0"/>
                <a:cs typeface="Times New Roman" pitchFamily="18" charset="0"/>
              </a:rPr>
              <a:t>Yes, Great Britain in not one of the contractual parties of Vienna Convention</a:t>
            </a:r>
          </a:p>
          <a:p>
            <a:pPr algn="just">
              <a:lnSpc>
                <a:spcPct val="95000"/>
              </a:lnSpc>
            </a:pPr>
            <a:endParaRPr lang="en-US" sz="2400" dirty="0">
              <a:solidFill>
                <a:srgbClr val="353025"/>
              </a:solidFill>
              <a:latin typeface="Times New Roman" pitchFamily="18" charset="0"/>
              <a:cs typeface="Times New Roman" pitchFamily="18" charset="0"/>
            </a:endParaRPr>
          </a:p>
          <a:p>
            <a:pPr marL="114300" lvl="1" algn="just">
              <a:lnSpc>
                <a:spcPct val="95000"/>
              </a:lnSpc>
              <a:buClr>
                <a:srgbClr val="000000"/>
              </a:buClr>
              <a:buSzPct val="100000"/>
            </a:pPr>
            <a:r>
              <a:rPr lang="en-US" sz="2400" b="1" dirty="0">
                <a:solidFill>
                  <a:srgbClr val="353025"/>
                </a:solidFill>
                <a:latin typeface="Times New Roman" pitchFamily="18" charset="0"/>
                <a:cs typeface="Times New Roman" pitchFamily="18" charset="0"/>
              </a:rPr>
              <a:t> Q: </a:t>
            </a:r>
            <a:r>
              <a:rPr lang="en-US" sz="2400" dirty="0">
                <a:solidFill>
                  <a:srgbClr val="353025"/>
                </a:solidFill>
                <a:latin typeface="Times New Roman" pitchFamily="18" charset="0"/>
                <a:cs typeface="Times New Roman" pitchFamily="18" charset="0"/>
              </a:rPr>
              <a:t>Consider the validity of the arbitration clause</a:t>
            </a:r>
          </a:p>
          <a:p>
            <a:pPr marL="571500" lvl="2" algn="just">
              <a:lnSpc>
                <a:spcPct val="95000"/>
              </a:lnSpc>
              <a:buClr>
                <a:srgbClr val="000000"/>
              </a:buClr>
              <a:buSzPct val="80000"/>
            </a:pPr>
            <a:r>
              <a:rPr lang="en-US" sz="2400" b="1" dirty="0">
                <a:solidFill>
                  <a:srgbClr val="353025"/>
                </a:solidFill>
                <a:latin typeface="Times New Roman" pitchFamily="18" charset="0"/>
                <a:cs typeface="Times New Roman" pitchFamily="18" charset="0"/>
              </a:rPr>
              <a:t>A</a:t>
            </a:r>
            <a:r>
              <a:rPr lang="cs-CZ" sz="2400" b="1" dirty="0">
                <a:solidFill>
                  <a:srgbClr val="353025"/>
                </a:solidFill>
                <a:latin typeface="Times New Roman" pitchFamily="18" charset="0"/>
                <a:cs typeface="Times New Roman" pitchFamily="18" charset="0"/>
              </a:rPr>
              <a:t>: </a:t>
            </a:r>
            <a:r>
              <a:rPr lang="cs-CZ" sz="2400" dirty="0" err="1">
                <a:solidFill>
                  <a:srgbClr val="353025"/>
                </a:solidFill>
                <a:latin typeface="Times New Roman" pitchFamily="18" charset="0"/>
                <a:cs typeface="Times New Roman" pitchFamily="18" charset="0"/>
              </a:rPr>
              <a:t>It</a:t>
            </a:r>
            <a:r>
              <a:rPr lang="cs-CZ" sz="2400" dirty="0">
                <a:solidFill>
                  <a:srgbClr val="353025"/>
                </a:solidFill>
                <a:latin typeface="Times New Roman" pitchFamily="18" charset="0"/>
                <a:cs typeface="Times New Roman" pitchFamily="18" charset="0"/>
              </a:rPr>
              <a:t> </a:t>
            </a:r>
            <a:r>
              <a:rPr lang="cs-CZ" sz="2400" dirty="0" err="1">
                <a:solidFill>
                  <a:srgbClr val="353025"/>
                </a:solidFill>
                <a:latin typeface="Times New Roman" pitchFamily="18" charset="0"/>
                <a:cs typeface="Times New Roman" pitchFamily="18" charset="0"/>
              </a:rPr>
              <a:t>is</a:t>
            </a:r>
            <a:r>
              <a:rPr lang="cs-CZ" sz="2400" dirty="0">
                <a:solidFill>
                  <a:srgbClr val="353025"/>
                </a:solidFill>
                <a:latin typeface="Times New Roman" pitchFamily="18" charset="0"/>
                <a:cs typeface="Times New Roman" pitchFamily="18" charset="0"/>
              </a:rPr>
              <a:t> </a:t>
            </a:r>
            <a:r>
              <a:rPr lang="cs-CZ" sz="2400" dirty="0" err="1">
                <a:solidFill>
                  <a:srgbClr val="353025"/>
                </a:solidFill>
                <a:latin typeface="Times New Roman" pitchFamily="18" charset="0"/>
                <a:cs typeface="Times New Roman" pitchFamily="18" charset="0"/>
              </a:rPr>
              <a:t>valid</a:t>
            </a:r>
            <a:r>
              <a:rPr lang="cs-CZ" sz="2400" dirty="0">
                <a:solidFill>
                  <a:srgbClr val="353025"/>
                </a:solidFill>
                <a:latin typeface="Times New Roman" pitchFamily="18" charset="0"/>
                <a:cs typeface="Times New Roman" pitchFamily="18" charset="0"/>
              </a:rPr>
              <a:t>. </a:t>
            </a:r>
            <a:r>
              <a:rPr lang="en-US" sz="2400" dirty="0">
                <a:solidFill>
                  <a:srgbClr val="353025"/>
                </a:solidFill>
                <a:latin typeface="Times New Roman" pitchFamily="18" charset="0"/>
                <a:cs typeface="Times New Roman" pitchFamily="18" charset="0"/>
              </a:rPr>
              <a:t>The selection of arbitrators will be made according to Rules of Court of Arbitration</a:t>
            </a:r>
          </a:p>
          <a:p>
            <a:pPr marL="571500" lvl="2" algn="just">
              <a:lnSpc>
                <a:spcPct val="95000"/>
              </a:lnSpc>
              <a:buClr>
                <a:srgbClr val="000000"/>
              </a:buClr>
              <a:buSzPct val="80000"/>
              <a:buFont typeface="Courier New" pitchFamily="49" charset="0"/>
              <a:buChar char="o"/>
            </a:pPr>
            <a:endParaRPr lang="en-US" sz="2000" dirty="0">
              <a:solidFill>
                <a:srgbClr val="353025"/>
              </a:solidFill>
              <a:latin typeface="Times New Roman" pitchFamily="18" charset="0"/>
              <a:cs typeface="Times New Roman" pitchFamily="18" charset="0"/>
            </a:endParaRPr>
          </a:p>
        </p:txBody>
      </p:sp>
      <p:pic>
        <p:nvPicPr>
          <p:cNvPr id="6" name="Content Placeholder 1"/>
          <p:cNvPicPr>
            <a:picLocks noChangeAspect="1"/>
          </p:cNvPicPr>
          <p:nvPr/>
        </p:nvPicPr>
        <p:blipFill>
          <a:blip r:embed="rId2"/>
          <a:srcRect l="-36955" r="-36955"/>
          <a:stretch>
            <a:fillRect/>
          </a:stretch>
        </p:blipFill>
        <p:spPr bwMode="auto">
          <a:xfrm rot="1429840">
            <a:off x="6170289" y="-448375"/>
            <a:ext cx="4524375" cy="1793876"/>
          </a:xfrm>
          <a:prstGeom prst="rect">
            <a:avLst/>
          </a:prstGeom>
          <a:noFill/>
          <a:ln w="9525">
            <a:noFill/>
            <a:miter lim="800000"/>
            <a:headEnd/>
            <a:tailEnd/>
          </a:ln>
        </p:spPr>
      </p:pic>
    </p:spTree>
    <p:extLst>
      <p:ext uri="{BB962C8B-B14F-4D97-AF65-F5344CB8AC3E}">
        <p14:creationId xmlns:p14="http://schemas.microsoft.com/office/powerpoint/2010/main" val="150472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GB" sz="3600" b="1" dirty="0">
                <a:solidFill>
                  <a:schemeClr val="bg1"/>
                </a:solidFill>
                <a:latin typeface="Times New Roman" pitchFamily="18" charset="0"/>
                <a:cs typeface="Times New Roman" pitchFamily="18" charset="0"/>
              </a:rPr>
              <a:t>Questions and answers </a:t>
            </a:r>
          </a:p>
        </p:txBody>
      </p:sp>
      <p:sp>
        <p:nvSpPr>
          <p:cNvPr id="5" name="Rectangle 3"/>
          <p:cNvSpPr/>
          <p:nvPr/>
        </p:nvSpPr>
        <p:spPr>
          <a:xfrm>
            <a:off x="285720" y="928670"/>
            <a:ext cx="8715436" cy="5355312"/>
          </a:xfrm>
          <a:prstGeom prst="rect">
            <a:avLst/>
          </a:prstGeom>
        </p:spPr>
        <p:txBody>
          <a:bodyPr wrap="square">
            <a:spAutoFit/>
          </a:bodyPr>
          <a:lstStyle/>
          <a:p>
            <a:pPr marL="0" lvl="1" algn="just">
              <a:lnSpc>
                <a:spcPct val="95000"/>
              </a:lnSpc>
              <a:buClr>
                <a:srgbClr val="000000"/>
              </a:buClr>
              <a:buSzPct val="100000"/>
            </a:pPr>
            <a:r>
              <a:rPr lang="en-US" sz="2000" b="1" dirty="0">
                <a:solidFill>
                  <a:srgbClr val="000000"/>
                </a:solidFill>
                <a:latin typeface="Times New Roman" pitchFamily="18" charset="0"/>
                <a:cs typeface="Times New Roman" pitchFamily="18" charset="0"/>
              </a:rPr>
              <a:t>Q: </a:t>
            </a:r>
            <a:r>
              <a:rPr lang="en-US" sz="2000" dirty="0">
                <a:solidFill>
                  <a:srgbClr val="000000"/>
                </a:solidFill>
                <a:latin typeface="Times New Roman" pitchFamily="18" charset="0"/>
                <a:cs typeface="Times New Roman" pitchFamily="18" charset="0"/>
              </a:rPr>
              <a:t>Consider an argument of </a:t>
            </a:r>
            <a:r>
              <a:rPr lang="en-US" sz="2000" dirty="0" err="1">
                <a:solidFill>
                  <a:srgbClr val="000000"/>
                </a:solidFill>
                <a:latin typeface="Times New Roman" pitchFamily="18" charset="0"/>
                <a:cs typeface="Times New Roman" pitchFamily="18" charset="0"/>
              </a:rPr>
              <a:t>NewAge</a:t>
            </a:r>
            <a:r>
              <a:rPr lang="en-US" sz="2000" dirty="0">
                <a:solidFill>
                  <a:srgbClr val="000000"/>
                </a:solidFill>
                <a:latin typeface="Times New Roman" pitchFamily="18" charset="0"/>
                <a:cs typeface="Times New Roman" pitchFamily="18" charset="0"/>
              </a:rPr>
              <a:t> Ltd. They claim it</a:t>
            </a:r>
            <a:r>
              <a:rPr lang="en-US" altLang="en-GB" sz="2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s not their responsibility because the damage was made during the transport</a:t>
            </a:r>
          </a:p>
          <a:p>
            <a:pPr lvl="2" algn="just">
              <a:lnSpc>
                <a:spcPct val="95000"/>
              </a:lnSpc>
              <a:buClr>
                <a:srgbClr val="000000"/>
              </a:buClr>
              <a:buSzPct val="80000"/>
            </a:pPr>
            <a:r>
              <a:rPr lang="en-US" sz="2000" b="1" dirty="0">
                <a:solidFill>
                  <a:srgbClr val="000000"/>
                </a:solidFill>
                <a:latin typeface="Times New Roman" pitchFamily="18" charset="0"/>
                <a:cs typeface="Times New Roman" pitchFamily="18" charset="0"/>
              </a:rPr>
              <a:t>A: </a:t>
            </a:r>
            <a:r>
              <a:rPr lang="en-US" sz="2000" dirty="0">
                <a:solidFill>
                  <a:srgbClr val="000000"/>
                </a:solidFill>
                <a:latin typeface="Times New Roman" pitchFamily="18" charset="0"/>
                <a:cs typeface="Times New Roman" pitchFamily="18" charset="0"/>
              </a:rPr>
              <a:t>According to art. 36 (Vienna Convention), the seller takes the responsibility for goods to the moment of transfer of risks</a:t>
            </a:r>
          </a:p>
          <a:p>
            <a:pPr lvl="2"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In case that the contract involves also a transport (which was the case) the responsibility passes on the buyer in the moment of handing over to the first transporter. Parties however contractually agreed that the moment is landing in Hamburg. Upon this time the responsibility had the seller = </a:t>
            </a:r>
            <a:r>
              <a:rPr lang="en-US" sz="2000" dirty="0" err="1">
                <a:solidFill>
                  <a:srgbClr val="000000"/>
                </a:solidFill>
                <a:latin typeface="Times New Roman" pitchFamily="18" charset="0"/>
                <a:cs typeface="Times New Roman" pitchFamily="18" charset="0"/>
              </a:rPr>
              <a:t>NewAge</a:t>
            </a:r>
            <a:r>
              <a:rPr lang="en-US" sz="2000" dirty="0">
                <a:solidFill>
                  <a:srgbClr val="000000"/>
                </a:solidFill>
                <a:latin typeface="Times New Roman" pitchFamily="18" charset="0"/>
                <a:cs typeface="Times New Roman" pitchFamily="18" charset="0"/>
              </a:rPr>
              <a:t> Ltd. </a:t>
            </a:r>
          </a:p>
          <a:p>
            <a:pPr algn="just">
              <a:lnSpc>
                <a:spcPct val="95000"/>
              </a:lnSpc>
            </a:pPr>
            <a:endParaRPr lang="en-US" sz="2000" dirty="0">
              <a:solidFill>
                <a:srgbClr val="000000"/>
              </a:solidFill>
              <a:latin typeface="Times New Roman" pitchFamily="18" charset="0"/>
              <a:cs typeface="Times New Roman" pitchFamily="18" charset="0"/>
            </a:endParaRPr>
          </a:p>
          <a:p>
            <a:pPr marL="0" lvl="1" algn="just">
              <a:lnSpc>
                <a:spcPct val="95000"/>
              </a:lnSpc>
              <a:buClr>
                <a:srgbClr val="000000"/>
              </a:buClr>
              <a:buSzPct val="100000"/>
            </a:pPr>
            <a:r>
              <a:rPr lang="en-US" sz="2000" b="1" dirty="0">
                <a:solidFill>
                  <a:srgbClr val="000000"/>
                </a:solidFill>
                <a:latin typeface="Times New Roman" pitchFamily="18" charset="0"/>
                <a:cs typeface="Times New Roman" pitchFamily="18" charset="0"/>
              </a:rPr>
              <a:t>Q: </a:t>
            </a:r>
            <a:r>
              <a:rPr lang="en-US" sz="2000" dirty="0">
                <a:solidFill>
                  <a:srgbClr val="000000"/>
                </a:solidFill>
                <a:latin typeface="Times New Roman" pitchFamily="18" charset="0"/>
                <a:cs typeface="Times New Roman" pitchFamily="18" charset="0"/>
              </a:rPr>
              <a:t>Consider how the claims of Furniture </a:t>
            </a:r>
            <a:r>
              <a:rPr lang="en-US" sz="2000" dirty="0" err="1">
                <a:solidFill>
                  <a:srgbClr val="000000"/>
                </a:solidFill>
                <a:latin typeface="Times New Roman" pitchFamily="18" charset="0"/>
                <a:cs typeface="Times New Roman" pitchFamily="18" charset="0"/>
              </a:rPr>
              <a:t>s.r.o</a:t>
            </a:r>
            <a:r>
              <a:rPr lang="en-US" sz="2000" dirty="0">
                <a:solidFill>
                  <a:srgbClr val="000000"/>
                </a:solidFill>
                <a:latin typeface="Times New Roman" pitchFamily="18" charset="0"/>
                <a:cs typeface="Times New Roman" pitchFamily="18" charset="0"/>
              </a:rPr>
              <a:t>. would change in case the contract was signed 8.3.2003, i.e. during transport of goods and there was no clause, but just: </a:t>
            </a:r>
            <a:r>
              <a:rPr lang="en-US" altLang="en-GB" sz="2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Place of delivery. Hamburg</a:t>
            </a:r>
            <a:r>
              <a:rPr lang="en-US" altLang="en-GB" sz="2000" dirty="0">
                <a:solidFill>
                  <a:srgbClr val="000000"/>
                </a:solidFill>
                <a:latin typeface="Times New Roman" pitchFamily="18" charset="0"/>
                <a:cs typeface="Times New Roman" pitchFamily="18" charset="0"/>
              </a:rPr>
              <a:t>”</a:t>
            </a:r>
            <a:endParaRPr lang="en-US" sz="2000" dirty="0">
              <a:solidFill>
                <a:srgbClr val="000000"/>
              </a:solidFill>
              <a:latin typeface="Times New Roman" pitchFamily="18" charset="0"/>
              <a:cs typeface="Times New Roman" pitchFamily="18" charset="0"/>
            </a:endParaRPr>
          </a:p>
          <a:p>
            <a:pPr lvl="2" algn="just">
              <a:lnSpc>
                <a:spcPct val="95000"/>
              </a:lnSpc>
              <a:buClr>
                <a:srgbClr val="000000"/>
              </a:buClr>
              <a:buSzPct val="80000"/>
            </a:pPr>
            <a:r>
              <a:rPr lang="en-US" sz="2000" b="1" dirty="0">
                <a:solidFill>
                  <a:srgbClr val="000000"/>
                </a:solidFill>
                <a:latin typeface="Times New Roman" pitchFamily="18" charset="0"/>
                <a:cs typeface="Times New Roman" pitchFamily="18" charset="0"/>
              </a:rPr>
              <a:t>A: </a:t>
            </a:r>
            <a:r>
              <a:rPr lang="en-US" sz="2000" dirty="0">
                <a:solidFill>
                  <a:srgbClr val="000000"/>
                </a:solidFill>
                <a:latin typeface="Times New Roman" pitchFamily="18" charset="0"/>
                <a:cs typeface="Times New Roman" pitchFamily="18" charset="0"/>
              </a:rPr>
              <a:t>The moment of transferring risks is regulated by art. 68, according which the transfer is in the moment of signing the contract</a:t>
            </a:r>
          </a:p>
          <a:p>
            <a:pPr lvl="2" algn="just">
              <a:lnSpc>
                <a:spcPct val="95000"/>
              </a:lnSpc>
              <a:buClr>
                <a:srgbClr val="000000"/>
              </a:buClr>
              <a:buSzPct val="80000"/>
              <a:buFont typeface="Courier New" pitchFamily="49" charset="0"/>
              <a:buChar char="o"/>
            </a:pPr>
            <a:r>
              <a:rPr lang="en-US" sz="2000" dirty="0">
                <a:solidFill>
                  <a:srgbClr val="000000"/>
                </a:solidFill>
                <a:latin typeface="Times New Roman" pitchFamily="18" charset="0"/>
                <a:cs typeface="Times New Roman" pitchFamily="18" charset="0"/>
              </a:rPr>
              <a:t>Goods was damaged 3.3.2003 and the contract was signed on 8</a:t>
            </a:r>
            <a:r>
              <a:rPr lang="en-US" sz="2000" baseline="30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 3. 2003. The claims of Furniture </a:t>
            </a:r>
            <a:r>
              <a:rPr lang="en-US" sz="2000" dirty="0" err="1">
                <a:solidFill>
                  <a:srgbClr val="000000"/>
                </a:solidFill>
                <a:latin typeface="Times New Roman" pitchFamily="18" charset="0"/>
                <a:cs typeface="Times New Roman" pitchFamily="18" charset="0"/>
              </a:rPr>
              <a:t>s.r.o</a:t>
            </a:r>
            <a:r>
              <a:rPr lang="en-US" sz="2000" dirty="0">
                <a:solidFill>
                  <a:srgbClr val="000000"/>
                </a:solidFill>
                <a:latin typeface="Times New Roman" pitchFamily="18" charset="0"/>
                <a:cs typeface="Times New Roman" pitchFamily="18" charset="0"/>
              </a:rPr>
              <a:t>. doesn</a:t>
            </a:r>
            <a:r>
              <a:rPr lang="en-US" altLang="en-GB" sz="2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t change, because the damage was made when the seller took the responsibility</a:t>
            </a:r>
          </a:p>
        </p:txBody>
      </p:sp>
    </p:spTree>
    <p:extLst>
      <p:ext uri="{BB962C8B-B14F-4D97-AF65-F5344CB8AC3E}">
        <p14:creationId xmlns:p14="http://schemas.microsoft.com/office/powerpoint/2010/main" val="1504720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Purchase contract content requisites</a:t>
            </a:r>
            <a:endParaRPr lang="en-GB" sz="3600" b="1" dirty="0">
              <a:solidFill>
                <a:schemeClr val="bg1"/>
              </a:solidFill>
              <a:latin typeface="Times New Roman" pitchFamily="18" charset="0"/>
              <a:cs typeface="Times New Roman" pitchFamily="18" charset="0"/>
            </a:endParaRPr>
          </a:p>
        </p:txBody>
      </p:sp>
      <p:sp>
        <p:nvSpPr>
          <p:cNvPr id="3079" name="TextovéPole 10"/>
          <p:cNvSpPr txBox="1">
            <a:spLocks noChangeArrowheads="1"/>
          </p:cNvSpPr>
          <p:nvPr/>
        </p:nvSpPr>
        <p:spPr bwMode="auto">
          <a:xfrm>
            <a:off x="357158" y="1500174"/>
            <a:ext cx="8477250" cy="40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60000" lvl="1" indent="-342900" algn="just">
              <a:lnSpc>
                <a:spcPct val="95000"/>
              </a:lnSpc>
              <a:spcBef>
                <a:spcPct val="0"/>
              </a:spcBef>
              <a:buClr>
                <a:srgbClr val="000000"/>
              </a:buClr>
              <a:buFontTx/>
              <a:buChar char="•"/>
            </a:pPr>
            <a:r>
              <a:rPr lang="en-US" b="1" dirty="0">
                <a:solidFill>
                  <a:srgbClr val="353025"/>
                </a:solidFill>
                <a:latin typeface="Times New Roman" pitchFamily="18" charset="0"/>
                <a:cs typeface="Times New Roman" pitchFamily="18" charset="0"/>
              </a:rPr>
              <a:t>Contractual parties</a:t>
            </a:r>
            <a:endParaRPr lang="en-US" sz="2400" b="1" dirty="0">
              <a:solidFill>
                <a:srgbClr val="353025"/>
              </a:solidFill>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pPr>
            <a:r>
              <a:rPr lang="en-US" sz="2300" dirty="0">
                <a:solidFill>
                  <a:srgbClr val="353025"/>
                </a:solidFill>
                <a:latin typeface="Times New Roman" pitchFamily="18" charset="0"/>
                <a:cs typeface="Times New Roman" pitchFamily="18" charset="0"/>
              </a:rPr>
              <a:t>Identification</a:t>
            </a:r>
            <a:endParaRPr lang="en-US" dirty="0">
              <a:solidFill>
                <a:srgbClr val="353025"/>
              </a:solidFill>
              <a:latin typeface="Times New Roman" pitchFamily="18" charset="0"/>
              <a:cs typeface="Times New Roman" pitchFamily="18" charset="0"/>
            </a:endParaRPr>
          </a:p>
          <a:p>
            <a:pPr marL="817200" lvl="4" algn="just">
              <a:lnSpc>
                <a:spcPct val="95000"/>
              </a:lnSpc>
              <a:spcBef>
                <a:spcPct val="0"/>
              </a:spcBef>
              <a:buClr>
                <a:srgbClr val="000000"/>
              </a:buClr>
              <a:buFont typeface="Wingdings" pitchFamily="2" charset="2"/>
              <a:buChar char="§"/>
            </a:pPr>
            <a:r>
              <a:rPr lang="en-US" sz="2200" i="1" dirty="0">
                <a:solidFill>
                  <a:srgbClr val="353025"/>
                </a:solidFill>
                <a:latin typeface="Times New Roman" pitchFamily="18" charset="0"/>
                <a:cs typeface="Times New Roman" pitchFamily="18" charset="0"/>
              </a:rPr>
              <a:t>„…see below as seller/buyer</a:t>
            </a:r>
            <a:r>
              <a:rPr lang="ja-JP" altLang="en-US" sz="2200" i="1" dirty="0">
                <a:solidFill>
                  <a:srgbClr val="353025"/>
                </a:solidFill>
                <a:latin typeface="Times New Roman" pitchFamily="18" charset="0"/>
                <a:cs typeface="Times New Roman" pitchFamily="18" charset="0"/>
              </a:rPr>
              <a:t>“</a:t>
            </a:r>
            <a:endParaRPr lang="cs-CZ" altLang="ja-JP" sz="2200" i="1" dirty="0">
              <a:solidFill>
                <a:srgbClr val="353025"/>
              </a:solidFill>
              <a:latin typeface="Times New Roman" pitchFamily="18" charset="0"/>
              <a:cs typeface="Times New Roman" pitchFamily="18" charset="0"/>
            </a:endParaRPr>
          </a:p>
          <a:p>
            <a:pPr marL="360000" lvl="3" algn="just">
              <a:lnSpc>
                <a:spcPct val="95000"/>
              </a:lnSpc>
              <a:spcBef>
                <a:spcPct val="0"/>
              </a:spcBef>
              <a:buClr>
                <a:srgbClr val="000000"/>
              </a:buClr>
              <a:buNone/>
            </a:pPr>
            <a:endParaRPr lang="en-US" altLang="ja-JP" dirty="0">
              <a:solidFill>
                <a:srgbClr val="353025"/>
              </a:solidFill>
              <a:latin typeface="Times New Roman" pitchFamily="18" charset="0"/>
              <a:cs typeface="Times New Roman" pitchFamily="18" charset="0"/>
            </a:endParaRPr>
          </a:p>
          <a:p>
            <a:pPr marL="360000" lvl="1" indent="-342900" algn="just">
              <a:lnSpc>
                <a:spcPct val="95000"/>
              </a:lnSpc>
              <a:spcBef>
                <a:spcPct val="0"/>
              </a:spcBef>
              <a:buClr>
                <a:srgbClr val="000000"/>
              </a:buClr>
              <a:buFontTx/>
              <a:buChar char="•"/>
            </a:pPr>
            <a:r>
              <a:rPr lang="en-US" b="1" dirty="0">
                <a:solidFill>
                  <a:srgbClr val="353025"/>
                </a:solidFill>
                <a:latin typeface="Times New Roman" pitchFamily="18" charset="0"/>
                <a:cs typeface="Times New Roman" pitchFamily="18" charset="0"/>
              </a:rPr>
              <a:t>The will of both parties to enter into the contract</a:t>
            </a:r>
            <a:endParaRPr lang="en-US" sz="2400" b="1" dirty="0">
              <a:solidFill>
                <a:srgbClr val="353025"/>
              </a:solidFill>
              <a:latin typeface="Times New Roman" pitchFamily="18" charset="0"/>
              <a:cs typeface="Times New Roman" pitchFamily="18" charset="0"/>
            </a:endParaRPr>
          </a:p>
          <a:p>
            <a:pPr marL="817200" lvl="4" algn="just">
              <a:lnSpc>
                <a:spcPct val="95000"/>
              </a:lnSpc>
              <a:spcBef>
                <a:spcPct val="0"/>
              </a:spcBef>
              <a:buClr>
                <a:srgbClr val="000000"/>
              </a:buClr>
              <a:buFont typeface="Wingdings" pitchFamily="2" charset="2"/>
              <a:buChar char="§"/>
            </a:pPr>
            <a:r>
              <a:rPr lang="en-US" sz="2200" i="1" dirty="0">
                <a:solidFill>
                  <a:srgbClr val="353025"/>
                </a:solidFill>
                <a:latin typeface="Times New Roman" pitchFamily="18" charset="0"/>
                <a:cs typeface="Times New Roman" pitchFamily="18" charset="0"/>
              </a:rPr>
              <a:t>„Parties above have decided….</a:t>
            </a:r>
            <a:r>
              <a:rPr lang="ja-JP" altLang="en-US" sz="2200" i="1" dirty="0">
                <a:solidFill>
                  <a:srgbClr val="353025"/>
                </a:solidFill>
                <a:latin typeface="Times New Roman" pitchFamily="18" charset="0"/>
                <a:cs typeface="Times New Roman" pitchFamily="18" charset="0"/>
              </a:rPr>
              <a:t>“</a:t>
            </a:r>
            <a:endParaRPr lang="cs-CZ" altLang="ja-JP" sz="2200" i="1" dirty="0">
              <a:solidFill>
                <a:srgbClr val="353025"/>
              </a:solidFill>
              <a:latin typeface="Times New Roman" pitchFamily="18" charset="0"/>
              <a:cs typeface="Times New Roman" pitchFamily="18" charset="0"/>
            </a:endParaRPr>
          </a:p>
          <a:p>
            <a:pPr marL="360000" lvl="3" algn="just">
              <a:lnSpc>
                <a:spcPct val="95000"/>
              </a:lnSpc>
              <a:spcBef>
                <a:spcPct val="0"/>
              </a:spcBef>
              <a:buClr>
                <a:srgbClr val="000000"/>
              </a:buClr>
              <a:buNone/>
            </a:pPr>
            <a:endParaRPr lang="en-US" altLang="ja-JP" dirty="0">
              <a:solidFill>
                <a:srgbClr val="353025"/>
              </a:solidFill>
              <a:latin typeface="Times New Roman" pitchFamily="18" charset="0"/>
              <a:cs typeface="Times New Roman" pitchFamily="18" charset="0"/>
            </a:endParaRPr>
          </a:p>
          <a:p>
            <a:pPr marL="360000" lvl="1" indent="-342900" algn="just">
              <a:lnSpc>
                <a:spcPct val="95000"/>
              </a:lnSpc>
              <a:spcBef>
                <a:spcPct val="0"/>
              </a:spcBef>
              <a:buClr>
                <a:srgbClr val="000000"/>
              </a:buClr>
              <a:buFontTx/>
              <a:buChar char="•"/>
            </a:pPr>
            <a:r>
              <a:rPr lang="en-US" b="1" dirty="0">
                <a:solidFill>
                  <a:srgbClr val="353025"/>
                </a:solidFill>
                <a:latin typeface="Times New Roman" pitchFamily="18" charset="0"/>
                <a:cs typeface="Times New Roman" pitchFamily="18" charset="0"/>
              </a:rPr>
              <a:t>The object of contract – description of goods</a:t>
            </a:r>
            <a:endParaRPr lang="en-US" sz="2400" b="1" dirty="0">
              <a:solidFill>
                <a:srgbClr val="353025"/>
              </a:solidFill>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pPr>
            <a:r>
              <a:rPr lang="en-US" sz="1800" dirty="0">
                <a:solidFill>
                  <a:srgbClr val="353025"/>
                </a:solidFill>
                <a:latin typeface="Times New Roman" pitchFamily="18" charset="0"/>
                <a:cs typeface="Times New Roman" pitchFamily="18" charset="0"/>
              </a:rPr>
              <a:t>Can be specified by the reference to the catalogue, or samples…</a:t>
            </a:r>
          </a:p>
          <a:p>
            <a:pPr marL="817200" lvl="3" indent="-285750" algn="just">
              <a:lnSpc>
                <a:spcPct val="95000"/>
              </a:lnSpc>
              <a:spcBef>
                <a:spcPct val="0"/>
              </a:spcBef>
              <a:buClr>
                <a:srgbClr val="000000"/>
              </a:buClr>
              <a:buSzPct val="80000"/>
              <a:buFont typeface="Courier New" pitchFamily="49" charset="0"/>
              <a:buChar char="o"/>
            </a:pPr>
            <a:r>
              <a:rPr lang="en-US" sz="1800" dirty="0">
                <a:solidFill>
                  <a:srgbClr val="353025"/>
                </a:solidFill>
                <a:latin typeface="Times New Roman" pitchFamily="18" charset="0"/>
                <a:cs typeface="Times New Roman" pitchFamily="18" charset="0"/>
              </a:rPr>
              <a:t>Machines – has to be also description with technical specification</a:t>
            </a:r>
          </a:p>
          <a:p>
            <a:pPr marL="817200" lvl="3" indent="-285750" algn="just">
              <a:lnSpc>
                <a:spcPct val="95000"/>
              </a:lnSpc>
              <a:spcBef>
                <a:spcPct val="0"/>
              </a:spcBef>
              <a:buClr>
                <a:srgbClr val="000000"/>
              </a:buClr>
              <a:buSzPct val="80000"/>
              <a:buFont typeface="Courier New" pitchFamily="49" charset="0"/>
              <a:buChar char="o"/>
            </a:pPr>
            <a:r>
              <a:rPr lang="en-US" sz="1800" dirty="0">
                <a:solidFill>
                  <a:srgbClr val="353025"/>
                </a:solidFill>
                <a:latin typeface="Times New Roman" pitchFamily="18" charset="0"/>
                <a:cs typeface="Times New Roman" pitchFamily="18" charset="0"/>
              </a:rPr>
              <a:t>„internal part of the contract is description of contractual subject which is technical file attached in the Annex No. …</a:t>
            </a:r>
            <a:r>
              <a:rPr lang="ja-JP" altLang="en-US" sz="1800" i="1" dirty="0">
                <a:solidFill>
                  <a:srgbClr val="353025"/>
                </a:solidFill>
                <a:latin typeface="Times New Roman" pitchFamily="18" charset="0"/>
                <a:cs typeface="Times New Roman" pitchFamily="18" charset="0"/>
              </a:rPr>
              <a:t>“</a:t>
            </a:r>
            <a:endParaRPr lang="en-US" altLang="ja-JP" sz="1800" dirty="0">
              <a:solidFill>
                <a:srgbClr val="353025"/>
              </a:solidFill>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Purchase contract content requisites</a:t>
            </a:r>
            <a:endParaRPr lang="en-GB" sz="3600" b="1" dirty="0">
              <a:solidFill>
                <a:schemeClr val="bg1"/>
              </a:solidFill>
              <a:latin typeface="Times New Roman" pitchFamily="18" charset="0"/>
              <a:cs typeface="Times New Roman" pitchFamily="18" charset="0"/>
            </a:endParaRPr>
          </a:p>
        </p:txBody>
      </p:sp>
      <p:sp>
        <p:nvSpPr>
          <p:cNvPr id="6" name="Rectangle 2"/>
          <p:cNvSpPr>
            <a:spLocks noGrp="1" noChangeArrowheads="1"/>
          </p:cNvSpPr>
          <p:nvPr>
            <p:ph type="subTitle" idx="4294967295"/>
          </p:nvPr>
        </p:nvSpPr>
        <p:spPr>
          <a:xfrm>
            <a:off x="428596" y="1000108"/>
            <a:ext cx="8412222" cy="5643602"/>
          </a:xfrm>
        </p:spPr>
        <p:txBody>
          <a:bodyPr lIns="0" tIns="0" rIns="0" bIns="0">
            <a:normAutofit/>
          </a:bodyPr>
          <a:lstStyle/>
          <a:p>
            <a:pPr marL="360000" lvl="1" indent="0" algn="just" eaLnBrk="1" hangingPunct="1">
              <a:lnSpc>
                <a:spcPct val="95000"/>
              </a:lnSpc>
              <a:spcBef>
                <a:spcPct val="0"/>
              </a:spcBef>
              <a:buClr>
                <a:srgbClr val="000000"/>
              </a:buClr>
              <a:buFont typeface="Wingdings" pitchFamily="2" charset="2"/>
              <a:buNone/>
            </a:pPr>
            <a:r>
              <a:rPr lang="en-US" sz="3200" b="1" dirty="0">
                <a:solidFill>
                  <a:srgbClr val="353025"/>
                </a:solidFill>
                <a:latin typeface="Times New Roman" pitchFamily="18" charset="0"/>
                <a:cs typeface="Times New Roman" pitchFamily="18" charset="0"/>
              </a:rPr>
              <a:t>Quality</a:t>
            </a:r>
            <a:endParaRPr lang="cs-CZ" sz="3200" b="1" dirty="0">
              <a:solidFill>
                <a:srgbClr val="353025"/>
              </a:solidFill>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pPr>
            <a:r>
              <a:rPr lang="en-US" sz="2200" dirty="0">
                <a:solidFill>
                  <a:srgbClr val="353025"/>
                </a:solidFill>
                <a:latin typeface="Times New Roman" pitchFamily="18" charset="0"/>
                <a:cs typeface="Times New Roman" pitchFamily="18" charset="0"/>
              </a:rPr>
              <a:t>Beware of using some of abbreviations</a:t>
            </a:r>
          </a:p>
          <a:p>
            <a:pPr marL="1274400" lvl="5" algn="just">
              <a:lnSpc>
                <a:spcPct val="95000"/>
              </a:lnSpc>
              <a:spcBef>
                <a:spcPct val="0"/>
              </a:spcBef>
              <a:buClr>
                <a:srgbClr val="000000"/>
              </a:buClr>
              <a:buFont typeface="Wingdings" pitchFamily="2" charset="2"/>
              <a:buChar char="§"/>
            </a:pPr>
            <a:r>
              <a:rPr lang="en-US" dirty="0">
                <a:solidFill>
                  <a:srgbClr val="353025"/>
                </a:solidFill>
                <a:latin typeface="Times New Roman" pitchFamily="18" charset="0"/>
                <a:cs typeface="Times New Roman" pitchFamily="18" charset="0"/>
              </a:rPr>
              <a:t>E.g. F.A.Q. – </a:t>
            </a:r>
            <a:r>
              <a:rPr lang="en-US" i="1" dirty="0">
                <a:solidFill>
                  <a:srgbClr val="353025"/>
                </a:solidFill>
                <a:latin typeface="Times New Roman" pitchFamily="18" charset="0"/>
                <a:cs typeface="Times New Roman" pitchFamily="18" charset="0"/>
              </a:rPr>
              <a:t>fair average quality</a:t>
            </a:r>
            <a:r>
              <a:rPr lang="en-US" dirty="0">
                <a:solidFill>
                  <a:srgbClr val="353025"/>
                </a:solidFill>
                <a:latin typeface="Times New Roman" pitchFamily="18" charset="0"/>
                <a:cs typeface="Times New Roman" pitchFamily="18" charset="0"/>
              </a:rPr>
              <a:t> usually means that goods can contain also not quality parts and still have label as fair average</a:t>
            </a:r>
          </a:p>
          <a:p>
            <a:pPr marL="360000" lvl="3" indent="-228600" algn="just" eaLnBrk="1" hangingPunct="1">
              <a:lnSpc>
                <a:spcPct val="95000"/>
              </a:lnSpc>
              <a:spcBef>
                <a:spcPct val="0"/>
              </a:spcBef>
              <a:buClr>
                <a:srgbClr val="000000"/>
              </a:buClr>
              <a:buFont typeface="Wingdings" pitchFamily="2" charset="2"/>
              <a:buChar char="§"/>
            </a:pPr>
            <a:endParaRPr lang="en-US" sz="1800" dirty="0">
              <a:solidFill>
                <a:srgbClr val="353025"/>
              </a:solidFill>
              <a:latin typeface="Times New Roman" pitchFamily="18" charset="0"/>
              <a:cs typeface="Times New Roman" pitchFamily="18" charset="0"/>
            </a:endParaRPr>
          </a:p>
          <a:p>
            <a:pPr marL="360000" lvl="3" indent="-228600" algn="just" eaLnBrk="1" hangingPunct="1">
              <a:lnSpc>
                <a:spcPct val="95000"/>
              </a:lnSpc>
              <a:spcBef>
                <a:spcPct val="0"/>
              </a:spcBef>
              <a:buClr>
                <a:srgbClr val="000000"/>
              </a:buClr>
              <a:buFont typeface="Wingdings" pitchFamily="2" charset="2"/>
              <a:buChar char="§"/>
            </a:pPr>
            <a:endParaRPr lang="en-US" sz="1800" dirty="0">
              <a:solidFill>
                <a:srgbClr val="353025"/>
              </a:solidFill>
              <a:latin typeface="Times New Roman" pitchFamily="18" charset="0"/>
              <a:cs typeface="Times New Roman" pitchFamily="18" charset="0"/>
            </a:endParaRPr>
          </a:p>
          <a:p>
            <a:pPr marL="360000" lvl="1" indent="0" algn="just" eaLnBrk="1" hangingPunct="1">
              <a:lnSpc>
                <a:spcPct val="95000"/>
              </a:lnSpc>
              <a:spcBef>
                <a:spcPct val="0"/>
              </a:spcBef>
              <a:buClr>
                <a:srgbClr val="000000"/>
              </a:buClr>
              <a:buFont typeface="Wingdings" pitchFamily="2" charset="2"/>
              <a:buNone/>
            </a:pPr>
            <a:r>
              <a:rPr lang="en-US" sz="3200" b="1" dirty="0">
                <a:solidFill>
                  <a:srgbClr val="353025"/>
                </a:solidFill>
                <a:latin typeface="Times New Roman" pitchFamily="18" charset="0"/>
                <a:cs typeface="Times New Roman" pitchFamily="18" charset="0"/>
              </a:rPr>
              <a:t>Quantity</a:t>
            </a:r>
            <a:endParaRPr lang="cs-CZ" sz="3200" b="1" dirty="0">
              <a:solidFill>
                <a:srgbClr val="353025"/>
              </a:solidFill>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pPr>
            <a:r>
              <a:rPr lang="en-US" sz="2400" dirty="0">
                <a:solidFill>
                  <a:srgbClr val="353025"/>
                </a:solidFill>
                <a:latin typeface="Times New Roman" pitchFamily="18" charset="0"/>
                <a:cs typeface="Times New Roman" pitchFamily="18" charset="0"/>
              </a:rPr>
              <a:t>Fixed</a:t>
            </a:r>
          </a:p>
          <a:p>
            <a:pPr marL="817200" lvl="3" indent="-285750" algn="just">
              <a:lnSpc>
                <a:spcPct val="95000"/>
              </a:lnSpc>
              <a:spcBef>
                <a:spcPct val="0"/>
              </a:spcBef>
              <a:buClr>
                <a:srgbClr val="000000"/>
              </a:buClr>
              <a:buSzPct val="80000"/>
              <a:buFont typeface="Courier New" pitchFamily="49" charset="0"/>
              <a:buChar char="o"/>
            </a:pPr>
            <a:r>
              <a:rPr lang="en-US" sz="2400" dirty="0">
                <a:solidFill>
                  <a:srgbClr val="353025"/>
                </a:solidFill>
                <a:latin typeface="Times New Roman" pitchFamily="18" charset="0"/>
                <a:cs typeface="Times New Roman" pitchFamily="18" charset="0"/>
              </a:rPr>
              <a:t>Approximately specified – raw materials, agricultural crops in loose form</a:t>
            </a:r>
          </a:p>
          <a:p>
            <a:pPr marL="1274400" lvl="5" algn="just">
              <a:lnSpc>
                <a:spcPct val="95000"/>
              </a:lnSpc>
              <a:spcBef>
                <a:spcPct val="0"/>
              </a:spcBef>
              <a:buClr>
                <a:srgbClr val="000000"/>
              </a:buClr>
              <a:buFont typeface="Wingdings" pitchFamily="2" charset="2"/>
              <a:buChar char="§"/>
            </a:pPr>
            <a:r>
              <a:rPr lang="en-US" sz="2200" dirty="0">
                <a:solidFill>
                  <a:srgbClr val="353025"/>
                </a:solidFill>
                <a:latin typeface="Times New Roman" pitchFamily="18" charset="0"/>
                <a:cs typeface="Times New Roman" pitchFamily="18" charset="0"/>
              </a:rPr>
              <a:t>Some practices concerning loss due to drying up – e.g. grain or evaporation, etc.</a:t>
            </a:r>
          </a:p>
          <a:p>
            <a:pPr marL="1274400" lvl="5" algn="just">
              <a:lnSpc>
                <a:spcPct val="95000"/>
              </a:lnSpc>
              <a:spcBef>
                <a:spcPct val="0"/>
              </a:spcBef>
              <a:buClr>
                <a:srgbClr val="000000"/>
              </a:buClr>
              <a:buFont typeface="Wingdings" pitchFamily="2" charset="2"/>
              <a:buChar char="§"/>
            </a:pPr>
            <a:r>
              <a:rPr lang="en-US" sz="2200" dirty="0">
                <a:solidFill>
                  <a:srgbClr val="353025"/>
                </a:solidFill>
                <a:latin typeface="Times New Roman" pitchFamily="18" charset="0"/>
                <a:cs typeface="Times New Roman" pitchFamily="18" charset="0"/>
              </a:rPr>
              <a:t>Important is to give the </a:t>
            </a:r>
            <a:r>
              <a:rPr lang="en-US" sz="2200" dirty="0" err="1">
                <a:solidFill>
                  <a:srgbClr val="353025"/>
                </a:solidFill>
                <a:latin typeface="Times New Roman" pitchFamily="18" charset="0"/>
                <a:cs typeface="Times New Roman" pitchFamily="18" charset="0"/>
              </a:rPr>
              <a:t>brutto</a:t>
            </a:r>
            <a:r>
              <a:rPr lang="en-US" sz="2200" dirty="0">
                <a:solidFill>
                  <a:srgbClr val="353025"/>
                </a:solidFill>
                <a:latin typeface="Times New Roman" pitchFamily="18" charset="0"/>
                <a:cs typeface="Times New Roman" pitchFamily="18" charset="0"/>
              </a:rPr>
              <a:t> weight which is including packaging as well as </a:t>
            </a:r>
            <a:r>
              <a:rPr lang="en-US" sz="2200" dirty="0" err="1">
                <a:solidFill>
                  <a:srgbClr val="353025"/>
                </a:solidFill>
                <a:latin typeface="Times New Roman" pitchFamily="18" charset="0"/>
                <a:cs typeface="Times New Roman" pitchFamily="18" charset="0"/>
              </a:rPr>
              <a:t>netto</a:t>
            </a:r>
            <a:endParaRPr lang="en-US" sz="2800" dirty="0">
              <a:solidFill>
                <a:srgbClr val="353025"/>
              </a:solidFill>
              <a:latin typeface="Times New Roman" pitchFamily="18" charset="0"/>
              <a:cs typeface="Times New Roman" pitchFamily="18" charset="0"/>
            </a:endParaRPr>
          </a:p>
          <a:p>
            <a:pPr marL="360000" lvl="2" indent="-285750" algn="just" eaLnBrk="1" hangingPunct="1">
              <a:lnSpc>
                <a:spcPct val="95000"/>
              </a:lnSpc>
              <a:spcBef>
                <a:spcPct val="0"/>
              </a:spcBef>
              <a:buClr>
                <a:srgbClr val="000000"/>
              </a:buClr>
              <a:buFont typeface="Wingdings" pitchFamily="2" charset="2"/>
              <a:buChar char=" "/>
            </a:pPr>
            <a:endParaRPr lang="en-US" sz="2800" dirty="0">
              <a:solidFill>
                <a:srgbClr val="353025"/>
              </a:solidFill>
              <a:latin typeface="Times New Roman" pitchFamily="18" charset="0"/>
              <a:cs typeface="Times New Roman" pitchFamily="18" charset="0"/>
            </a:endParaRPr>
          </a:p>
        </p:txBody>
      </p:sp>
    </p:spTree>
    <p:extLst>
      <p:ext uri="{BB962C8B-B14F-4D97-AF65-F5344CB8AC3E}">
        <p14:creationId xmlns:p14="http://schemas.microsoft.com/office/powerpoint/2010/main" val="1504720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Purchase contract content requisites</a:t>
            </a:r>
            <a:endParaRPr lang="en-GB" sz="3600" b="1" dirty="0">
              <a:solidFill>
                <a:schemeClr val="bg1"/>
              </a:solidFill>
              <a:latin typeface="Times New Roman" pitchFamily="18" charset="0"/>
              <a:cs typeface="Times New Roman" pitchFamily="18" charset="0"/>
            </a:endParaRPr>
          </a:p>
        </p:txBody>
      </p:sp>
      <p:sp>
        <p:nvSpPr>
          <p:cNvPr id="6" name="Rectangle 2"/>
          <p:cNvSpPr>
            <a:spLocks noGrp="1" noChangeArrowheads="1"/>
          </p:cNvSpPr>
          <p:nvPr>
            <p:ph type="subTitle" idx="4294967295"/>
          </p:nvPr>
        </p:nvSpPr>
        <p:spPr>
          <a:xfrm>
            <a:off x="357158" y="928670"/>
            <a:ext cx="8429684" cy="5715040"/>
          </a:xfrm>
        </p:spPr>
        <p:txBody>
          <a:bodyPr lIns="0" tIns="0" rIns="0" bIns="0">
            <a:normAutofit/>
          </a:bodyPr>
          <a:lstStyle/>
          <a:p>
            <a:pPr marL="817200" lvl="1" indent="-457200">
              <a:lnSpc>
                <a:spcPct val="95000"/>
              </a:lnSpc>
              <a:spcBef>
                <a:spcPct val="0"/>
              </a:spcBef>
              <a:buClr>
                <a:srgbClr val="000000"/>
              </a:buClr>
            </a:pPr>
            <a:r>
              <a:rPr lang="en-US" b="1" dirty="0">
                <a:solidFill>
                  <a:srgbClr val="353025"/>
                </a:solidFill>
                <a:latin typeface="Times New Roman" pitchFamily="18" charset="0"/>
                <a:cs typeface="Times New Roman" pitchFamily="18" charset="0"/>
              </a:rPr>
              <a:t>Packaging </a:t>
            </a:r>
            <a:endParaRPr lang="cs-CZ" b="1" dirty="0">
              <a:solidFill>
                <a:srgbClr val="353025"/>
              </a:solidFill>
              <a:latin typeface="Times New Roman" pitchFamily="18" charset="0"/>
              <a:cs typeface="Times New Roman" pitchFamily="18" charset="0"/>
            </a:endParaRPr>
          </a:p>
          <a:p>
            <a:pPr marL="817200" lvl="3" indent="-285750">
              <a:lnSpc>
                <a:spcPct val="95000"/>
              </a:lnSpc>
              <a:spcBef>
                <a:spcPct val="0"/>
              </a:spcBef>
              <a:buClr>
                <a:srgbClr val="000000"/>
              </a:buClr>
              <a:buSzPct val="80000"/>
              <a:buFont typeface="Courier New" pitchFamily="49" charset="0"/>
              <a:buChar char="o"/>
            </a:pPr>
            <a:r>
              <a:rPr lang="en-US" dirty="0">
                <a:solidFill>
                  <a:srgbClr val="353025"/>
                </a:solidFill>
                <a:latin typeface="Times New Roman" pitchFamily="18" charset="0"/>
                <a:cs typeface="Times New Roman" pitchFamily="18" charset="0"/>
              </a:rPr>
              <a:t>It is regularly considered as seller</a:t>
            </a:r>
            <a:r>
              <a:rPr lang="en-US" altLang="en-GB" dirty="0">
                <a:solidFill>
                  <a:srgbClr val="353025"/>
                </a:solidFill>
                <a:latin typeface="Times New Roman" pitchFamily="18" charset="0"/>
                <a:cs typeface="Times New Roman" pitchFamily="18" charset="0"/>
              </a:rPr>
              <a:t>’</a:t>
            </a:r>
            <a:r>
              <a:rPr lang="en-US" dirty="0">
                <a:solidFill>
                  <a:srgbClr val="353025"/>
                </a:solidFill>
                <a:latin typeface="Times New Roman" pitchFamily="18" charset="0"/>
                <a:cs typeface="Times New Roman" pitchFamily="18" charset="0"/>
              </a:rPr>
              <a:t>s duty</a:t>
            </a:r>
          </a:p>
          <a:p>
            <a:pPr marL="1274400" lvl="5" algn="just">
              <a:lnSpc>
                <a:spcPct val="95000"/>
              </a:lnSpc>
              <a:spcBef>
                <a:spcPct val="0"/>
              </a:spcBef>
              <a:buClr>
                <a:srgbClr val="000000"/>
              </a:buClr>
              <a:buFont typeface="Wingdings" pitchFamily="2" charset="2"/>
              <a:buChar char="§"/>
            </a:pPr>
            <a:r>
              <a:rPr lang="en-US" sz="1800" dirty="0">
                <a:solidFill>
                  <a:srgbClr val="353025"/>
                </a:solidFill>
                <a:latin typeface="Times New Roman" pitchFamily="18" charset="0"/>
                <a:cs typeface="Times New Roman" pitchFamily="18" charset="0"/>
              </a:rPr>
              <a:t>Responsible for proper ensuring the goods in transport</a:t>
            </a:r>
          </a:p>
          <a:p>
            <a:pPr marL="1274400" lvl="5" algn="just">
              <a:lnSpc>
                <a:spcPct val="95000"/>
              </a:lnSpc>
              <a:spcBef>
                <a:spcPct val="0"/>
              </a:spcBef>
              <a:buClr>
                <a:srgbClr val="000000"/>
              </a:buClr>
              <a:buFont typeface="Wingdings" pitchFamily="2" charset="2"/>
              <a:buChar char="§"/>
            </a:pPr>
            <a:r>
              <a:rPr lang="en-US" sz="1800" dirty="0">
                <a:solidFill>
                  <a:srgbClr val="353025"/>
                </a:solidFill>
                <a:latin typeface="Times New Roman" pitchFamily="18" charset="0"/>
                <a:cs typeface="Times New Roman" pitchFamily="18" charset="0"/>
              </a:rPr>
              <a:t>There is a need to consider if the packaging is already included in the price</a:t>
            </a:r>
          </a:p>
          <a:p>
            <a:pPr marL="1274400" lvl="5" algn="just">
              <a:lnSpc>
                <a:spcPct val="95000"/>
              </a:lnSpc>
              <a:spcBef>
                <a:spcPct val="0"/>
              </a:spcBef>
              <a:buClr>
                <a:srgbClr val="000000"/>
              </a:buClr>
              <a:buFont typeface="Wingdings" pitchFamily="2" charset="2"/>
              <a:buChar char="§"/>
            </a:pPr>
            <a:r>
              <a:rPr lang="en-US" sz="1800" dirty="0">
                <a:solidFill>
                  <a:srgbClr val="353025"/>
                </a:solidFill>
                <a:latin typeface="Times New Roman" pitchFamily="18" charset="0"/>
                <a:cs typeface="Times New Roman" pitchFamily="18" charset="0"/>
              </a:rPr>
              <a:t>Questions regarding packaging might contain other modifications, such as INCOTERMS</a:t>
            </a:r>
          </a:p>
          <a:p>
            <a:pPr marL="360000" lvl="3" indent="-228600" eaLnBrk="1" hangingPunct="1">
              <a:lnSpc>
                <a:spcPct val="95000"/>
              </a:lnSpc>
              <a:spcBef>
                <a:spcPct val="0"/>
              </a:spcBef>
              <a:buClr>
                <a:srgbClr val="000000"/>
              </a:buClr>
              <a:buFont typeface="Wingdings" pitchFamily="2" charset="2"/>
              <a:buChar char="§"/>
            </a:pPr>
            <a:endParaRPr lang="en-US" dirty="0">
              <a:solidFill>
                <a:srgbClr val="353025"/>
              </a:solidFill>
              <a:latin typeface="Times New Roman" pitchFamily="18" charset="0"/>
              <a:cs typeface="Times New Roman" pitchFamily="18" charset="0"/>
            </a:endParaRPr>
          </a:p>
          <a:p>
            <a:pPr marL="817200" lvl="1" indent="-457200">
              <a:lnSpc>
                <a:spcPct val="95000"/>
              </a:lnSpc>
              <a:spcBef>
                <a:spcPct val="0"/>
              </a:spcBef>
              <a:buClr>
                <a:srgbClr val="000000"/>
              </a:buClr>
            </a:pPr>
            <a:r>
              <a:rPr lang="en-US" b="1" dirty="0">
                <a:solidFill>
                  <a:srgbClr val="353025"/>
                </a:solidFill>
                <a:latin typeface="Times New Roman" pitchFamily="18" charset="0"/>
                <a:cs typeface="Times New Roman" pitchFamily="18" charset="0"/>
              </a:rPr>
              <a:t>Pricing</a:t>
            </a:r>
            <a:endParaRPr lang="cs-CZ" b="1" dirty="0">
              <a:solidFill>
                <a:srgbClr val="353025"/>
              </a:solidFill>
              <a:latin typeface="Times New Roman" pitchFamily="18" charset="0"/>
              <a:cs typeface="Times New Roman" pitchFamily="18" charset="0"/>
            </a:endParaRPr>
          </a:p>
          <a:p>
            <a:pPr marL="817200" lvl="3" indent="-285750">
              <a:lnSpc>
                <a:spcPct val="95000"/>
              </a:lnSpc>
              <a:spcBef>
                <a:spcPct val="0"/>
              </a:spcBef>
              <a:buClr>
                <a:srgbClr val="000000"/>
              </a:buClr>
              <a:buSzPct val="80000"/>
              <a:buFont typeface="Courier New" pitchFamily="49" charset="0"/>
              <a:buChar char="o"/>
            </a:pPr>
            <a:r>
              <a:rPr lang="en-US" dirty="0">
                <a:solidFill>
                  <a:srgbClr val="353025"/>
                </a:solidFill>
                <a:latin typeface="Times New Roman" pitchFamily="18" charset="0"/>
                <a:cs typeface="Times New Roman" pitchFamily="18" charset="0"/>
              </a:rPr>
              <a:t>Directly</a:t>
            </a:r>
          </a:p>
          <a:p>
            <a:pPr marL="817200" lvl="3" indent="-285750">
              <a:lnSpc>
                <a:spcPct val="95000"/>
              </a:lnSpc>
              <a:spcBef>
                <a:spcPct val="0"/>
              </a:spcBef>
              <a:buClr>
                <a:srgbClr val="000000"/>
              </a:buClr>
              <a:buSzPct val="80000"/>
              <a:buFont typeface="Courier New" pitchFamily="49" charset="0"/>
              <a:buChar char="o"/>
            </a:pPr>
            <a:r>
              <a:rPr lang="en-US" dirty="0">
                <a:solidFill>
                  <a:srgbClr val="353025"/>
                </a:solidFill>
                <a:latin typeface="Times New Roman" pitchFamily="18" charset="0"/>
                <a:cs typeface="Times New Roman" pitchFamily="18" charset="0"/>
              </a:rPr>
              <a:t>Supportive – price of that goods on the market (Article 55)</a:t>
            </a:r>
          </a:p>
          <a:p>
            <a:pPr marL="817200" lvl="3" indent="-285750">
              <a:lnSpc>
                <a:spcPct val="95000"/>
              </a:lnSpc>
              <a:spcBef>
                <a:spcPct val="0"/>
              </a:spcBef>
              <a:buClr>
                <a:srgbClr val="000000"/>
              </a:buClr>
              <a:buSzPct val="80000"/>
              <a:buFont typeface="Courier New" pitchFamily="49" charset="0"/>
              <a:buChar char="o"/>
            </a:pPr>
            <a:endParaRPr lang="en-US" sz="2000" dirty="0">
              <a:solidFill>
                <a:srgbClr val="353025"/>
              </a:solidFill>
              <a:latin typeface="Times New Roman" pitchFamily="18" charset="0"/>
              <a:cs typeface="Times New Roman" pitchFamily="18" charset="0"/>
            </a:endParaRPr>
          </a:p>
          <a:p>
            <a:pPr marL="817200" lvl="1" indent="-457200">
              <a:lnSpc>
                <a:spcPct val="95000"/>
              </a:lnSpc>
              <a:spcBef>
                <a:spcPct val="0"/>
              </a:spcBef>
              <a:buClr>
                <a:srgbClr val="000000"/>
              </a:buClr>
              <a:buSzPct val="80000"/>
            </a:pPr>
            <a:r>
              <a:rPr lang="en-US" b="1" dirty="0">
                <a:solidFill>
                  <a:srgbClr val="353025"/>
                </a:solidFill>
                <a:latin typeface="Times New Roman" pitchFamily="18" charset="0"/>
                <a:cs typeface="Times New Roman" pitchFamily="18" charset="0"/>
              </a:rPr>
              <a:t>Payment and Delivery terms</a:t>
            </a:r>
          </a:p>
        </p:txBody>
      </p:sp>
    </p:spTree>
    <p:extLst>
      <p:ext uri="{BB962C8B-B14F-4D97-AF65-F5344CB8AC3E}">
        <p14:creationId xmlns:p14="http://schemas.microsoft.com/office/powerpoint/2010/main" val="15047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Seller</a:t>
            </a:r>
            <a:r>
              <a:rPr lang="en-US" altLang="en-GB" sz="3600" b="1" dirty="0">
                <a:solidFill>
                  <a:schemeClr val="bg1"/>
                </a:solidFill>
                <a:latin typeface="Times New Roman" pitchFamily="18" charset="0"/>
                <a:cs typeface="Times New Roman" pitchFamily="18" charset="0"/>
              </a:rPr>
              <a:t>’</a:t>
            </a:r>
            <a:r>
              <a:rPr lang="en-US" sz="3600" b="1" dirty="0">
                <a:solidFill>
                  <a:schemeClr val="bg1"/>
                </a:solidFill>
                <a:latin typeface="Times New Roman" pitchFamily="18" charset="0"/>
                <a:cs typeface="Times New Roman" pitchFamily="18" charset="0"/>
              </a:rPr>
              <a:t>s duties</a:t>
            </a:r>
            <a:endParaRPr lang="en-GB" sz="3600" b="1" dirty="0">
              <a:solidFill>
                <a:schemeClr val="bg1"/>
              </a:solidFill>
              <a:latin typeface="Times New Roman" pitchFamily="18" charset="0"/>
              <a:cs typeface="Times New Roman" pitchFamily="18" charset="0"/>
            </a:endParaRPr>
          </a:p>
        </p:txBody>
      </p:sp>
      <p:sp>
        <p:nvSpPr>
          <p:cNvPr id="5" name="Obdélník 4"/>
          <p:cNvSpPr/>
          <p:nvPr/>
        </p:nvSpPr>
        <p:spPr>
          <a:xfrm>
            <a:off x="323528" y="1916832"/>
            <a:ext cx="8286808" cy="5048305"/>
          </a:xfrm>
          <a:prstGeom prst="rect">
            <a:avLst/>
          </a:prstGeom>
        </p:spPr>
        <p:txBody>
          <a:bodyPr wrap="square">
            <a:spAutoFit/>
          </a:bodyPr>
          <a:lstStyle/>
          <a:p>
            <a:pPr marL="360000" lvl="1" indent="-342900" algn="just">
              <a:lnSpc>
                <a:spcPct val="95000"/>
              </a:lnSpc>
              <a:spcBef>
                <a:spcPct val="0"/>
              </a:spcBef>
              <a:buClr>
                <a:srgbClr val="000000"/>
              </a:buClr>
              <a:buFontTx/>
              <a:buAutoNum type="arabicPeriod"/>
            </a:pPr>
            <a:r>
              <a:rPr lang="en-US" sz="2800" dirty="0">
                <a:solidFill>
                  <a:srgbClr val="000000"/>
                </a:solidFill>
                <a:latin typeface="Times New Roman" pitchFamily="18" charset="0"/>
                <a:cs typeface="Times New Roman" pitchFamily="18" charset="0"/>
              </a:rPr>
              <a:t>The obligation to </a:t>
            </a:r>
            <a:r>
              <a:rPr lang="en-US" sz="2800" b="1" u="sng" dirty="0">
                <a:solidFill>
                  <a:srgbClr val="000000"/>
                </a:solidFill>
                <a:latin typeface="Times New Roman" pitchFamily="18" charset="0"/>
                <a:cs typeface="Times New Roman" pitchFamily="18" charset="0"/>
              </a:rPr>
              <a:t>deliver</a:t>
            </a:r>
            <a:r>
              <a:rPr lang="en-US" sz="2800" dirty="0">
                <a:solidFill>
                  <a:srgbClr val="000000"/>
                </a:solidFill>
                <a:latin typeface="Times New Roman" pitchFamily="18" charset="0"/>
                <a:cs typeface="Times New Roman" pitchFamily="18" charset="0"/>
              </a:rPr>
              <a:t> </a:t>
            </a:r>
            <a:r>
              <a:rPr lang="en-US" sz="2800" b="1" dirty="0">
                <a:solidFill>
                  <a:srgbClr val="000000"/>
                </a:solidFill>
                <a:latin typeface="Times New Roman" pitchFamily="18" charset="0"/>
                <a:cs typeface="Times New Roman" pitchFamily="18" charset="0"/>
              </a:rPr>
              <a:t>goods</a:t>
            </a:r>
            <a:endParaRPr lang="en-US" sz="2800" dirty="0">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pPr>
            <a:r>
              <a:rPr lang="en-US" sz="2700" dirty="0">
                <a:solidFill>
                  <a:srgbClr val="000000"/>
                </a:solidFill>
                <a:latin typeface="Times New Roman" pitchFamily="18" charset="0"/>
                <a:cs typeface="Times New Roman" pitchFamily="18" charset="0"/>
              </a:rPr>
              <a:t>It is mentioned in the contract as </a:t>
            </a:r>
            <a:r>
              <a:rPr lang="en-US" sz="2700" b="1" dirty="0">
                <a:solidFill>
                  <a:srgbClr val="000000"/>
                </a:solidFill>
                <a:latin typeface="Times New Roman" pitchFamily="18" charset="0"/>
                <a:cs typeface="Times New Roman" pitchFamily="18" charset="0"/>
              </a:rPr>
              <a:t>delivery term</a:t>
            </a:r>
            <a:endParaRPr lang="en-US" sz="2700" dirty="0">
              <a:solidFill>
                <a:srgbClr val="000000"/>
              </a:solidFill>
              <a:latin typeface="Times New Roman" pitchFamily="18" charset="0"/>
              <a:cs typeface="Times New Roman" pitchFamily="18" charset="0"/>
            </a:endParaRPr>
          </a:p>
          <a:p>
            <a:pPr marL="1274400" lvl="5" indent="-228600" algn="just">
              <a:lnSpc>
                <a:spcPct val="95000"/>
              </a:lnSpc>
              <a:spcBef>
                <a:spcPct val="0"/>
              </a:spcBef>
              <a:buClr>
                <a:srgbClr val="000000"/>
              </a:buClr>
              <a:buFont typeface="Wingdings" pitchFamily="2" charset="2"/>
              <a:buChar char="§"/>
            </a:pPr>
            <a:r>
              <a:rPr lang="en-US" sz="2000" dirty="0">
                <a:solidFill>
                  <a:srgbClr val="000000"/>
                </a:solidFill>
                <a:latin typeface="Times New Roman" pitchFamily="18" charset="0"/>
                <a:cs typeface="Times New Roman" pitchFamily="18" charset="0"/>
              </a:rPr>
              <a:t>Determination of </a:t>
            </a:r>
            <a:r>
              <a:rPr lang="en-US" sz="2000" b="1" u="sng" dirty="0">
                <a:solidFill>
                  <a:srgbClr val="000000"/>
                </a:solidFill>
                <a:latin typeface="Times New Roman" pitchFamily="18" charset="0"/>
                <a:cs typeface="Times New Roman" pitchFamily="18" charset="0"/>
              </a:rPr>
              <a:t>place, time and way</a:t>
            </a:r>
            <a:r>
              <a:rPr lang="en-US" sz="2000" dirty="0">
                <a:solidFill>
                  <a:srgbClr val="000000"/>
                </a:solidFill>
                <a:latin typeface="Times New Roman" pitchFamily="18" charset="0"/>
                <a:cs typeface="Times New Roman" pitchFamily="18" charset="0"/>
              </a:rPr>
              <a:t> to transfer and taking delivery</a:t>
            </a:r>
          </a:p>
          <a:p>
            <a:pPr marL="1274400" lvl="5" indent="-228600" algn="just">
              <a:lnSpc>
                <a:spcPct val="95000"/>
              </a:lnSpc>
              <a:spcBef>
                <a:spcPct val="0"/>
              </a:spcBef>
              <a:buClr>
                <a:srgbClr val="000000"/>
              </a:buClr>
              <a:buFont typeface="Wingdings" pitchFamily="2" charset="2"/>
              <a:buChar char="§"/>
            </a:pPr>
            <a:r>
              <a:rPr lang="en-US" sz="2000" dirty="0">
                <a:solidFill>
                  <a:srgbClr val="000000"/>
                </a:solidFill>
                <a:latin typeface="Times New Roman" pitchFamily="18" charset="0"/>
                <a:cs typeface="Times New Roman" pitchFamily="18" charset="0"/>
              </a:rPr>
              <a:t> CISG art. 31 – 33 (incomplete, e.g. doesn</a:t>
            </a:r>
            <a:r>
              <a:rPr lang="en-US" altLang="en-GB" sz="2000" dirty="0">
                <a:solidFill>
                  <a:srgbClr val="000000"/>
                </a:solidFill>
                <a:latin typeface="Times New Roman" pitchFamily="18" charset="0"/>
                <a:cs typeface="Times New Roman" pitchFamily="18" charset="0"/>
              </a:rPr>
              <a:t>’</a:t>
            </a:r>
            <a:r>
              <a:rPr lang="en-US" sz="2000" dirty="0">
                <a:solidFill>
                  <a:srgbClr val="000000"/>
                </a:solidFill>
                <a:latin typeface="Times New Roman" pitchFamily="18" charset="0"/>
                <a:cs typeface="Times New Roman" pitchFamily="18" charset="0"/>
              </a:rPr>
              <a:t>t regulate e.g. who pays for transportation, packaging, etc) in practice INCOTERMS are used</a:t>
            </a:r>
            <a:endParaRPr lang="cs-CZ" sz="2000" dirty="0">
              <a:solidFill>
                <a:srgbClr val="000000"/>
              </a:solidFill>
              <a:latin typeface="Times New Roman" pitchFamily="18" charset="0"/>
              <a:cs typeface="Times New Roman" pitchFamily="18" charset="0"/>
            </a:endParaRPr>
          </a:p>
          <a:p>
            <a:pPr marL="360000" lvl="3" indent="-228600" algn="just">
              <a:lnSpc>
                <a:spcPct val="95000"/>
              </a:lnSpc>
              <a:spcBef>
                <a:spcPct val="0"/>
              </a:spcBef>
              <a:buClr>
                <a:srgbClr val="000000"/>
              </a:buClr>
            </a:pPr>
            <a:endParaRPr lang="en-US" sz="2400" dirty="0">
              <a:solidFill>
                <a:srgbClr val="000000"/>
              </a:solidFill>
              <a:latin typeface="Times New Roman" pitchFamily="18" charset="0"/>
              <a:cs typeface="Times New Roman" pitchFamily="18" charset="0"/>
            </a:endParaRPr>
          </a:p>
          <a:p>
            <a:pPr marL="360000" lvl="1" indent="-342900" algn="just">
              <a:lnSpc>
                <a:spcPct val="95000"/>
              </a:lnSpc>
              <a:spcBef>
                <a:spcPct val="0"/>
              </a:spcBef>
              <a:buClr>
                <a:srgbClr val="000000"/>
              </a:buClr>
              <a:buFontTx/>
              <a:buAutoNum type="arabicPeriod"/>
            </a:pPr>
            <a:r>
              <a:rPr lang="en-US" sz="2800" dirty="0">
                <a:solidFill>
                  <a:srgbClr val="000000"/>
                </a:solidFill>
                <a:latin typeface="Times New Roman" pitchFamily="18" charset="0"/>
                <a:cs typeface="Times New Roman" pitchFamily="18" charset="0"/>
              </a:rPr>
              <a:t>The obligation </a:t>
            </a:r>
            <a:r>
              <a:rPr lang="en-US" sz="2800" b="1" u="sng" dirty="0">
                <a:solidFill>
                  <a:srgbClr val="000000"/>
                </a:solidFill>
                <a:latin typeface="Times New Roman" pitchFamily="18" charset="0"/>
                <a:cs typeface="Times New Roman" pitchFamily="18" charset="0"/>
              </a:rPr>
              <a:t>hand over documents</a:t>
            </a:r>
            <a:endParaRPr lang="cs-CZ" sz="2800" b="1" u="sng" dirty="0">
              <a:solidFill>
                <a:srgbClr val="000000"/>
              </a:solidFill>
              <a:latin typeface="Times New Roman" pitchFamily="18" charset="0"/>
              <a:cs typeface="Times New Roman" pitchFamily="18" charset="0"/>
            </a:endParaRPr>
          </a:p>
          <a:p>
            <a:pPr marL="360000" lvl="1" indent="-342900" algn="just">
              <a:lnSpc>
                <a:spcPct val="95000"/>
              </a:lnSpc>
              <a:spcBef>
                <a:spcPct val="0"/>
              </a:spcBef>
              <a:buClr>
                <a:srgbClr val="000000"/>
              </a:buClr>
              <a:buFontTx/>
              <a:buAutoNum type="arabicPeriod"/>
            </a:pPr>
            <a:endParaRPr lang="en-US" sz="2800" dirty="0">
              <a:latin typeface="Times New Roman" pitchFamily="18" charset="0"/>
              <a:cs typeface="Times New Roman" pitchFamily="18" charset="0"/>
            </a:endParaRPr>
          </a:p>
          <a:p>
            <a:pPr marL="360000" lvl="1" indent="-342900" algn="just">
              <a:lnSpc>
                <a:spcPct val="95000"/>
              </a:lnSpc>
              <a:spcBef>
                <a:spcPct val="0"/>
              </a:spcBef>
              <a:buClr>
                <a:srgbClr val="000000"/>
              </a:buClr>
              <a:buFontTx/>
              <a:buAutoNum type="arabicPeriod"/>
            </a:pPr>
            <a:r>
              <a:rPr lang="en-US" sz="2800" dirty="0">
                <a:solidFill>
                  <a:srgbClr val="000000"/>
                </a:solidFill>
                <a:latin typeface="Times New Roman" pitchFamily="18" charset="0"/>
                <a:cs typeface="Times New Roman" pitchFamily="18" charset="0"/>
              </a:rPr>
              <a:t>The obligation to </a:t>
            </a:r>
            <a:r>
              <a:rPr lang="en-US" sz="2800" b="1" u="sng" dirty="0">
                <a:solidFill>
                  <a:srgbClr val="000000"/>
                </a:solidFill>
                <a:latin typeface="Times New Roman" pitchFamily="18" charset="0"/>
                <a:cs typeface="Times New Roman" pitchFamily="18" charset="0"/>
              </a:rPr>
              <a:t>transfer</a:t>
            </a:r>
            <a:r>
              <a:rPr lang="en-US" sz="2800" b="1" dirty="0">
                <a:solidFill>
                  <a:srgbClr val="000000"/>
                </a:solidFill>
                <a:latin typeface="Times New Roman" pitchFamily="18" charset="0"/>
                <a:cs typeface="Times New Roman" pitchFamily="18" charset="0"/>
              </a:rPr>
              <a:t> ownership rights</a:t>
            </a:r>
            <a:endParaRPr lang="en-US" sz="2800" dirty="0">
              <a:latin typeface="Times New Roman" pitchFamily="18" charset="0"/>
              <a:cs typeface="Times New Roman" pitchFamily="18" charset="0"/>
            </a:endParaRPr>
          </a:p>
          <a:p>
            <a:pPr marL="817200" lvl="2" indent="-342900" algn="just">
              <a:lnSpc>
                <a:spcPct val="95000"/>
              </a:lnSpc>
              <a:spcBef>
                <a:spcPct val="0"/>
              </a:spcBef>
              <a:buClr>
                <a:srgbClr val="000000"/>
              </a:buClr>
              <a:buFontTx/>
              <a:buChar char="•"/>
            </a:pPr>
            <a:r>
              <a:rPr lang="en-US" sz="2800" dirty="0">
                <a:solidFill>
                  <a:srgbClr val="000000"/>
                </a:solidFill>
                <a:latin typeface="Times New Roman" pitchFamily="18" charset="0"/>
                <a:cs typeface="Times New Roman" pitchFamily="18" charset="0"/>
              </a:rPr>
              <a:t>Other duties may arise from the contract</a:t>
            </a:r>
            <a:endParaRPr lang="en-US" sz="2800" dirty="0">
              <a:latin typeface="Times New Roman" pitchFamily="18" charset="0"/>
              <a:cs typeface="Times New Roman" pitchFamily="18" charset="0"/>
            </a:endParaRPr>
          </a:p>
          <a:p>
            <a:pPr marL="1274400" lvl="4" indent="-285750" algn="just">
              <a:lnSpc>
                <a:spcPct val="95000"/>
              </a:lnSpc>
              <a:spcBef>
                <a:spcPct val="0"/>
              </a:spcBef>
              <a:buClr>
                <a:srgbClr val="000000"/>
              </a:buClr>
              <a:buSzPct val="80000"/>
              <a:buFont typeface="Courier New" pitchFamily="49" charset="0"/>
              <a:buChar char="o"/>
            </a:pPr>
            <a:r>
              <a:rPr lang="en-US" sz="2400" dirty="0">
                <a:solidFill>
                  <a:srgbClr val="000000"/>
                </a:solidFill>
                <a:latin typeface="Times New Roman" pitchFamily="18" charset="0"/>
                <a:cs typeface="Times New Roman" pitchFamily="18" charset="0"/>
              </a:rPr>
              <a:t>The obligation to install, assembly, guarantee inspections, training, etc. </a:t>
            </a:r>
          </a:p>
        </p:txBody>
      </p:sp>
      <p:sp>
        <p:nvSpPr>
          <p:cNvPr id="2" name="Obdélník 1">
            <a:extLst>
              <a:ext uri="{FF2B5EF4-FFF2-40B4-BE49-F238E27FC236}">
                <a16:creationId xmlns:a16="http://schemas.microsoft.com/office/drawing/2014/main" id="{AB728450-0CA5-9742-B084-7E9112DD7CAC}"/>
              </a:ext>
            </a:extLst>
          </p:cNvPr>
          <p:cNvSpPr/>
          <p:nvPr/>
        </p:nvSpPr>
        <p:spPr>
          <a:xfrm>
            <a:off x="-20140" y="682770"/>
            <a:ext cx="8768604" cy="923330"/>
          </a:xfrm>
          <a:prstGeom prst="rect">
            <a:avLst/>
          </a:prstGeom>
        </p:spPr>
        <p:txBody>
          <a:bodyPr wrap="square">
            <a:spAutoFit/>
          </a:bodyPr>
          <a:lstStyle/>
          <a:p>
            <a:r>
              <a:rPr lang="cs-CZ" dirty="0" err="1">
                <a:solidFill>
                  <a:srgbClr val="000000"/>
                </a:solidFill>
                <a:latin typeface="Times" pitchFamily="2" charset="0"/>
              </a:rPr>
              <a:t>Article</a:t>
            </a:r>
            <a:r>
              <a:rPr lang="cs-CZ" dirty="0">
                <a:solidFill>
                  <a:srgbClr val="000000"/>
                </a:solidFill>
                <a:latin typeface="Times" pitchFamily="2" charset="0"/>
              </a:rPr>
              <a:t> 30:</a:t>
            </a:r>
          </a:p>
          <a:p>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hand </a:t>
            </a:r>
            <a:r>
              <a:rPr lang="cs-CZ" i="1" dirty="0" err="1">
                <a:solidFill>
                  <a:srgbClr val="000000"/>
                </a:solidFill>
                <a:latin typeface="Times" pitchFamily="2" charset="0"/>
              </a:rPr>
              <a:t>over</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documents</a:t>
            </a:r>
            <a:r>
              <a:rPr lang="cs-CZ" i="1" dirty="0">
                <a:solidFill>
                  <a:srgbClr val="000000"/>
                </a:solidFill>
                <a:latin typeface="Times" pitchFamily="2" charset="0"/>
              </a:rPr>
              <a:t> </a:t>
            </a:r>
            <a:r>
              <a:rPr lang="cs-CZ" i="1" dirty="0" err="1">
                <a:solidFill>
                  <a:srgbClr val="000000"/>
                </a:solidFill>
                <a:latin typeface="Times" pitchFamily="2" charset="0"/>
              </a:rPr>
              <a:t>relating</a:t>
            </a:r>
            <a:r>
              <a:rPr lang="cs-CZ" i="1" dirty="0">
                <a:solidFill>
                  <a:srgbClr val="000000"/>
                </a:solidFill>
                <a:latin typeface="Times" pitchFamily="2" charset="0"/>
              </a:rPr>
              <a:t> to </a:t>
            </a:r>
            <a:r>
              <a:rPr lang="cs-CZ" i="1" dirty="0" err="1">
                <a:solidFill>
                  <a:srgbClr val="000000"/>
                </a:solidFill>
                <a:latin typeface="Times" pitchFamily="2" charset="0"/>
              </a:rPr>
              <a:t>them</a:t>
            </a:r>
            <a:r>
              <a:rPr lang="cs-CZ" i="1" dirty="0">
                <a:solidFill>
                  <a:srgbClr val="000000"/>
                </a:solidFill>
                <a:latin typeface="Times" pitchFamily="2" charset="0"/>
              </a:rPr>
              <a:t> and transfer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property</a:t>
            </a:r>
            <a:r>
              <a:rPr lang="cs-CZ" i="1" dirty="0">
                <a:solidFill>
                  <a:srgbClr val="000000"/>
                </a:solidFill>
                <a:latin typeface="Times" pitchFamily="2" charset="0"/>
              </a:rPr>
              <a:t> in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as </a:t>
            </a:r>
            <a:r>
              <a:rPr lang="cs-CZ" i="1" dirty="0" err="1">
                <a:solidFill>
                  <a:srgbClr val="000000"/>
                </a:solidFill>
                <a:latin typeface="Times" pitchFamily="2" charset="0"/>
              </a:rPr>
              <a:t>required</a:t>
            </a:r>
            <a:r>
              <a:rPr lang="cs-CZ" i="1" dirty="0">
                <a:solidFill>
                  <a:srgbClr val="000000"/>
                </a:solidFill>
                <a:latin typeface="Times" pitchFamily="2" charset="0"/>
              </a:rPr>
              <a:t> by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and </a:t>
            </a:r>
            <a:r>
              <a:rPr lang="cs-CZ" i="1" dirty="0" err="1">
                <a:solidFill>
                  <a:srgbClr val="000000"/>
                </a:solidFill>
                <a:latin typeface="Times" pitchFamily="2" charset="0"/>
              </a:rPr>
              <a:t>this</a:t>
            </a:r>
            <a:r>
              <a:rPr lang="cs-CZ" i="1" dirty="0">
                <a:solidFill>
                  <a:srgbClr val="000000"/>
                </a:solidFill>
                <a:latin typeface="Times" pitchFamily="2" charset="0"/>
              </a:rPr>
              <a:t> </a:t>
            </a:r>
            <a:r>
              <a:rPr lang="cs-CZ" i="1" dirty="0" err="1">
                <a:solidFill>
                  <a:srgbClr val="000000"/>
                </a:solidFill>
                <a:latin typeface="Times" pitchFamily="2" charset="0"/>
              </a:rPr>
              <a:t>Convention</a:t>
            </a:r>
            <a:r>
              <a:rPr lang="cs-CZ" i="1" dirty="0">
                <a:solidFill>
                  <a:srgbClr val="000000"/>
                </a:solidFill>
                <a:latin typeface="Times" pitchFamily="2" charset="0"/>
              </a:rPr>
              <a:t>.</a:t>
            </a:r>
            <a:endParaRPr lang="cs-CZ" i="1" dirty="0"/>
          </a:p>
        </p:txBody>
      </p:sp>
    </p:spTree>
    <p:extLst>
      <p:ext uri="{BB962C8B-B14F-4D97-AF65-F5344CB8AC3E}">
        <p14:creationId xmlns:p14="http://schemas.microsoft.com/office/powerpoint/2010/main" val="150472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Place of delivery</a:t>
            </a:r>
            <a:endParaRPr lang="en-GB" sz="3600" b="1" dirty="0">
              <a:solidFill>
                <a:schemeClr val="bg1"/>
              </a:solidFill>
              <a:latin typeface="Times New Roman" pitchFamily="18" charset="0"/>
              <a:cs typeface="Times New Roman" pitchFamily="18" charset="0"/>
            </a:endParaRPr>
          </a:p>
        </p:txBody>
      </p:sp>
      <p:sp>
        <p:nvSpPr>
          <p:cNvPr id="5" name="Obdélník 4"/>
          <p:cNvSpPr/>
          <p:nvPr/>
        </p:nvSpPr>
        <p:spPr>
          <a:xfrm>
            <a:off x="107504" y="3855557"/>
            <a:ext cx="8072494" cy="2489912"/>
          </a:xfrm>
          <a:prstGeom prst="rect">
            <a:avLst/>
          </a:prstGeom>
        </p:spPr>
        <p:txBody>
          <a:bodyPr wrap="square">
            <a:spAutoFit/>
          </a:bodyPr>
          <a:lstStyle/>
          <a:p>
            <a:pPr marL="360000" lvl="1" indent="-342900">
              <a:lnSpc>
                <a:spcPct val="95000"/>
              </a:lnSpc>
              <a:spcBef>
                <a:spcPct val="0"/>
              </a:spcBef>
              <a:buClr>
                <a:srgbClr val="000000"/>
              </a:buClr>
              <a:buFontTx/>
              <a:buChar char=" "/>
            </a:pPr>
            <a:r>
              <a:rPr lang="en-US" dirty="0">
                <a:solidFill>
                  <a:srgbClr val="353025"/>
                </a:solidFill>
                <a:latin typeface="Times New Roman" pitchFamily="18" charset="0"/>
                <a:cs typeface="Times New Roman" pitchFamily="18" charset="0"/>
              </a:rPr>
              <a:t>1) In the place </a:t>
            </a:r>
            <a:r>
              <a:rPr lang="en-US" b="1" dirty="0">
                <a:solidFill>
                  <a:srgbClr val="353025"/>
                </a:solidFill>
                <a:latin typeface="Times New Roman" pitchFamily="18" charset="0"/>
                <a:cs typeface="Times New Roman" pitchFamily="18" charset="0"/>
              </a:rPr>
              <a:t>specified in the contract</a:t>
            </a:r>
            <a:endParaRPr lang="en-US" dirty="0">
              <a:solidFill>
                <a:srgbClr val="353025"/>
              </a:solidFill>
              <a:latin typeface="Times New Roman" pitchFamily="18" charset="0"/>
              <a:cs typeface="Times New Roman" pitchFamily="18" charset="0"/>
            </a:endParaRPr>
          </a:p>
          <a:p>
            <a:pPr marL="817200" lvl="3" indent="-285750">
              <a:lnSpc>
                <a:spcPct val="95000"/>
              </a:lnSpc>
              <a:spcBef>
                <a:spcPct val="0"/>
              </a:spcBef>
              <a:buClr>
                <a:srgbClr val="000000"/>
              </a:buClr>
              <a:buSzPct val="80000"/>
              <a:buFont typeface="Courier New" pitchFamily="49" charset="0"/>
              <a:buChar char="o"/>
            </a:pPr>
            <a:r>
              <a:rPr lang="en-US" sz="1600" dirty="0">
                <a:solidFill>
                  <a:srgbClr val="353025"/>
                </a:solidFill>
                <a:latin typeface="Times New Roman" pitchFamily="18" charset="0"/>
                <a:cs typeface="Times New Roman" pitchFamily="18" charset="0"/>
              </a:rPr>
              <a:t>In International Business it</a:t>
            </a:r>
            <a:r>
              <a:rPr lang="en-US" altLang="en-GB" sz="1600" dirty="0">
                <a:solidFill>
                  <a:srgbClr val="353025"/>
                </a:solidFill>
                <a:latin typeface="Times New Roman" pitchFamily="18" charset="0"/>
                <a:cs typeface="Times New Roman" pitchFamily="18" charset="0"/>
              </a:rPr>
              <a:t>’</a:t>
            </a:r>
            <a:r>
              <a:rPr lang="en-US" sz="1600" dirty="0">
                <a:solidFill>
                  <a:srgbClr val="353025"/>
                </a:solidFill>
                <a:latin typeface="Times New Roman" pitchFamily="18" charset="0"/>
                <a:cs typeface="Times New Roman" pitchFamily="18" charset="0"/>
              </a:rPr>
              <a:t>s typical that </a:t>
            </a:r>
            <a:r>
              <a:rPr lang="en-US" sz="1600" u="sng" dirty="0">
                <a:solidFill>
                  <a:srgbClr val="353025"/>
                </a:solidFill>
                <a:latin typeface="Times New Roman" pitchFamily="18" charset="0"/>
                <a:cs typeface="Times New Roman" pitchFamily="18" charset="0"/>
              </a:rPr>
              <a:t>place of delivery</a:t>
            </a:r>
            <a:r>
              <a:rPr lang="en-US" sz="1600" dirty="0">
                <a:solidFill>
                  <a:srgbClr val="353025"/>
                </a:solidFill>
                <a:latin typeface="Times New Roman" pitchFamily="18" charset="0"/>
                <a:cs typeface="Times New Roman" pitchFamily="18" charset="0"/>
              </a:rPr>
              <a:t> </a:t>
            </a:r>
            <a:r>
              <a:rPr lang="en-US" sz="1600" b="1" dirty="0">
                <a:solidFill>
                  <a:srgbClr val="353025"/>
                </a:solidFill>
                <a:latin typeface="Times New Roman" pitchFamily="18" charset="0"/>
                <a:cs typeface="Times New Roman" pitchFamily="18" charset="0"/>
              </a:rPr>
              <a:t>differs from</a:t>
            </a:r>
            <a:r>
              <a:rPr lang="en-US" sz="1600" dirty="0">
                <a:solidFill>
                  <a:srgbClr val="353025"/>
                </a:solidFill>
                <a:latin typeface="Times New Roman" pitchFamily="18" charset="0"/>
                <a:cs typeface="Times New Roman" pitchFamily="18" charset="0"/>
              </a:rPr>
              <a:t> </a:t>
            </a:r>
            <a:r>
              <a:rPr lang="en-US" sz="1600" u="sng" dirty="0">
                <a:solidFill>
                  <a:srgbClr val="353025"/>
                </a:solidFill>
                <a:latin typeface="Times New Roman" pitchFamily="18" charset="0"/>
                <a:cs typeface="Times New Roman" pitchFamily="18" charset="0"/>
              </a:rPr>
              <a:t>final destination </a:t>
            </a:r>
            <a:r>
              <a:rPr lang="en-US" sz="1600" dirty="0">
                <a:solidFill>
                  <a:srgbClr val="353025"/>
                </a:solidFill>
                <a:latin typeface="Times New Roman" pitchFamily="18" charset="0"/>
                <a:cs typeface="Times New Roman" pitchFamily="18" charset="0"/>
              </a:rPr>
              <a:t>of goods</a:t>
            </a:r>
          </a:p>
          <a:p>
            <a:pPr marL="360000" lvl="1" indent="-342900" algn="just">
              <a:lnSpc>
                <a:spcPct val="95000"/>
              </a:lnSpc>
              <a:spcBef>
                <a:spcPct val="0"/>
              </a:spcBef>
              <a:buClr>
                <a:srgbClr val="000000"/>
              </a:buClr>
              <a:buFontTx/>
              <a:buChar char=" "/>
            </a:pPr>
            <a:r>
              <a:rPr lang="cs-CZ" dirty="0">
                <a:solidFill>
                  <a:srgbClr val="353025"/>
                </a:solidFill>
                <a:latin typeface="Times New Roman" pitchFamily="18" charset="0"/>
                <a:cs typeface="Times New Roman" pitchFamily="18" charset="0"/>
              </a:rPr>
              <a:t>2</a:t>
            </a:r>
            <a:r>
              <a:rPr lang="en-US" dirty="0">
                <a:solidFill>
                  <a:srgbClr val="353025"/>
                </a:solidFill>
                <a:latin typeface="Times New Roman" pitchFamily="18" charset="0"/>
                <a:cs typeface="Times New Roman" pitchFamily="18" charset="0"/>
              </a:rPr>
              <a:t>) If there is no place of delivery defined in the contract </a:t>
            </a:r>
          </a:p>
          <a:p>
            <a:pPr marL="931500" lvl="2" indent="-457200" algn="just">
              <a:lnSpc>
                <a:spcPct val="95000"/>
              </a:lnSpc>
              <a:spcBef>
                <a:spcPct val="0"/>
              </a:spcBef>
              <a:buClr>
                <a:srgbClr val="000000"/>
              </a:buClr>
              <a:buFont typeface="Arial" panose="020B0604020202020204" pitchFamily="34" charset="0"/>
              <a:buChar char="•"/>
            </a:pPr>
            <a:r>
              <a:rPr lang="en-US" sz="1600" dirty="0">
                <a:solidFill>
                  <a:srgbClr val="353025"/>
                </a:solidFill>
                <a:latin typeface="Times New Roman" pitchFamily="18" charset="0"/>
                <a:cs typeface="Times New Roman" pitchFamily="18" charset="0"/>
              </a:rPr>
              <a:t>and the contract </a:t>
            </a:r>
            <a:r>
              <a:rPr lang="en-US" sz="1600" u="sng" dirty="0">
                <a:solidFill>
                  <a:srgbClr val="353025"/>
                </a:solidFill>
                <a:latin typeface="Times New Roman" pitchFamily="18" charset="0"/>
                <a:cs typeface="Times New Roman" pitchFamily="18" charset="0"/>
              </a:rPr>
              <a:t>contains transportation </a:t>
            </a:r>
            <a:r>
              <a:rPr lang="en-US" sz="1600" dirty="0">
                <a:solidFill>
                  <a:srgbClr val="353025"/>
                </a:solidFill>
                <a:latin typeface="Times New Roman" pitchFamily="18" charset="0"/>
                <a:cs typeface="Times New Roman" pitchFamily="18" charset="0"/>
              </a:rPr>
              <a:t>– at the place of </a:t>
            </a:r>
            <a:r>
              <a:rPr lang="en-US" sz="1600" b="1" dirty="0">
                <a:solidFill>
                  <a:srgbClr val="353025"/>
                </a:solidFill>
                <a:latin typeface="Times New Roman" pitchFamily="18" charset="0"/>
                <a:cs typeface="Times New Roman" pitchFamily="18" charset="0"/>
              </a:rPr>
              <a:t>handover of goods to the first carrier (art. 31 a)</a:t>
            </a:r>
          </a:p>
          <a:p>
            <a:pPr marL="817200" lvl="2" indent="-342900">
              <a:lnSpc>
                <a:spcPct val="95000"/>
              </a:lnSpc>
              <a:spcBef>
                <a:spcPct val="0"/>
              </a:spcBef>
              <a:buClr>
                <a:srgbClr val="000000"/>
              </a:buClr>
              <a:buFontTx/>
              <a:buChar char="•"/>
            </a:pPr>
            <a:r>
              <a:rPr lang="en-US" sz="1600" dirty="0">
                <a:solidFill>
                  <a:srgbClr val="353025"/>
                </a:solidFill>
                <a:latin typeface="Times New Roman" pitchFamily="18" charset="0"/>
                <a:cs typeface="Times New Roman" pitchFamily="18" charset="0"/>
              </a:rPr>
              <a:t>and the contract </a:t>
            </a:r>
            <a:r>
              <a:rPr lang="en-US" sz="1600" u="sng" dirty="0">
                <a:solidFill>
                  <a:srgbClr val="353025"/>
                </a:solidFill>
                <a:latin typeface="Times New Roman" pitchFamily="18" charset="0"/>
                <a:cs typeface="Times New Roman" pitchFamily="18" charset="0"/>
              </a:rPr>
              <a:t>doesn</a:t>
            </a:r>
            <a:r>
              <a:rPr lang="en-US" altLang="en-GB" sz="1600" u="sng" dirty="0">
                <a:solidFill>
                  <a:srgbClr val="353025"/>
                </a:solidFill>
                <a:latin typeface="Times New Roman" pitchFamily="18" charset="0"/>
                <a:cs typeface="Times New Roman" pitchFamily="18" charset="0"/>
              </a:rPr>
              <a:t>’</a:t>
            </a:r>
            <a:r>
              <a:rPr lang="en-US" sz="1600" u="sng" dirty="0">
                <a:solidFill>
                  <a:srgbClr val="353025"/>
                </a:solidFill>
                <a:latin typeface="Times New Roman" pitchFamily="18" charset="0"/>
                <a:cs typeface="Times New Roman" pitchFamily="18" charset="0"/>
              </a:rPr>
              <a:t>t contain transport</a:t>
            </a:r>
          </a:p>
          <a:p>
            <a:pPr marL="1274400" lvl="4" indent="-285750">
              <a:lnSpc>
                <a:spcPct val="95000"/>
              </a:lnSpc>
              <a:spcBef>
                <a:spcPct val="0"/>
              </a:spcBef>
              <a:buClr>
                <a:srgbClr val="000000"/>
              </a:buClr>
              <a:buFontTx/>
              <a:buAutoNum type="arabicPeriod"/>
            </a:pPr>
            <a:r>
              <a:rPr lang="en-US" sz="1600" dirty="0">
                <a:solidFill>
                  <a:srgbClr val="353025"/>
                </a:solidFill>
                <a:latin typeface="Times New Roman" pitchFamily="18" charset="0"/>
                <a:cs typeface="Times New Roman" pitchFamily="18" charset="0"/>
              </a:rPr>
              <a:t>In the place where is </a:t>
            </a:r>
            <a:r>
              <a:rPr lang="en-US" sz="1600" b="1" dirty="0">
                <a:solidFill>
                  <a:srgbClr val="353025"/>
                </a:solidFill>
                <a:latin typeface="Times New Roman" pitchFamily="18" charset="0"/>
                <a:cs typeface="Times New Roman" pitchFamily="18" charset="0"/>
              </a:rPr>
              <a:t>warehouse</a:t>
            </a:r>
            <a:r>
              <a:rPr lang="en-US" sz="1600" dirty="0">
                <a:solidFill>
                  <a:srgbClr val="353025"/>
                </a:solidFill>
                <a:latin typeface="Times New Roman" pitchFamily="18" charset="0"/>
                <a:cs typeface="Times New Roman" pitchFamily="18" charset="0"/>
              </a:rPr>
              <a:t>- if it</a:t>
            </a:r>
            <a:r>
              <a:rPr lang="en-US" altLang="en-GB" sz="1600" dirty="0">
                <a:solidFill>
                  <a:srgbClr val="353025"/>
                </a:solidFill>
                <a:latin typeface="Times New Roman" pitchFamily="18" charset="0"/>
                <a:cs typeface="Times New Roman" pitchFamily="18" charset="0"/>
              </a:rPr>
              <a:t>’</a:t>
            </a:r>
            <a:r>
              <a:rPr lang="en-US" sz="1600" dirty="0">
                <a:solidFill>
                  <a:srgbClr val="353025"/>
                </a:solidFill>
                <a:latin typeface="Times New Roman" pitchFamily="18" charset="0"/>
                <a:cs typeface="Times New Roman" pitchFamily="18" charset="0"/>
              </a:rPr>
              <a:t>s goods which both parties knew where it is located (31 b)</a:t>
            </a:r>
          </a:p>
          <a:p>
            <a:pPr marL="1274400" lvl="4" indent="-285750">
              <a:lnSpc>
                <a:spcPct val="95000"/>
              </a:lnSpc>
              <a:spcBef>
                <a:spcPct val="0"/>
              </a:spcBef>
              <a:buClr>
                <a:srgbClr val="000000"/>
              </a:buClr>
              <a:buFontTx/>
              <a:buAutoNum type="arabicPeriod"/>
            </a:pPr>
            <a:r>
              <a:rPr lang="en-US" sz="1600" dirty="0">
                <a:solidFill>
                  <a:srgbClr val="353025"/>
                </a:solidFill>
                <a:latin typeface="Times New Roman" pitchFamily="18" charset="0"/>
                <a:cs typeface="Times New Roman" pitchFamily="18" charset="0"/>
              </a:rPr>
              <a:t>In other cases the place is </a:t>
            </a:r>
            <a:r>
              <a:rPr lang="en-US" sz="1600" b="1" dirty="0">
                <a:solidFill>
                  <a:srgbClr val="353025"/>
                </a:solidFill>
                <a:latin typeface="Times New Roman" pitchFamily="18" charset="0"/>
                <a:cs typeface="Times New Roman" pitchFamily="18" charset="0"/>
              </a:rPr>
              <a:t>the seller</a:t>
            </a:r>
            <a:r>
              <a:rPr lang="en-US" altLang="en-GB" sz="1600" b="1" dirty="0">
                <a:solidFill>
                  <a:srgbClr val="353025"/>
                </a:solidFill>
                <a:latin typeface="Times New Roman" pitchFamily="18" charset="0"/>
                <a:cs typeface="Times New Roman" pitchFamily="18" charset="0"/>
              </a:rPr>
              <a:t>’</a:t>
            </a:r>
            <a:r>
              <a:rPr lang="en-US" sz="1600" b="1" dirty="0">
                <a:solidFill>
                  <a:srgbClr val="353025"/>
                </a:solidFill>
                <a:latin typeface="Times New Roman" pitchFamily="18" charset="0"/>
                <a:cs typeface="Times New Roman" pitchFamily="18" charset="0"/>
              </a:rPr>
              <a:t>s place of business (31 c)</a:t>
            </a:r>
            <a:endParaRPr lang="en-US" sz="1600" b="1" u="sng" dirty="0">
              <a:solidFill>
                <a:srgbClr val="353025"/>
              </a:solidFill>
              <a:latin typeface="Times New Roman" pitchFamily="18" charset="0"/>
              <a:cs typeface="Times New Roman" pitchFamily="18" charset="0"/>
            </a:endParaRPr>
          </a:p>
        </p:txBody>
      </p:sp>
      <p:sp>
        <p:nvSpPr>
          <p:cNvPr id="2" name="Obdélník 1">
            <a:extLst>
              <a:ext uri="{FF2B5EF4-FFF2-40B4-BE49-F238E27FC236}">
                <a16:creationId xmlns:a16="http://schemas.microsoft.com/office/drawing/2014/main" id="{298A5584-30D3-4B43-B767-407CC7728B7B}"/>
              </a:ext>
            </a:extLst>
          </p:cNvPr>
          <p:cNvSpPr/>
          <p:nvPr/>
        </p:nvSpPr>
        <p:spPr>
          <a:xfrm>
            <a:off x="0" y="716236"/>
            <a:ext cx="8820472" cy="3139321"/>
          </a:xfrm>
          <a:prstGeom prst="rect">
            <a:avLst/>
          </a:prstGeom>
        </p:spPr>
        <p:txBody>
          <a:bodyPr wrap="square">
            <a:spAutoFit/>
          </a:bodyPr>
          <a:lstStyle/>
          <a:p>
            <a:r>
              <a:rPr lang="cs-CZ" i="1" dirty="0" err="1">
                <a:solidFill>
                  <a:srgbClr val="000000"/>
                </a:solidFill>
                <a:latin typeface="Times" pitchFamily="2" charset="0"/>
              </a:rPr>
              <a:t>Article</a:t>
            </a:r>
            <a:r>
              <a:rPr lang="cs-CZ" i="1" dirty="0">
                <a:solidFill>
                  <a:srgbClr val="000000"/>
                </a:solidFill>
                <a:latin typeface="Times" pitchFamily="2" charset="0"/>
              </a:rPr>
              <a:t> 31: </a:t>
            </a:r>
            <a:r>
              <a:rPr lang="cs-CZ" i="1" dirty="0" err="1">
                <a:solidFill>
                  <a:srgbClr val="000000"/>
                </a:solidFill>
                <a:latin typeface="Times" pitchFamily="2" charset="0"/>
              </a:rPr>
              <a:t>If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not </a:t>
            </a:r>
            <a:r>
              <a:rPr lang="cs-CZ" i="1" dirty="0" err="1">
                <a:solidFill>
                  <a:srgbClr val="000000"/>
                </a:solidFill>
                <a:latin typeface="Times" pitchFamily="2" charset="0"/>
              </a:rPr>
              <a:t>bound</a:t>
            </a:r>
            <a:r>
              <a:rPr lang="cs-CZ" i="1" dirty="0">
                <a:solidFill>
                  <a:srgbClr val="000000"/>
                </a:solidFill>
                <a:latin typeface="Times" pitchFamily="2" charset="0"/>
              </a:rPr>
              <a:t> to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other</a:t>
            </a:r>
            <a:r>
              <a:rPr lang="cs-CZ" i="1" dirty="0">
                <a:solidFill>
                  <a:srgbClr val="000000"/>
                </a:solidFill>
                <a:latin typeface="Times" pitchFamily="2" charset="0"/>
              </a:rPr>
              <a:t> </a:t>
            </a:r>
            <a:r>
              <a:rPr lang="cs-CZ" i="1" dirty="0" err="1">
                <a:solidFill>
                  <a:srgbClr val="000000"/>
                </a:solidFill>
                <a:latin typeface="Times" pitchFamily="2" charset="0"/>
              </a:rPr>
              <a:t>particular</a:t>
            </a:r>
            <a:r>
              <a:rPr lang="cs-CZ" i="1" dirty="0">
                <a:solidFill>
                  <a:srgbClr val="000000"/>
                </a:solidFill>
                <a:latin typeface="Times" pitchFamily="2" charset="0"/>
              </a:rPr>
              <a:t> place, his </a:t>
            </a:r>
            <a:r>
              <a:rPr lang="cs-CZ" i="1" dirty="0" err="1">
                <a:solidFill>
                  <a:srgbClr val="000000"/>
                </a:solidFill>
                <a:latin typeface="Times" pitchFamily="2" charset="0"/>
              </a:rPr>
              <a:t>obligation</a:t>
            </a:r>
            <a:r>
              <a:rPr lang="cs-CZ" i="1" dirty="0">
                <a:solidFill>
                  <a:srgbClr val="000000"/>
                </a:solidFill>
                <a:latin typeface="Times" pitchFamily="2" charset="0"/>
              </a:rPr>
              <a:t> to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consists</a:t>
            </a:r>
            <a:r>
              <a:rPr lang="cs-CZ" i="1" dirty="0">
                <a:solidFill>
                  <a:srgbClr val="000000"/>
                </a:solidFill>
                <a:latin typeface="Times" pitchFamily="2" charset="0"/>
              </a:rPr>
              <a:t>:</a:t>
            </a:r>
          </a:p>
          <a:p>
            <a:r>
              <a:rPr lang="cs-CZ" i="1" dirty="0">
                <a:solidFill>
                  <a:srgbClr val="000000"/>
                </a:solidFill>
                <a:latin typeface="Times" pitchFamily="2" charset="0"/>
              </a:rPr>
              <a:t>(a) </a:t>
            </a:r>
            <a:r>
              <a:rPr lang="cs-CZ" i="1" dirty="0" err="1">
                <a:solidFill>
                  <a:srgbClr val="000000"/>
                </a:solidFill>
                <a:latin typeface="Times" pitchFamily="2" charset="0"/>
              </a:rPr>
              <a:t>if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sale</a:t>
            </a:r>
            <a:r>
              <a:rPr lang="cs-CZ" i="1" dirty="0">
                <a:solidFill>
                  <a:srgbClr val="000000"/>
                </a:solidFill>
                <a:latin typeface="Times" pitchFamily="2" charset="0"/>
              </a:rPr>
              <a:t> </a:t>
            </a:r>
            <a:r>
              <a:rPr lang="cs-CZ" i="1" dirty="0" err="1">
                <a:solidFill>
                  <a:srgbClr val="000000"/>
                </a:solidFill>
                <a:latin typeface="Times" pitchFamily="2" charset="0"/>
              </a:rPr>
              <a:t>involves</a:t>
            </a:r>
            <a:r>
              <a:rPr lang="cs-CZ" i="1" dirty="0">
                <a:solidFill>
                  <a:srgbClr val="000000"/>
                </a:solidFill>
                <a:latin typeface="Times" pitchFamily="2" charset="0"/>
              </a:rPr>
              <a:t> </a:t>
            </a:r>
            <a:r>
              <a:rPr lang="cs-CZ" i="1" dirty="0" err="1">
                <a:solidFill>
                  <a:srgbClr val="000000"/>
                </a:solidFill>
                <a:latin typeface="Times" pitchFamily="2" charset="0"/>
              </a:rPr>
              <a:t>carriage</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 in </a:t>
            </a:r>
            <a:r>
              <a:rPr lang="cs-CZ" i="1" dirty="0" err="1">
                <a:solidFill>
                  <a:srgbClr val="000000"/>
                </a:solidFill>
                <a:latin typeface="Times" pitchFamily="2" charset="0"/>
              </a:rPr>
              <a:t>handing</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over</a:t>
            </a:r>
            <a:r>
              <a:rPr lang="cs-CZ" i="1" dirty="0">
                <a:solidFill>
                  <a:srgbClr val="000000"/>
                </a:solidFill>
                <a:latin typeface="Times" pitchFamily="2" charset="0"/>
              </a:rPr>
              <a:t> to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first</a:t>
            </a:r>
            <a:r>
              <a:rPr lang="cs-CZ" i="1" dirty="0">
                <a:solidFill>
                  <a:srgbClr val="000000"/>
                </a:solidFill>
                <a:latin typeface="Times" pitchFamily="2" charset="0"/>
              </a:rPr>
              <a:t> </a:t>
            </a:r>
            <a:r>
              <a:rPr lang="cs-CZ" i="1" dirty="0" err="1">
                <a:solidFill>
                  <a:srgbClr val="000000"/>
                </a:solidFill>
                <a:latin typeface="Times" pitchFamily="2" charset="0"/>
              </a:rPr>
              <a:t>carrier</a:t>
            </a:r>
            <a:r>
              <a:rPr lang="cs-CZ" i="1" dirty="0">
                <a:solidFill>
                  <a:srgbClr val="000000"/>
                </a:solidFill>
                <a:latin typeface="Times" pitchFamily="2" charset="0"/>
              </a:rPr>
              <a:t> </a:t>
            </a:r>
            <a:r>
              <a:rPr lang="cs-CZ" i="1" dirty="0" err="1">
                <a:solidFill>
                  <a:srgbClr val="000000"/>
                </a:solidFill>
                <a:latin typeface="Times" pitchFamily="2" charset="0"/>
              </a:rPr>
              <a:t>for</a:t>
            </a:r>
            <a:r>
              <a:rPr lang="cs-CZ" i="1" dirty="0">
                <a:solidFill>
                  <a:srgbClr val="000000"/>
                </a:solidFill>
                <a:latin typeface="Times" pitchFamily="2" charset="0"/>
              </a:rPr>
              <a:t> </a:t>
            </a:r>
            <a:r>
              <a:rPr lang="cs-CZ" i="1" dirty="0" err="1">
                <a:solidFill>
                  <a:srgbClr val="000000"/>
                </a:solidFill>
                <a:latin typeface="Times" pitchFamily="2" charset="0"/>
              </a:rPr>
              <a:t>transmission</a:t>
            </a:r>
            <a:r>
              <a:rPr lang="cs-CZ" i="1" dirty="0">
                <a:solidFill>
                  <a:srgbClr val="000000"/>
                </a:solidFill>
                <a:latin typeface="Times" pitchFamily="2" charset="0"/>
              </a:rPr>
              <a:t> to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a:t>
            </a:r>
          </a:p>
          <a:p>
            <a:r>
              <a:rPr lang="cs-CZ" i="1" dirty="0">
                <a:solidFill>
                  <a:srgbClr val="000000"/>
                </a:solidFill>
                <a:latin typeface="Times" pitchFamily="2" charset="0"/>
              </a:rPr>
              <a:t>(b) </a:t>
            </a:r>
            <a:r>
              <a:rPr lang="cs-CZ" i="1" dirty="0" err="1">
                <a:solidFill>
                  <a:srgbClr val="000000"/>
                </a:solidFill>
                <a:latin typeface="Times" pitchFamily="2" charset="0"/>
              </a:rPr>
              <a:t>if</a:t>
            </a:r>
            <a:r>
              <a:rPr lang="cs-CZ" i="1" dirty="0">
                <a:solidFill>
                  <a:srgbClr val="000000"/>
                </a:solidFill>
                <a:latin typeface="Times" pitchFamily="2" charset="0"/>
              </a:rPr>
              <a:t>, in </a:t>
            </a:r>
            <a:r>
              <a:rPr lang="cs-CZ" i="1" dirty="0" err="1">
                <a:solidFill>
                  <a:srgbClr val="000000"/>
                </a:solidFill>
                <a:latin typeface="Times" pitchFamily="2" charset="0"/>
              </a:rPr>
              <a:t>cases</a:t>
            </a:r>
            <a:r>
              <a:rPr lang="cs-CZ" i="1" dirty="0">
                <a:solidFill>
                  <a:srgbClr val="000000"/>
                </a:solidFill>
                <a:latin typeface="Times" pitchFamily="2" charset="0"/>
              </a:rPr>
              <a:t> not </a:t>
            </a:r>
            <a:r>
              <a:rPr lang="cs-CZ" i="1" dirty="0" err="1">
                <a:solidFill>
                  <a:srgbClr val="000000"/>
                </a:solidFill>
                <a:latin typeface="Times" pitchFamily="2" charset="0"/>
              </a:rPr>
              <a:t>within</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preceding</a:t>
            </a:r>
            <a:r>
              <a:rPr lang="cs-CZ" i="1" dirty="0">
                <a:solidFill>
                  <a:srgbClr val="000000"/>
                </a:solidFill>
                <a:latin typeface="Times" pitchFamily="2" charset="0"/>
              </a:rPr>
              <a:t> </a:t>
            </a:r>
            <a:r>
              <a:rPr lang="cs-CZ" i="1" dirty="0" err="1">
                <a:solidFill>
                  <a:srgbClr val="000000"/>
                </a:solidFill>
                <a:latin typeface="Times" pitchFamily="2" charset="0"/>
              </a:rPr>
              <a:t>subparagraph</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relates</a:t>
            </a:r>
            <a:r>
              <a:rPr lang="cs-CZ" i="1" dirty="0">
                <a:solidFill>
                  <a:srgbClr val="000000"/>
                </a:solidFill>
                <a:latin typeface="Times" pitchFamily="2" charset="0"/>
              </a:rPr>
              <a:t> to </a:t>
            </a:r>
            <a:r>
              <a:rPr lang="cs-CZ" i="1" dirty="0" err="1">
                <a:solidFill>
                  <a:srgbClr val="000000"/>
                </a:solidFill>
                <a:latin typeface="Times" pitchFamily="2" charset="0"/>
              </a:rPr>
              <a:t>specific</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unidentified</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to </a:t>
            </a:r>
            <a:r>
              <a:rPr lang="cs-CZ" i="1" dirty="0" err="1">
                <a:solidFill>
                  <a:srgbClr val="000000"/>
                </a:solidFill>
                <a:latin typeface="Times" pitchFamily="2" charset="0"/>
              </a:rPr>
              <a:t>be</a:t>
            </a:r>
            <a:r>
              <a:rPr lang="cs-CZ" i="1" dirty="0">
                <a:solidFill>
                  <a:srgbClr val="000000"/>
                </a:solidFill>
                <a:latin typeface="Times" pitchFamily="2" charset="0"/>
              </a:rPr>
              <a:t> </a:t>
            </a:r>
            <a:r>
              <a:rPr lang="cs-CZ" i="1" dirty="0" err="1">
                <a:solidFill>
                  <a:srgbClr val="000000"/>
                </a:solidFill>
                <a:latin typeface="Times" pitchFamily="2" charset="0"/>
              </a:rPr>
              <a:t>drawn</a:t>
            </a:r>
            <a:r>
              <a:rPr lang="cs-CZ" i="1" dirty="0">
                <a:solidFill>
                  <a:srgbClr val="000000"/>
                </a:solidFill>
                <a:latin typeface="Times" pitchFamily="2" charset="0"/>
              </a:rPr>
              <a:t> </a:t>
            </a:r>
            <a:r>
              <a:rPr lang="cs-CZ" i="1" dirty="0" err="1">
                <a:solidFill>
                  <a:srgbClr val="000000"/>
                </a:solidFill>
                <a:latin typeface="Times" pitchFamily="2" charset="0"/>
              </a:rPr>
              <a:t>from</a:t>
            </a:r>
            <a:r>
              <a:rPr lang="cs-CZ" i="1" dirty="0">
                <a:solidFill>
                  <a:srgbClr val="000000"/>
                </a:solidFill>
                <a:latin typeface="Times" pitchFamily="2" charset="0"/>
              </a:rPr>
              <a:t> a </a:t>
            </a:r>
            <a:r>
              <a:rPr lang="cs-CZ" i="1" dirty="0" err="1">
                <a:solidFill>
                  <a:srgbClr val="000000"/>
                </a:solidFill>
                <a:latin typeface="Times" pitchFamily="2" charset="0"/>
              </a:rPr>
              <a:t>specific</a:t>
            </a:r>
            <a:r>
              <a:rPr lang="cs-CZ" i="1" dirty="0">
                <a:solidFill>
                  <a:srgbClr val="000000"/>
                </a:solidFill>
                <a:latin typeface="Times" pitchFamily="2" charset="0"/>
              </a:rPr>
              <a:t> </a:t>
            </a:r>
            <a:r>
              <a:rPr lang="cs-CZ" i="1" dirty="0" err="1">
                <a:solidFill>
                  <a:srgbClr val="000000"/>
                </a:solidFill>
                <a:latin typeface="Times" pitchFamily="2" charset="0"/>
              </a:rPr>
              <a:t>stock</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to </a:t>
            </a:r>
            <a:r>
              <a:rPr lang="cs-CZ" i="1" dirty="0" err="1">
                <a:solidFill>
                  <a:srgbClr val="000000"/>
                </a:solidFill>
                <a:latin typeface="Times" pitchFamily="2" charset="0"/>
              </a:rPr>
              <a:t>be</a:t>
            </a:r>
            <a:r>
              <a:rPr lang="cs-CZ" i="1" dirty="0">
                <a:solidFill>
                  <a:srgbClr val="000000"/>
                </a:solidFill>
                <a:latin typeface="Times" pitchFamily="2" charset="0"/>
              </a:rPr>
              <a:t> </a:t>
            </a:r>
            <a:r>
              <a:rPr lang="cs-CZ" i="1" dirty="0" err="1">
                <a:solidFill>
                  <a:srgbClr val="000000"/>
                </a:solidFill>
                <a:latin typeface="Times" pitchFamily="2" charset="0"/>
              </a:rPr>
              <a:t>manufactured</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produced</a:t>
            </a:r>
            <a:r>
              <a:rPr lang="cs-CZ" i="1" dirty="0">
                <a:solidFill>
                  <a:srgbClr val="000000"/>
                </a:solidFill>
                <a:latin typeface="Times" pitchFamily="2" charset="0"/>
              </a:rPr>
              <a:t>, and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conclusion</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parties</a:t>
            </a:r>
            <a:r>
              <a:rPr lang="cs-CZ" i="1" dirty="0">
                <a:solidFill>
                  <a:srgbClr val="000000"/>
                </a:solidFill>
                <a:latin typeface="Times" pitchFamily="2" charset="0"/>
              </a:rPr>
              <a:t> </a:t>
            </a:r>
            <a:r>
              <a:rPr lang="cs-CZ" i="1" dirty="0" err="1">
                <a:solidFill>
                  <a:srgbClr val="000000"/>
                </a:solidFill>
                <a:latin typeface="Times" pitchFamily="2" charset="0"/>
              </a:rPr>
              <a:t>knew</a:t>
            </a:r>
            <a:r>
              <a:rPr lang="cs-CZ" i="1" dirty="0">
                <a:solidFill>
                  <a:srgbClr val="000000"/>
                </a:solidFill>
                <a:latin typeface="Times" pitchFamily="2" charset="0"/>
              </a:rPr>
              <a:t>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were</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were</a:t>
            </a:r>
            <a:r>
              <a:rPr lang="cs-CZ" i="1" dirty="0">
                <a:solidFill>
                  <a:srgbClr val="000000"/>
                </a:solidFill>
                <a:latin typeface="Times" pitchFamily="2" charset="0"/>
              </a:rPr>
              <a:t> to </a:t>
            </a:r>
            <a:r>
              <a:rPr lang="cs-CZ" i="1" dirty="0" err="1">
                <a:solidFill>
                  <a:srgbClr val="000000"/>
                </a:solidFill>
                <a:latin typeface="Times" pitchFamily="2" charset="0"/>
              </a:rPr>
              <a:t>be</a:t>
            </a:r>
            <a:r>
              <a:rPr lang="cs-CZ" i="1" dirty="0">
                <a:solidFill>
                  <a:srgbClr val="000000"/>
                </a:solidFill>
                <a:latin typeface="Times" pitchFamily="2" charset="0"/>
              </a:rPr>
              <a:t> </a:t>
            </a:r>
            <a:r>
              <a:rPr lang="cs-CZ" i="1" dirty="0" err="1">
                <a:solidFill>
                  <a:srgbClr val="000000"/>
                </a:solidFill>
                <a:latin typeface="Times" pitchFamily="2" charset="0"/>
              </a:rPr>
              <a:t>manufactured</a:t>
            </a:r>
            <a:r>
              <a:rPr lang="cs-CZ" i="1" dirty="0">
                <a:solidFill>
                  <a:srgbClr val="000000"/>
                </a:solidFill>
                <a:latin typeface="Times" pitchFamily="2" charset="0"/>
              </a:rPr>
              <a:t>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produced</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 </a:t>
            </a:r>
            <a:r>
              <a:rPr lang="cs-CZ" i="1" dirty="0" err="1">
                <a:solidFill>
                  <a:srgbClr val="000000"/>
                </a:solidFill>
                <a:latin typeface="Times" pitchFamily="2" charset="0"/>
              </a:rPr>
              <a:t>particular</a:t>
            </a:r>
            <a:r>
              <a:rPr lang="cs-CZ" i="1" dirty="0">
                <a:solidFill>
                  <a:srgbClr val="000000"/>
                </a:solidFill>
                <a:latin typeface="Times" pitchFamily="2" charset="0"/>
              </a:rPr>
              <a:t> place - in </a:t>
            </a:r>
            <a:r>
              <a:rPr lang="cs-CZ" i="1" dirty="0" err="1">
                <a:solidFill>
                  <a:srgbClr val="000000"/>
                </a:solidFill>
                <a:latin typeface="Times" pitchFamily="2" charset="0"/>
              </a:rPr>
              <a:t>placing</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buyer's</a:t>
            </a:r>
            <a:r>
              <a:rPr lang="cs-CZ" i="1" dirty="0">
                <a:solidFill>
                  <a:srgbClr val="000000"/>
                </a:solidFill>
                <a:latin typeface="Times" pitchFamily="2" charset="0"/>
              </a:rPr>
              <a:t> </a:t>
            </a:r>
            <a:r>
              <a:rPr lang="cs-CZ" i="1" dirty="0" err="1">
                <a:solidFill>
                  <a:srgbClr val="000000"/>
                </a:solidFill>
                <a:latin typeface="Times" pitchFamily="2" charset="0"/>
              </a:rPr>
              <a:t>disposal</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that</a:t>
            </a:r>
            <a:r>
              <a:rPr lang="cs-CZ" i="1" dirty="0">
                <a:solidFill>
                  <a:srgbClr val="000000"/>
                </a:solidFill>
                <a:latin typeface="Times" pitchFamily="2" charset="0"/>
              </a:rPr>
              <a:t> place;</a:t>
            </a:r>
          </a:p>
          <a:p>
            <a:r>
              <a:rPr lang="cs-CZ" i="1" dirty="0">
                <a:solidFill>
                  <a:srgbClr val="000000"/>
                </a:solidFill>
                <a:latin typeface="Times" pitchFamily="2" charset="0"/>
              </a:rPr>
              <a:t>(c) in </a:t>
            </a:r>
            <a:r>
              <a:rPr lang="cs-CZ" i="1" dirty="0" err="1">
                <a:solidFill>
                  <a:srgbClr val="000000"/>
                </a:solidFill>
                <a:latin typeface="Times" pitchFamily="2" charset="0"/>
              </a:rPr>
              <a:t>other</a:t>
            </a:r>
            <a:r>
              <a:rPr lang="cs-CZ" i="1" dirty="0">
                <a:solidFill>
                  <a:srgbClr val="000000"/>
                </a:solidFill>
                <a:latin typeface="Times" pitchFamily="2" charset="0"/>
              </a:rPr>
              <a:t> </a:t>
            </a:r>
            <a:r>
              <a:rPr lang="cs-CZ" i="1" dirty="0" err="1">
                <a:solidFill>
                  <a:srgbClr val="000000"/>
                </a:solidFill>
                <a:latin typeface="Times" pitchFamily="2" charset="0"/>
              </a:rPr>
              <a:t>cases</a:t>
            </a:r>
            <a:r>
              <a:rPr lang="cs-CZ" i="1" dirty="0">
                <a:solidFill>
                  <a:srgbClr val="000000"/>
                </a:solidFill>
                <a:latin typeface="Times" pitchFamily="2" charset="0"/>
              </a:rPr>
              <a:t> - in </a:t>
            </a:r>
            <a:r>
              <a:rPr lang="cs-CZ" i="1" dirty="0" err="1">
                <a:solidFill>
                  <a:srgbClr val="000000"/>
                </a:solidFill>
                <a:latin typeface="Times" pitchFamily="2" charset="0"/>
              </a:rPr>
              <a:t>placing</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buyer's</a:t>
            </a:r>
            <a:r>
              <a:rPr lang="cs-CZ" i="1" dirty="0">
                <a:solidFill>
                  <a:srgbClr val="000000"/>
                </a:solidFill>
                <a:latin typeface="Times" pitchFamily="2" charset="0"/>
              </a:rPr>
              <a:t> </a:t>
            </a:r>
            <a:r>
              <a:rPr lang="cs-CZ" i="1" dirty="0" err="1">
                <a:solidFill>
                  <a:srgbClr val="000000"/>
                </a:solidFill>
                <a:latin typeface="Times" pitchFamily="2" charset="0"/>
              </a:rPr>
              <a:t>disposal</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place </a:t>
            </a:r>
            <a:r>
              <a:rPr lang="cs-CZ" i="1" dirty="0" err="1">
                <a:solidFill>
                  <a:srgbClr val="000000"/>
                </a:solidFill>
                <a:latin typeface="Times" pitchFamily="2" charset="0"/>
              </a:rPr>
              <a:t>where</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had his place </a:t>
            </a:r>
            <a:r>
              <a:rPr lang="cs-CZ" i="1" dirty="0" err="1">
                <a:solidFill>
                  <a:srgbClr val="000000"/>
                </a:solidFill>
                <a:latin typeface="Times" pitchFamily="2" charset="0"/>
              </a:rPr>
              <a:t>of</a:t>
            </a:r>
            <a:r>
              <a:rPr lang="cs-CZ" i="1" dirty="0">
                <a:solidFill>
                  <a:srgbClr val="000000"/>
                </a:solidFill>
                <a:latin typeface="Times" pitchFamily="2" charset="0"/>
              </a:rPr>
              <a:t> business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conclusion</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a:t>
            </a:r>
            <a:endParaRPr lang="cs-CZ" b="0" i="1" dirty="0">
              <a:solidFill>
                <a:srgbClr val="000000"/>
              </a:solidFill>
              <a:effectLst/>
              <a:latin typeface="Times" pitchFamily="2" charset="0"/>
            </a:endParaRPr>
          </a:p>
        </p:txBody>
      </p:sp>
    </p:spTree>
    <p:extLst>
      <p:ext uri="{BB962C8B-B14F-4D97-AF65-F5344CB8AC3E}">
        <p14:creationId xmlns:p14="http://schemas.microsoft.com/office/powerpoint/2010/main" val="150472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a:extLst>
              <a:ext uri="{FF2B5EF4-FFF2-40B4-BE49-F238E27FC236}">
                <a16:creationId xmlns:a16="http://schemas.microsoft.com/office/drawing/2014/main" id="{4A125CA7-2F62-B441-8741-0D8372725CF0}"/>
              </a:ext>
            </a:extLst>
          </p:cNvPr>
          <p:cNvSpPr/>
          <p:nvPr/>
        </p:nvSpPr>
        <p:spPr>
          <a:xfrm>
            <a:off x="0" y="458608"/>
            <a:ext cx="9144000" cy="5693866"/>
          </a:xfrm>
          <a:prstGeom prst="rect">
            <a:avLst/>
          </a:prstGeom>
        </p:spPr>
        <p:txBody>
          <a:bodyPr wrap="square">
            <a:spAutoFit/>
          </a:bodyPr>
          <a:lstStyle/>
          <a:p>
            <a:r>
              <a:rPr lang="cs-CZ" sz="1400" b="1" dirty="0">
                <a:solidFill>
                  <a:srgbClr val="000000"/>
                </a:solidFill>
                <a:latin typeface="Times" pitchFamily="2" charset="0"/>
              </a:rPr>
              <a:t>PASSING OF RISK</a:t>
            </a:r>
          </a:p>
          <a:p>
            <a:endParaRPr lang="cs-CZ" sz="1400" b="1" dirty="0">
              <a:solidFill>
                <a:srgbClr val="000000"/>
              </a:solidFill>
              <a:latin typeface="Times" pitchFamily="2" charset="0"/>
            </a:endParaRPr>
          </a:p>
          <a:p>
            <a:r>
              <a:rPr lang="cs-CZ" sz="1600" b="1" dirty="0" err="1">
                <a:solidFill>
                  <a:srgbClr val="000000"/>
                </a:solidFill>
                <a:latin typeface="Times" pitchFamily="2" charset="0"/>
              </a:rPr>
              <a:t>Article</a:t>
            </a:r>
            <a:r>
              <a:rPr lang="cs-CZ" sz="1600" b="1" dirty="0">
                <a:solidFill>
                  <a:srgbClr val="000000"/>
                </a:solidFill>
                <a:latin typeface="Times" pitchFamily="2" charset="0"/>
              </a:rPr>
              <a:t> 66</a:t>
            </a:r>
          </a:p>
          <a:p>
            <a:r>
              <a:rPr lang="cs-CZ" sz="1600" dirty="0" err="1">
                <a:solidFill>
                  <a:srgbClr val="000000"/>
                </a:solidFill>
                <a:latin typeface="Times" pitchFamily="2" charset="0"/>
              </a:rPr>
              <a:t>Loss</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or</a:t>
            </a:r>
            <a:r>
              <a:rPr lang="cs-CZ" sz="1600" dirty="0">
                <a:solidFill>
                  <a:srgbClr val="000000"/>
                </a:solidFill>
                <a:latin typeface="Times" pitchFamily="2" charset="0"/>
              </a:rPr>
              <a:t> </a:t>
            </a:r>
            <a:r>
              <a:rPr lang="cs-CZ" sz="1600" dirty="0" err="1">
                <a:solidFill>
                  <a:srgbClr val="000000"/>
                </a:solidFill>
                <a:latin typeface="Times" pitchFamily="2" charset="0"/>
              </a:rPr>
              <a:t>damage</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goods</a:t>
            </a:r>
            <a:r>
              <a:rPr lang="cs-CZ" sz="1600" dirty="0">
                <a:solidFill>
                  <a:srgbClr val="000000"/>
                </a:solidFill>
                <a:latin typeface="Times" pitchFamily="2" charset="0"/>
              </a:rPr>
              <a:t> </a:t>
            </a:r>
            <a:r>
              <a:rPr lang="cs-CZ" sz="1600" dirty="0" err="1">
                <a:solidFill>
                  <a:srgbClr val="000000"/>
                </a:solidFill>
                <a:latin typeface="Times" pitchFamily="2" charset="0"/>
              </a:rPr>
              <a:t>after</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risk has </a:t>
            </a:r>
            <a:r>
              <a:rPr lang="cs-CZ" sz="1600" dirty="0" err="1">
                <a:solidFill>
                  <a:srgbClr val="000000"/>
                </a:solidFill>
                <a:latin typeface="Times" pitchFamily="2" charset="0"/>
              </a:rPr>
              <a:t>passed</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a:t>
            </a:r>
            <a:r>
              <a:rPr lang="cs-CZ" sz="1600" dirty="0" err="1">
                <a:solidFill>
                  <a:srgbClr val="000000"/>
                </a:solidFill>
                <a:latin typeface="Times" pitchFamily="2" charset="0"/>
              </a:rPr>
              <a:t>does</a:t>
            </a:r>
            <a:r>
              <a:rPr lang="cs-CZ" sz="1600" dirty="0">
                <a:solidFill>
                  <a:srgbClr val="000000"/>
                </a:solidFill>
                <a:latin typeface="Times" pitchFamily="2" charset="0"/>
              </a:rPr>
              <a:t> not </a:t>
            </a:r>
            <a:r>
              <a:rPr lang="cs-CZ" sz="1600" dirty="0" err="1">
                <a:solidFill>
                  <a:srgbClr val="000000"/>
                </a:solidFill>
                <a:latin typeface="Times" pitchFamily="2" charset="0"/>
              </a:rPr>
              <a:t>discharge</a:t>
            </a:r>
            <a:r>
              <a:rPr lang="cs-CZ" sz="1600" dirty="0">
                <a:solidFill>
                  <a:srgbClr val="000000"/>
                </a:solidFill>
                <a:latin typeface="Times" pitchFamily="2" charset="0"/>
              </a:rPr>
              <a:t> </a:t>
            </a:r>
            <a:r>
              <a:rPr lang="cs-CZ" sz="1600" dirty="0" err="1">
                <a:solidFill>
                  <a:srgbClr val="000000"/>
                </a:solidFill>
                <a:latin typeface="Times" pitchFamily="2" charset="0"/>
              </a:rPr>
              <a:t>him</a:t>
            </a:r>
            <a:r>
              <a:rPr lang="cs-CZ" sz="1600" dirty="0">
                <a:solidFill>
                  <a:srgbClr val="000000"/>
                </a:solidFill>
                <a:latin typeface="Times" pitchFamily="2" charset="0"/>
              </a:rPr>
              <a:t> </a:t>
            </a:r>
            <a:r>
              <a:rPr lang="cs-CZ" sz="1600" dirty="0" err="1">
                <a:solidFill>
                  <a:srgbClr val="000000"/>
                </a:solidFill>
                <a:latin typeface="Times" pitchFamily="2" charset="0"/>
              </a:rPr>
              <a:t>from</a:t>
            </a:r>
            <a:r>
              <a:rPr lang="cs-CZ" sz="1600" dirty="0">
                <a:solidFill>
                  <a:srgbClr val="000000"/>
                </a:solidFill>
                <a:latin typeface="Times" pitchFamily="2" charset="0"/>
              </a:rPr>
              <a:t> his </a:t>
            </a:r>
            <a:r>
              <a:rPr lang="cs-CZ" sz="1600" dirty="0" err="1">
                <a:solidFill>
                  <a:srgbClr val="000000"/>
                </a:solidFill>
                <a:latin typeface="Times" pitchFamily="2" charset="0"/>
              </a:rPr>
              <a:t>obligation</a:t>
            </a:r>
            <a:r>
              <a:rPr lang="cs-CZ" sz="1600" dirty="0">
                <a:solidFill>
                  <a:srgbClr val="000000"/>
                </a:solidFill>
                <a:latin typeface="Times" pitchFamily="2" charset="0"/>
              </a:rPr>
              <a:t> to </a:t>
            </a:r>
            <a:r>
              <a:rPr lang="cs-CZ" sz="1600" dirty="0" err="1">
                <a:solidFill>
                  <a:srgbClr val="000000"/>
                </a:solidFill>
                <a:latin typeface="Times" pitchFamily="2" charset="0"/>
              </a:rPr>
              <a:t>pay</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price</a:t>
            </a:r>
            <a:r>
              <a:rPr lang="cs-CZ" sz="1600" dirty="0">
                <a:solidFill>
                  <a:srgbClr val="000000"/>
                </a:solidFill>
                <a:latin typeface="Times" pitchFamily="2" charset="0"/>
              </a:rPr>
              <a:t>, </a:t>
            </a:r>
            <a:r>
              <a:rPr lang="cs-CZ" sz="1600" dirty="0" err="1">
                <a:solidFill>
                  <a:srgbClr val="000000"/>
                </a:solidFill>
                <a:latin typeface="Times" pitchFamily="2" charset="0"/>
              </a:rPr>
              <a:t>unless</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loss</a:t>
            </a:r>
            <a:r>
              <a:rPr lang="cs-CZ" sz="1600" dirty="0">
                <a:solidFill>
                  <a:srgbClr val="000000"/>
                </a:solidFill>
                <a:latin typeface="Times" pitchFamily="2" charset="0"/>
              </a:rPr>
              <a:t> </a:t>
            </a:r>
            <a:r>
              <a:rPr lang="cs-CZ" sz="1600" dirty="0" err="1">
                <a:solidFill>
                  <a:srgbClr val="000000"/>
                </a:solidFill>
                <a:latin typeface="Times" pitchFamily="2" charset="0"/>
              </a:rPr>
              <a:t>or</a:t>
            </a:r>
            <a:r>
              <a:rPr lang="cs-CZ" sz="1600" dirty="0">
                <a:solidFill>
                  <a:srgbClr val="000000"/>
                </a:solidFill>
                <a:latin typeface="Times" pitchFamily="2" charset="0"/>
              </a:rPr>
              <a:t> </a:t>
            </a:r>
            <a:r>
              <a:rPr lang="cs-CZ" sz="1600" dirty="0" err="1">
                <a:solidFill>
                  <a:srgbClr val="000000"/>
                </a:solidFill>
                <a:latin typeface="Times" pitchFamily="2" charset="0"/>
              </a:rPr>
              <a:t>damage</a:t>
            </a:r>
            <a:r>
              <a:rPr lang="cs-CZ" sz="1600" dirty="0">
                <a:solidFill>
                  <a:srgbClr val="000000"/>
                </a:solidFill>
                <a:latin typeface="Times" pitchFamily="2" charset="0"/>
              </a:rPr>
              <a:t> </a:t>
            </a:r>
            <a:r>
              <a:rPr lang="cs-CZ" sz="1600" dirty="0" err="1">
                <a:solidFill>
                  <a:srgbClr val="000000"/>
                </a:solidFill>
                <a:latin typeface="Times" pitchFamily="2" charset="0"/>
              </a:rPr>
              <a:t>is</a:t>
            </a:r>
            <a:r>
              <a:rPr lang="cs-CZ" sz="1600" dirty="0">
                <a:solidFill>
                  <a:srgbClr val="000000"/>
                </a:solidFill>
                <a:latin typeface="Times" pitchFamily="2" charset="0"/>
              </a:rPr>
              <a:t> </a:t>
            </a:r>
            <a:r>
              <a:rPr lang="cs-CZ" sz="1600" dirty="0" err="1">
                <a:solidFill>
                  <a:srgbClr val="000000"/>
                </a:solidFill>
                <a:latin typeface="Times" pitchFamily="2" charset="0"/>
              </a:rPr>
              <a:t>due</a:t>
            </a:r>
            <a:r>
              <a:rPr lang="cs-CZ" sz="1600" dirty="0">
                <a:solidFill>
                  <a:srgbClr val="000000"/>
                </a:solidFill>
                <a:latin typeface="Times" pitchFamily="2" charset="0"/>
              </a:rPr>
              <a:t> to </a:t>
            </a:r>
            <a:r>
              <a:rPr lang="cs-CZ" sz="1600" dirty="0" err="1">
                <a:solidFill>
                  <a:srgbClr val="000000"/>
                </a:solidFill>
                <a:latin typeface="Times" pitchFamily="2" charset="0"/>
              </a:rPr>
              <a:t>an</a:t>
            </a:r>
            <a:r>
              <a:rPr lang="cs-CZ" sz="1600" dirty="0">
                <a:solidFill>
                  <a:srgbClr val="000000"/>
                </a:solidFill>
                <a:latin typeface="Times" pitchFamily="2" charset="0"/>
              </a:rPr>
              <a:t> </a:t>
            </a:r>
            <a:r>
              <a:rPr lang="cs-CZ" sz="1600" dirty="0" err="1">
                <a:solidFill>
                  <a:srgbClr val="000000"/>
                </a:solidFill>
                <a:latin typeface="Times" pitchFamily="2" charset="0"/>
              </a:rPr>
              <a:t>act</a:t>
            </a:r>
            <a:r>
              <a:rPr lang="cs-CZ" sz="1600" dirty="0">
                <a:solidFill>
                  <a:srgbClr val="000000"/>
                </a:solidFill>
                <a:latin typeface="Times" pitchFamily="2" charset="0"/>
              </a:rPr>
              <a:t> </a:t>
            </a:r>
            <a:r>
              <a:rPr lang="cs-CZ" sz="1600" dirty="0" err="1">
                <a:solidFill>
                  <a:srgbClr val="000000"/>
                </a:solidFill>
                <a:latin typeface="Times" pitchFamily="2" charset="0"/>
              </a:rPr>
              <a:t>or</a:t>
            </a:r>
            <a:r>
              <a:rPr lang="cs-CZ" sz="1600" dirty="0">
                <a:solidFill>
                  <a:srgbClr val="000000"/>
                </a:solidFill>
                <a:latin typeface="Times" pitchFamily="2" charset="0"/>
              </a:rPr>
              <a:t> </a:t>
            </a:r>
            <a:r>
              <a:rPr lang="cs-CZ" sz="1600" dirty="0" err="1">
                <a:solidFill>
                  <a:srgbClr val="000000"/>
                </a:solidFill>
                <a:latin typeface="Times" pitchFamily="2" charset="0"/>
              </a:rPr>
              <a:t>omission</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seller</a:t>
            </a:r>
            <a:r>
              <a:rPr lang="cs-CZ" sz="1600" dirty="0">
                <a:solidFill>
                  <a:srgbClr val="000000"/>
                </a:solidFill>
                <a:latin typeface="Times" pitchFamily="2" charset="0"/>
              </a:rPr>
              <a:t>.</a:t>
            </a:r>
          </a:p>
          <a:p>
            <a:r>
              <a:rPr lang="cs-CZ" sz="1600" b="1" dirty="0" err="1"/>
              <a:t>Article</a:t>
            </a:r>
            <a:r>
              <a:rPr lang="cs-CZ" sz="1600" b="1" dirty="0"/>
              <a:t> 67</a:t>
            </a:r>
          </a:p>
          <a:p>
            <a:r>
              <a:rPr lang="cs-CZ" sz="1600" dirty="0">
                <a:solidFill>
                  <a:srgbClr val="000000"/>
                </a:solidFill>
                <a:latin typeface="Times" pitchFamily="2" charset="0"/>
              </a:rPr>
              <a:t>(1) </a:t>
            </a:r>
            <a:r>
              <a:rPr lang="cs-CZ" sz="1600" b="1" dirty="0" err="1">
                <a:solidFill>
                  <a:srgbClr val="000000"/>
                </a:solidFill>
                <a:latin typeface="Times" pitchFamily="2" charset="0"/>
              </a:rPr>
              <a:t>If</a:t>
            </a:r>
            <a:r>
              <a:rPr lang="cs-CZ" sz="1600" b="1" dirty="0">
                <a:solidFill>
                  <a:srgbClr val="000000"/>
                </a:solidFill>
                <a:latin typeface="Times" pitchFamily="2" charset="0"/>
              </a:rPr>
              <a:t>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contract</a:t>
            </a:r>
            <a:r>
              <a:rPr lang="cs-CZ" sz="1600" b="1" dirty="0">
                <a:solidFill>
                  <a:srgbClr val="000000"/>
                </a:solidFill>
                <a:latin typeface="Times" pitchFamily="2" charset="0"/>
              </a:rPr>
              <a:t> </a:t>
            </a:r>
            <a:r>
              <a:rPr lang="cs-CZ" sz="1600" b="1" dirty="0" err="1">
                <a:solidFill>
                  <a:srgbClr val="000000"/>
                </a:solidFill>
                <a:latin typeface="Times" pitchFamily="2" charset="0"/>
              </a:rPr>
              <a:t>of</a:t>
            </a:r>
            <a:r>
              <a:rPr lang="cs-CZ" sz="1600" b="1" dirty="0">
                <a:solidFill>
                  <a:srgbClr val="000000"/>
                </a:solidFill>
                <a:latin typeface="Times" pitchFamily="2" charset="0"/>
              </a:rPr>
              <a:t> </a:t>
            </a:r>
            <a:r>
              <a:rPr lang="cs-CZ" sz="1600" b="1" dirty="0" err="1">
                <a:solidFill>
                  <a:srgbClr val="000000"/>
                </a:solidFill>
                <a:latin typeface="Times" pitchFamily="2" charset="0"/>
              </a:rPr>
              <a:t>sale</a:t>
            </a:r>
            <a:r>
              <a:rPr lang="cs-CZ" sz="1600" b="1" dirty="0">
                <a:solidFill>
                  <a:srgbClr val="000000"/>
                </a:solidFill>
                <a:latin typeface="Times" pitchFamily="2" charset="0"/>
              </a:rPr>
              <a:t> </a:t>
            </a:r>
            <a:r>
              <a:rPr lang="cs-CZ" sz="1600" b="1" dirty="0" err="1">
                <a:solidFill>
                  <a:srgbClr val="000000"/>
                </a:solidFill>
                <a:latin typeface="Times" pitchFamily="2" charset="0"/>
              </a:rPr>
              <a:t>involves</a:t>
            </a:r>
            <a:r>
              <a:rPr lang="cs-CZ" sz="1600" b="1" dirty="0">
                <a:solidFill>
                  <a:srgbClr val="000000"/>
                </a:solidFill>
                <a:latin typeface="Times" pitchFamily="2" charset="0"/>
              </a:rPr>
              <a:t> </a:t>
            </a:r>
            <a:r>
              <a:rPr lang="cs-CZ" sz="1600" b="1" dirty="0" err="1">
                <a:solidFill>
                  <a:srgbClr val="000000"/>
                </a:solidFill>
                <a:latin typeface="Times" pitchFamily="2" charset="0"/>
              </a:rPr>
              <a:t>carriage</a:t>
            </a:r>
            <a:r>
              <a:rPr lang="cs-CZ" sz="1600" b="1" dirty="0">
                <a:solidFill>
                  <a:srgbClr val="000000"/>
                </a:solidFill>
                <a:latin typeface="Times" pitchFamily="2" charset="0"/>
              </a:rPr>
              <a:t> </a:t>
            </a:r>
            <a:r>
              <a:rPr lang="cs-CZ" sz="1600" b="1" dirty="0" err="1">
                <a:solidFill>
                  <a:srgbClr val="000000"/>
                </a:solidFill>
                <a:latin typeface="Times" pitchFamily="2" charset="0"/>
              </a:rPr>
              <a:t>of</a:t>
            </a:r>
            <a:r>
              <a:rPr lang="cs-CZ" sz="1600" b="1" dirty="0">
                <a:solidFill>
                  <a:srgbClr val="000000"/>
                </a:solidFill>
                <a:latin typeface="Times" pitchFamily="2" charset="0"/>
              </a:rPr>
              <a:t>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goods</a:t>
            </a:r>
            <a:r>
              <a:rPr lang="cs-CZ" sz="1600" b="1" dirty="0">
                <a:solidFill>
                  <a:srgbClr val="000000"/>
                </a:solidFill>
                <a:latin typeface="Times" pitchFamily="2" charset="0"/>
              </a:rPr>
              <a:t> </a:t>
            </a:r>
            <a:r>
              <a:rPr lang="cs-CZ" sz="1600" dirty="0">
                <a:solidFill>
                  <a:srgbClr val="000000"/>
                </a:solidFill>
                <a:latin typeface="Times" pitchFamily="2" charset="0"/>
              </a:rPr>
              <a:t>and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seller</a:t>
            </a:r>
            <a:r>
              <a:rPr lang="cs-CZ" sz="1600" dirty="0">
                <a:solidFill>
                  <a:srgbClr val="000000"/>
                </a:solidFill>
                <a:latin typeface="Times" pitchFamily="2" charset="0"/>
              </a:rPr>
              <a:t> </a:t>
            </a:r>
            <a:r>
              <a:rPr lang="cs-CZ" sz="1600" dirty="0" err="1">
                <a:solidFill>
                  <a:srgbClr val="000000"/>
                </a:solidFill>
                <a:latin typeface="Times" pitchFamily="2" charset="0"/>
              </a:rPr>
              <a:t>is</a:t>
            </a:r>
            <a:r>
              <a:rPr lang="cs-CZ" sz="1600" dirty="0">
                <a:solidFill>
                  <a:srgbClr val="000000"/>
                </a:solidFill>
                <a:latin typeface="Times" pitchFamily="2" charset="0"/>
              </a:rPr>
              <a:t> not </a:t>
            </a:r>
            <a:r>
              <a:rPr lang="cs-CZ" sz="1600" dirty="0" err="1">
                <a:solidFill>
                  <a:srgbClr val="000000"/>
                </a:solidFill>
                <a:latin typeface="Times" pitchFamily="2" charset="0"/>
              </a:rPr>
              <a:t>bound</a:t>
            </a:r>
            <a:r>
              <a:rPr lang="cs-CZ" sz="1600" dirty="0">
                <a:solidFill>
                  <a:srgbClr val="000000"/>
                </a:solidFill>
                <a:latin typeface="Times" pitchFamily="2" charset="0"/>
              </a:rPr>
              <a:t> to hand </a:t>
            </a:r>
            <a:r>
              <a:rPr lang="cs-CZ" sz="1600" dirty="0" err="1">
                <a:solidFill>
                  <a:srgbClr val="000000"/>
                </a:solidFill>
                <a:latin typeface="Times" pitchFamily="2" charset="0"/>
              </a:rPr>
              <a:t>them</a:t>
            </a:r>
            <a:r>
              <a:rPr lang="cs-CZ" sz="1600" dirty="0">
                <a:solidFill>
                  <a:srgbClr val="000000"/>
                </a:solidFill>
                <a:latin typeface="Times" pitchFamily="2" charset="0"/>
              </a:rPr>
              <a:t> </a:t>
            </a:r>
            <a:r>
              <a:rPr lang="cs-CZ" sz="1600" dirty="0" err="1">
                <a:solidFill>
                  <a:srgbClr val="000000"/>
                </a:solidFill>
                <a:latin typeface="Times" pitchFamily="2" charset="0"/>
              </a:rPr>
              <a:t>over</a:t>
            </a:r>
            <a:r>
              <a:rPr lang="cs-CZ" sz="1600" dirty="0">
                <a:solidFill>
                  <a:srgbClr val="000000"/>
                </a:solidFill>
                <a:latin typeface="Times" pitchFamily="2" charset="0"/>
              </a:rPr>
              <a:t> </a:t>
            </a:r>
            <a:r>
              <a:rPr lang="cs-CZ" sz="1600" dirty="0" err="1">
                <a:solidFill>
                  <a:srgbClr val="000000"/>
                </a:solidFill>
                <a:latin typeface="Times" pitchFamily="2" charset="0"/>
              </a:rPr>
              <a:t>at</a:t>
            </a:r>
            <a:r>
              <a:rPr lang="cs-CZ" sz="1600" dirty="0">
                <a:solidFill>
                  <a:srgbClr val="000000"/>
                </a:solidFill>
                <a:latin typeface="Times" pitchFamily="2" charset="0"/>
              </a:rPr>
              <a:t> a </a:t>
            </a:r>
            <a:r>
              <a:rPr lang="cs-CZ" sz="1600" dirty="0" err="1">
                <a:solidFill>
                  <a:srgbClr val="000000"/>
                </a:solidFill>
                <a:latin typeface="Times" pitchFamily="2" charset="0"/>
              </a:rPr>
              <a:t>particular</a:t>
            </a:r>
            <a:r>
              <a:rPr lang="cs-CZ" sz="1600" dirty="0">
                <a:solidFill>
                  <a:srgbClr val="000000"/>
                </a:solidFill>
                <a:latin typeface="Times" pitchFamily="2" charset="0"/>
              </a:rPr>
              <a:t> place, </a:t>
            </a:r>
            <a:r>
              <a:rPr lang="cs-CZ" sz="1600" dirty="0" err="1">
                <a:solidFill>
                  <a:srgbClr val="000000"/>
                </a:solidFill>
                <a:latin typeface="Times" pitchFamily="2" charset="0"/>
              </a:rPr>
              <a:t>the</a:t>
            </a:r>
            <a:r>
              <a:rPr lang="cs-CZ" sz="1600" dirty="0">
                <a:solidFill>
                  <a:srgbClr val="000000"/>
                </a:solidFill>
                <a:latin typeface="Times" pitchFamily="2" charset="0"/>
              </a:rPr>
              <a:t> risk </a:t>
            </a:r>
            <a:r>
              <a:rPr lang="cs-CZ" sz="1600" dirty="0" err="1">
                <a:solidFill>
                  <a:srgbClr val="000000"/>
                </a:solidFill>
                <a:latin typeface="Times" pitchFamily="2" charset="0"/>
              </a:rPr>
              <a:t>passes</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a:t>
            </a:r>
            <a:r>
              <a:rPr lang="cs-CZ" sz="1600" b="1" u="sng" dirty="0" err="1">
                <a:solidFill>
                  <a:srgbClr val="000000"/>
                </a:solidFill>
                <a:latin typeface="Times" pitchFamily="2" charset="0"/>
              </a:rPr>
              <a:t>when</a:t>
            </a:r>
            <a:r>
              <a:rPr lang="cs-CZ" sz="1600" b="1" u="sng" dirty="0">
                <a:solidFill>
                  <a:srgbClr val="000000"/>
                </a:solidFill>
                <a:latin typeface="Times" pitchFamily="2" charset="0"/>
              </a:rPr>
              <a:t>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goods</a:t>
            </a:r>
            <a:r>
              <a:rPr lang="cs-CZ" sz="1600" b="1" u="sng" dirty="0">
                <a:solidFill>
                  <a:srgbClr val="000000"/>
                </a:solidFill>
                <a:latin typeface="Times" pitchFamily="2" charset="0"/>
              </a:rPr>
              <a:t> are </a:t>
            </a:r>
            <a:r>
              <a:rPr lang="cs-CZ" sz="1600" b="1" u="sng" dirty="0" err="1">
                <a:solidFill>
                  <a:srgbClr val="000000"/>
                </a:solidFill>
                <a:latin typeface="Times" pitchFamily="2" charset="0"/>
              </a:rPr>
              <a:t>handed</a:t>
            </a:r>
            <a:r>
              <a:rPr lang="cs-CZ" sz="1600" b="1" u="sng" dirty="0">
                <a:solidFill>
                  <a:srgbClr val="000000"/>
                </a:solidFill>
                <a:latin typeface="Times" pitchFamily="2" charset="0"/>
              </a:rPr>
              <a:t> </a:t>
            </a:r>
            <a:r>
              <a:rPr lang="cs-CZ" sz="1600" b="1" u="sng" dirty="0" err="1">
                <a:solidFill>
                  <a:srgbClr val="000000"/>
                </a:solidFill>
                <a:latin typeface="Times" pitchFamily="2" charset="0"/>
              </a:rPr>
              <a:t>over</a:t>
            </a:r>
            <a:r>
              <a:rPr lang="cs-CZ" sz="1600" b="1" u="sng" dirty="0">
                <a:solidFill>
                  <a:srgbClr val="000000"/>
                </a:solidFill>
                <a:latin typeface="Times" pitchFamily="2" charset="0"/>
              </a:rPr>
              <a:t> to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first</a:t>
            </a:r>
            <a:r>
              <a:rPr lang="cs-CZ" sz="1600" b="1" u="sng" dirty="0">
                <a:solidFill>
                  <a:srgbClr val="000000"/>
                </a:solidFill>
                <a:latin typeface="Times" pitchFamily="2" charset="0"/>
              </a:rPr>
              <a:t> </a:t>
            </a:r>
            <a:r>
              <a:rPr lang="cs-CZ" sz="1600" b="1" u="sng" dirty="0" err="1">
                <a:solidFill>
                  <a:srgbClr val="000000"/>
                </a:solidFill>
                <a:latin typeface="Times" pitchFamily="2" charset="0"/>
              </a:rPr>
              <a:t>carrier</a:t>
            </a:r>
            <a:r>
              <a:rPr lang="cs-CZ" sz="1600" b="1" u="sng" dirty="0">
                <a:solidFill>
                  <a:srgbClr val="000000"/>
                </a:solidFill>
                <a:latin typeface="Times" pitchFamily="2" charset="0"/>
              </a:rPr>
              <a:t> </a:t>
            </a:r>
            <a:r>
              <a:rPr lang="cs-CZ" sz="1600" dirty="0" err="1">
                <a:solidFill>
                  <a:srgbClr val="000000"/>
                </a:solidFill>
                <a:latin typeface="Times" pitchFamily="2" charset="0"/>
              </a:rPr>
              <a:t>for</a:t>
            </a:r>
            <a:r>
              <a:rPr lang="cs-CZ" sz="1600" dirty="0">
                <a:solidFill>
                  <a:srgbClr val="000000"/>
                </a:solidFill>
                <a:latin typeface="Times" pitchFamily="2" charset="0"/>
              </a:rPr>
              <a:t> </a:t>
            </a:r>
            <a:r>
              <a:rPr lang="cs-CZ" sz="1600" dirty="0" err="1">
                <a:solidFill>
                  <a:srgbClr val="000000"/>
                </a:solidFill>
                <a:latin typeface="Times" pitchFamily="2" charset="0"/>
              </a:rPr>
              <a:t>transmission</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in </a:t>
            </a:r>
            <a:r>
              <a:rPr lang="cs-CZ" sz="1600" dirty="0" err="1">
                <a:solidFill>
                  <a:srgbClr val="000000"/>
                </a:solidFill>
                <a:latin typeface="Times" pitchFamily="2" charset="0"/>
              </a:rPr>
              <a:t>accordance</a:t>
            </a:r>
            <a:r>
              <a:rPr lang="cs-CZ" sz="1600" dirty="0">
                <a:solidFill>
                  <a:srgbClr val="000000"/>
                </a:solidFill>
                <a:latin typeface="Times" pitchFamily="2" charset="0"/>
              </a:rPr>
              <a:t> </a:t>
            </a:r>
            <a:r>
              <a:rPr lang="cs-CZ" sz="1600" dirty="0" err="1">
                <a:solidFill>
                  <a:srgbClr val="000000"/>
                </a:solidFill>
                <a:latin typeface="Times" pitchFamily="2" charset="0"/>
              </a:rPr>
              <a:t>with</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contract</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sale</a:t>
            </a:r>
            <a:r>
              <a:rPr lang="cs-CZ" sz="1600" dirty="0">
                <a:solidFill>
                  <a:srgbClr val="000000"/>
                </a:solidFill>
                <a:latin typeface="Times" pitchFamily="2" charset="0"/>
              </a:rPr>
              <a:t>. …</a:t>
            </a:r>
          </a:p>
          <a:p>
            <a:r>
              <a:rPr lang="cs-CZ" sz="1600" b="1" dirty="0" err="1"/>
              <a:t>Article</a:t>
            </a:r>
            <a:r>
              <a:rPr lang="cs-CZ" sz="1600" b="1" dirty="0"/>
              <a:t> 68</a:t>
            </a:r>
          </a:p>
          <a:p>
            <a:r>
              <a:rPr lang="cs-CZ" sz="1600" b="1" dirty="0" err="1">
                <a:solidFill>
                  <a:srgbClr val="000000"/>
                </a:solidFill>
                <a:latin typeface="Times" pitchFamily="2" charset="0"/>
              </a:rPr>
              <a:t>The</a:t>
            </a:r>
            <a:r>
              <a:rPr lang="cs-CZ" sz="1600" b="1" dirty="0">
                <a:solidFill>
                  <a:srgbClr val="000000"/>
                </a:solidFill>
                <a:latin typeface="Times" pitchFamily="2" charset="0"/>
              </a:rPr>
              <a:t> risk in </a:t>
            </a:r>
            <a:r>
              <a:rPr lang="cs-CZ" sz="1600" b="1" dirty="0" err="1">
                <a:solidFill>
                  <a:srgbClr val="000000"/>
                </a:solidFill>
                <a:latin typeface="Times" pitchFamily="2" charset="0"/>
              </a:rPr>
              <a:t>respect</a:t>
            </a:r>
            <a:r>
              <a:rPr lang="cs-CZ" sz="1600" b="1" dirty="0">
                <a:solidFill>
                  <a:srgbClr val="000000"/>
                </a:solidFill>
                <a:latin typeface="Times" pitchFamily="2" charset="0"/>
              </a:rPr>
              <a:t> </a:t>
            </a:r>
            <a:r>
              <a:rPr lang="cs-CZ" sz="1600" b="1" dirty="0" err="1">
                <a:solidFill>
                  <a:srgbClr val="000000"/>
                </a:solidFill>
                <a:latin typeface="Times" pitchFamily="2" charset="0"/>
              </a:rPr>
              <a:t>of</a:t>
            </a:r>
            <a:r>
              <a:rPr lang="cs-CZ" sz="1600" b="1" dirty="0">
                <a:solidFill>
                  <a:srgbClr val="000000"/>
                </a:solidFill>
                <a:latin typeface="Times" pitchFamily="2" charset="0"/>
              </a:rPr>
              <a:t> </a:t>
            </a:r>
            <a:r>
              <a:rPr lang="cs-CZ" sz="1600" b="1" dirty="0" err="1">
                <a:solidFill>
                  <a:srgbClr val="000000"/>
                </a:solidFill>
                <a:latin typeface="Times" pitchFamily="2" charset="0"/>
              </a:rPr>
              <a:t>goods</a:t>
            </a:r>
            <a:r>
              <a:rPr lang="cs-CZ" sz="1600" b="1" dirty="0">
                <a:solidFill>
                  <a:srgbClr val="000000"/>
                </a:solidFill>
                <a:latin typeface="Times" pitchFamily="2" charset="0"/>
              </a:rPr>
              <a:t> sold in transit </a:t>
            </a:r>
            <a:r>
              <a:rPr lang="cs-CZ" sz="1600" b="1" dirty="0" err="1">
                <a:solidFill>
                  <a:srgbClr val="000000"/>
                </a:solidFill>
                <a:latin typeface="Times" pitchFamily="2" charset="0"/>
              </a:rPr>
              <a:t>passes</a:t>
            </a:r>
            <a:r>
              <a:rPr lang="cs-CZ" sz="1600" b="1" dirty="0">
                <a:solidFill>
                  <a:srgbClr val="000000"/>
                </a:solidFill>
                <a:latin typeface="Times" pitchFamily="2" charset="0"/>
              </a:rPr>
              <a:t> to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buyer</a:t>
            </a:r>
            <a:r>
              <a:rPr lang="cs-CZ" sz="1600" b="1" dirty="0">
                <a:solidFill>
                  <a:srgbClr val="000000"/>
                </a:solidFill>
                <a:latin typeface="Times" pitchFamily="2" charset="0"/>
              </a:rPr>
              <a:t> </a:t>
            </a:r>
            <a:r>
              <a:rPr lang="cs-CZ" sz="1600" b="1" u="sng" dirty="0" err="1">
                <a:solidFill>
                  <a:srgbClr val="000000"/>
                </a:solidFill>
                <a:latin typeface="Times" pitchFamily="2" charset="0"/>
              </a:rPr>
              <a:t>from</a:t>
            </a:r>
            <a:r>
              <a:rPr lang="cs-CZ" sz="1600" b="1" u="sng" dirty="0">
                <a:solidFill>
                  <a:srgbClr val="000000"/>
                </a:solidFill>
                <a:latin typeface="Times" pitchFamily="2" charset="0"/>
              </a:rPr>
              <a:t>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time</a:t>
            </a:r>
            <a:r>
              <a:rPr lang="cs-CZ" sz="1600" b="1" u="sng" dirty="0">
                <a:solidFill>
                  <a:srgbClr val="000000"/>
                </a:solidFill>
                <a:latin typeface="Times" pitchFamily="2" charset="0"/>
              </a:rPr>
              <a:t> </a:t>
            </a:r>
            <a:r>
              <a:rPr lang="cs-CZ" sz="1600" b="1" u="sng" dirty="0" err="1">
                <a:solidFill>
                  <a:srgbClr val="000000"/>
                </a:solidFill>
                <a:latin typeface="Times" pitchFamily="2" charset="0"/>
              </a:rPr>
              <a:t>of</a:t>
            </a:r>
            <a:r>
              <a:rPr lang="cs-CZ" sz="1600" b="1" u="sng" dirty="0">
                <a:solidFill>
                  <a:srgbClr val="000000"/>
                </a:solidFill>
                <a:latin typeface="Times" pitchFamily="2" charset="0"/>
              </a:rPr>
              <a:t>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conclusion</a:t>
            </a:r>
            <a:r>
              <a:rPr lang="cs-CZ" sz="1600" b="1" u="sng" dirty="0">
                <a:solidFill>
                  <a:srgbClr val="000000"/>
                </a:solidFill>
                <a:latin typeface="Times" pitchFamily="2" charset="0"/>
              </a:rPr>
              <a:t> </a:t>
            </a:r>
            <a:r>
              <a:rPr lang="cs-CZ" sz="1600" b="1" u="sng" dirty="0" err="1">
                <a:solidFill>
                  <a:srgbClr val="000000"/>
                </a:solidFill>
                <a:latin typeface="Times" pitchFamily="2" charset="0"/>
              </a:rPr>
              <a:t>of</a:t>
            </a:r>
            <a:r>
              <a:rPr lang="cs-CZ" sz="1600" b="1" u="sng" dirty="0">
                <a:solidFill>
                  <a:srgbClr val="000000"/>
                </a:solidFill>
                <a:latin typeface="Times" pitchFamily="2" charset="0"/>
              </a:rPr>
              <a:t>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contract</a:t>
            </a:r>
            <a:r>
              <a:rPr lang="cs-CZ" sz="1600" b="1" u="sng" dirty="0">
                <a:solidFill>
                  <a:srgbClr val="000000"/>
                </a:solidFill>
                <a:latin typeface="Times" pitchFamily="2" charset="0"/>
              </a:rPr>
              <a:t>..</a:t>
            </a:r>
            <a:r>
              <a:rPr lang="cs-CZ" sz="1600" dirty="0">
                <a:solidFill>
                  <a:srgbClr val="000000"/>
                </a:solidFill>
                <a:latin typeface="Times" pitchFamily="2" charset="0"/>
              </a:rPr>
              <a:t>.</a:t>
            </a:r>
          </a:p>
          <a:p>
            <a:r>
              <a:rPr lang="cs-CZ" sz="1600" b="1" dirty="0" err="1"/>
              <a:t>Article</a:t>
            </a:r>
            <a:r>
              <a:rPr lang="cs-CZ" sz="1600" b="1" dirty="0"/>
              <a:t> 69</a:t>
            </a:r>
          </a:p>
          <a:p>
            <a:r>
              <a:rPr lang="cs-CZ" sz="1600" dirty="0">
                <a:solidFill>
                  <a:srgbClr val="000000"/>
                </a:solidFill>
                <a:latin typeface="Times" pitchFamily="2" charset="0"/>
              </a:rPr>
              <a:t>(1) </a:t>
            </a:r>
            <a:r>
              <a:rPr lang="cs-CZ" sz="1600" b="1" dirty="0">
                <a:solidFill>
                  <a:srgbClr val="000000"/>
                </a:solidFill>
                <a:latin typeface="Times" pitchFamily="2" charset="0"/>
              </a:rPr>
              <a:t>In </a:t>
            </a:r>
            <a:r>
              <a:rPr lang="cs-CZ" sz="1600" b="1" dirty="0" err="1">
                <a:solidFill>
                  <a:srgbClr val="000000"/>
                </a:solidFill>
                <a:latin typeface="Times" pitchFamily="2" charset="0"/>
              </a:rPr>
              <a:t>cases</a:t>
            </a:r>
            <a:r>
              <a:rPr lang="cs-CZ" sz="1600" b="1" dirty="0">
                <a:solidFill>
                  <a:srgbClr val="000000"/>
                </a:solidFill>
                <a:latin typeface="Times" pitchFamily="2" charset="0"/>
              </a:rPr>
              <a:t> not </a:t>
            </a:r>
            <a:r>
              <a:rPr lang="cs-CZ" sz="1600" b="1" dirty="0" err="1">
                <a:solidFill>
                  <a:srgbClr val="000000"/>
                </a:solidFill>
                <a:latin typeface="Times" pitchFamily="2" charset="0"/>
              </a:rPr>
              <a:t>within</a:t>
            </a:r>
            <a:r>
              <a:rPr lang="cs-CZ" sz="1600" b="1" dirty="0">
                <a:solidFill>
                  <a:srgbClr val="000000"/>
                </a:solidFill>
                <a:latin typeface="Times" pitchFamily="2" charset="0"/>
              </a:rPr>
              <a:t> </a:t>
            </a:r>
            <a:r>
              <a:rPr lang="cs-CZ" sz="1600" b="1" dirty="0" err="1">
                <a:solidFill>
                  <a:srgbClr val="000000"/>
                </a:solidFill>
                <a:latin typeface="Times" pitchFamily="2" charset="0"/>
              </a:rPr>
              <a:t>articles</a:t>
            </a:r>
            <a:r>
              <a:rPr lang="cs-CZ" sz="1600" b="1" dirty="0">
                <a:solidFill>
                  <a:srgbClr val="000000"/>
                </a:solidFill>
                <a:latin typeface="Times" pitchFamily="2" charset="0"/>
              </a:rPr>
              <a:t> 67 and 68, </a:t>
            </a:r>
            <a:r>
              <a:rPr lang="cs-CZ" sz="1600" b="1" dirty="0" err="1">
                <a:solidFill>
                  <a:srgbClr val="000000"/>
                </a:solidFill>
                <a:latin typeface="Times" pitchFamily="2" charset="0"/>
              </a:rPr>
              <a:t>the</a:t>
            </a:r>
            <a:r>
              <a:rPr lang="cs-CZ" sz="1600" b="1" dirty="0">
                <a:solidFill>
                  <a:srgbClr val="000000"/>
                </a:solidFill>
                <a:latin typeface="Times" pitchFamily="2" charset="0"/>
              </a:rPr>
              <a:t> risk </a:t>
            </a:r>
            <a:r>
              <a:rPr lang="cs-CZ" sz="1600" b="1" dirty="0" err="1">
                <a:solidFill>
                  <a:srgbClr val="000000"/>
                </a:solidFill>
                <a:latin typeface="Times" pitchFamily="2" charset="0"/>
              </a:rPr>
              <a:t>passes</a:t>
            </a:r>
            <a:r>
              <a:rPr lang="cs-CZ" sz="1600" b="1" dirty="0">
                <a:solidFill>
                  <a:srgbClr val="000000"/>
                </a:solidFill>
                <a:latin typeface="Times" pitchFamily="2" charset="0"/>
              </a:rPr>
              <a:t> to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buyer</a:t>
            </a:r>
            <a:r>
              <a:rPr lang="cs-CZ" sz="1600" b="1" dirty="0">
                <a:solidFill>
                  <a:srgbClr val="000000"/>
                </a:solidFill>
                <a:latin typeface="Times" pitchFamily="2" charset="0"/>
              </a:rPr>
              <a:t> </a:t>
            </a:r>
            <a:r>
              <a:rPr lang="cs-CZ" sz="1600" b="1" u="sng" dirty="0" err="1">
                <a:solidFill>
                  <a:srgbClr val="000000"/>
                </a:solidFill>
                <a:latin typeface="Times" pitchFamily="2" charset="0"/>
              </a:rPr>
              <a:t>when</a:t>
            </a:r>
            <a:r>
              <a:rPr lang="cs-CZ" sz="1600" b="1" u="sng" dirty="0">
                <a:solidFill>
                  <a:srgbClr val="000000"/>
                </a:solidFill>
                <a:latin typeface="Times" pitchFamily="2" charset="0"/>
              </a:rPr>
              <a:t> he </a:t>
            </a:r>
            <a:r>
              <a:rPr lang="cs-CZ" sz="1600" b="1" u="sng" dirty="0" err="1">
                <a:solidFill>
                  <a:srgbClr val="000000"/>
                </a:solidFill>
                <a:latin typeface="Times" pitchFamily="2" charset="0"/>
              </a:rPr>
              <a:t>takes</a:t>
            </a:r>
            <a:r>
              <a:rPr lang="cs-CZ" sz="1600" b="1" u="sng" dirty="0">
                <a:solidFill>
                  <a:srgbClr val="000000"/>
                </a:solidFill>
                <a:latin typeface="Times" pitchFamily="2" charset="0"/>
              </a:rPr>
              <a:t> </a:t>
            </a:r>
            <a:r>
              <a:rPr lang="cs-CZ" sz="1600" b="1" u="sng" dirty="0" err="1">
                <a:solidFill>
                  <a:srgbClr val="000000"/>
                </a:solidFill>
                <a:latin typeface="Times" pitchFamily="2" charset="0"/>
              </a:rPr>
              <a:t>over</a:t>
            </a:r>
            <a:r>
              <a:rPr lang="cs-CZ" sz="1600" b="1" u="sng" dirty="0">
                <a:solidFill>
                  <a:srgbClr val="000000"/>
                </a:solidFill>
                <a:latin typeface="Times" pitchFamily="2" charset="0"/>
              </a:rPr>
              <a:t> </a:t>
            </a:r>
            <a:r>
              <a:rPr lang="cs-CZ" sz="1600" b="1" u="sng" dirty="0" err="1">
                <a:solidFill>
                  <a:srgbClr val="000000"/>
                </a:solidFill>
                <a:latin typeface="Times" pitchFamily="2" charset="0"/>
              </a:rPr>
              <a:t>the</a:t>
            </a:r>
            <a:r>
              <a:rPr lang="cs-CZ" sz="1600" b="1" u="sng" dirty="0">
                <a:solidFill>
                  <a:srgbClr val="000000"/>
                </a:solidFill>
                <a:latin typeface="Times" pitchFamily="2" charset="0"/>
              </a:rPr>
              <a:t> </a:t>
            </a:r>
            <a:r>
              <a:rPr lang="cs-CZ" sz="1600" b="1" u="sng" dirty="0" err="1">
                <a:solidFill>
                  <a:srgbClr val="000000"/>
                </a:solidFill>
                <a:latin typeface="Times" pitchFamily="2" charset="0"/>
              </a:rPr>
              <a:t>goods</a:t>
            </a:r>
            <a:r>
              <a:rPr lang="cs-CZ" sz="1600" b="1" u="sng" dirty="0">
                <a:solidFill>
                  <a:srgbClr val="000000"/>
                </a:solidFill>
                <a:latin typeface="Times" pitchFamily="2" charset="0"/>
              </a:rPr>
              <a:t> </a:t>
            </a:r>
            <a:r>
              <a:rPr lang="cs-CZ" sz="1600" dirty="0" err="1">
                <a:solidFill>
                  <a:srgbClr val="000000"/>
                </a:solidFill>
                <a:latin typeface="Times" pitchFamily="2" charset="0"/>
              </a:rPr>
              <a:t>or</a:t>
            </a:r>
            <a:r>
              <a:rPr lang="cs-CZ" sz="1600" dirty="0">
                <a:solidFill>
                  <a:srgbClr val="000000"/>
                </a:solidFill>
                <a:latin typeface="Times" pitchFamily="2" charset="0"/>
              </a:rPr>
              <a:t>, </a:t>
            </a:r>
            <a:r>
              <a:rPr lang="cs-CZ" sz="1600" dirty="0" err="1">
                <a:solidFill>
                  <a:srgbClr val="000000"/>
                </a:solidFill>
                <a:latin typeface="Times" pitchFamily="2" charset="0"/>
              </a:rPr>
              <a:t>if</a:t>
            </a:r>
            <a:r>
              <a:rPr lang="cs-CZ" sz="1600" dirty="0">
                <a:solidFill>
                  <a:srgbClr val="000000"/>
                </a:solidFill>
                <a:latin typeface="Times" pitchFamily="2" charset="0"/>
              </a:rPr>
              <a:t> he </a:t>
            </a:r>
            <a:r>
              <a:rPr lang="cs-CZ" sz="1600" dirty="0" err="1">
                <a:solidFill>
                  <a:srgbClr val="000000"/>
                </a:solidFill>
                <a:latin typeface="Times" pitchFamily="2" charset="0"/>
              </a:rPr>
              <a:t>does</a:t>
            </a:r>
            <a:r>
              <a:rPr lang="cs-CZ" sz="1600" dirty="0">
                <a:solidFill>
                  <a:srgbClr val="000000"/>
                </a:solidFill>
                <a:latin typeface="Times" pitchFamily="2" charset="0"/>
              </a:rPr>
              <a:t> not do so in </a:t>
            </a:r>
            <a:r>
              <a:rPr lang="cs-CZ" sz="1600" dirty="0" err="1">
                <a:solidFill>
                  <a:srgbClr val="000000"/>
                </a:solidFill>
                <a:latin typeface="Times" pitchFamily="2" charset="0"/>
              </a:rPr>
              <a:t>due</a:t>
            </a:r>
            <a:r>
              <a:rPr lang="cs-CZ" sz="1600" dirty="0">
                <a:solidFill>
                  <a:srgbClr val="000000"/>
                </a:solidFill>
                <a:latin typeface="Times" pitchFamily="2" charset="0"/>
              </a:rPr>
              <a:t> </a:t>
            </a:r>
            <a:r>
              <a:rPr lang="cs-CZ" sz="1600" dirty="0" err="1">
                <a:solidFill>
                  <a:srgbClr val="000000"/>
                </a:solidFill>
                <a:latin typeface="Times" pitchFamily="2" charset="0"/>
              </a:rPr>
              <a:t>time</a:t>
            </a:r>
            <a:r>
              <a:rPr lang="cs-CZ" sz="1600" dirty="0">
                <a:solidFill>
                  <a:srgbClr val="000000"/>
                </a:solidFill>
                <a:latin typeface="Times" pitchFamily="2" charset="0"/>
              </a:rPr>
              <a:t>, </a:t>
            </a:r>
            <a:r>
              <a:rPr lang="cs-CZ" sz="1600" b="1" dirty="0" err="1">
                <a:solidFill>
                  <a:srgbClr val="000000"/>
                </a:solidFill>
                <a:latin typeface="Times" pitchFamily="2" charset="0"/>
              </a:rPr>
              <a:t>from</a:t>
            </a:r>
            <a:r>
              <a:rPr lang="cs-CZ" sz="1600" b="1" dirty="0">
                <a:solidFill>
                  <a:srgbClr val="000000"/>
                </a:solidFill>
                <a:latin typeface="Times" pitchFamily="2" charset="0"/>
              </a:rPr>
              <a:t>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time</a:t>
            </a:r>
            <a:r>
              <a:rPr lang="cs-CZ" sz="1600" b="1" dirty="0">
                <a:solidFill>
                  <a:srgbClr val="000000"/>
                </a:solidFill>
                <a:latin typeface="Times" pitchFamily="2" charset="0"/>
              </a:rPr>
              <a:t> </a:t>
            </a:r>
            <a:r>
              <a:rPr lang="cs-CZ" sz="1600" b="1" dirty="0" err="1">
                <a:solidFill>
                  <a:srgbClr val="000000"/>
                </a:solidFill>
                <a:latin typeface="Times" pitchFamily="2" charset="0"/>
              </a:rPr>
              <a:t>when</a:t>
            </a:r>
            <a:r>
              <a:rPr lang="cs-CZ" sz="1600" b="1" dirty="0">
                <a:solidFill>
                  <a:srgbClr val="000000"/>
                </a:solidFill>
                <a:latin typeface="Times" pitchFamily="2" charset="0"/>
              </a:rPr>
              <a:t> </a:t>
            </a:r>
            <a:r>
              <a:rPr lang="cs-CZ" sz="1600" b="1" dirty="0" err="1">
                <a:solidFill>
                  <a:srgbClr val="000000"/>
                </a:solidFill>
                <a:latin typeface="Times" pitchFamily="2" charset="0"/>
              </a:rPr>
              <a:t>the</a:t>
            </a:r>
            <a:r>
              <a:rPr lang="cs-CZ" sz="1600" b="1" dirty="0">
                <a:solidFill>
                  <a:srgbClr val="000000"/>
                </a:solidFill>
                <a:latin typeface="Times" pitchFamily="2" charset="0"/>
              </a:rPr>
              <a:t> </a:t>
            </a:r>
            <a:r>
              <a:rPr lang="cs-CZ" sz="1600" b="1" dirty="0" err="1">
                <a:solidFill>
                  <a:srgbClr val="000000"/>
                </a:solidFill>
                <a:latin typeface="Times" pitchFamily="2" charset="0"/>
              </a:rPr>
              <a:t>goods</a:t>
            </a:r>
            <a:r>
              <a:rPr lang="cs-CZ" sz="1600" b="1" dirty="0">
                <a:solidFill>
                  <a:srgbClr val="000000"/>
                </a:solidFill>
                <a:latin typeface="Times" pitchFamily="2" charset="0"/>
              </a:rPr>
              <a:t> are </a:t>
            </a:r>
            <a:r>
              <a:rPr lang="cs-CZ" sz="1600" b="1" dirty="0" err="1">
                <a:solidFill>
                  <a:srgbClr val="000000"/>
                </a:solidFill>
                <a:latin typeface="Times" pitchFamily="2" charset="0"/>
              </a:rPr>
              <a:t>placed</a:t>
            </a:r>
            <a:r>
              <a:rPr lang="cs-CZ" sz="1600" b="1" dirty="0">
                <a:solidFill>
                  <a:srgbClr val="000000"/>
                </a:solidFill>
                <a:latin typeface="Times" pitchFamily="2" charset="0"/>
              </a:rPr>
              <a:t> </a:t>
            </a:r>
            <a:r>
              <a:rPr lang="cs-CZ" sz="1600" b="1" dirty="0" err="1">
                <a:solidFill>
                  <a:srgbClr val="000000"/>
                </a:solidFill>
                <a:latin typeface="Times" pitchFamily="2" charset="0"/>
              </a:rPr>
              <a:t>at</a:t>
            </a:r>
            <a:r>
              <a:rPr lang="cs-CZ" sz="1600" b="1" dirty="0">
                <a:solidFill>
                  <a:srgbClr val="000000"/>
                </a:solidFill>
                <a:latin typeface="Times" pitchFamily="2" charset="0"/>
              </a:rPr>
              <a:t> his </a:t>
            </a:r>
            <a:r>
              <a:rPr lang="cs-CZ" sz="1600" b="1" dirty="0" err="1">
                <a:solidFill>
                  <a:srgbClr val="000000"/>
                </a:solidFill>
                <a:latin typeface="Times" pitchFamily="2" charset="0"/>
              </a:rPr>
              <a:t>disposal</a:t>
            </a:r>
            <a:r>
              <a:rPr lang="cs-CZ" sz="1600" b="1" dirty="0">
                <a:solidFill>
                  <a:srgbClr val="000000"/>
                </a:solidFill>
                <a:latin typeface="Times" pitchFamily="2" charset="0"/>
              </a:rPr>
              <a:t> and he </a:t>
            </a:r>
            <a:r>
              <a:rPr lang="cs-CZ" sz="1600" b="1" dirty="0" err="1">
                <a:solidFill>
                  <a:srgbClr val="000000"/>
                </a:solidFill>
                <a:latin typeface="Times" pitchFamily="2" charset="0"/>
              </a:rPr>
              <a:t>commits</a:t>
            </a:r>
            <a:r>
              <a:rPr lang="cs-CZ" sz="1600" b="1" dirty="0">
                <a:solidFill>
                  <a:srgbClr val="000000"/>
                </a:solidFill>
                <a:latin typeface="Times" pitchFamily="2" charset="0"/>
              </a:rPr>
              <a:t> a </a:t>
            </a:r>
            <a:r>
              <a:rPr lang="cs-CZ" sz="1600" b="1" dirty="0" err="1">
                <a:solidFill>
                  <a:srgbClr val="000000"/>
                </a:solidFill>
                <a:latin typeface="Times" pitchFamily="2" charset="0"/>
              </a:rPr>
              <a:t>breach</a:t>
            </a:r>
            <a:r>
              <a:rPr lang="cs-CZ" sz="1600" b="1" dirty="0">
                <a:solidFill>
                  <a:srgbClr val="000000"/>
                </a:solidFill>
                <a:latin typeface="Times" pitchFamily="2" charset="0"/>
              </a:rPr>
              <a:t> </a:t>
            </a:r>
            <a:r>
              <a:rPr lang="cs-CZ" sz="1600" b="1" dirty="0" err="1">
                <a:solidFill>
                  <a:srgbClr val="000000"/>
                </a:solidFill>
                <a:latin typeface="Times" pitchFamily="2" charset="0"/>
              </a:rPr>
              <a:t>of</a:t>
            </a:r>
            <a:r>
              <a:rPr lang="cs-CZ" sz="1600" b="1" dirty="0">
                <a:solidFill>
                  <a:srgbClr val="000000"/>
                </a:solidFill>
                <a:latin typeface="Times" pitchFamily="2" charset="0"/>
              </a:rPr>
              <a:t> </a:t>
            </a:r>
            <a:r>
              <a:rPr lang="cs-CZ" sz="1600" b="1" dirty="0" err="1">
                <a:solidFill>
                  <a:srgbClr val="000000"/>
                </a:solidFill>
                <a:latin typeface="Times" pitchFamily="2" charset="0"/>
              </a:rPr>
              <a:t>contract</a:t>
            </a:r>
            <a:r>
              <a:rPr lang="cs-CZ" sz="1600" b="1" dirty="0">
                <a:solidFill>
                  <a:srgbClr val="000000"/>
                </a:solidFill>
                <a:latin typeface="Times" pitchFamily="2" charset="0"/>
              </a:rPr>
              <a:t> by </a:t>
            </a:r>
            <a:r>
              <a:rPr lang="cs-CZ" sz="1600" b="1" dirty="0" err="1">
                <a:solidFill>
                  <a:srgbClr val="000000"/>
                </a:solidFill>
                <a:latin typeface="Times" pitchFamily="2" charset="0"/>
              </a:rPr>
              <a:t>failing</a:t>
            </a:r>
            <a:r>
              <a:rPr lang="cs-CZ" sz="1600" b="1" dirty="0">
                <a:solidFill>
                  <a:srgbClr val="000000"/>
                </a:solidFill>
                <a:latin typeface="Times" pitchFamily="2" charset="0"/>
              </a:rPr>
              <a:t> to </a:t>
            </a:r>
            <a:r>
              <a:rPr lang="cs-CZ" sz="1600" b="1" dirty="0" err="1">
                <a:solidFill>
                  <a:srgbClr val="000000"/>
                </a:solidFill>
                <a:latin typeface="Times" pitchFamily="2" charset="0"/>
              </a:rPr>
              <a:t>take</a:t>
            </a:r>
            <a:r>
              <a:rPr lang="cs-CZ" sz="1600" b="1" dirty="0">
                <a:solidFill>
                  <a:srgbClr val="000000"/>
                </a:solidFill>
                <a:latin typeface="Times" pitchFamily="2" charset="0"/>
              </a:rPr>
              <a:t> </a:t>
            </a:r>
            <a:r>
              <a:rPr lang="cs-CZ" sz="1600" b="1" dirty="0" err="1">
                <a:solidFill>
                  <a:srgbClr val="000000"/>
                </a:solidFill>
                <a:latin typeface="Times" pitchFamily="2" charset="0"/>
              </a:rPr>
              <a:t>delivery</a:t>
            </a:r>
            <a:r>
              <a:rPr lang="cs-CZ" sz="1600" dirty="0">
                <a:solidFill>
                  <a:srgbClr val="000000"/>
                </a:solidFill>
                <a:latin typeface="Times" pitchFamily="2" charset="0"/>
              </a:rPr>
              <a:t>.(2) </a:t>
            </a:r>
            <a:r>
              <a:rPr lang="cs-CZ" sz="1600" dirty="0" err="1">
                <a:solidFill>
                  <a:srgbClr val="000000"/>
                </a:solidFill>
                <a:latin typeface="Times" pitchFamily="2" charset="0"/>
              </a:rPr>
              <a:t>However</a:t>
            </a:r>
            <a:r>
              <a:rPr lang="cs-CZ" sz="1600" dirty="0">
                <a:solidFill>
                  <a:srgbClr val="000000"/>
                </a:solidFill>
                <a:latin typeface="Times" pitchFamily="2" charset="0"/>
              </a:rPr>
              <a:t>, </a:t>
            </a:r>
            <a:r>
              <a:rPr lang="cs-CZ" sz="1600" dirty="0" err="1">
                <a:solidFill>
                  <a:srgbClr val="000000"/>
                </a:solidFill>
                <a:latin typeface="Times" pitchFamily="2" charset="0"/>
              </a:rPr>
              <a:t>if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a:t>
            </a:r>
            <a:r>
              <a:rPr lang="cs-CZ" sz="1600" dirty="0" err="1">
                <a:solidFill>
                  <a:srgbClr val="000000"/>
                </a:solidFill>
                <a:latin typeface="Times" pitchFamily="2" charset="0"/>
              </a:rPr>
              <a:t>is</a:t>
            </a:r>
            <a:r>
              <a:rPr lang="cs-CZ" sz="1600" dirty="0">
                <a:solidFill>
                  <a:srgbClr val="000000"/>
                </a:solidFill>
                <a:latin typeface="Times" pitchFamily="2" charset="0"/>
              </a:rPr>
              <a:t> </a:t>
            </a:r>
            <a:r>
              <a:rPr lang="cs-CZ" sz="1600" dirty="0" err="1">
                <a:solidFill>
                  <a:srgbClr val="000000"/>
                </a:solidFill>
                <a:latin typeface="Times" pitchFamily="2" charset="0"/>
              </a:rPr>
              <a:t>bound</a:t>
            </a:r>
            <a:r>
              <a:rPr lang="cs-CZ" sz="1600" dirty="0">
                <a:solidFill>
                  <a:srgbClr val="000000"/>
                </a:solidFill>
                <a:latin typeface="Times" pitchFamily="2" charset="0"/>
              </a:rPr>
              <a:t> to </a:t>
            </a:r>
            <a:r>
              <a:rPr lang="cs-CZ" sz="1600" dirty="0" err="1">
                <a:solidFill>
                  <a:srgbClr val="000000"/>
                </a:solidFill>
                <a:latin typeface="Times" pitchFamily="2" charset="0"/>
              </a:rPr>
              <a:t>take</a:t>
            </a:r>
            <a:r>
              <a:rPr lang="cs-CZ" sz="1600" dirty="0">
                <a:solidFill>
                  <a:srgbClr val="000000"/>
                </a:solidFill>
                <a:latin typeface="Times" pitchFamily="2" charset="0"/>
              </a:rPr>
              <a:t> </a:t>
            </a:r>
            <a:r>
              <a:rPr lang="cs-CZ" sz="1600" dirty="0" err="1">
                <a:solidFill>
                  <a:srgbClr val="000000"/>
                </a:solidFill>
                <a:latin typeface="Times" pitchFamily="2" charset="0"/>
              </a:rPr>
              <a:t>over</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goods</a:t>
            </a:r>
            <a:r>
              <a:rPr lang="cs-CZ" sz="1600" dirty="0">
                <a:solidFill>
                  <a:srgbClr val="000000"/>
                </a:solidFill>
                <a:latin typeface="Times" pitchFamily="2" charset="0"/>
              </a:rPr>
              <a:t> </a:t>
            </a:r>
            <a:r>
              <a:rPr lang="cs-CZ" sz="1600" dirty="0" err="1">
                <a:solidFill>
                  <a:srgbClr val="000000"/>
                </a:solidFill>
                <a:latin typeface="Times" pitchFamily="2" charset="0"/>
              </a:rPr>
              <a:t>at</a:t>
            </a:r>
            <a:r>
              <a:rPr lang="cs-CZ" sz="1600" dirty="0">
                <a:solidFill>
                  <a:srgbClr val="000000"/>
                </a:solidFill>
                <a:latin typeface="Times" pitchFamily="2" charset="0"/>
              </a:rPr>
              <a:t> a place </a:t>
            </a:r>
            <a:r>
              <a:rPr lang="cs-CZ" sz="1600" dirty="0" err="1">
                <a:solidFill>
                  <a:srgbClr val="000000"/>
                </a:solidFill>
                <a:latin typeface="Times" pitchFamily="2" charset="0"/>
              </a:rPr>
              <a:t>other</a:t>
            </a:r>
            <a:r>
              <a:rPr lang="cs-CZ" sz="1600" dirty="0">
                <a:solidFill>
                  <a:srgbClr val="000000"/>
                </a:solidFill>
                <a:latin typeface="Times" pitchFamily="2" charset="0"/>
              </a:rPr>
              <a:t> </a:t>
            </a:r>
            <a:r>
              <a:rPr lang="cs-CZ" sz="1600" dirty="0" err="1">
                <a:solidFill>
                  <a:srgbClr val="000000"/>
                </a:solidFill>
                <a:latin typeface="Times" pitchFamily="2" charset="0"/>
              </a:rPr>
              <a:t>than</a:t>
            </a:r>
            <a:r>
              <a:rPr lang="cs-CZ" sz="1600" dirty="0">
                <a:solidFill>
                  <a:srgbClr val="000000"/>
                </a:solidFill>
                <a:latin typeface="Times" pitchFamily="2" charset="0"/>
              </a:rPr>
              <a:t> a place </a:t>
            </a:r>
            <a:r>
              <a:rPr lang="cs-CZ" sz="1600" dirty="0" err="1">
                <a:solidFill>
                  <a:srgbClr val="000000"/>
                </a:solidFill>
                <a:latin typeface="Times" pitchFamily="2" charset="0"/>
              </a:rPr>
              <a:t>of</a:t>
            </a:r>
            <a:r>
              <a:rPr lang="cs-CZ" sz="1600" dirty="0">
                <a:solidFill>
                  <a:srgbClr val="000000"/>
                </a:solidFill>
                <a:latin typeface="Times" pitchFamily="2" charset="0"/>
              </a:rPr>
              <a:t> business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seller</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risk </a:t>
            </a:r>
            <a:r>
              <a:rPr lang="cs-CZ" sz="1600" dirty="0" err="1">
                <a:solidFill>
                  <a:srgbClr val="000000"/>
                </a:solidFill>
                <a:latin typeface="Times" pitchFamily="2" charset="0"/>
              </a:rPr>
              <a:t>passes</a:t>
            </a:r>
            <a:r>
              <a:rPr lang="cs-CZ" sz="1600" dirty="0">
                <a:solidFill>
                  <a:srgbClr val="000000"/>
                </a:solidFill>
                <a:latin typeface="Times" pitchFamily="2" charset="0"/>
              </a:rPr>
              <a:t> </a:t>
            </a:r>
            <a:r>
              <a:rPr lang="cs-CZ" sz="1600" dirty="0" err="1">
                <a:solidFill>
                  <a:srgbClr val="000000"/>
                </a:solidFill>
                <a:latin typeface="Times" pitchFamily="2" charset="0"/>
              </a:rPr>
              <a:t>when</a:t>
            </a:r>
            <a:r>
              <a:rPr lang="cs-CZ" sz="1600" dirty="0">
                <a:solidFill>
                  <a:srgbClr val="000000"/>
                </a:solidFill>
                <a:latin typeface="Times" pitchFamily="2" charset="0"/>
              </a:rPr>
              <a:t> </a:t>
            </a:r>
            <a:r>
              <a:rPr lang="cs-CZ" sz="1600" dirty="0" err="1">
                <a:solidFill>
                  <a:srgbClr val="000000"/>
                </a:solidFill>
                <a:latin typeface="Times" pitchFamily="2" charset="0"/>
              </a:rPr>
              <a:t>delivery</a:t>
            </a:r>
            <a:r>
              <a:rPr lang="cs-CZ" sz="1600" dirty="0">
                <a:solidFill>
                  <a:srgbClr val="000000"/>
                </a:solidFill>
                <a:latin typeface="Times" pitchFamily="2" charset="0"/>
              </a:rPr>
              <a:t> </a:t>
            </a:r>
            <a:r>
              <a:rPr lang="cs-CZ" sz="1600" dirty="0" err="1">
                <a:solidFill>
                  <a:srgbClr val="000000"/>
                </a:solidFill>
                <a:latin typeface="Times" pitchFamily="2" charset="0"/>
              </a:rPr>
              <a:t>is</a:t>
            </a:r>
            <a:r>
              <a:rPr lang="cs-CZ" sz="1600" dirty="0">
                <a:solidFill>
                  <a:srgbClr val="000000"/>
                </a:solidFill>
                <a:latin typeface="Times" pitchFamily="2" charset="0"/>
              </a:rPr>
              <a:t> </a:t>
            </a:r>
            <a:r>
              <a:rPr lang="cs-CZ" sz="1600" dirty="0" err="1">
                <a:solidFill>
                  <a:srgbClr val="000000"/>
                </a:solidFill>
                <a:latin typeface="Times" pitchFamily="2" charset="0"/>
              </a:rPr>
              <a:t>due</a:t>
            </a:r>
            <a:r>
              <a:rPr lang="cs-CZ" sz="1600" dirty="0">
                <a:solidFill>
                  <a:srgbClr val="000000"/>
                </a:solidFill>
                <a:latin typeface="Times" pitchFamily="2" charset="0"/>
              </a:rPr>
              <a:t> and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a:t>
            </a:r>
            <a:r>
              <a:rPr lang="cs-CZ" sz="1600" dirty="0" err="1">
                <a:solidFill>
                  <a:srgbClr val="000000"/>
                </a:solidFill>
                <a:latin typeface="Times" pitchFamily="2" charset="0"/>
              </a:rPr>
              <a:t>is</a:t>
            </a:r>
            <a:r>
              <a:rPr lang="cs-CZ" sz="1600" dirty="0">
                <a:solidFill>
                  <a:srgbClr val="000000"/>
                </a:solidFill>
                <a:latin typeface="Times" pitchFamily="2" charset="0"/>
              </a:rPr>
              <a:t> </a:t>
            </a:r>
            <a:r>
              <a:rPr lang="cs-CZ" sz="1600" dirty="0" err="1">
                <a:solidFill>
                  <a:srgbClr val="000000"/>
                </a:solidFill>
                <a:latin typeface="Times" pitchFamily="2" charset="0"/>
              </a:rPr>
              <a:t>aware</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fact</a:t>
            </a:r>
            <a:r>
              <a:rPr lang="cs-CZ" sz="1600" dirty="0">
                <a:solidFill>
                  <a:srgbClr val="000000"/>
                </a:solidFill>
                <a:latin typeface="Times" pitchFamily="2" charset="0"/>
              </a:rPr>
              <a:t> </a:t>
            </a:r>
            <a:r>
              <a:rPr lang="cs-CZ" sz="1600" dirty="0" err="1">
                <a:solidFill>
                  <a:srgbClr val="000000"/>
                </a:solidFill>
                <a:latin typeface="Times" pitchFamily="2" charset="0"/>
              </a:rPr>
              <a:t>that</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goods</a:t>
            </a:r>
            <a:r>
              <a:rPr lang="cs-CZ" sz="1600" dirty="0">
                <a:solidFill>
                  <a:srgbClr val="000000"/>
                </a:solidFill>
                <a:latin typeface="Times" pitchFamily="2" charset="0"/>
              </a:rPr>
              <a:t> are </a:t>
            </a:r>
            <a:r>
              <a:rPr lang="cs-CZ" sz="1600" dirty="0" err="1">
                <a:solidFill>
                  <a:srgbClr val="000000"/>
                </a:solidFill>
                <a:latin typeface="Times" pitchFamily="2" charset="0"/>
              </a:rPr>
              <a:t>placed</a:t>
            </a:r>
            <a:r>
              <a:rPr lang="cs-CZ" sz="1600" dirty="0">
                <a:solidFill>
                  <a:srgbClr val="000000"/>
                </a:solidFill>
                <a:latin typeface="Times" pitchFamily="2" charset="0"/>
              </a:rPr>
              <a:t> </a:t>
            </a:r>
            <a:r>
              <a:rPr lang="cs-CZ" sz="1600" dirty="0" err="1">
                <a:solidFill>
                  <a:srgbClr val="000000"/>
                </a:solidFill>
                <a:latin typeface="Times" pitchFamily="2" charset="0"/>
              </a:rPr>
              <a:t>at</a:t>
            </a:r>
            <a:r>
              <a:rPr lang="cs-CZ" sz="1600" dirty="0">
                <a:solidFill>
                  <a:srgbClr val="000000"/>
                </a:solidFill>
                <a:latin typeface="Times" pitchFamily="2" charset="0"/>
              </a:rPr>
              <a:t> his </a:t>
            </a:r>
            <a:r>
              <a:rPr lang="cs-CZ" sz="1600" dirty="0" err="1">
                <a:solidFill>
                  <a:srgbClr val="000000"/>
                </a:solidFill>
                <a:latin typeface="Times" pitchFamily="2" charset="0"/>
              </a:rPr>
              <a:t>disposal</a:t>
            </a:r>
            <a:r>
              <a:rPr lang="cs-CZ" sz="1600" dirty="0">
                <a:solidFill>
                  <a:srgbClr val="000000"/>
                </a:solidFill>
                <a:latin typeface="Times" pitchFamily="2" charset="0"/>
              </a:rPr>
              <a:t> </a:t>
            </a:r>
            <a:r>
              <a:rPr lang="cs-CZ" sz="1600" dirty="0" err="1">
                <a:solidFill>
                  <a:srgbClr val="000000"/>
                </a:solidFill>
                <a:latin typeface="Times" pitchFamily="2" charset="0"/>
              </a:rPr>
              <a:t>at</a:t>
            </a:r>
            <a:r>
              <a:rPr lang="cs-CZ" sz="1600" dirty="0">
                <a:solidFill>
                  <a:srgbClr val="000000"/>
                </a:solidFill>
                <a:latin typeface="Times" pitchFamily="2" charset="0"/>
              </a:rPr>
              <a:t> </a:t>
            </a:r>
            <a:r>
              <a:rPr lang="cs-CZ" sz="1600" dirty="0" err="1">
                <a:solidFill>
                  <a:srgbClr val="000000"/>
                </a:solidFill>
                <a:latin typeface="Times" pitchFamily="2" charset="0"/>
              </a:rPr>
              <a:t>that</a:t>
            </a:r>
            <a:r>
              <a:rPr lang="cs-CZ" sz="1600" dirty="0">
                <a:solidFill>
                  <a:srgbClr val="000000"/>
                </a:solidFill>
                <a:latin typeface="Times" pitchFamily="2" charset="0"/>
              </a:rPr>
              <a:t> place.</a:t>
            </a:r>
          </a:p>
          <a:p>
            <a:r>
              <a:rPr lang="cs-CZ" sz="1600" dirty="0">
                <a:solidFill>
                  <a:srgbClr val="000000"/>
                </a:solidFill>
                <a:latin typeface="Times" pitchFamily="2" charset="0"/>
              </a:rPr>
              <a:t>(3) </a:t>
            </a:r>
            <a:r>
              <a:rPr lang="cs-CZ" sz="1600" dirty="0" err="1">
                <a:solidFill>
                  <a:srgbClr val="000000"/>
                </a:solidFill>
                <a:latin typeface="Times" pitchFamily="2" charset="0"/>
              </a:rPr>
              <a:t>If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contract</a:t>
            </a:r>
            <a:r>
              <a:rPr lang="cs-CZ" sz="1600" dirty="0">
                <a:solidFill>
                  <a:srgbClr val="000000"/>
                </a:solidFill>
                <a:latin typeface="Times" pitchFamily="2" charset="0"/>
              </a:rPr>
              <a:t> </a:t>
            </a:r>
            <a:r>
              <a:rPr lang="cs-CZ" sz="1600" dirty="0" err="1">
                <a:solidFill>
                  <a:srgbClr val="000000"/>
                </a:solidFill>
                <a:latin typeface="Times" pitchFamily="2" charset="0"/>
              </a:rPr>
              <a:t>relates</a:t>
            </a:r>
            <a:r>
              <a:rPr lang="cs-CZ" sz="1600" dirty="0">
                <a:solidFill>
                  <a:srgbClr val="000000"/>
                </a:solidFill>
                <a:latin typeface="Times" pitchFamily="2" charset="0"/>
              </a:rPr>
              <a:t> to </a:t>
            </a:r>
            <a:r>
              <a:rPr lang="cs-CZ" sz="1600" dirty="0" err="1">
                <a:solidFill>
                  <a:srgbClr val="000000"/>
                </a:solidFill>
                <a:latin typeface="Times" pitchFamily="2" charset="0"/>
              </a:rPr>
              <a:t>goods</a:t>
            </a:r>
            <a:r>
              <a:rPr lang="cs-CZ" sz="1600" dirty="0">
                <a:solidFill>
                  <a:srgbClr val="000000"/>
                </a:solidFill>
                <a:latin typeface="Times" pitchFamily="2" charset="0"/>
              </a:rPr>
              <a:t> not </a:t>
            </a:r>
            <a:r>
              <a:rPr lang="cs-CZ" sz="1600" dirty="0" err="1">
                <a:solidFill>
                  <a:srgbClr val="000000"/>
                </a:solidFill>
                <a:latin typeface="Times" pitchFamily="2" charset="0"/>
              </a:rPr>
              <a:t>then</a:t>
            </a:r>
            <a:r>
              <a:rPr lang="cs-CZ" sz="1600" dirty="0">
                <a:solidFill>
                  <a:srgbClr val="000000"/>
                </a:solidFill>
                <a:latin typeface="Times" pitchFamily="2" charset="0"/>
              </a:rPr>
              <a:t> </a:t>
            </a:r>
            <a:r>
              <a:rPr lang="cs-CZ" sz="1600" dirty="0" err="1">
                <a:solidFill>
                  <a:srgbClr val="000000"/>
                </a:solidFill>
                <a:latin typeface="Times" pitchFamily="2" charset="0"/>
              </a:rPr>
              <a:t>identified</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goods</a:t>
            </a:r>
            <a:r>
              <a:rPr lang="cs-CZ" sz="1600" dirty="0">
                <a:solidFill>
                  <a:srgbClr val="000000"/>
                </a:solidFill>
                <a:latin typeface="Times" pitchFamily="2" charset="0"/>
              </a:rPr>
              <a:t> are </a:t>
            </a:r>
            <a:r>
              <a:rPr lang="cs-CZ" sz="1600" dirty="0" err="1">
                <a:solidFill>
                  <a:srgbClr val="000000"/>
                </a:solidFill>
                <a:latin typeface="Times" pitchFamily="2" charset="0"/>
              </a:rPr>
              <a:t>considered</a:t>
            </a:r>
            <a:r>
              <a:rPr lang="cs-CZ" sz="1600" dirty="0">
                <a:solidFill>
                  <a:srgbClr val="000000"/>
                </a:solidFill>
                <a:latin typeface="Times" pitchFamily="2" charset="0"/>
              </a:rPr>
              <a:t> not to </a:t>
            </a:r>
            <a:r>
              <a:rPr lang="cs-CZ" sz="1600" dirty="0" err="1">
                <a:solidFill>
                  <a:srgbClr val="000000"/>
                </a:solidFill>
                <a:latin typeface="Times" pitchFamily="2" charset="0"/>
              </a:rPr>
              <a:t>be</a:t>
            </a:r>
            <a:r>
              <a:rPr lang="cs-CZ" sz="1600" dirty="0">
                <a:solidFill>
                  <a:srgbClr val="000000"/>
                </a:solidFill>
                <a:latin typeface="Times" pitchFamily="2" charset="0"/>
              </a:rPr>
              <a:t> </a:t>
            </a:r>
            <a:r>
              <a:rPr lang="cs-CZ" sz="1600" dirty="0" err="1">
                <a:solidFill>
                  <a:srgbClr val="000000"/>
                </a:solidFill>
                <a:latin typeface="Times" pitchFamily="2" charset="0"/>
              </a:rPr>
              <a:t>placed</a:t>
            </a:r>
            <a:r>
              <a:rPr lang="cs-CZ" sz="1600" dirty="0">
                <a:solidFill>
                  <a:srgbClr val="000000"/>
                </a:solidFill>
                <a:latin typeface="Times" pitchFamily="2" charset="0"/>
              </a:rPr>
              <a:t> </a:t>
            </a:r>
            <a:r>
              <a:rPr lang="cs-CZ" sz="1600" dirty="0" err="1">
                <a:solidFill>
                  <a:srgbClr val="000000"/>
                </a:solidFill>
                <a:latin typeface="Times" pitchFamily="2" charset="0"/>
              </a:rPr>
              <a:t>at</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disposal</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a:t>
            </a:r>
            <a:r>
              <a:rPr lang="cs-CZ" sz="1600" dirty="0" err="1">
                <a:solidFill>
                  <a:srgbClr val="000000"/>
                </a:solidFill>
                <a:latin typeface="Times" pitchFamily="2" charset="0"/>
              </a:rPr>
              <a:t>until</a:t>
            </a:r>
            <a:r>
              <a:rPr lang="cs-CZ" sz="1600" dirty="0">
                <a:solidFill>
                  <a:srgbClr val="000000"/>
                </a:solidFill>
                <a:latin typeface="Times" pitchFamily="2" charset="0"/>
              </a:rPr>
              <a:t> </a:t>
            </a:r>
            <a:r>
              <a:rPr lang="cs-CZ" sz="1600" dirty="0" err="1">
                <a:solidFill>
                  <a:srgbClr val="000000"/>
                </a:solidFill>
                <a:latin typeface="Times" pitchFamily="2" charset="0"/>
              </a:rPr>
              <a:t>they</a:t>
            </a:r>
            <a:r>
              <a:rPr lang="cs-CZ" sz="1600" dirty="0">
                <a:solidFill>
                  <a:srgbClr val="000000"/>
                </a:solidFill>
                <a:latin typeface="Times" pitchFamily="2" charset="0"/>
              </a:rPr>
              <a:t> are </a:t>
            </a:r>
            <a:r>
              <a:rPr lang="cs-CZ" sz="1600" dirty="0" err="1">
                <a:solidFill>
                  <a:srgbClr val="000000"/>
                </a:solidFill>
                <a:latin typeface="Times" pitchFamily="2" charset="0"/>
              </a:rPr>
              <a:t>clearly</a:t>
            </a:r>
            <a:r>
              <a:rPr lang="cs-CZ" sz="1600" dirty="0">
                <a:solidFill>
                  <a:srgbClr val="000000"/>
                </a:solidFill>
                <a:latin typeface="Times" pitchFamily="2" charset="0"/>
              </a:rPr>
              <a:t> </a:t>
            </a:r>
            <a:r>
              <a:rPr lang="cs-CZ" sz="1600" dirty="0" err="1">
                <a:solidFill>
                  <a:srgbClr val="000000"/>
                </a:solidFill>
                <a:latin typeface="Times" pitchFamily="2" charset="0"/>
              </a:rPr>
              <a:t>identified</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contract</a:t>
            </a:r>
            <a:r>
              <a:rPr lang="cs-CZ" sz="1600" dirty="0">
                <a:solidFill>
                  <a:srgbClr val="000000"/>
                </a:solidFill>
                <a:latin typeface="Times" pitchFamily="2" charset="0"/>
              </a:rPr>
              <a:t>.</a:t>
            </a:r>
          </a:p>
          <a:p>
            <a:r>
              <a:rPr lang="cs-CZ" sz="1600" b="1" dirty="0" err="1"/>
              <a:t>Article</a:t>
            </a:r>
            <a:r>
              <a:rPr lang="cs-CZ" sz="1600" b="1" dirty="0"/>
              <a:t> 70</a:t>
            </a:r>
          </a:p>
          <a:p>
            <a:r>
              <a:rPr lang="cs-CZ" sz="1600" dirty="0" err="1">
                <a:solidFill>
                  <a:srgbClr val="000000"/>
                </a:solidFill>
                <a:latin typeface="Times" pitchFamily="2" charset="0"/>
              </a:rPr>
              <a:t>If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seller</a:t>
            </a:r>
            <a:r>
              <a:rPr lang="cs-CZ" sz="1600" dirty="0">
                <a:solidFill>
                  <a:srgbClr val="000000"/>
                </a:solidFill>
                <a:latin typeface="Times" pitchFamily="2" charset="0"/>
              </a:rPr>
              <a:t> has </a:t>
            </a:r>
            <a:r>
              <a:rPr lang="cs-CZ" sz="1600" dirty="0" err="1">
                <a:solidFill>
                  <a:srgbClr val="000000"/>
                </a:solidFill>
                <a:latin typeface="Times" pitchFamily="2" charset="0"/>
              </a:rPr>
              <a:t>committed</a:t>
            </a:r>
            <a:r>
              <a:rPr lang="cs-CZ" sz="1600" dirty="0">
                <a:solidFill>
                  <a:srgbClr val="000000"/>
                </a:solidFill>
                <a:latin typeface="Times" pitchFamily="2" charset="0"/>
              </a:rPr>
              <a:t> a </a:t>
            </a:r>
            <a:r>
              <a:rPr lang="cs-CZ" sz="1600" dirty="0" err="1">
                <a:solidFill>
                  <a:srgbClr val="000000"/>
                </a:solidFill>
                <a:latin typeface="Times" pitchFamily="2" charset="0"/>
              </a:rPr>
              <a:t>fundamental</a:t>
            </a:r>
            <a:r>
              <a:rPr lang="cs-CZ" sz="1600" dirty="0">
                <a:solidFill>
                  <a:srgbClr val="000000"/>
                </a:solidFill>
                <a:latin typeface="Times" pitchFamily="2" charset="0"/>
              </a:rPr>
              <a:t> </a:t>
            </a:r>
            <a:r>
              <a:rPr lang="cs-CZ" sz="1600" dirty="0" err="1">
                <a:solidFill>
                  <a:srgbClr val="000000"/>
                </a:solidFill>
                <a:latin typeface="Times" pitchFamily="2" charset="0"/>
              </a:rPr>
              <a:t>breach</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contract</a:t>
            </a:r>
            <a:r>
              <a:rPr lang="cs-CZ" sz="1600" dirty="0">
                <a:solidFill>
                  <a:srgbClr val="000000"/>
                </a:solidFill>
                <a:latin typeface="Times" pitchFamily="2" charset="0"/>
              </a:rPr>
              <a:t>, </a:t>
            </a:r>
            <a:r>
              <a:rPr lang="cs-CZ" sz="1600" dirty="0" err="1">
                <a:solidFill>
                  <a:srgbClr val="000000"/>
                </a:solidFill>
                <a:latin typeface="Times" pitchFamily="2" charset="0"/>
              </a:rPr>
              <a:t>articles</a:t>
            </a:r>
            <a:r>
              <a:rPr lang="cs-CZ" sz="1600" dirty="0">
                <a:solidFill>
                  <a:srgbClr val="000000"/>
                </a:solidFill>
                <a:latin typeface="Times" pitchFamily="2" charset="0"/>
              </a:rPr>
              <a:t> 67, 68 and 69 do not </a:t>
            </a:r>
            <a:r>
              <a:rPr lang="cs-CZ" sz="1600" dirty="0" err="1">
                <a:solidFill>
                  <a:srgbClr val="000000"/>
                </a:solidFill>
                <a:latin typeface="Times" pitchFamily="2" charset="0"/>
              </a:rPr>
              <a:t>impair</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remedies</a:t>
            </a:r>
            <a:r>
              <a:rPr lang="cs-CZ" sz="1600" dirty="0">
                <a:solidFill>
                  <a:srgbClr val="000000"/>
                </a:solidFill>
                <a:latin typeface="Times" pitchFamily="2" charset="0"/>
              </a:rPr>
              <a:t> </a:t>
            </a:r>
            <a:r>
              <a:rPr lang="cs-CZ" sz="1600" dirty="0" err="1">
                <a:solidFill>
                  <a:srgbClr val="000000"/>
                </a:solidFill>
                <a:latin typeface="Times" pitchFamily="2" charset="0"/>
              </a:rPr>
              <a:t>available</a:t>
            </a:r>
            <a:r>
              <a:rPr lang="cs-CZ" sz="1600" dirty="0">
                <a:solidFill>
                  <a:srgbClr val="000000"/>
                </a:solidFill>
                <a:latin typeface="Times" pitchFamily="2" charset="0"/>
              </a:rPr>
              <a:t> to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buyer</a:t>
            </a:r>
            <a:r>
              <a:rPr lang="cs-CZ" sz="1600" dirty="0">
                <a:solidFill>
                  <a:srgbClr val="000000"/>
                </a:solidFill>
                <a:latin typeface="Times" pitchFamily="2" charset="0"/>
              </a:rPr>
              <a:t> on </a:t>
            </a:r>
            <a:r>
              <a:rPr lang="cs-CZ" sz="1600" dirty="0" err="1">
                <a:solidFill>
                  <a:srgbClr val="000000"/>
                </a:solidFill>
                <a:latin typeface="Times" pitchFamily="2" charset="0"/>
              </a:rPr>
              <a:t>account</a:t>
            </a:r>
            <a:r>
              <a:rPr lang="cs-CZ" sz="1600" dirty="0">
                <a:solidFill>
                  <a:srgbClr val="000000"/>
                </a:solidFill>
                <a:latin typeface="Times" pitchFamily="2" charset="0"/>
              </a:rPr>
              <a:t> </a:t>
            </a:r>
            <a:r>
              <a:rPr lang="cs-CZ" sz="1600" dirty="0" err="1">
                <a:solidFill>
                  <a:srgbClr val="000000"/>
                </a:solidFill>
                <a:latin typeface="Times" pitchFamily="2" charset="0"/>
              </a:rPr>
              <a:t>of</a:t>
            </a:r>
            <a:r>
              <a:rPr lang="cs-CZ" sz="1600" dirty="0">
                <a:solidFill>
                  <a:srgbClr val="000000"/>
                </a:solidFill>
                <a:latin typeface="Times" pitchFamily="2" charset="0"/>
              </a:rPr>
              <a:t> </a:t>
            </a:r>
            <a:r>
              <a:rPr lang="cs-CZ" sz="1600" dirty="0" err="1">
                <a:solidFill>
                  <a:srgbClr val="000000"/>
                </a:solidFill>
                <a:latin typeface="Times" pitchFamily="2" charset="0"/>
              </a:rPr>
              <a:t>the</a:t>
            </a:r>
            <a:r>
              <a:rPr lang="cs-CZ" sz="1600" dirty="0">
                <a:solidFill>
                  <a:srgbClr val="000000"/>
                </a:solidFill>
                <a:latin typeface="Times" pitchFamily="2" charset="0"/>
              </a:rPr>
              <a:t> </a:t>
            </a:r>
            <a:r>
              <a:rPr lang="cs-CZ" sz="1600" dirty="0" err="1">
                <a:solidFill>
                  <a:srgbClr val="000000"/>
                </a:solidFill>
                <a:latin typeface="Times" pitchFamily="2" charset="0"/>
              </a:rPr>
              <a:t>breach</a:t>
            </a:r>
            <a:r>
              <a:rPr lang="cs-CZ" sz="1600" dirty="0">
                <a:solidFill>
                  <a:srgbClr val="000000"/>
                </a:solidFill>
                <a:latin typeface="Times" pitchFamily="2" charset="0"/>
              </a:rPr>
              <a:t>.</a:t>
            </a:r>
            <a:endParaRPr lang="cs-CZ" sz="1600" dirty="0"/>
          </a:p>
        </p:txBody>
      </p:sp>
      <p:sp>
        <p:nvSpPr>
          <p:cNvPr id="3" name="Obdélník 2">
            <a:extLst>
              <a:ext uri="{FF2B5EF4-FFF2-40B4-BE49-F238E27FC236}">
                <a16:creationId xmlns:a16="http://schemas.microsoft.com/office/drawing/2014/main" id="{A147B765-A49E-6F4D-82DF-56C1ECE6F865}"/>
              </a:ext>
            </a:extLst>
          </p:cNvPr>
          <p:cNvSpPr/>
          <p:nvPr/>
        </p:nvSpPr>
        <p:spPr>
          <a:xfrm>
            <a:off x="0" y="-15199"/>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cs typeface="Times New Roman" pitchFamily="18" charset="0"/>
              </a:rPr>
              <a:t>Passing of risk</a:t>
            </a:r>
            <a:endParaRPr lang="en-GB" sz="36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10668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b="1" dirty="0">
                <a:solidFill>
                  <a:schemeClr val="bg1"/>
                </a:solidFill>
                <a:latin typeface="Times New Roman" pitchFamily="18" charset="0"/>
                <a:ea typeface="ＭＳ Ｐゴシック" charset="0"/>
                <a:cs typeface="Times New Roman" pitchFamily="18" charset="0"/>
              </a:rPr>
              <a:t>Delivery time</a:t>
            </a:r>
            <a:endParaRPr lang="en-GB" sz="3600" b="1" dirty="0">
              <a:solidFill>
                <a:schemeClr val="bg1"/>
              </a:solidFill>
              <a:latin typeface="Times New Roman" pitchFamily="18" charset="0"/>
              <a:cs typeface="Times New Roman" pitchFamily="18" charset="0"/>
            </a:endParaRPr>
          </a:p>
        </p:txBody>
      </p:sp>
      <p:sp>
        <p:nvSpPr>
          <p:cNvPr id="6" name="Rectangle 2"/>
          <p:cNvSpPr txBox="1">
            <a:spLocks noChangeArrowheads="1"/>
          </p:cNvSpPr>
          <p:nvPr/>
        </p:nvSpPr>
        <p:spPr>
          <a:xfrm>
            <a:off x="357158" y="2780928"/>
            <a:ext cx="8358214" cy="3684943"/>
          </a:xfrm>
          <a:prstGeom prst="rect">
            <a:avLst/>
          </a:prstGeom>
        </p:spPr>
        <p:txBody>
          <a:bodyPr vert="horz" lIns="0" tIns="0" rIns="0" bIns="0" rtlCol="0">
            <a:normAutofit fontScale="92500" lnSpcReduction="20000"/>
          </a:bodyPr>
          <a:lstStyle/>
          <a:p>
            <a:pPr marL="360000" marR="0" lvl="1" indent="-342900"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The </a:t>
            </a:r>
            <a:r>
              <a:rPr kumimoji="0" lang="en-US" sz="2600" b="1"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date </a:t>
            </a: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specified in the contract</a:t>
            </a:r>
            <a:endParaRPr kumimoji="0" lang="en-US" sz="26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defRPr/>
            </a:pPr>
            <a:r>
              <a:rPr kumimoji="0" lang="en-US" sz="2200" b="1" i="0" u="sng" strike="noStrike" kern="1200" cap="none" spc="0" normalizeH="0" baseline="0" noProof="0" dirty="0">
                <a:ln>
                  <a:noFill/>
                </a:ln>
                <a:solidFill>
                  <a:srgbClr val="000000"/>
                </a:solidFill>
                <a:effectLst/>
                <a:uLnTx/>
                <a:uFillTx/>
                <a:latin typeface="Times New Roman" pitchFamily="18" charset="0"/>
                <a:cs typeface="Times New Roman" pitchFamily="18" charset="0"/>
              </a:rPr>
              <a:t>Fixed</a:t>
            </a:r>
            <a:r>
              <a:rPr kumimoji="0" 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transactions(„</a:t>
            </a:r>
            <a:r>
              <a:rPr kumimoji="0" lang="en-US" sz="22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rPr>
              <a:t>21.9.2009 FIX</a:t>
            </a:r>
            <a:r>
              <a:rPr kumimoji="0" lang="ja-JP" alt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a:t>
            </a:r>
            <a:r>
              <a:rPr kumimoji="0" lang="en-US" altLang="ja-JP"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a:t>
            </a:r>
            <a:endParaRPr kumimoji="0" lang="cs-CZ" altLang="ja-JP"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pPr marL="360000" marR="0" lvl="2" indent="-285750" algn="just" defTabSz="914400" rtl="0" eaLnBrk="1" fontAlgn="auto" latinLnBrk="0" hangingPunct="1">
              <a:lnSpc>
                <a:spcPct val="95000"/>
              </a:lnSpc>
              <a:spcBef>
                <a:spcPct val="0"/>
              </a:spcBef>
              <a:spcAft>
                <a:spcPts val="0"/>
              </a:spcAft>
              <a:buClr>
                <a:srgbClr val="000000"/>
              </a:buClr>
              <a:buSzPct val="80000"/>
              <a:tabLst/>
              <a:defRPr/>
            </a:pPr>
            <a:endParaRPr kumimoji="0" lang="en-US" altLang="ja-JP" sz="24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360000" marR="0" lvl="1" indent="-342900"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If there is delivery period in the contract, then </a:t>
            </a:r>
            <a:r>
              <a:rPr kumimoji="0" lang="en-US" sz="2600" b="1"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anytime in that </a:t>
            </a:r>
            <a:r>
              <a:rPr kumimoji="0" lang="en-US" sz="2600" b="1" i="0" u="none" strike="noStrike" kern="1200" cap="none" spc="0" normalizeH="0" baseline="0" noProof="0" dirty="0" err="1">
                <a:ln>
                  <a:noFill/>
                </a:ln>
                <a:solidFill>
                  <a:srgbClr val="000000"/>
                </a:solidFill>
                <a:effectLst/>
                <a:uLnTx/>
                <a:uFillTx/>
                <a:latin typeface="Times New Roman" pitchFamily="18" charset="0"/>
                <a:cs typeface="Times New Roman" pitchFamily="18" charset="0"/>
              </a:rPr>
              <a:t>perion</a:t>
            </a:r>
            <a:r>
              <a:rPr kumimoji="0" lang="en-US" sz="2600" b="1"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a:t>
            </a: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(seller sets the exact date)</a:t>
            </a:r>
            <a:endParaRPr kumimoji="0" lang="en-US" sz="26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817200" lvl="3" indent="-285750" algn="just">
              <a:lnSpc>
                <a:spcPct val="95000"/>
              </a:lnSpc>
              <a:spcBef>
                <a:spcPct val="0"/>
              </a:spcBef>
              <a:buClr>
                <a:srgbClr val="000000"/>
              </a:buClr>
              <a:buSzPct val="80000"/>
              <a:buFont typeface="Courier New" pitchFamily="49" charset="0"/>
              <a:buChar char="o"/>
              <a:defRPr/>
            </a:pPr>
            <a:r>
              <a:rPr lang="en-US" sz="2200" b="1" u="sng" dirty="0">
                <a:solidFill>
                  <a:srgbClr val="000000"/>
                </a:solidFill>
                <a:latin typeface="Times New Roman" pitchFamily="18" charset="0"/>
                <a:cs typeface="Times New Roman" pitchFamily="18" charset="0"/>
              </a:rPr>
              <a:t>d</a:t>
            </a:r>
            <a:r>
              <a:rPr kumimoji="0" lang="en-US" sz="2200" b="1" i="0" u="sng" strike="noStrike" kern="1200" cap="none" spc="0" normalizeH="0" baseline="0" noProof="0" dirty="0" err="1">
                <a:ln>
                  <a:noFill/>
                </a:ln>
                <a:solidFill>
                  <a:srgbClr val="000000"/>
                </a:solidFill>
                <a:effectLst/>
                <a:uLnTx/>
                <a:uFillTx/>
                <a:latin typeface="Times New Roman" pitchFamily="18" charset="0"/>
                <a:cs typeface="Times New Roman" pitchFamily="18" charset="0"/>
              </a:rPr>
              <a:t>elivery</a:t>
            </a:r>
            <a:r>
              <a:rPr kumimoji="0" 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trades – exact or approximate delivery times (e.g. during September, or after harvest time in 2009) </a:t>
            </a:r>
          </a:p>
          <a:p>
            <a:pPr marL="817200" lvl="3" indent="-285750" algn="just">
              <a:lnSpc>
                <a:spcPct val="95000"/>
              </a:lnSpc>
              <a:spcBef>
                <a:spcPct val="0"/>
              </a:spcBef>
              <a:buClr>
                <a:srgbClr val="000000"/>
              </a:buClr>
              <a:buSzPct val="80000"/>
              <a:buFont typeface="Courier New" pitchFamily="49" charset="0"/>
              <a:buChar char="o"/>
              <a:defRPr/>
            </a:pPr>
            <a:r>
              <a:rPr kumimoji="0" lang="en-US" sz="2200" b="1" i="0" u="sng" strike="noStrike" kern="1200" cap="none" spc="0" normalizeH="0" baseline="0" noProof="0" dirty="0">
                <a:ln>
                  <a:noFill/>
                </a:ln>
                <a:solidFill>
                  <a:srgbClr val="000000"/>
                </a:solidFill>
                <a:effectLst/>
                <a:uLnTx/>
                <a:uFillTx/>
                <a:latin typeface="Times New Roman" pitchFamily="18" charset="0"/>
                <a:cs typeface="Times New Roman" pitchFamily="18" charset="0"/>
              </a:rPr>
              <a:t>prompt</a:t>
            </a:r>
            <a:r>
              <a:rPr kumimoji="0" 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trades - „</a:t>
            </a:r>
            <a:r>
              <a:rPr kumimoji="0" lang="en-US" sz="22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rPr>
              <a:t>immediately</a:t>
            </a:r>
            <a:r>
              <a:rPr kumimoji="0" lang="ja-JP" alt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a:t>
            </a:r>
            <a:r>
              <a:rPr kumimoji="0" lang="en-US" altLang="ja-JP"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it means usually within 7 days after concluding the contract</a:t>
            </a:r>
            <a:endParaRPr kumimoji="0" lang="en-US" altLang="ja-JP" sz="22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360000" marR="0" lvl="2" indent="-285750" algn="just" defTabSz="914400" rtl="0" eaLnBrk="1" fontAlgn="auto" latinLnBrk="0" hangingPunct="1">
              <a:lnSpc>
                <a:spcPct val="95000"/>
              </a:lnSpc>
              <a:spcBef>
                <a:spcPct val="0"/>
              </a:spcBef>
              <a:spcAft>
                <a:spcPts val="0"/>
              </a:spcAft>
              <a:buClr>
                <a:srgbClr val="000000"/>
              </a:buClr>
              <a:buSzTx/>
              <a:buFontTx/>
              <a:buChar char=" "/>
              <a:tabLst/>
              <a:defRPr/>
            </a:pPr>
            <a:endParaRPr kumimoji="0" lang="en-US" sz="27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pPr marL="360000" marR="0" lvl="1" indent="-342900" algn="just" defTabSz="914400" rtl="0" eaLnBrk="1" fontAlgn="auto" latinLnBrk="0" hangingPunct="1">
              <a:lnSpc>
                <a:spcPct val="95000"/>
              </a:lnSpc>
              <a:spcBef>
                <a:spcPct val="0"/>
              </a:spcBef>
              <a:spcAft>
                <a:spcPts val="0"/>
              </a:spcAft>
              <a:buClr>
                <a:srgbClr val="000000"/>
              </a:buClr>
              <a:buSzTx/>
              <a:buFontTx/>
              <a:buAutoNum type="arabicPeriod"/>
              <a:tabLst/>
              <a:defRPr/>
            </a:pP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In other cases </a:t>
            </a:r>
            <a:r>
              <a:rPr kumimoji="0" lang="en-US" sz="2600" b="1"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in reasonable time</a:t>
            </a:r>
            <a:r>
              <a:rPr kumimoji="0" lang="en-US" sz="26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 after concluding the contract</a:t>
            </a:r>
            <a:endParaRPr kumimoji="0" lang="en-US" sz="26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817200" lvl="4" indent="-228600" algn="just">
              <a:lnSpc>
                <a:spcPct val="95000"/>
              </a:lnSpc>
              <a:spcBef>
                <a:spcPct val="0"/>
              </a:spcBef>
              <a:buClr>
                <a:srgbClr val="000000"/>
              </a:buClr>
              <a:buFont typeface="Wingdings" pitchFamily="2" charset="2"/>
              <a:buChar char="§"/>
              <a:defRPr/>
            </a:pPr>
            <a:r>
              <a:rPr kumimoji="0" lang="en-US" sz="2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rPr>
              <a:t>The time period usual in comparable cases</a:t>
            </a:r>
            <a:endParaRPr kumimoji="0" lang="en-US" sz="2200" b="0" i="0" u="none" strike="noStrike" kern="1200" cap="none" spc="0" normalizeH="0" baseline="0" noProof="0" dirty="0">
              <a:ln>
                <a:noFill/>
              </a:ln>
              <a:solidFill>
                <a:schemeClr val="tx1">
                  <a:tint val="75000"/>
                </a:schemeClr>
              </a:solidFill>
              <a:effectLst/>
              <a:uLnTx/>
              <a:uFillTx/>
              <a:latin typeface="Times New Roman" pitchFamily="18" charset="0"/>
              <a:cs typeface="Times New Roman" pitchFamily="18" charset="0"/>
            </a:endParaRPr>
          </a:p>
          <a:p>
            <a:pPr marL="360000" marR="0" lvl="1" indent="-342900" algn="just" defTabSz="914400" rtl="0" eaLnBrk="1" fontAlgn="auto" latinLnBrk="0" hangingPunct="1">
              <a:lnSpc>
                <a:spcPct val="95000"/>
              </a:lnSpc>
              <a:spcBef>
                <a:spcPct val="0"/>
              </a:spcBef>
              <a:spcAft>
                <a:spcPts val="0"/>
              </a:spcAft>
              <a:buClr>
                <a:srgbClr val="000000"/>
              </a:buClr>
              <a:buSzTx/>
              <a:buFontTx/>
              <a:buChar char="•"/>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pPr marL="360000" marR="0" lvl="1" indent="-342900" algn="ctr" defTabSz="914400" rtl="0" eaLnBrk="1" fontAlgn="auto" latinLnBrk="0" hangingPunct="1">
              <a:lnSpc>
                <a:spcPct val="95000"/>
              </a:lnSpc>
              <a:spcBef>
                <a:spcPct val="0"/>
              </a:spcBef>
              <a:spcAft>
                <a:spcPts val="0"/>
              </a:spcAft>
              <a:buClr>
                <a:srgbClr val="000000"/>
              </a:buClr>
              <a:buSzTx/>
              <a:tabLst/>
              <a:defRPr/>
            </a:pPr>
            <a:r>
              <a:rPr kumimoji="0" lang="en-US" sz="2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rPr>
              <a:t>Fixed –convenient for buyer	X</a:t>
            </a:r>
            <a:r>
              <a:rPr kumimoji="0" lang="cs-CZ" sz="2400" b="0" i="1" u="none" strike="noStrike" kern="1200" cap="none" spc="0" normalizeH="0" noProof="0" dirty="0">
                <a:ln>
                  <a:noFill/>
                </a:ln>
                <a:solidFill>
                  <a:srgbClr val="000000"/>
                </a:solidFill>
                <a:effectLst/>
                <a:uLnTx/>
                <a:uFillTx/>
                <a:latin typeface="Times New Roman" pitchFamily="18" charset="0"/>
                <a:cs typeface="Times New Roman" pitchFamily="18" charset="0"/>
              </a:rPr>
              <a:t>    </a:t>
            </a:r>
            <a:r>
              <a:rPr kumimoji="0" lang="en-US" sz="2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rPr>
              <a:t>Period– convenient for seller</a:t>
            </a:r>
          </a:p>
        </p:txBody>
      </p:sp>
      <p:sp>
        <p:nvSpPr>
          <p:cNvPr id="2" name="Obdélník 1">
            <a:extLst>
              <a:ext uri="{FF2B5EF4-FFF2-40B4-BE49-F238E27FC236}">
                <a16:creationId xmlns:a16="http://schemas.microsoft.com/office/drawing/2014/main" id="{F4195539-B3E5-EC40-8B20-56F1E5E8AFBB}"/>
              </a:ext>
            </a:extLst>
          </p:cNvPr>
          <p:cNvSpPr/>
          <p:nvPr/>
        </p:nvSpPr>
        <p:spPr>
          <a:xfrm>
            <a:off x="12956" y="720725"/>
            <a:ext cx="8358214" cy="1477328"/>
          </a:xfrm>
          <a:prstGeom prst="rect">
            <a:avLst/>
          </a:prstGeom>
        </p:spPr>
        <p:txBody>
          <a:bodyPr wrap="square">
            <a:spAutoFit/>
          </a:bodyPr>
          <a:lstStyle/>
          <a:p>
            <a:r>
              <a:rPr lang="cs-CZ" i="1" dirty="0" err="1">
                <a:solidFill>
                  <a:srgbClr val="000000"/>
                </a:solidFill>
                <a:latin typeface="Times" pitchFamily="2" charset="0"/>
              </a:rPr>
              <a:t>Article</a:t>
            </a:r>
            <a:r>
              <a:rPr lang="cs-CZ" i="1" dirty="0">
                <a:solidFill>
                  <a:srgbClr val="000000"/>
                </a:solidFill>
                <a:latin typeface="Times" pitchFamily="2" charset="0"/>
              </a:rPr>
              <a:t> 33: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seller</a:t>
            </a:r>
            <a:r>
              <a:rPr lang="cs-CZ" i="1" dirty="0">
                <a:solidFill>
                  <a:srgbClr val="000000"/>
                </a:solidFill>
                <a:latin typeface="Times" pitchFamily="2" charset="0"/>
              </a:rPr>
              <a:t> </a:t>
            </a:r>
            <a:r>
              <a:rPr lang="cs-CZ" i="1" dirty="0" err="1">
                <a:solidFill>
                  <a:srgbClr val="000000"/>
                </a:solidFill>
                <a:latin typeface="Times" pitchFamily="2" charset="0"/>
              </a:rPr>
              <a:t>must</a:t>
            </a:r>
            <a:r>
              <a:rPr lang="cs-CZ" i="1" dirty="0">
                <a:solidFill>
                  <a:srgbClr val="000000"/>
                </a:solidFill>
                <a:latin typeface="Times" pitchFamily="2" charset="0"/>
              </a:rPr>
              <a:t> </a:t>
            </a:r>
            <a:r>
              <a:rPr lang="cs-CZ" i="1" dirty="0" err="1">
                <a:solidFill>
                  <a:srgbClr val="000000"/>
                </a:solidFill>
                <a:latin typeface="Times" pitchFamily="2" charset="0"/>
              </a:rPr>
              <a:t>deliver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goods</a:t>
            </a:r>
            <a:r>
              <a:rPr lang="cs-CZ" i="1" dirty="0">
                <a:solidFill>
                  <a:srgbClr val="000000"/>
                </a:solidFill>
                <a:latin typeface="Times" pitchFamily="2" charset="0"/>
              </a:rPr>
              <a:t>:</a:t>
            </a:r>
          </a:p>
          <a:p>
            <a:r>
              <a:rPr lang="cs-CZ" i="1" dirty="0">
                <a:solidFill>
                  <a:srgbClr val="000000"/>
                </a:solidFill>
                <a:latin typeface="Times" pitchFamily="2" charset="0"/>
              </a:rPr>
              <a:t>(a) </a:t>
            </a:r>
            <a:r>
              <a:rPr lang="cs-CZ" i="1" dirty="0" err="1">
                <a:solidFill>
                  <a:srgbClr val="000000"/>
                </a:solidFill>
                <a:latin typeface="Times" pitchFamily="2" charset="0"/>
              </a:rPr>
              <a:t>if</a:t>
            </a:r>
            <a:r>
              <a:rPr lang="cs-CZ" i="1" dirty="0">
                <a:solidFill>
                  <a:srgbClr val="000000"/>
                </a:solidFill>
                <a:latin typeface="Times" pitchFamily="2" charset="0"/>
              </a:rPr>
              <a:t> a </a:t>
            </a:r>
            <a:r>
              <a:rPr lang="cs-CZ" i="1" dirty="0" err="1">
                <a:solidFill>
                  <a:srgbClr val="000000"/>
                </a:solidFill>
                <a:latin typeface="Times" pitchFamily="2" charset="0"/>
              </a:rPr>
              <a:t>date</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a:t>
            </a:r>
            <a:r>
              <a:rPr lang="cs-CZ" i="1" dirty="0" err="1">
                <a:solidFill>
                  <a:srgbClr val="000000"/>
                </a:solidFill>
                <a:latin typeface="Times" pitchFamily="2" charset="0"/>
              </a:rPr>
              <a:t>fixed</a:t>
            </a:r>
            <a:r>
              <a:rPr lang="cs-CZ" i="1" dirty="0">
                <a:solidFill>
                  <a:srgbClr val="000000"/>
                </a:solidFill>
                <a:latin typeface="Times" pitchFamily="2" charset="0"/>
              </a:rPr>
              <a:t> by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determinable</a:t>
            </a:r>
            <a:r>
              <a:rPr lang="cs-CZ" i="1" dirty="0">
                <a:solidFill>
                  <a:srgbClr val="000000"/>
                </a:solidFill>
                <a:latin typeface="Times" pitchFamily="2" charset="0"/>
              </a:rPr>
              <a:t> </a:t>
            </a:r>
            <a:r>
              <a:rPr lang="cs-CZ" i="1" dirty="0" err="1">
                <a:solidFill>
                  <a:srgbClr val="000000"/>
                </a:solidFill>
                <a:latin typeface="Times" pitchFamily="2" charset="0"/>
              </a:rPr>
              <a:t>from</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on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date</a:t>
            </a:r>
            <a:r>
              <a:rPr lang="cs-CZ" i="1" dirty="0">
                <a:solidFill>
                  <a:srgbClr val="000000"/>
                </a:solidFill>
                <a:latin typeface="Times" pitchFamily="2" charset="0"/>
              </a:rPr>
              <a:t>;</a:t>
            </a:r>
          </a:p>
          <a:p>
            <a:r>
              <a:rPr lang="cs-CZ" i="1" dirty="0">
                <a:solidFill>
                  <a:srgbClr val="000000"/>
                </a:solidFill>
                <a:latin typeface="Times" pitchFamily="2" charset="0"/>
              </a:rPr>
              <a:t>(b) </a:t>
            </a:r>
            <a:r>
              <a:rPr lang="cs-CZ" i="1" dirty="0" err="1">
                <a:solidFill>
                  <a:srgbClr val="000000"/>
                </a:solidFill>
                <a:latin typeface="Times" pitchFamily="2" charset="0"/>
              </a:rPr>
              <a:t>if</a:t>
            </a:r>
            <a:r>
              <a:rPr lang="cs-CZ" i="1" dirty="0">
                <a:solidFill>
                  <a:srgbClr val="000000"/>
                </a:solidFill>
                <a:latin typeface="Times" pitchFamily="2" charset="0"/>
              </a:rPr>
              <a:t> a period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a:t>
            </a:r>
            <a:r>
              <a:rPr lang="cs-CZ" i="1" dirty="0" err="1">
                <a:solidFill>
                  <a:srgbClr val="000000"/>
                </a:solidFill>
                <a:latin typeface="Times" pitchFamily="2" charset="0"/>
              </a:rPr>
              <a:t>fixed</a:t>
            </a:r>
            <a:r>
              <a:rPr lang="cs-CZ" i="1" dirty="0">
                <a:solidFill>
                  <a:srgbClr val="000000"/>
                </a:solidFill>
                <a:latin typeface="Times" pitchFamily="2" charset="0"/>
              </a:rPr>
              <a:t> by </a:t>
            </a:r>
            <a:r>
              <a:rPr lang="cs-CZ" i="1" dirty="0" err="1">
                <a:solidFill>
                  <a:srgbClr val="000000"/>
                </a:solidFill>
                <a:latin typeface="Times" pitchFamily="2" charset="0"/>
              </a:rPr>
              <a:t>or</a:t>
            </a:r>
            <a:r>
              <a:rPr lang="cs-CZ" i="1" dirty="0">
                <a:solidFill>
                  <a:srgbClr val="000000"/>
                </a:solidFill>
                <a:latin typeface="Times" pitchFamily="2" charset="0"/>
              </a:rPr>
              <a:t> </a:t>
            </a:r>
            <a:r>
              <a:rPr lang="cs-CZ" i="1" dirty="0" err="1">
                <a:solidFill>
                  <a:srgbClr val="000000"/>
                </a:solidFill>
                <a:latin typeface="Times" pitchFamily="2" charset="0"/>
              </a:rPr>
              <a:t>determinable</a:t>
            </a:r>
            <a:r>
              <a:rPr lang="cs-CZ" i="1" dirty="0">
                <a:solidFill>
                  <a:srgbClr val="000000"/>
                </a:solidFill>
                <a:latin typeface="Times" pitchFamily="2" charset="0"/>
              </a:rPr>
              <a:t> </a:t>
            </a:r>
            <a:r>
              <a:rPr lang="cs-CZ" i="1" dirty="0" err="1">
                <a:solidFill>
                  <a:srgbClr val="000000"/>
                </a:solidFill>
                <a:latin typeface="Times" pitchFamily="2" charset="0"/>
              </a:rPr>
              <a:t>from</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 </a:t>
            </a:r>
            <a:r>
              <a:rPr lang="cs-CZ" i="1" dirty="0" err="1">
                <a:solidFill>
                  <a:srgbClr val="000000"/>
                </a:solidFill>
                <a:latin typeface="Times" pitchFamily="2" charset="0"/>
              </a:rPr>
              <a:t>at</a:t>
            </a:r>
            <a:r>
              <a:rPr lang="cs-CZ" i="1" dirty="0">
                <a:solidFill>
                  <a:srgbClr val="000000"/>
                </a:solidFill>
                <a:latin typeface="Times" pitchFamily="2" charset="0"/>
              </a:rPr>
              <a:t>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within</a:t>
            </a:r>
            <a:r>
              <a:rPr lang="cs-CZ" i="1" dirty="0">
                <a:solidFill>
                  <a:srgbClr val="000000"/>
                </a:solidFill>
                <a:latin typeface="Times" pitchFamily="2" charset="0"/>
              </a:rPr>
              <a:t> </a:t>
            </a:r>
            <a:r>
              <a:rPr lang="cs-CZ" i="1" dirty="0" err="1">
                <a:solidFill>
                  <a:srgbClr val="000000"/>
                </a:solidFill>
                <a:latin typeface="Times" pitchFamily="2" charset="0"/>
              </a:rPr>
              <a:t>that</a:t>
            </a:r>
            <a:r>
              <a:rPr lang="cs-CZ" i="1" dirty="0">
                <a:solidFill>
                  <a:srgbClr val="000000"/>
                </a:solidFill>
                <a:latin typeface="Times" pitchFamily="2" charset="0"/>
              </a:rPr>
              <a:t> period </a:t>
            </a:r>
            <a:r>
              <a:rPr lang="cs-CZ" i="1" dirty="0" err="1">
                <a:solidFill>
                  <a:srgbClr val="000000"/>
                </a:solidFill>
                <a:latin typeface="Times" pitchFamily="2" charset="0"/>
              </a:rPr>
              <a:t>unless</a:t>
            </a:r>
            <a:r>
              <a:rPr lang="cs-CZ" i="1" dirty="0">
                <a:solidFill>
                  <a:srgbClr val="000000"/>
                </a:solidFill>
                <a:latin typeface="Times" pitchFamily="2" charset="0"/>
              </a:rPr>
              <a:t> </a:t>
            </a:r>
            <a:r>
              <a:rPr lang="cs-CZ" i="1" dirty="0" err="1">
                <a:solidFill>
                  <a:srgbClr val="000000"/>
                </a:solidFill>
                <a:latin typeface="Times" pitchFamily="2" charset="0"/>
              </a:rPr>
              <a:t>circumstances</a:t>
            </a:r>
            <a:r>
              <a:rPr lang="cs-CZ" i="1" dirty="0">
                <a:solidFill>
                  <a:srgbClr val="000000"/>
                </a:solidFill>
                <a:latin typeface="Times" pitchFamily="2" charset="0"/>
              </a:rPr>
              <a:t> </a:t>
            </a:r>
            <a:r>
              <a:rPr lang="cs-CZ" i="1" dirty="0" err="1">
                <a:solidFill>
                  <a:srgbClr val="000000"/>
                </a:solidFill>
                <a:latin typeface="Times" pitchFamily="2" charset="0"/>
              </a:rPr>
              <a:t>indicate</a:t>
            </a:r>
            <a:r>
              <a:rPr lang="cs-CZ" i="1" dirty="0">
                <a:solidFill>
                  <a:srgbClr val="000000"/>
                </a:solidFill>
                <a:latin typeface="Times" pitchFamily="2" charset="0"/>
              </a:rPr>
              <a:t> </a:t>
            </a:r>
            <a:r>
              <a:rPr lang="cs-CZ" i="1" dirty="0" err="1">
                <a:solidFill>
                  <a:srgbClr val="000000"/>
                </a:solidFill>
                <a:latin typeface="Times" pitchFamily="2" charset="0"/>
              </a:rPr>
              <a:t>that</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buyer</a:t>
            </a:r>
            <a:r>
              <a:rPr lang="cs-CZ" i="1" dirty="0">
                <a:solidFill>
                  <a:srgbClr val="000000"/>
                </a:solidFill>
                <a:latin typeface="Times" pitchFamily="2" charset="0"/>
              </a:rPr>
              <a:t> </a:t>
            </a:r>
            <a:r>
              <a:rPr lang="cs-CZ" i="1" dirty="0" err="1">
                <a:solidFill>
                  <a:srgbClr val="000000"/>
                </a:solidFill>
                <a:latin typeface="Times" pitchFamily="2" charset="0"/>
              </a:rPr>
              <a:t>is</a:t>
            </a:r>
            <a:r>
              <a:rPr lang="cs-CZ" i="1" dirty="0">
                <a:solidFill>
                  <a:srgbClr val="000000"/>
                </a:solidFill>
                <a:latin typeface="Times" pitchFamily="2" charset="0"/>
              </a:rPr>
              <a:t> to </a:t>
            </a:r>
            <a:r>
              <a:rPr lang="cs-CZ" i="1" dirty="0" err="1">
                <a:solidFill>
                  <a:srgbClr val="000000"/>
                </a:solidFill>
                <a:latin typeface="Times" pitchFamily="2" charset="0"/>
              </a:rPr>
              <a:t>choose</a:t>
            </a:r>
            <a:r>
              <a:rPr lang="cs-CZ" i="1" dirty="0">
                <a:solidFill>
                  <a:srgbClr val="000000"/>
                </a:solidFill>
                <a:latin typeface="Times" pitchFamily="2" charset="0"/>
              </a:rPr>
              <a:t> a </a:t>
            </a:r>
            <a:r>
              <a:rPr lang="cs-CZ" i="1" dirty="0" err="1">
                <a:solidFill>
                  <a:srgbClr val="000000"/>
                </a:solidFill>
                <a:latin typeface="Times" pitchFamily="2" charset="0"/>
              </a:rPr>
              <a:t>date</a:t>
            </a:r>
            <a:r>
              <a:rPr lang="cs-CZ" i="1" dirty="0">
                <a:solidFill>
                  <a:srgbClr val="000000"/>
                </a:solidFill>
                <a:latin typeface="Times" pitchFamily="2" charset="0"/>
              </a:rPr>
              <a:t>; </a:t>
            </a:r>
            <a:r>
              <a:rPr lang="cs-CZ" i="1" dirty="0" err="1">
                <a:solidFill>
                  <a:srgbClr val="000000"/>
                </a:solidFill>
                <a:latin typeface="Times" pitchFamily="2" charset="0"/>
              </a:rPr>
              <a:t>or</a:t>
            </a:r>
            <a:endParaRPr lang="cs-CZ" i="1" dirty="0">
              <a:solidFill>
                <a:srgbClr val="000000"/>
              </a:solidFill>
              <a:latin typeface="Times" pitchFamily="2" charset="0"/>
            </a:endParaRPr>
          </a:p>
          <a:p>
            <a:r>
              <a:rPr lang="cs-CZ" i="1" dirty="0">
                <a:solidFill>
                  <a:srgbClr val="000000"/>
                </a:solidFill>
                <a:latin typeface="Times" pitchFamily="2" charset="0"/>
              </a:rPr>
              <a:t>(c) in </a:t>
            </a:r>
            <a:r>
              <a:rPr lang="cs-CZ" i="1" dirty="0" err="1">
                <a:solidFill>
                  <a:srgbClr val="000000"/>
                </a:solidFill>
                <a:latin typeface="Times" pitchFamily="2" charset="0"/>
              </a:rPr>
              <a:t>any</a:t>
            </a:r>
            <a:r>
              <a:rPr lang="cs-CZ" i="1" dirty="0">
                <a:solidFill>
                  <a:srgbClr val="000000"/>
                </a:solidFill>
                <a:latin typeface="Times" pitchFamily="2" charset="0"/>
              </a:rPr>
              <a:t> </a:t>
            </a:r>
            <a:r>
              <a:rPr lang="cs-CZ" i="1" dirty="0" err="1">
                <a:solidFill>
                  <a:srgbClr val="000000"/>
                </a:solidFill>
                <a:latin typeface="Times" pitchFamily="2" charset="0"/>
              </a:rPr>
              <a:t>other</a:t>
            </a:r>
            <a:r>
              <a:rPr lang="cs-CZ" i="1" dirty="0">
                <a:solidFill>
                  <a:srgbClr val="000000"/>
                </a:solidFill>
                <a:latin typeface="Times" pitchFamily="2" charset="0"/>
              </a:rPr>
              <a:t> case, </a:t>
            </a:r>
            <a:r>
              <a:rPr lang="cs-CZ" i="1" dirty="0" err="1">
                <a:solidFill>
                  <a:srgbClr val="000000"/>
                </a:solidFill>
                <a:latin typeface="Times" pitchFamily="2" charset="0"/>
              </a:rPr>
              <a:t>within</a:t>
            </a:r>
            <a:r>
              <a:rPr lang="cs-CZ" i="1" dirty="0">
                <a:solidFill>
                  <a:srgbClr val="000000"/>
                </a:solidFill>
                <a:latin typeface="Times" pitchFamily="2" charset="0"/>
              </a:rPr>
              <a:t> a </a:t>
            </a:r>
            <a:r>
              <a:rPr lang="cs-CZ" i="1" dirty="0" err="1">
                <a:solidFill>
                  <a:srgbClr val="000000"/>
                </a:solidFill>
                <a:latin typeface="Times" pitchFamily="2" charset="0"/>
              </a:rPr>
              <a:t>reasonable</a:t>
            </a:r>
            <a:r>
              <a:rPr lang="cs-CZ" i="1" dirty="0">
                <a:solidFill>
                  <a:srgbClr val="000000"/>
                </a:solidFill>
                <a:latin typeface="Times" pitchFamily="2" charset="0"/>
              </a:rPr>
              <a:t> </a:t>
            </a:r>
            <a:r>
              <a:rPr lang="cs-CZ" i="1" dirty="0" err="1">
                <a:solidFill>
                  <a:srgbClr val="000000"/>
                </a:solidFill>
                <a:latin typeface="Times" pitchFamily="2" charset="0"/>
              </a:rPr>
              <a:t>time</a:t>
            </a:r>
            <a:r>
              <a:rPr lang="cs-CZ" i="1" dirty="0">
                <a:solidFill>
                  <a:srgbClr val="000000"/>
                </a:solidFill>
                <a:latin typeface="Times" pitchFamily="2" charset="0"/>
              </a:rPr>
              <a:t> </a:t>
            </a:r>
            <a:r>
              <a:rPr lang="cs-CZ" i="1" dirty="0" err="1">
                <a:solidFill>
                  <a:srgbClr val="000000"/>
                </a:solidFill>
                <a:latin typeface="Times" pitchFamily="2" charset="0"/>
              </a:rPr>
              <a:t>after</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conclusion</a:t>
            </a:r>
            <a:r>
              <a:rPr lang="cs-CZ" i="1" dirty="0">
                <a:solidFill>
                  <a:srgbClr val="000000"/>
                </a:solidFill>
                <a:latin typeface="Times" pitchFamily="2" charset="0"/>
              </a:rPr>
              <a:t> </a:t>
            </a:r>
            <a:r>
              <a:rPr lang="cs-CZ" i="1" dirty="0" err="1">
                <a:solidFill>
                  <a:srgbClr val="000000"/>
                </a:solidFill>
                <a:latin typeface="Times" pitchFamily="2" charset="0"/>
              </a:rPr>
              <a:t>of</a:t>
            </a:r>
            <a:r>
              <a:rPr lang="cs-CZ" i="1" dirty="0">
                <a:solidFill>
                  <a:srgbClr val="000000"/>
                </a:solidFill>
                <a:latin typeface="Times" pitchFamily="2" charset="0"/>
              </a:rPr>
              <a:t> </a:t>
            </a:r>
            <a:r>
              <a:rPr lang="cs-CZ" i="1" dirty="0" err="1">
                <a:solidFill>
                  <a:srgbClr val="000000"/>
                </a:solidFill>
                <a:latin typeface="Times" pitchFamily="2" charset="0"/>
              </a:rPr>
              <a:t>the</a:t>
            </a:r>
            <a:r>
              <a:rPr lang="cs-CZ" i="1" dirty="0">
                <a:solidFill>
                  <a:srgbClr val="000000"/>
                </a:solidFill>
                <a:latin typeface="Times" pitchFamily="2" charset="0"/>
              </a:rPr>
              <a:t> </a:t>
            </a:r>
            <a:r>
              <a:rPr lang="cs-CZ" i="1" dirty="0" err="1">
                <a:solidFill>
                  <a:srgbClr val="000000"/>
                </a:solidFill>
                <a:latin typeface="Times" pitchFamily="2" charset="0"/>
              </a:rPr>
              <a:t>contract</a:t>
            </a:r>
            <a:r>
              <a:rPr lang="cs-CZ" i="1" dirty="0">
                <a:solidFill>
                  <a:srgbClr val="000000"/>
                </a:solidFill>
                <a:latin typeface="Times" pitchFamily="2" charset="0"/>
              </a:rPr>
              <a:t>.</a:t>
            </a:r>
            <a:endParaRPr lang="cs-CZ" b="0" i="1" dirty="0">
              <a:solidFill>
                <a:srgbClr val="000000"/>
              </a:solidFill>
              <a:effectLst/>
              <a:latin typeface="Times" pitchFamily="2" charset="0"/>
            </a:endParaRPr>
          </a:p>
        </p:txBody>
      </p:sp>
    </p:spTree>
    <p:extLst>
      <p:ext uri="{BB962C8B-B14F-4D97-AF65-F5344CB8AC3E}">
        <p14:creationId xmlns:p14="http://schemas.microsoft.com/office/powerpoint/2010/main" val="150472036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TotalTime>
  <Words>2959</Words>
  <Application>Microsoft Macintosh PowerPoint</Application>
  <PresentationFormat>Předvádění na obrazovce (4:3)</PresentationFormat>
  <Paragraphs>228</Paragraphs>
  <Slides>22</Slides>
  <Notes>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22</vt:i4>
      </vt:variant>
    </vt:vector>
  </HeadingPairs>
  <TitlesOfParts>
    <vt:vector size="29" baseType="lpstr">
      <vt:lpstr>Arial</vt:lpstr>
      <vt:lpstr>Calibri</vt:lpstr>
      <vt:lpstr>Courier New</vt:lpstr>
      <vt:lpstr>Times</vt:lpstr>
      <vt:lpstr>Times New Roman</vt:lpstr>
      <vt:lpstr>Wingdings</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Adéla Chromčáková</dc:creator>
  <cp:lastModifiedBy>Tomáš Gongol</cp:lastModifiedBy>
  <cp:revision>39</cp:revision>
  <dcterms:created xsi:type="dcterms:W3CDTF">2016-08-05T11:19:38Z</dcterms:created>
  <dcterms:modified xsi:type="dcterms:W3CDTF">2019-11-20T18:14:02Z</dcterms:modified>
</cp:coreProperties>
</file>