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29"/>
    <p:restoredTop sz="94649"/>
  </p:normalViewPr>
  <p:slideViewPr>
    <p:cSldViewPr>
      <p:cViewPr varScale="1">
        <p:scale>
          <a:sx n="92" d="100"/>
          <a:sy n="92" d="100"/>
        </p:scale>
        <p:origin x="146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03586F-F5BE-8A48-AB93-FADB8DE73FD5}" type="doc">
      <dgm:prSet loTypeId="urn:microsoft.com/office/officeart/2008/layout/HalfCircleOrganizationChart" loCatId="" qsTypeId="urn:microsoft.com/office/officeart/2005/8/quickstyle/simple5" qsCatId="simple" csTypeId="urn:microsoft.com/office/officeart/2005/8/colors/accent1_2" csCatId="accent1" phldr="1"/>
      <dgm:spPr/>
      <dgm:t>
        <a:bodyPr/>
        <a:lstStyle/>
        <a:p>
          <a:endParaRPr lang="en-GB"/>
        </a:p>
      </dgm:t>
    </dgm:pt>
    <dgm:pt modelId="{31A54BF0-100D-6A47-896F-68E19A772619}">
      <dgm:prSet phldrT="[Text]" custT="1"/>
      <dgm:spPr/>
      <dgm:t>
        <a:bodyPr/>
        <a:lstStyle/>
        <a:p>
          <a:r>
            <a:rPr lang="en-GB" sz="4800" b="1" u="sng" dirty="0"/>
            <a:t>Defects</a:t>
          </a:r>
        </a:p>
      </dgm:t>
    </dgm:pt>
    <dgm:pt modelId="{26E2F388-CA53-944C-8D27-4843ED6250C1}" type="parTrans" cxnId="{5CF41CBF-B62E-D745-8D76-5EF2B1527929}">
      <dgm:prSet/>
      <dgm:spPr/>
      <dgm:t>
        <a:bodyPr/>
        <a:lstStyle/>
        <a:p>
          <a:endParaRPr lang="en-GB"/>
        </a:p>
      </dgm:t>
    </dgm:pt>
    <dgm:pt modelId="{ECF2130E-ECBC-F84E-A999-3DCB5716F19B}" type="sibTrans" cxnId="{5CF41CBF-B62E-D745-8D76-5EF2B1527929}">
      <dgm:prSet/>
      <dgm:spPr/>
      <dgm:t>
        <a:bodyPr/>
        <a:lstStyle/>
        <a:p>
          <a:endParaRPr lang="en-GB"/>
        </a:p>
      </dgm:t>
    </dgm:pt>
    <dgm:pt modelId="{FD270559-6DAA-5645-83C2-25B76CF6B7E8}">
      <dgm:prSet phldrT="[Text]"/>
      <dgm:spPr/>
      <dgm:t>
        <a:bodyPr/>
        <a:lstStyle/>
        <a:p>
          <a:r>
            <a:rPr lang="en-GB" b="1" dirty="0"/>
            <a:t>Legal</a:t>
          </a:r>
        </a:p>
      </dgm:t>
    </dgm:pt>
    <dgm:pt modelId="{EC706471-9F4A-2E4D-B0BD-5890840453F5}" type="parTrans" cxnId="{F5EE6662-B798-2842-BEA0-10A1BCD4DD19}">
      <dgm:prSet/>
      <dgm:spPr/>
      <dgm:t>
        <a:bodyPr/>
        <a:lstStyle/>
        <a:p>
          <a:endParaRPr lang="en-GB"/>
        </a:p>
      </dgm:t>
    </dgm:pt>
    <dgm:pt modelId="{8F6A88F2-890E-1445-BD90-1A18B57D93C6}" type="sibTrans" cxnId="{F5EE6662-B798-2842-BEA0-10A1BCD4DD19}">
      <dgm:prSet/>
      <dgm:spPr/>
      <dgm:t>
        <a:bodyPr/>
        <a:lstStyle/>
        <a:p>
          <a:endParaRPr lang="en-GB"/>
        </a:p>
      </dgm:t>
    </dgm:pt>
    <dgm:pt modelId="{D266B37A-214F-2546-82CB-125A7A251C40}">
      <dgm:prSet phldrT="[Text]"/>
      <dgm:spPr/>
      <dgm:t>
        <a:bodyPr/>
        <a:lstStyle/>
        <a:p>
          <a:r>
            <a:rPr lang="en-GB" b="1" dirty="0"/>
            <a:t>Factual</a:t>
          </a:r>
        </a:p>
      </dgm:t>
    </dgm:pt>
    <dgm:pt modelId="{656ADDA6-4D25-4941-8C23-FF915D4A43B8}" type="parTrans" cxnId="{695F70A0-34F9-654B-9056-9FE9D8E746D1}">
      <dgm:prSet/>
      <dgm:spPr/>
      <dgm:t>
        <a:bodyPr/>
        <a:lstStyle/>
        <a:p>
          <a:endParaRPr lang="en-GB"/>
        </a:p>
      </dgm:t>
    </dgm:pt>
    <dgm:pt modelId="{52E2A757-A8FA-4C48-9C1C-FCC72B097FBA}" type="sibTrans" cxnId="{695F70A0-34F9-654B-9056-9FE9D8E746D1}">
      <dgm:prSet/>
      <dgm:spPr/>
      <dgm:t>
        <a:bodyPr/>
        <a:lstStyle/>
        <a:p>
          <a:endParaRPr lang="en-GB"/>
        </a:p>
      </dgm:t>
    </dgm:pt>
    <dgm:pt modelId="{7CB1778C-86CC-4A48-9084-DDFE24279FAE}">
      <dgm:prSet phldrT="[Text]"/>
      <dgm:spPr/>
      <dgm:t>
        <a:bodyPr/>
        <a:lstStyle/>
        <a:p>
          <a:r>
            <a:rPr lang="en-GB" dirty="0"/>
            <a:t>Hidden</a:t>
          </a:r>
        </a:p>
      </dgm:t>
    </dgm:pt>
    <dgm:pt modelId="{E07F055C-6CB5-6E45-970C-0C947E8EB7A6}" type="parTrans" cxnId="{9ED48F18-810C-FB40-8DFD-A9D839C52255}">
      <dgm:prSet/>
      <dgm:spPr/>
      <dgm:t>
        <a:bodyPr/>
        <a:lstStyle/>
        <a:p>
          <a:endParaRPr lang="en-GB"/>
        </a:p>
      </dgm:t>
    </dgm:pt>
    <dgm:pt modelId="{33D1EE49-8A1A-5945-B139-045364B21EC0}" type="sibTrans" cxnId="{9ED48F18-810C-FB40-8DFD-A9D839C52255}">
      <dgm:prSet/>
      <dgm:spPr/>
      <dgm:t>
        <a:bodyPr/>
        <a:lstStyle/>
        <a:p>
          <a:endParaRPr lang="en-GB"/>
        </a:p>
      </dgm:t>
    </dgm:pt>
    <dgm:pt modelId="{7FB35897-F18E-3F4C-ABEA-E74CBFD0D509}">
      <dgm:prSet/>
      <dgm:spPr/>
      <dgm:t>
        <a:bodyPr/>
        <a:lstStyle/>
        <a:p>
          <a:r>
            <a:rPr lang="en-GB" dirty="0"/>
            <a:t>Obvious</a:t>
          </a:r>
        </a:p>
      </dgm:t>
    </dgm:pt>
    <dgm:pt modelId="{5812BCFA-CCA4-EB4F-8A3B-59B39EDA45BC}" type="parTrans" cxnId="{4EFD6338-EAE3-F647-AEFB-F121E1F832D2}">
      <dgm:prSet/>
      <dgm:spPr/>
      <dgm:t>
        <a:bodyPr/>
        <a:lstStyle/>
        <a:p>
          <a:endParaRPr lang="en-GB"/>
        </a:p>
      </dgm:t>
    </dgm:pt>
    <dgm:pt modelId="{2D3316E2-AE82-7643-B62D-5E26CDE1FFF8}" type="sibTrans" cxnId="{4EFD6338-EAE3-F647-AEFB-F121E1F832D2}">
      <dgm:prSet/>
      <dgm:spPr/>
      <dgm:t>
        <a:bodyPr/>
        <a:lstStyle/>
        <a:p>
          <a:endParaRPr lang="en-GB"/>
        </a:p>
      </dgm:t>
    </dgm:pt>
    <dgm:pt modelId="{FB8AF07C-FAC2-4C4B-A1A0-A1E112D55DA8}" type="pres">
      <dgm:prSet presAssocID="{5203586F-F5BE-8A48-AB93-FADB8DE73FD5}" presName="Name0" presStyleCnt="0">
        <dgm:presLayoutVars>
          <dgm:orgChart val="1"/>
          <dgm:chPref val="1"/>
          <dgm:dir/>
          <dgm:animOne val="branch"/>
          <dgm:animLvl val="lvl"/>
          <dgm:resizeHandles/>
        </dgm:presLayoutVars>
      </dgm:prSet>
      <dgm:spPr/>
    </dgm:pt>
    <dgm:pt modelId="{E631E1BE-2274-BC4B-87D6-8817814AF339}" type="pres">
      <dgm:prSet presAssocID="{31A54BF0-100D-6A47-896F-68E19A772619}" presName="hierRoot1" presStyleCnt="0">
        <dgm:presLayoutVars>
          <dgm:hierBranch val="init"/>
        </dgm:presLayoutVars>
      </dgm:prSet>
      <dgm:spPr/>
    </dgm:pt>
    <dgm:pt modelId="{7FAF735D-D302-4D48-B500-1088B35127D5}" type="pres">
      <dgm:prSet presAssocID="{31A54BF0-100D-6A47-896F-68E19A772619}" presName="rootComposite1" presStyleCnt="0"/>
      <dgm:spPr/>
    </dgm:pt>
    <dgm:pt modelId="{885EEECC-5D07-8749-ACF6-954638394762}" type="pres">
      <dgm:prSet presAssocID="{31A54BF0-100D-6A47-896F-68E19A772619}" presName="rootText1" presStyleLbl="alignAcc1" presStyleIdx="0" presStyleCnt="0" custScaleX="179566" custScaleY="151798">
        <dgm:presLayoutVars>
          <dgm:chPref val="3"/>
        </dgm:presLayoutVars>
      </dgm:prSet>
      <dgm:spPr/>
    </dgm:pt>
    <dgm:pt modelId="{878508B1-4A66-244C-A83A-A12EA8A3F28E}" type="pres">
      <dgm:prSet presAssocID="{31A54BF0-100D-6A47-896F-68E19A772619}" presName="topArc1" presStyleLbl="parChTrans1D1" presStyleIdx="0" presStyleCnt="10"/>
      <dgm:spPr/>
    </dgm:pt>
    <dgm:pt modelId="{C15D6D97-7240-7440-B069-E3F7897A3628}" type="pres">
      <dgm:prSet presAssocID="{31A54BF0-100D-6A47-896F-68E19A772619}" presName="bottomArc1" presStyleLbl="parChTrans1D1" presStyleIdx="1" presStyleCnt="10"/>
      <dgm:spPr/>
    </dgm:pt>
    <dgm:pt modelId="{7BE105D4-470A-5F4D-B2C2-1CB971E1BDEF}" type="pres">
      <dgm:prSet presAssocID="{31A54BF0-100D-6A47-896F-68E19A772619}" presName="topConnNode1" presStyleLbl="node1" presStyleIdx="0" presStyleCnt="0"/>
      <dgm:spPr/>
    </dgm:pt>
    <dgm:pt modelId="{34DA278E-920F-B144-AF36-7B626518DC2E}" type="pres">
      <dgm:prSet presAssocID="{31A54BF0-100D-6A47-896F-68E19A772619}" presName="hierChild2" presStyleCnt="0"/>
      <dgm:spPr/>
    </dgm:pt>
    <dgm:pt modelId="{0D2AF68C-F307-7743-A727-27665237E092}" type="pres">
      <dgm:prSet presAssocID="{EC706471-9F4A-2E4D-B0BD-5890840453F5}" presName="Name28" presStyleLbl="parChTrans1D2" presStyleIdx="0" presStyleCnt="2"/>
      <dgm:spPr/>
    </dgm:pt>
    <dgm:pt modelId="{5C754B49-1C48-2B4D-8E55-BCE280A0965F}" type="pres">
      <dgm:prSet presAssocID="{FD270559-6DAA-5645-83C2-25B76CF6B7E8}" presName="hierRoot2" presStyleCnt="0">
        <dgm:presLayoutVars>
          <dgm:hierBranch val="init"/>
        </dgm:presLayoutVars>
      </dgm:prSet>
      <dgm:spPr/>
    </dgm:pt>
    <dgm:pt modelId="{22C5BEC0-539D-8744-A68A-908105311FD8}" type="pres">
      <dgm:prSet presAssocID="{FD270559-6DAA-5645-83C2-25B76CF6B7E8}" presName="rootComposite2" presStyleCnt="0"/>
      <dgm:spPr/>
    </dgm:pt>
    <dgm:pt modelId="{865C57A2-E61B-BE40-9212-7483955D2AED}" type="pres">
      <dgm:prSet presAssocID="{FD270559-6DAA-5645-83C2-25B76CF6B7E8}" presName="rootText2" presStyleLbl="alignAcc1" presStyleIdx="0" presStyleCnt="0">
        <dgm:presLayoutVars>
          <dgm:chPref val="3"/>
        </dgm:presLayoutVars>
      </dgm:prSet>
      <dgm:spPr/>
    </dgm:pt>
    <dgm:pt modelId="{95506979-E317-6947-8F94-60A63DE95796}" type="pres">
      <dgm:prSet presAssocID="{FD270559-6DAA-5645-83C2-25B76CF6B7E8}" presName="topArc2" presStyleLbl="parChTrans1D1" presStyleIdx="2" presStyleCnt="10"/>
      <dgm:spPr/>
    </dgm:pt>
    <dgm:pt modelId="{F3D0C22C-2148-A540-9CF6-6E2AE4D8BFE8}" type="pres">
      <dgm:prSet presAssocID="{FD270559-6DAA-5645-83C2-25B76CF6B7E8}" presName="bottomArc2" presStyleLbl="parChTrans1D1" presStyleIdx="3" presStyleCnt="10"/>
      <dgm:spPr/>
    </dgm:pt>
    <dgm:pt modelId="{8EBB24C4-1D8C-9B44-B4A3-6CFAFF963449}" type="pres">
      <dgm:prSet presAssocID="{FD270559-6DAA-5645-83C2-25B76CF6B7E8}" presName="topConnNode2" presStyleLbl="node2" presStyleIdx="0" presStyleCnt="0"/>
      <dgm:spPr/>
    </dgm:pt>
    <dgm:pt modelId="{27761DBC-B14C-9B4C-B78E-A1B8097E623F}" type="pres">
      <dgm:prSet presAssocID="{FD270559-6DAA-5645-83C2-25B76CF6B7E8}" presName="hierChild4" presStyleCnt="0"/>
      <dgm:spPr/>
    </dgm:pt>
    <dgm:pt modelId="{FE0A1511-0CF3-BB49-B10C-652DFF9B772C}" type="pres">
      <dgm:prSet presAssocID="{FD270559-6DAA-5645-83C2-25B76CF6B7E8}" presName="hierChild5" presStyleCnt="0"/>
      <dgm:spPr/>
    </dgm:pt>
    <dgm:pt modelId="{4C18B71B-3898-1249-8D9C-79A694EBDAE5}" type="pres">
      <dgm:prSet presAssocID="{656ADDA6-4D25-4941-8C23-FF915D4A43B8}" presName="Name28" presStyleLbl="parChTrans1D2" presStyleIdx="1" presStyleCnt="2"/>
      <dgm:spPr/>
    </dgm:pt>
    <dgm:pt modelId="{E6FE8E13-C7D8-AC46-AC5A-491000E2DD1A}" type="pres">
      <dgm:prSet presAssocID="{D266B37A-214F-2546-82CB-125A7A251C40}" presName="hierRoot2" presStyleCnt="0">
        <dgm:presLayoutVars>
          <dgm:hierBranch val="init"/>
        </dgm:presLayoutVars>
      </dgm:prSet>
      <dgm:spPr/>
    </dgm:pt>
    <dgm:pt modelId="{613E19BA-ECEA-FB44-8A3D-E2C70EF21188}" type="pres">
      <dgm:prSet presAssocID="{D266B37A-214F-2546-82CB-125A7A251C40}" presName="rootComposite2" presStyleCnt="0"/>
      <dgm:spPr/>
    </dgm:pt>
    <dgm:pt modelId="{C1F59221-866A-6847-BCDC-6393C87DDD5A}" type="pres">
      <dgm:prSet presAssocID="{D266B37A-214F-2546-82CB-125A7A251C40}" presName="rootText2" presStyleLbl="alignAcc1" presStyleIdx="0" presStyleCnt="0">
        <dgm:presLayoutVars>
          <dgm:chPref val="3"/>
        </dgm:presLayoutVars>
      </dgm:prSet>
      <dgm:spPr/>
    </dgm:pt>
    <dgm:pt modelId="{E3CC370E-3C8F-884F-8495-6DFD54C4ADC1}" type="pres">
      <dgm:prSet presAssocID="{D266B37A-214F-2546-82CB-125A7A251C40}" presName="topArc2" presStyleLbl="parChTrans1D1" presStyleIdx="4" presStyleCnt="10"/>
      <dgm:spPr/>
    </dgm:pt>
    <dgm:pt modelId="{E2B4BB14-48F6-D24B-9F7C-1AF18DD4B76A}" type="pres">
      <dgm:prSet presAssocID="{D266B37A-214F-2546-82CB-125A7A251C40}" presName="bottomArc2" presStyleLbl="parChTrans1D1" presStyleIdx="5" presStyleCnt="10"/>
      <dgm:spPr/>
    </dgm:pt>
    <dgm:pt modelId="{6D3D2AFE-F1F1-EB4D-BEE3-0F5FF1027C66}" type="pres">
      <dgm:prSet presAssocID="{D266B37A-214F-2546-82CB-125A7A251C40}" presName="topConnNode2" presStyleLbl="node2" presStyleIdx="0" presStyleCnt="0"/>
      <dgm:spPr/>
    </dgm:pt>
    <dgm:pt modelId="{C55485D3-60C0-E14F-805A-770FDEFE0D72}" type="pres">
      <dgm:prSet presAssocID="{D266B37A-214F-2546-82CB-125A7A251C40}" presName="hierChild4" presStyleCnt="0"/>
      <dgm:spPr/>
    </dgm:pt>
    <dgm:pt modelId="{A967B586-20CF-BC43-A52E-09355BBD513B}" type="pres">
      <dgm:prSet presAssocID="{E07F055C-6CB5-6E45-970C-0C947E8EB7A6}" presName="Name28" presStyleLbl="parChTrans1D3" presStyleIdx="0" presStyleCnt="2"/>
      <dgm:spPr/>
    </dgm:pt>
    <dgm:pt modelId="{8ED800BE-E2C7-2F49-8782-3A39786D31BA}" type="pres">
      <dgm:prSet presAssocID="{7CB1778C-86CC-4A48-9084-DDFE24279FAE}" presName="hierRoot2" presStyleCnt="0">
        <dgm:presLayoutVars>
          <dgm:hierBranch val="init"/>
        </dgm:presLayoutVars>
      </dgm:prSet>
      <dgm:spPr/>
    </dgm:pt>
    <dgm:pt modelId="{C8EE9320-2151-7749-BD1C-BA4B50A40804}" type="pres">
      <dgm:prSet presAssocID="{7CB1778C-86CC-4A48-9084-DDFE24279FAE}" presName="rootComposite2" presStyleCnt="0"/>
      <dgm:spPr/>
    </dgm:pt>
    <dgm:pt modelId="{D749B582-44ED-D740-AFD1-485B02CAC200}" type="pres">
      <dgm:prSet presAssocID="{7CB1778C-86CC-4A48-9084-DDFE24279FAE}" presName="rootText2" presStyleLbl="alignAcc1" presStyleIdx="0" presStyleCnt="0">
        <dgm:presLayoutVars>
          <dgm:chPref val="3"/>
        </dgm:presLayoutVars>
      </dgm:prSet>
      <dgm:spPr/>
    </dgm:pt>
    <dgm:pt modelId="{B8BC1E8C-F400-EA4C-8D5A-27CA914E30AF}" type="pres">
      <dgm:prSet presAssocID="{7CB1778C-86CC-4A48-9084-DDFE24279FAE}" presName="topArc2" presStyleLbl="parChTrans1D1" presStyleIdx="6" presStyleCnt="10"/>
      <dgm:spPr/>
    </dgm:pt>
    <dgm:pt modelId="{423A2A08-75F1-8A48-9A89-E5F0275FDA61}" type="pres">
      <dgm:prSet presAssocID="{7CB1778C-86CC-4A48-9084-DDFE24279FAE}" presName="bottomArc2" presStyleLbl="parChTrans1D1" presStyleIdx="7" presStyleCnt="10"/>
      <dgm:spPr/>
    </dgm:pt>
    <dgm:pt modelId="{A3F698B5-6613-EF4D-B5DC-0A851E58BDDC}" type="pres">
      <dgm:prSet presAssocID="{7CB1778C-86CC-4A48-9084-DDFE24279FAE}" presName="topConnNode2" presStyleLbl="node3" presStyleIdx="0" presStyleCnt="0"/>
      <dgm:spPr/>
    </dgm:pt>
    <dgm:pt modelId="{3A540C15-95E3-D643-B6ED-A6EBFE8030B8}" type="pres">
      <dgm:prSet presAssocID="{7CB1778C-86CC-4A48-9084-DDFE24279FAE}" presName="hierChild4" presStyleCnt="0"/>
      <dgm:spPr/>
    </dgm:pt>
    <dgm:pt modelId="{A16A3D44-32C6-6243-B288-CC7BD1F8331F}" type="pres">
      <dgm:prSet presAssocID="{7CB1778C-86CC-4A48-9084-DDFE24279FAE}" presName="hierChild5" presStyleCnt="0"/>
      <dgm:spPr/>
    </dgm:pt>
    <dgm:pt modelId="{4EF80AB9-6F00-2B42-B2EE-5F9F86814535}" type="pres">
      <dgm:prSet presAssocID="{5812BCFA-CCA4-EB4F-8A3B-59B39EDA45BC}" presName="Name28" presStyleLbl="parChTrans1D3" presStyleIdx="1" presStyleCnt="2"/>
      <dgm:spPr/>
    </dgm:pt>
    <dgm:pt modelId="{3FC21F75-5DFF-D740-B95C-BD621B6B9C80}" type="pres">
      <dgm:prSet presAssocID="{7FB35897-F18E-3F4C-ABEA-E74CBFD0D509}" presName="hierRoot2" presStyleCnt="0">
        <dgm:presLayoutVars>
          <dgm:hierBranch val="init"/>
        </dgm:presLayoutVars>
      </dgm:prSet>
      <dgm:spPr/>
    </dgm:pt>
    <dgm:pt modelId="{7C4C859E-8787-8946-9A5A-C60486A067C0}" type="pres">
      <dgm:prSet presAssocID="{7FB35897-F18E-3F4C-ABEA-E74CBFD0D509}" presName="rootComposite2" presStyleCnt="0"/>
      <dgm:spPr/>
    </dgm:pt>
    <dgm:pt modelId="{E4F16F74-E904-AD4B-BFFA-E4575274346C}" type="pres">
      <dgm:prSet presAssocID="{7FB35897-F18E-3F4C-ABEA-E74CBFD0D509}" presName="rootText2" presStyleLbl="alignAcc1" presStyleIdx="0" presStyleCnt="0">
        <dgm:presLayoutVars>
          <dgm:chPref val="3"/>
        </dgm:presLayoutVars>
      </dgm:prSet>
      <dgm:spPr/>
    </dgm:pt>
    <dgm:pt modelId="{6C006183-7075-5E48-85BE-42DFC50CEEFD}" type="pres">
      <dgm:prSet presAssocID="{7FB35897-F18E-3F4C-ABEA-E74CBFD0D509}" presName="topArc2" presStyleLbl="parChTrans1D1" presStyleIdx="8" presStyleCnt="10"/>
      <dgm:spPr/>
    </dgm:pt>
    <dgm:pt modelId="{6960640F-0B53-2447-B96B-7FF7E4A7663F}" type="pres">
      <dgm:prSet presAssocID="{7FB35897-F18E-3F4C-ABEA-E74CBFD0D509}" presName="bottomArc2" presStyleLbl="parChTrans1D1" presStyleIdx="9" presStyleCnt="10"/>
      <dgm:spPr/>
    </dgm:pt>
    <dgm:pt modelId="{35E02D14-1188-F74C-8E0D-5BD36F51EC07}" type="pres">
      <dgm:prSet presAssocID="{7FB35897-F18E-3F4C-ABEA-E74CBFD0D509}" presName="topConnNode2" presStyleLbl="node3" presStyleIdx="0" presStyleCnt="0"/>
      <dgm:spPr/>
    </dgm:pt>
    <dgm:pt modelId="{E60F8FB9-FF02-BE42-9C61-1D3EC4AAA3E4}" type="pres">
      <dgm:prSet presAssocID="{7FB35897-F18E-3F4C-ABEA-E74CBFD0D509}" presName="hierChild4" presStyleCnt="0"/>
      <dgm:spPr/>
    </dgm:pt>
    <dgm:pt modelId="{BEBE9652-0E32-EF4E-B543-B599BCF1DF07}" type="pres">
      <dgm:prSet presAssocID="{7FB35897-F18E-3F4C-ABEA-E74CBFD0D509}" presName="hierChild5" presStyleCnt="0"/>
      <dgm:spPr/>
    </dgm:pt>
    <dgm:pt modelId="{D3B15E7A-A8FC-AF45-9645-5FF99BB63C82}" type="pres">
      <dgm:prSet presAssocID="{D266B37A-214F-2546-82CB-125A7A251C40}" presName="hierChild5" presStyleCnt="0"/>
      <dgm:spPr/>
    </dgm:pt>
    <dgm:pt modelId="{4965796A-3B47-DD41-A588-D86824218AF8}" type="pres">
      <dgm:prSet presAssocID="{31A54BF0-100D-6A47-896F-68E19A772619}" presName="hierChild3" presStyleCnt="0"/>
      <dgm:spPr/>
    </dgm:pt>
  </dgm:ptLst>
  <dgm:cxnLst>
    <dgm:cxn modelId="{9ED48F18-810C-FB40-8DFD-A9D839C52255}" srcId="{D266B37A-214F-2546-82CB-125A7A251C40}" destId="{7CB1778C-86CC-4A48-9084-DDFE24279FAE}" srcOrd="0" destOrd="0" parTransId="{E07F055C-6CB5-6E45-970C-0C947E8EB7A6}" sibTransId="{33D1EE49-8A1A-5945-B139-045364B21EC0}"/>
    <dgm:cxn modelId="{09452A37-791B-40D1-AA4B-C5DD845DDEC6}" type="presOf" srcId="{D266B37A-214F-2546-82CB-125A7A251C40}" destId="{6D3D2AFE-F1F1-EB4D-BEE3-0F5FF1027C66}" srcOrd="1" destOrd="0" presId="urn:microsoft.com/office/officeart/2008/layout/HalfCircleOrganizationChart"/>
    <dgm:cxn modelId="{4EFD6338-EAE3-F647-AEFB-F121E1F832D2}" srcId="{D266B37A-214F-2546-82CB-125A7A251C40}" destId="{7FB35897-F18E-3F4C-ABEA-E74CBFD0D509}" srcOrd="1" destOrd="0" parTransId="{5812BCFA-CCA4-EB4F-8A3B-59B39EDA45BC}" sibTransId="{2D3316E2-AE82-7643-B62D-5E26CDE1FFF8}"/>
    <dgm:cxn modelId="{48D32039-085F-4078-855C-F96ECBE7EF75}" type="presOf" srcId="{EC706471-9F4A-2E4D-B0BD-5890840453F5}" destId="{0D2AF68C-F307-7743-A727-27665237E092}" srcOrd="0" destOrd="0" presId="urn:microsoft.com/office/officeart/2008/layout/HalfCircleOrganizationChart"/>
    <dgm:cxn modelId="{D719D739-37ED-4274-9BD5-36BED4D854E6}" type="presOf" srcId="{31A54BF0-100D-6A47-896F-68E19A772619}" destId="{885EEECC-5D07-8749-ACF6-954638394762}" srcOrd="0" destOrd="0" presId="urn:microsoft.com/office/officeart/2008/layout/HalfCircleOrganizationChart"/>
    <dgm:cxn modelId="{1DE09841-F24F-49DA-A084-BCEC92C26AA2}" type="presOf" srcId="{656ADDA6-4D25-4941-8C23-FF915D4A43B8}" destId="{4C18B71B-3898-1249-8D9C-79A694EBDAE5}" srcOrd="0" destOrd="0" presId="urn:microsoft.com/office/officeart/2008/layout/HalfCircleOrganizationChart"/>
    <dgm:cxn modelId="{730C1745-ECB1-4657-A96A-498E7964B506}" type="presOf" srcId="{7FB35897-F18E-3F4C-ABEA-E74CBFD0D509}" destId="{35E02D14-1188-F74C-8E0D-5BD36F51EC07}" srcOrd="1" destOrd="0" presId="urn:microsoft.com/office/officeart/2008/layout/HalfCircleOrganizationChart"/>
    <dgm:cxn modelId="{FF71DD48-9405-4E93-9E3C-81E6FCD69A26}" type="presOf" srcId="{E07F055C-6CB5-6E45-970C-0C947E8EB7A6}" destId="{A967B586-20CF-BC43-A52E-09355BBD513B}" srcOrd="0" destOrd="0" presId="urn:microsoft.com/office/officeart/2008/layout/HalfCircleOrganizationChart"/>
    <dgm:cxn modelId="{06CF4C56-2876-4646-BF39-5AF7E105D4A5}" type="presOf" srcId="{FD270559-6DAA-5645-83C2-25B76CF6B7E8}" destId="{8EBB24C4-1D8C-9B44-B4A3-6CFAFF963449}" srcOrd="1" destOrd="0" presId="urn:microsoft.com/office/officeart/2008/layout/HalfCircleOrganizationChart"/>
    <dgm:cxn modelId="{55259D56-5108-4FC9-993A-73B77BA2A500}" type="presOf" srcId="{7CB1778C-86CC-4A48-9084-DDFE24279FAE}" destId="{A3F698B5-6613-EF4D-B5DC-0A851E58BDDC}" srcOrd="1" destOrd="0" presId="urn:microsoft.com/office/officeart/2008/layout/HalfCircleOrganizationChart"/>
    <dgm:cxn modelId="{F5EE6662-B798-2842-BEA0-10A1BCD4DD19}" srcId="{31A54BF0-100D-6A47-896F-68E19A772619}" destId="{FD270559-6DAA-5645-83C2-25B76CF6B7E8}" srcOrd="0" destOrd="0" parTransId="{EC706471-9F4A-2E4D-B0BD-5890840453F5}" sibTransId="{8F6A88F2-890E-1445-BD90-1A18B57D93C6}"/>
    <dgm:cxn modelId="{2880617F-B5CA-4FC0-9677-A1935EB8EDA4}" type="presOf" srcId="{31A54BF0-100D-6A47-896F-68E19A772619}" destId="{7BE105D4-470A-5F4D-B2C2-1CB971E1BDEF}" srcOrd="1" destOrd="0" presId="urn:microsoft.com/office/officeart/2008/layout/HalfCircleOrganizationChart"/>
    <dgm:cxn modelId="{94852A96-FBB4-4CD1-97AC-8B82539DAAA0}" type="presOf" srcId="{7FB35897-F18E-3F4C-ABEA-E74CBFD0D509}" destId="{E4F16F74-E904-AD4B-BFFA-E4575274346C}" srcOrd="0" destOrd="0" presId="urn:microsoft.com/office/officeart/2008/layout/HalfCircleOrganizationChart"/>
    <dgm:cxn modelId="{695F70A0-34F9-654B-9056-9FE9D8E746D1}" srcId="{31A54BF0-100D-6A47-896F-68E19A772619}" destId="{D266B37A-214F-2546-82CB-125A7A251C40}" srcOrd="1" destOrd="0" parTransId="{656ADDA6-4D25-4941-8C23-FF915D4A43B8}" sibTransId="{52E2A757-A8FA-4C48-9C1C-FCC72B097FBA}"/>
    <dgm:cxn modelId="{DDAB38B4-663E-416A-9F00-8FFDCAF98F3D}" type="presOf" srcId="{D266B37A-214F-2546-82CB-125A7A251C40}" destId="{C1F59221-866A-6847-BCDC-6393C87DDD5A}" srcOrd="0" destOrd="0" presId="urn:microsoft.com/office/officeart/2008/layout/HalfCircleOrganizationChart"/>
    <dgm:cxn modelId="{5CF41CBF-B62E-D745-8D76-5EF2B1527929}" srcId="{5203586F-F5BE-8A48-AB93-FADB8DE73FD5}" destId="{31A54BF0-100D-6A47-896F-68E19A772619}" srcOrd="0" destOrd="0" parTransId="{26E2F388-CA53-944C-8D27-4843ED6250C1}" sibTransId="{ECF2130E-ECBC-F84E-A999-3DCB5716F19B}"/>
    <dgm:cxn modelId="{38D1B3D6-6D50-4F49-AC71-1D02C394428A}" type="presOf" srcId="{5812BCFA-CCA4-EB4F-8A3B-59B39EDA45BC}" destId="{4EF80AB9-6F00-2B42-B2EE-5F9F86814535}" srcOrd="0" destOrd="0" presId="urn:microsoft.com/office/officeart/2008/layout/HalfCircleOrganizationChart"/>
    <dgm:cxn modelId="{E8CDB4D9-85C2-43A7-B9F0-9467C7D5AC65}" type="presOf" srcId="{5203586F-F5BE-8A48-AB93-FADB8DE73FD5}" destId="{FB8AF07C-FAC2-4C4B-A1A0-A1E112D55DA8}" srcOrd="0" destOrd="0" presId="urn:microsoft.com/office/officeart/2008/layout/HalfCircleOrganizationChart"/>
    <dgm:cxn modelId="{A04219F5-4818-49FD-BF73-B4E8B5BAA170}" type="presOf" srcId="{FD270559-6DAA-5645-83C2-25B76CF6B7E8}" destId="{865C57A2-E61B-BE40-9212-7483955D2AED}" srcOrd="0" destOrd="0" presId="urn:microsoft.com/office/officeart/2008/layout/HalfCircleOrganizationChart"/>
    <dgm:cxn modelId="{010A0EF8-75F8-44A8-BC35-D170399DFA9F}" type="presOf" srcId="{7CB1778C-86CC-4A48-9084-DDFE24279FAE}" destId="{D749B582-44ED-D740-AFD1-485B02CAC200}" srcOrd="0" destOrd="0" presId="urn:microsoft.com/office/officeart/2008/layout/HalfCircleOrganizationChart"/>
    <dgm:cxn modelId="{6CE02929-D67F-41A8-96F2-06C3F27F8973}" type="presParOf" srcId="{FB8AF07C-FAC2-4C4B-A1A0-A1E112D55DA8}" destId="{E631E1BE-2274-BC4B-87D6-8817814AF339}" srcOrd="0" destOrd="0" presId="urn:microsoft.com/office/officeart/2008/layout/HalfCircleOrganizationChart"/>
    <dgm:cxn modelId="{629B5980-C87F-4090-85DC-14569E54DF17}" type="presParOf" srcId="{E631E1BE-2274-BC4B-87D6-8817814AF339}" destId="{7FAF735D-D302-4D48-B500-1088B35127D5}" srcOrd="0" destOrd="0" presId="urn:microsoft.com/office/officeart/2008/layout/HalfCircleOrganizationChart"/>
    <dgm:cxn modelId="{4FEF3CED-A4C1-4047-8B36-6068C1584299}" type="presParOf" srcId="{7FAF735D-D302-4D48-B500-1088B35127D5}" destId="{885EEECC-5D07-8749-ACF6-954638394762}" srcOrd="0" destOrd="0" presId="urn:microsoft.com/office/officeart/2008/layout/HalfCircleOrganizationChart"/>
    <dgm:cxn modelId="{C85E3937-620A-4369-AFCD-71FF0BC3ABC6}" type="presParOf" srcId="{7FAF735D-D302-4D48-B500-1088B35127D5}" destId="{878508B1-4A66-244C-A83A-A12EA8A3F28E}" srcOrd="1" destOrd="0" presId="urn:microsoft.com/office/officeart/2008/layout/HalfCircleOrganizationChart"/>
    <dgm:cxn modelId="{6D69FFFB-F616-4B7D-ABDA-9A251258B65D}" type="presParOf" srcId="{7FAF735D-D302-4D48-B500-1088B35127D5}" destId="{C15D6D97-7240-7440-B069-E3F7897A3628}" srcOrd="2" destOrd="0" presId="urn:microsoft.com/office/officeart/2008/layout/HalfCircleOrganizationChart"/>
    <dgm:cxn modelId="{1536DDF4-366C-4448-A7D9-4C7FF8F1C035}" type="presParOf" srcId="{7FAF735D-D302-4D48-B500-1088B35127D5}" destId="{7BE105D4-470A-5F4D-B2C2-1CB971E1BDEF}" srcOrd="3" destOrd="0" presId="urn:microsoft.com/office/officeart/2008/layout/HalfCircleOrganizationChart"/>
    <dgm:cxn modelId="{CFF8A398-663A-4133-BFF8-A5B52C862C38}" type="presParOf" srcId="{E631E1BE-2274-BC4B-87D6-8817814AF339}" destId="{34DA278E-920F-B144-AF36-7B626518DC2E}" srcOrd="1" destOrd="0" presId="urn:microsoft.com/office/officeart/2008/layout/HalfCircleOrganizationChart"/>
    <dgm:cxn modelId="{5B0F1B36-00B3-4482-A379-6A9AE7A94C3D}" type="presParOf" srcId="{34DA278E-920F-B144-AF36-7B626518DC2E}" destId="{0D2AF68C-F307-7743-A727-27665237E092}" srcOrd="0" destOrd="0" presId="urn:microsoft.com/office/officeart/2008/layout/HalfCircleOrganizationChart"/>
    <dgm:cxn modelId="{2120B985-EF21-44EB-8BE4-511652BFEDD6}" type="presParOf" srcId="{34DA278E-920F-B144-AF36-7B626518DC2E}" destId="{5C754B49-1C48-2B4D-8E55-BCE280A0965F}" srcOrd="1" destOrd="0" presId="urn:microsoft.com/office/officeart/2008/layout/HalfCircleOrganizationChart"/>
    <dgm:cxn modelId="{CABE8E2B-545C-4FC4-8527-71D1BC8A5120}" type="presParOf" srcId="{5C754B49-1C48-2B4D-8E55-BCE280A0965F}" destId="{22C5BEC0-539D-8744-A68A-908105311FD8}" srcOrd="0" destOrd="0" presId="urn:microsoft.com/office/officeart/2008/layout/HalfCircleOrganizationChart"/>
    <dgm:cxn modelId="{E58DBD21-B71B-4064-BC83-20E91F792EA3}" type="presParOf" srcId="{22C5BEC0-539D-8744-A68A-908105311FD8}" destId="{865C57A2-E61B-BE40-9212-7483955D2AED}" srcOrd="0" destOrd="0" presId="urn:microsoft.com/office/officeart/2008/layout/HalfCircleOrganizationChart"/>
    <dgm:cxn modelId="{9ADCA1F4-60C4-4F18-916B-C26D7093B526}" type="presParOf" srcId="{22C5BEC0-539D-8744-A68A-908105311FD8}" destId="{95506979-E317-6947-8F94-60A63DE95796}" srcOrd="1" destOrd="0" presId="urn:microsoft.com/office/officeart/2008/layout/HalfCircleOrganizationChart"/>
    <dgm:cxn modelId="{AE134921-368C-42DA-B719-DE8B3912D422}" type="presParOf" srcId="{22C5BEC0-539D-8744-A68A-908105311FD8}" destId="{F3D0C22C-2148-A540-9CF6-6E2AE4D8BFE8}" srcOrd="2" destOrd="0" presId="urn:microsoft.com/office/officeart/2008/layout/HalfCircleOrganizationChart"/>
    <dgm:cxn modelId="{8746D7E0-78D4-4805-93E0-ADEA011BE36E}" type="presParOf" srcId="{22C5BEC0-539D-8744-A68A-908105311FD8}" destId="{8EBB24C4-1D8C-9B44-B4A3-6CFAFF963449}" srcOrd="3" destOrd="0" presId="urn:microsoft.com/office/officeart/2008/layout/HalfCircleOrganizationChart"/>
    <dgm:cxn modelId="{A7770420-F558-4C96-939F-CD55CEECABBA}" type="presParOf" srcId="{5C754B49-1C48-2B4D-8E55-BCE280A0965F}" destId="{27761DBC-B14C-9B4C-B78E-A1B8097E623F}" srcOrd="1" destOrd="0" presId="urn:microsoft.com/office/officeart/2008/layout/HalfCircleOrganizationChart"/>
    <dgm:cxn modelId="{B7EF0607-0C0D-4B90-A253-DA537A0F194B}" type="presParOf" srcId="{5C754B49-1C48-2B4D-8E55-BCE280A0965F}" destId="{FE0A1511-0CF3-BB49-B10C-652DFF9B772C}" srcOrd="2" destOrd="0" presId="urn:microsoft.com/office/officeart/2008/layout/HalfCircleOrganizationChart"/>
    <dgm:cxn modelId="{EAC3EE79-FCED-467E-833B-BF2B45A1A2A2}" type="presParOf" srcId="{34DA278E-920F-B144-AF36-7B626518DC2E}" destId="{4C18B71B-3898-1249-8D9C-79A694EBDAE5}" srcOrd="2" destOrd="0" presId="urn:microsoft.com/office/officeart/2008/layout/HalfCircleOrganizationChart"/>
    <dgm:cxn modelId="{8C55A4E7-4FC3-42C7-96BF-227C21BFDF56}" type="presParOf" srcId="{34DA278E-920F-B144-AF36-7B626518DC2E}" destId="{E6FE8E13-C7D8-AC46-AC5A-491000E2DD1A}" srcOrd="3" destOrd="0" presId="urn:microsoft.com/office/officeart/2008/layout/HalfCircleOrganizationChart"/>
    <dgm:cxn modelId="{482B7BBD-F6A1-4DD8-B91C-2E3DAAEC1CCF}" type="presParOf" srcId="{E6FE8E13-C7D8-AC46-AC5A-491000E2DD1A}" destId="{613E19BA-ECEA-FB44-8A3D-E2C70EF21188}" srcOrd="0" destOrd="0" presId="urn:microsoft.com/office/officeart/2008/layout/HalfCircleOrganizationChart"/>
    <dgm:cxn modelId="{344A02CF-30BB-4C41-940C-F93B2DF3DA6D}" type="presParOf" srcId="{613E19BA-ECEA-FB44-8A3D-E2C70EF21188}" destId="{C1F59221-866A-6847-BCDC-6393C87DDD5A}" srcOrd="0" destOrd="0" presId="urn:microsoft.com/office/officeart/2008/layout/HalfCircleOrganizationChart"/>
    <dgm:cxn modelId="{65FA0C9A-8A1B-4AED-A309-F61EF11D5BB2}" type="presParOf" srcId="{613E19BA-ECEA-FB44-8A3D-E2C70EF21188}" destId="{E3CC370E-3C8F-884F-8495-6DFD54C4ADC1}" srcOrd="1" destOrd="0" presId="urn:microsoft.com/office/officeart/2008/layout/HalfCircleOrganizationChart"/>
    <dgm:cxn modelId="{B08C0462-D49A-4677-AB53-B3D3F74EE638}" type="presParOf" srcId="{613E19BA-ECEA-FB44-8A3D-E2C70EF21188}" destId="{E2B4BB14-48F6-D24B-9F7C-1AF18DD4B76A}" srcOrd="2" destOrd="0" presId="urn:microsoft.com/office/officeart/2008/layout/HalfCircleOrganizationChart"/>
    <dgm:cxn modelId="{A97CAD43-1EC3-469F-8E3A-5A1E715FC2C8}" type="presParOf" srcId="{613E19BA-ECEA-FB44-8A3D-E2C70EF21188}" destId="{6D3D2AFE-F1F1-EB4D-BEE3-0F5FF1027C66}" srcOrd="3" destOrd="0" presId="urn:microsoft.com/office/officeart/2008/layout/HalfCircleOrganizationChart"/>
    <dgm:cxn modelId="{CF31F14E-D66E-4566-9D4C-58C3F7BAF3A5}" type="presParOf" srcId="{E6FE8E13-C7D8-AC46-AC5A-491000E2DD1A}" destId="{C55485D3-60C0-E14F-805A-770FDEFE0D72}" srcOrd="1" destOrd="0" presId="urn:microsoft.com/office/officeart/2008/layout/HalfCircleOrganizationChart"/>
    <dgm:cxn modelId="{3B7E2BBA-1F46-4303-9B70-6A17C9CC293E}" type="presParOf" srcId="{C55485D3-60C0-E14F-805A-770FDEFE0D72}" destId="{A967B586-20CF-BC43-A52E-09355BBD513B}" srcOrd="0" destOrd="0" presId="urn:microsoft.com/office/officeart/2008/layout/HalfCircleOrganizationChart"/>
    <dgm:cxn modelId="{4EEA456D-6CCF-496A-8F45-0D0F0068B20F}" type="presParOf" srcId="{C55485D3-60C0-E14F-805A-770FDEFE0D72}" destId="{8ED800BE-E2C7-2F49-8782-3A39786D31BA}" srcOrd="1" destOrd="0" presId="urn:microsoft.com/office/officeart/2008/layout/HalfCircleOrganizationChart"/>
    <dgm:cxn modelId="{D1047EBB-4D49-4E0E-A525-509B6521CCDC}" type="presParOf" srcId="{8ED800BE-E2C7-2F49-8782-3A39786D31BA}" destId="{C8EE9320-2151-7749-BD1C-BA4B50A40804}" srcOrd="0" destOrd="0" presId="urn:microsoft.com/office/officeart/2008/layout/HalfCircleOrganizationChart"/>
    <dgm:cxn modelId="{57983DAF-CF17-48BF-9913-2D310F2C210C}" type="presParOf" srcId="{C8EE9320-2151-7749-BD1C-BA4B50A40804}" destId="{D749B582-44ED-D740-AFD1-485B02CAC200}" srcOrd="0" destOrd="0" presId="urn:microsoft.com/office/officeart/2008/layout/HalfCircleOrganizationChart"/>
    <dgm:cxn modelId="{A726A84A-708B-4866-B8C8-E013381D3ED1}" type="presParOf" srcId="{C8EE9320-2151-7749-BD1C-BA4B50A40804}" destId="{B8BC1E8C-F400-EA4C-8D5A-27CA914E30AF}" srcOrd="1" destOrd="0" presId="urn:microsoft.com/office/officeart/2008/layout/HalfCircleOrganizationChart"/>
    <dgm:cxn modelId="{AAB0B72C-5CBC-4ABD-803B-84C545DE9A39}" type="presParOf" srcId="{C8EE9320-2151-7749-BD1C-BA4B50A40804}" destId="{423A2A08-75F1-8A48-9A89-E5F0275FDA61}" srcOrd="2" destOrd="0" presId="urn:microsoft.com/office/officeart/2008/layout/HalfCircleOrganizationChart"/>
    <dgm:cxn modelId="{49F005FD-204B-45FD-A105-4CEA4923AEF7}" type="presParOf" srcId="{C8EE9320-2151-7749-BD1C-BA4B50A40804}" destId="{A3F698B5-6613-EF4D-B5DC-0A851E58BDDC}" srcOrd="3" destOrd="0" presId="urn:microsoft.com/office/officeart/2008/layout/HalfCircleOrganizationChart"/>
    <dgm:cxn modelId="{9CD0D4BC-66C5-4F47-BFF5-03A440CBCBBE}" type="presParOf" srcId="{8ED800BE-E2C7-2F49-8782-3A39786D31BA}" destId="{3A540C15-95E3-D643-B6ED-A6EBFE8030B8}" srcOrd="1" destOrd="0" presId="urn:microsoft.com/office/officeart/2008/layout/HalfCircleOrganizationChart"/>
    <dgm:cxn modelId="{0987DF50-8F72-4AD6-B88E-A620247A1B41}" type="presParOf" srcId="{8ED800BE-E2C7-2F49-8782-3A39786D31BA}" destId="{A16A3D44-32C6-6243-B288-CC7BD1F8331F}" srcOrd="2" destOrd="0" presId="urn:microsoft.com/office/officeart/2008/layout/HalfCircleOrganizationChart"/>
    <dgm:cxn modelId="{736909C7-E44F-486D-871F-668D34260C56}" type="presParOf" srcId="{C55485D3-60C0-E14F-805A-770FDEFE0D72}" destId="{4EF80AB9-6F00-2B42-B2EE-5F9F86814535}" srcOrd="2" destOrd="0" presId="urn:microsoft.com/office/officeart/2008/layout/HalfCircleOrganizationChart"/>
    <dgm:cxn modelId="{DF15BEF4-EC6C-467A-81B2-8CAA0AAB919E}" type="presParOf" srcId="{C55485D3-60C0-E14F-805A-770FDEFE0D72}" destId="{3FC21F75-5DFF-D740-B95C-BD621B6B9C80}" srcOrd="3" destOrd="0" presId="urn:microsoft.com/office/officeart/2008/layout/HalfCircleOrganizationChart"/>
    <dgm:cxn modelId="{5D409D7B-3F35-4242-AB47-E8FB0218FC8C}" type="presParOf" srcId="{3FC21F75-5DFF-D740-B95C-BD621B6B9C80}" destId="{7C4C859E-8787-8946-9A5A-C60486A067C0}" srcOrd="0" destOrd="0" presId="urn:microsoft.com/office/officeart/2008/layout/HalfCircleOrganizationChart"/>
    <dgm:cxn modelId="{57B84A65-B79A-40BB-B03D-29661F5BCABA}" type="presParOf" srcId="{7C4C859E-8787-8946-9A5A-C60486A067C0}" destId="{E4F16F74-E904-AD4B-BFFA-E4575274346C}" srcOrd="0" destOrd="0" presId="urn:microsoft.com/office/officeart/2008/layout/HalfCircleOrganizationChart"/>
    <dgm:cxn modelId="{97097BD2-6BEE-4D92-A78B-A68E20FEBA87}" type="presParOf" srcId="{7C4C859E-8787-8946-9A5A-C60486A067C0}" destId="{6C006183-7075-5E48-85BE-42DFC50CEEFD}" srcOrd="1" destOrd="0" presId="urn:microsoft.com/office/officeart/2008/layout/HalfCircleOrganizationChart"/>
    <dgm:cxn modelId="{279594E2-D88D-407A-85C1-222CADF1ACF8}" type="presParOf" srcId="{7C4C859E-8787-8946-9A5A-C60486A067C0}" destId="{6960640F-0B53-2447-B96B-7FF7E4A7663F}" srcOrd="2" destOrd="0" presId="urn:microsoft.com/office/officeart/2008/layout/HalfCircleOrganizationChart"/>
    <dgm:cxn modelId="{7E4C74B8-44BD-48F5-BA1D-E9640E144DFA}" type="presParOf" srcId="{7C4C859E-8787-8946-9A5A-C60486A067C0}" destId="{35E02D14-1188-F74C-8E0D-5BD36F51EC07}" srcOrd="3" destOrd="0" presId="urn:microsoft.com/office/officeart/2008/layout/HalfCircleOrganizationChart"/>
    <dgm:cxn modelId="{BEE06D81-D1A5-4005-ABD7-6C2356AB4844}" type="presParOf" srcId="{3FC21F75-5DFF-D740-B95C-BD621B6B9C80}" destId="{E60F8FB9-FF02-BE42-9C61-1D3EC4AAA3E4}" srcOrd="1" destOrd="0" presId="urn:microsoft.com/office/officeart/2008/layout/HalfCircleOrganizationChart"/>
    <dgm:cxn modelId="{8C6A5BEB-9DDB-47C8-B8A6-4A6ED506BF17}" type="presParOf" srcId="{3FC21F75-5DFF-D740-B95C-BD621B6B9C80}" destId="{BEBE9652-0E32-EF4E-B543-B599BCF1DF07}" srcOrd="2" destOrd="0" presId="urn:microsoft.com/office/officeart/2008/layout/HalfCircleOrganizationChart"/>
    <dgm:cxn modelId="{8F738D54-E437-43A0-820C-79B96AD87301}" type="presParOf" srcId="{E6FE8E13-C7D8-AC46-AC5A-491000E2DD1A}" destId="{D3B15E7A-A8FC-AF45-9645-5FF99BB63C82}" srcOrd="2" destOrd="0" presId="urn:microsoft.com/office/officeart/2008/layout/HalfCircleOrganizationChart"/>
    <dgm:cxn modelId="{A1EAD6E1-84F6-4989-91F5-5B5FEB34DC79}" type="presParOf" srcId="{E631E1BE-2274-BC4B-87D6-8817814AF339}" destId="{4965796A-3B47-DD41-A588-D86824218AF8}"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F80AB9-6F00-2B42-B2EE-5F9F86814535}">
      <dsp:nvSpPr>
        <dsp:cNvPr id="0" name=""/>
        <dsp:cNvSpPr/>
      </dsp:nvSpPr>
      <dsp:spPr>
        <a:xfrm>
          <a:off x="4455600" y="3354592"/>
          <a:ext cx="1050075" cy="2305600"/>
        </a:xfrm>
        <a:custGeom>
          <a:avLst/>
          <a:gdLst/>
          <a:ahLst/>
          <a:cxnLst/>
          <a:rect l="0" t="0" r="0" b="0"/>
          <a:pathLst>
            <a:path>
              <a:moveTo>
                <a:pt x="0" y="0"/>
              </a:moveTo>
              <a:lnTo>
                <a:pt x="0" y="2305600"/>
              </a:lnTo>
              <a:lnTo>
                <a:pt x="1050075" y="230560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67B586-20CF-BC43-A52E-09355BBD513B}">
      <dsp:nvSpPr>
        <dsp:cNvPr id="0" name=""/>
        <dsp:cNvSpPr/>
      </dsp:nvSpPr>
      <dsp:spPr>
        <a:xfrm>
          <a:off x="4455600" y="3354592"/>
          <a:ext cx="1050075" cy="684831"/>
        </a:xfrm>
        <a:custGeom>
          <a:avLst/>
          <a:gdLst/>
          <a:ahLst/>
          <a:cxnLst/>
          <a:rect l="0" t="0" r="0" b="0"/>
          <a:pathLst>
            <a:path>
              <a:moveTo>
                <a:pt x="0" y="0"/>
              </a:moveTo>
              <a:lnTo>
                <a:pt x="0" y="684831"/>
              </a:lnTo>
              <a:lnTo>
                <a:pt x="1050075" y="6848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18B71B-3898-1249-8D9C-79A694EBDAE5}">
      <dsp:nvSpPr>
        <dsp:cNvPr id="0" name=""/>
        <dsp:cNvSpPr/>
      </dsp:nvSpPr>
      <dsp:spPr>
        <a:xfrm>
          <a:off x="3074522" y="1733823"/>
          <a:ext cx="1381077" cy="479382"/>
        </a:xfrm>
        <a:custGeom>
          <a:avLst/>
          <a:gdLst/>
          <a:ahLst/>
          <a:cxnLst/>
          <a:rect l="0" t="0" r="0" b="0"/>
          <a:pathLst>
            <a:path>
              <a:moveTo>
                <a:pt x="0" y="0"/>
              </a:moveTo>
              <a:lnTo>
                <a:pt x="0" y="239691"/>
              </a:lnTo>
              <a:lnTo>
                <a:pt x="1381077" y="239691"/>
              </a:lnTo>
              <a:lnTo>
                <a:pt x="1381077" y="4793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2AF68C-F307-7743-A727-27665237E092}">
      <dsp:nvSpPr>
        <dsp:cNvPr id="0" name=""/>
        <dsp:cNvSpPr/>
      </dsp:nvSpPr>
      <dsp:spPr>
        <a:xfrm>
          <a:off x="1693444" y="1733823"/>
          <a:ext cx="1381077" cy="479382"/>
        </a:xfrm>
        <a:custGeom>
          <a:avLst/>
          <a:gdLst/>
          <a:ahLst/>
          <a:cxnLst/>
          <a:rect l="0" t="0" r="0" b="0"/>
          <a:pathLst>
            <a:path>
              <a:moveTo>
                <a:pt x="1381077" y="0"/>
              </a:moveTo>
              <a:lnTo>
                <a:pt x="1381077" y="239691"/>
              </a:lnTo>
              <a:lnTo>
                <a:pt x="0" y="239691"/>
              </a:lnTo>
              <a:lnTo>
                <a:pt x="0" y="4793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8508B1-4A66-244C-A83A-A12EA8A3F28E}">
      <dsp:nvSpPr>
        <dsp:cNvPr id="0" name=""/>
        <dsp:cNvSpPr/>
      </dsp:nvSpPr>
      <dsp:spPr>
        <a:xfrm>
          <a:off x="2049751" y="1221"/>
          <a:ext cx="2049542" cy="173260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5D6D97-7240-7440-B069-E3F7897A3628}">
      <dsp:nvSpPr>
        <dsp:cNvPr id="0" name=""/>
        <dsp:cNvSpPr/>
      </dsp:nvSpPr>
      <dsp:spPr>
        <a:xfrm>
          <a:off x="2049751" y="1221"/>
          <a:ext cx="2049542" cy="173260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EEECC-5D07-8749-ACF6-954638394762}">
      <dsp:nvSpPr>
        <dsp:cNvPr id="0" name=""/>
        <dsp:cNvSpPr/>
      </dsp:nvSpPr>
      <dsp:spPr>
        <a:xfrm>
          <a:off x="1024980" y="313089"/>
          <a:ext cx="4099084" cy="1108865"/>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en-GB" sz="4800" b="1" u="sng" kern="1200" dirty="0"/>
            <a:t>Defects</a:t>
          </a:r>
        </a:p>
      </dsp:txBody>
      <dsp:txXfrm>
        <a:off x="1024980" y="313089"/>
        <a:ext cx="4099084" cy="1108865"/>
      </dsp:txXfrm>
    </dsp:sp>
    <dsp:sp modelId="{95506979-E317-6947-8F94-60A63DE95796}">
      <dsp:nvSpPr>
        <dsp:cNvPr id="0" name=""/>
        <dsp:cNvSpPr/>
      </dsp:nvSpPr>
      <dsp:spPr>
        <a:xfrm>
          <a:off x="1122751" y="2213205"/>
          <a:ext cx="1141386" cy="1141386"/>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D0C22C-2148-A540-9CF6-6E2AE4D8BFE8}">
      <dsp:nvSpPr>
        <dsp:cNvPr id="0" name=""/>
        <dsp:cNvSpPr/>
      </dsp:nvSpPr>
      <dsp:spPr>
        <a:xfrm>
          <a:off x="1122751" y="2213205"/>
          <a:ext cx="1141386" cy="1141386"/>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5C57A2-E61B-BE40-9212-7483955D2AED}">
      <dsp:nvSpPr>
        <dsp:cNvPr id="0" name=""/>
        <dsp:cNvSpPr/>
      </dsp:nvSpPr>
      <dsp:spPr>
        <a:xfrm>
          <a:off x="552058" y="2418655"/>
          <a:ext cx="2282773" cy="730487"/>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en-GB" sz="4700" b="1" kern="1200" dirty="0"/>
            <a:t>Legal</a:t>
          </a:r>
        </a:p>
      </dsp:txBody>
      <dsp:txXfrm>
        <a:off x="552058" y="2418655"/>
        <a:ext cx="2282773" cy="730487"/>
      </dsp:txXfrm>
    </dsp:sp>
    <dsp:sp modelId="{E3CC370E-3C8F-884F-8495-6DFD54C4ADC1}">
      <dsp:nvSpPr>
        <dsp:cNvPr id="0" name=""/>
        <dsp:cNvSpPr/>
      </dsp:nvSpPr>
      <dsp:spPr>
        <a:xfrm>
          <a:off x="3884907" y="2213205"/>
          <a:ext cx="1141386" cy="1141386"/>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B4BB14-48F6-D24B-9F7C-1AF18DD4B76A}">
      <dsp:nvSpPr>
        <dsp:cNvPr id="0" name=""/>
        <dsp:cNvSpPr/>
      </dsp:nvSpPr>
      <dsp:spPr>
        <a:xfrm>
          <a:off x="3884907" y="2213205"/>
          <a:ext cx="1141386" cy="1141386"/>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F59221-866A-6847-BCDC-6393C87DDD5A}">
      <dsp:nvSpPr>
        <dsp:cNvPr id="0" name=""/>
        <dsp:cNvSpPr/>
      </dsp:nvSpPr>
      <dsp:spPr>
        <a:xfrm>
          <a:off x="3314213" y="2418655"/>
          <a:ext cx="2282773" cy="730487"/>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en-GB" sz="4700" b="1" kern="1200" dirty="0"/>
            <a:t>Factual</a:t>
          </a:r>
        </a:p>
      </dsp:txBody>
      <dsp:txXfrm>
        <a:off x="3314213" y="2418655"/>
        <a:ext cx="2282773" cy="730487"/>
      </dsp:txXfrm>
    </dsp:sp>
    <dsp:sp modelId="{B8BC1E8C-F400-EA4C-8D5A-27CA914E30AF}">
      <dsp:nvSpPr>
        <dsp:cNvPr id="0" name=""/>
        <dsp:cNvSpPr/>
      </dsp:nvSpPr>
      <dsp:spPr>
        <a:xfrm>
          <a:off x="5368709" y="3833974"/>
          <a:ext cx="1141386" cy="1141386"/>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3A2A08-75F1-8A48-9A89-E5F0275FDA61}">
      <dsp:nvSpPr>
        <dsp:cNvPr id="0" name=""/>
        <dsp:cNvSpPr/>
      </dsp:nvSpPr>
      <dsp:spPr>
        <a:xfrm>
          <a:off x="5368709" y="3833974"/>
          <a:ext cx="1141386" cy="1141386"/>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49B582-44ED-D740-AFD1-485B02CAC200}">
      <dsp:nvSpPr>
        <dsp:cNvPr id="0" name=""/>
        <dsp:cNvSpPr/>
      </dsp:nvSpPr>
      <dsp:spPr>
        <a:xfrm>
          <a:off x="4798016" y="4039424"/>
          <a:ext cx="2282773" cy="730487"/>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en-GB" sz="4700" kern="1200" dirty="0"/>
            <a:t>Hidden</a:t>
          </a:r>
        </a:p>
      </dsp:txBody>
      <dsp:txXfrm>
        <a:off x="4798016" y="4039424"/>
        <a:ext cx="2282773" cy="730487"/>
      </dsp:txXfrm>
    </dsp:sp>
    <dsp:sp modelId="{6C006183-7075-5E48-85BE-42DFC50CEEFD}">
      <dsp:nvSpPr>
        <dsp:cNvPr id="0" name=""/>
        <dsp:cNvSpPr/>
      </dsp:nvSpPr>
      <dsp:spPr>
        <a:xfrm>
          <a:off x="5368709" y="5454743"/>
          <a:ext cx="1141386" cy="1141386"/>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60640F-0B53-2447-B96B-7FF7E4A7663F}">
      <dsp:nvSpPr>
        <dsp:cNvPr id="0" name=""/>
        <dsp:cNvSpPr/>
      </dsp:nvSpPr>
      <dsp:spPr>
        <a:xfrm>
          <a:off x="5368709" y="5454743"/>
          <a:ext cx="1141386" cy="1141386"/>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F16F74-E904-AD4B-BFFA-E4575274346C}">
      <dsp:nvSpPr>
        <dsp:cNvPr id="0" name=""/>
        <dsp:cNvSpPr/>
      </dsp:nvSpPr>
      <dsp:spPr>
        <a:xfrm>
          <a:off x="4798016" y="5660193"/>
          <a:ext cx="2282773" cy="730487"/>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en-GB" sz="4700" kern="1200" dirty="0"/>
            <a:t>Obvious</a:t>
          </a:r>
        </a:p>
      </dsp:txBody>
      <dsp:txXfrm>
        <a:off x="4798016" y="5660193"/>
        <a:ext cx="2282773" cy="730487"/>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512818-305D-4474-98CD-997008AC7F89}" type="datetimeFigureOut">
              <a:rPr lang="cs-CZ" smtClean="0"/>
              <a:t>28.11.2019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9E29BF-96AC-4FF0-AD26-BF0B6F47C080}"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err="1">
                <a:ea typeface="ＭＳ Ｐゴシック" pitchFamily="34" charset="-128"/>
              </a:rPr>
              <a:t>Tady</a:t>
            </a:r>
            <a:r>
              <a:rPr lang="en-GB" dirty="0">
                <a:ea typeface="ＭＳ Ｐゴシック" pitchFamily="34" charset="-128"/>
              </a:rPr>
              <a:t> ten </a:t>
            </a:r>
            <a:r>
              <a:rPr lang="en-GB" dirty="0" err="1">
                <a:ea typeface="ＭＳ Ｐゴシック" pitchFamily="34" charset="-128"/>
              </a:rPr>
              <a:t>graf</a:t>
            </a:r>
            <a:r>
              <a:rPr lang="en-GB" dirty="0">
                <a:ea typeface="ＭＳ Ｐゴシック" pitchFamily="34" charset="-128"/>
              </a:rPr>
              <a:t> </a:t>
            </a:r>
            <a:r>
              <a:rPr lang="en-GB" dirty="0" err="1">
                <a:ea typeface="ＭＳ Ｐゴシック" pitchFamily="34" charset="-128"/>
              </a:rPr>
              <a:t>jsem</a:t>
            </a:r>
            <a:r>
              <a:rPr lang="en-GB" dirty="0">
                <a:ea typeface="ＭＳ Ｐゴシック" pitchFamily="34" charset="-128"/>
              </a:rPr>
              <a:t> </a:t>
            </a:r>
            <a:r>
              <a:rPr lang="en-GB" dirty="0" err="1">
                <a:ea typeface="ＭＳ Ｐゴシック" pitchFamily="34" charset="-128"/>
              </a:rPr>
              <a:t>vymenila</a:t>
            </a:r>
            <a:r>
              <a:rPr lang="en-GB" dirty="0">
                <a:ea typeface="ＭＳ Ｐゴシック" pitchFamily="34" charset="-128"/>
              </a:rPr>
              <a:t> </a:t>
            </a:r>
            <a:r>
              <a:rPr lang="en-GB" dirty="0" err="1">
                <a:ea typeface="ＭＳ Ｐゴシック" pitchFamily="34" charset="-128"/>
              </a:rPr>
              <a:t>za</a:t>
            </a:r>
            <a:r>
              <a:rPr lang="en-GB" dirty="0">
                <a:ea typeface="ＭＳ Ｐゴシック" pitchFamily="34" charset="-128"/>
              </a:rPr>
              <a:t> </a:t>
            </a:r>
            <a:r>
              <a:rPr lang="en-GB" dirty="0" err="1">
                <a:ea typeface="ＭＳ Ｐゴシック" pitchFamily="34" charset="-128"/>
              </a:rPr>
              <a:t>SmartArt</a:t>
            </a:r>
            <a:r>
              <a:rPr lang="en-GB" dirty="0">
                <a:ea typeface="ＭＳ Ｐゴシック" pitchFamily="34" charset="-128"/>
              </a:rPr>
              <a:t>. </a:t>
            </a:r>
            <a:r>
              <a:rPr lang="en-GB" dirty="0" err="1">
                <a:ea typeface="ＭＳ Ｐゴシック" pitchFamily="34" charset="-128"/>
              </a:rPr>
              <a:t>Prijde</a:t>
            </a:r>
            <a:r>
              <a:rPr lang="en-GB" dirty="0">
                <a:ea typeface="ＭＳ Ｐゴシック" pitchFamily="34" charset="-128"/>
              </a:rPr>
              <a:t> mi </a:t>
            </a:r>
            <a:r>
              <a:rPr lang="en-GB" dirty="0" err="1">
                <a:ea typeface="ＭＳ Ｐゴシック" pitchFamily="34" charset="-128"/>
              </a:rPr>
              <a:t>praktictejsi</a:t>
            </a:r>
            <a:r>
              <a:rPr lang="en-GB" dirty="0">
                <a:ea typeface="ＭＳ Ｐゴシック" pitchFamily="34" charset="-128"/>
              </a:rPr>
              <a:t> </a:t>
            </a:r>
            <a:r>
              <a:rPr lang="en-GB" dirty="0" err="1">
                <a:ea typeface="ＭＳ Ｐゴシック" pitchFamily="34" charset="-128"/>
              </a:rPr>
              <a:t>pracovat</a:t>
            </a:r>
            <a:r>
              <a:rPr lang="en-GB" dirty="0">
                <a:ea typeface="ＭＳ Ｐゴシック" pitchFamily="34" charset="-128"/>
              </a:rPr>
              <a:t> s </a:t>
            </a:r>
            <a:r>
              <a:rPr lang="en-GB" dirty="0" err="1">
                <a:ea typeface="ＭＳ Ｐゴシック" pitchFamily="34" charset="-128"/>
              </a:rPr>
              <a:t>nim</a:t>
            </a:r>
            <a:r>
              <a:rPr lang="en-GB" dirty="0">
                <a:ea typeface="ＭＳ Ｐゴシック" pitchFamily="34" charset="-128"/>
              </a:rPr>
              <a:t>, </a:t>
            </a:r>
            <a:r>
              <a:rPr lang="en-GB" dirty="0" err="1">
                <a:ea typeface="ＭＳ Ｐゴシック" pitchFamily="34" charset="-128"/>
              </a:rPr>
              <a:t>kdyz</a:t>
            </a:r>
            <a:r>
              <a:rPr lang="en-GB" dirty="0">
                <a:ea typeface="ＭＳ Ｐゴシック" pitchFamily="34" charset="-128"/>
              </a:rPr>
              <a:t> </a:t>
            </a:r>
            <a:r>
              <a:rPr lang="en-GB" dirty="0" err="1">
                <a:ea typeface="ＭＳ Ｐゴシック" pitchFamily="34" charset="-128"/>
              </a:rPr>
              <a:t>jakoby</a:t>
            </a:r>
            <a:r>
              <a:rPr lang="en-GB" dirty="0">
                <a:ea typeface="ＭＳ Ｐゴシック" pitchFamily="34" charset="-128"/>
              </a:rPr>
              <a:t> </a:t>
            </a:r>
            <a:r>
              <a:rPr lang="en-GB" dirty="0" err="1">
                <a:ea typeface="ＭＳ Ｐゴシック" pitchFamily="34" charset="-128"/>
              </a:rPr>
              <a:t>drzi</a:t>
            </a:r>
            <a:r>
              <a:rPr lang="en-GB" dirty="0">
                <a:ea typeface="ＭＳ Ｐゴシック" pitchFamily="34" charset="-128"/>
              </a:rPr>
              <a:t> u </a:t>
            </a:r>
            <a:r>
              <a:rPr lang="en-GB" dirty="0" err="1">
                <a:ea typeface="ＭＳ Ｐゴシック" pitchFamily="34" charset="-128"/>
              </a:rPr>
              <a:t>sebe</a:t>
            </a:r>
            <a:r>
              <a:rPr lang="en-GB" dirty="0">
                <a:ea typeface="ＭＳ Ｐゴシック" pitchFamily="34" charset="-128"/>
              </a:rPr>
              <a:t> a </a:t>
            </a:r>
            <a:r>
              <a:rPr lang="en-GB" dirty="0" err="1">
                <a:ea typeface="ＭＳ Ｐゴシック" pitchFamily="34" charset="-128"/>
              </a:rPr>
              <a:t>nejsou</a:t>
            </a:r>
            <a:r>
              <a:rPr lang="en-GB" dirty="0">
                <a:ea typeface="ＭＳ Ｐゴシック" pitchFamily="34" charset="-128"/>
              </a:rPr>
              <a:t> to </a:t>
            </a:r>
            <a:r>
              <a:rPr lang="en-GB" dirty="0" err="1">
                <a:ea typeface="ＭＳ Ｐゴシック" pitchFamily="34" charset="-128"/>
              </a:rPr>
              <a:t>samostatne</a:t>
            </a:r>
            <a:r>
              <a:rPr lang="en-GB" dirty="0">
                <a:ea typeface="ＭＳ Ｐゴシック" pitchFamily="34" charset="-128"/>
              </a:rPr>
              <a:t> </a:t>
            </a:r>
            <a:r>
              <a:rPr lang="en-GB" dirty="0" err="1">
                <a:ea typeface="ＭＳ Ｐゴシック" pitchFamily="34" charset="-128"/>
              </a:rPr>
              <a:t>celky</a:t>
            </a:r>
            <a:r>
              <a:rPr lang="en-GB" dirty="0">
                <a:ea typeface="ＭＳ Ｐゴシック" pitchFamily="34" charset="-128"/>
              </a:rPr>
              <a:t> (</a:t>
            </a:r>
            <a:r>
              <a:rPr lang="en-GB" dirty="0" err="1">
                <a:ea typeface="ＭＳ Ｐゴシック" pitchFamily="34" charset="-128"/>
              </a:rPr>
              <a:t>kruhy</a:t>
            </a:r>
            <a:r>
              <a:rPr lang="en-GB" dirty="0">
                <a:ea typeface="ＭＳ Ｐゴシック" pitchFamily="34" charset="-128"/>
              </a:rPr>
              <a:t>, </a:t>
            </a:r>
            <a:r>
              <a:rPr lang="en-GB" dirty="0" err="1">
                <a:ea typeface="ＭＳ Ｐゴシック" pitchFamily="34" charset="-128"/>
              </a:rPr>
              <a:t>textova</a:t>
            </a:r>
            <a:r>
              <a:rPr lang="en-GB" dirty="0">
                <a:ea typeface="ＭＳ Ｐゴシック" pitchFamily="34" charset="-128"/>
              </a:rPr>
              <a:t> pole a </a:t>
            </a:r>
            <a:r>
              <a:rPr lang="en-GB" dirty="0" err="1">
                <a:ea typeface="ＭＳ Ｐゴシック" pitchFamily="34" charset="-128"/>
              </a:rPr>
              <a:t>sipky</a:t>
            </a:r>
            <a:r>
              <a:rPr lang="en-GB" dirty="0">
                <a:ea typeface="ＭＳ Ｐゴシック" pitchFamily="34" charset="-128"/>
              </a:rPr>
              <a:t>)</a:t>
            </a:r>
          </a:p>
        </p:txBody>
      </p:sp>
      <p:sp>
        <p:nvSpPr>
          <p:cNvPr id="4" name="Zástupný symbol pro číslo snímku 3"/>
          <p:cNvSpPr>
            <a:spLocks noGrp="1"/>
          </p:cNvSpPr>
          <p:nvPr>
            <p:ph type="sldNum" sz="quarter" idx="10"/>
          </p:nvPr>
        </p:nvSpPr>
        <p:spPr/>
        <p:txBody>
          <a:bodyPr/>
          <a:lstStyle/>
          <a:p>
            <a:fld id="{5A9E29BF-96AC-4FF0-AD26-BF0B6F47C080}" type="slidenum">
              <a:rPr lang="cs-CZ" smtClean="0"/>
              <a:t>4</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err="1">
                <a:ea typeface="ＭＳ Ｐゴシック" pitchFamily="34" charset="-128"/>
              </a:rPr>
              <a:t>Zmírnění</a:t>
            </a:r>
            <a:r>
              <a:rPr lang="en-GB" dirty="0">
                <a:ea typeface="ＭＳ Ｐゴシック" pitchFamily="34" charset="-128"/>
              </a:rPr>
              <a:t> – </a:t>
            </a:r>
            <a:r>
              <a:rPr lang="en-GB" dirty="0" err="1">
                <a:ea typeface="ＭＳ Ｐゴシック" pitchFamily="34" charset="-128"/>
              </a:rPr>
              <a:t>tímhle</a:t>
            </a:r>
            <a:r>
              <a:rPr lang="en-GB" dirty="0">
                <a:ea typeface="ＭＳ Ｐゴシック" pitchFamily="34" charset="-128"/>
              </a:rPr>
              <a:t> </a:t>
            </a:r>
            <a:r>
              <a:rPr lang="en-GB" dirty="0" err="1">
                <a:ea typeface="ＭＳ Ｐゴシック" pitchFamily="34" charset="-128"/>
              </a:rPr>
              <a:t>si</a:t>
            </a:r>
            <a:r>
              <a:rPr lang="en-GB" dirty="0">
                <a:ea typeface="ＭＳ Ｐゴシック" pitchFamily="34" charset="-128"/>
              </a:rPr>
              <a:t> </a:t>
            </a:r>
            <a:r>
              <a:rPr lang="en-GB" dirty="0" err="1">
                <a:ea typeface="ＭＳ Ｐゴシック" pitchFamily="34" charset="-128"/>
              </a:rPr>
              <a:t>nejsem</a:t>
            </a:r>
            <a:r>
              <a:rPr lang="en-GB" dirty="0">
                <a:ea typeface="ＭＳ Ｐゴシック" pitchFamily="34" charset="-128"/>
              </a:rPr>
              <a:t> </a:t>
            </a:r>
            <a:r>
              <a:rPr lang="en-GB" dirty="0" err="1">
                <a:ea typeface="ＭＳ Ｐゴシック" pitchFamily="34" charset="-128"/>
              </a:rPr>
              <a:t>moc</a:t>
            </a:r>
            <a:r>
              <a:rPr lang="en-GB" dirty="0">
                <a:ea typeface="ＭＳ Ｐゴシック" pitchFamily="34" charset="-128"/>
              </a:rPr>
              <a:t> </a:t>
            </a:r>
            <a:r>
              <a:rPr lang="en-GB" dirty="0" err="1">
                <a:ea typeface="ＭＳ Ｐゴシック" pitchFamily="34" charset="-128"/>
              </a:rPr>
              <a:t>jista</a:t>
            </a:r>
            <a:r>
              <a:rPr lang="en-GB" dirty="0">
                <a:ea typeface="ＭＳ Ｐゴシック" pitchFamily="34" charset="-128"/>
              </a:rPr>
              <a:t>, </a:t>
            </a:r>
            <a:r>
              <a:rPr lang="en-GB" dirty="0" err="1">
                <a:ea typeface="ＭＳ Ｐゴシック" pitchFamily="34" charset="-128"/>
              </a:rPr>
              <a:t>nemohla</a:t>
            </a:r>
            <a:r>
              <a:rPr lang="en-GB" dirty="0">
                <a:ea typeface="ＭＳ Ｐゴシック" pitchFamily="34" charset="-128"/>
              </a:rPr>
              <a:t> </a:t>
            </a:r>
            <a:r>
              <a:rPr lang="en-GB" dirty="0" err="1">
                <a:ea typeface="ＭＳ Ｐゴシック" pitchFamily="34" charset="-128"/>
              </a:rPr>
              <a:t>jsem</a:t>
            </a:r>
            <a:r>
              <a:rPr lang="en-GB" dirty="0">
                <a:ea typeface="ＭＳ Ｐゴシック" pitchFamily="34" charset="-128"/>
              </a:rPr>
              <a:t> </a:t>
            </a:r>
            <a:r>
              <a:rPr lang="en-GB" dirty="0" err="1">
                <a:ea typeface="ＭＳ Ｐゴシック" pitchFamily="34" charset="-128"/>
              </a:rPr>
              <a:t>najit</a:t>
            </a:r>
            <a:r>
              <a:rPr lang="en-GB" dirty="0">
                <a:ea typeface="ＭＳ Ｐゴシック" pitchFamily="34" charset="-128"/>
              </a:rPr>
              <a:t> </a:t>
            </a:r>
            <a:r>
              <a:rPr lang="en-GB" dirty="0" err="1">
                <a:ea typeface="ＭＳ Ｐゴシック" pitchFamily="34" charset="-128"/>
              </a:rPr>
              <a:t>zadny</a:t>
            </a:r>
            <a:r>
              <a:rPr lang="en-GB" dirty="0">
                <a:ea typeface="ＭＳ Ｐゴシック" pitchFamily="34" charset="-128"/>
              </a:rPr>
              <a:t> </a:t>
            </a:r>
            <a:r>
              <a:rPr lang="en-GB" dirty="0" err="1">
                <a:ea typeface="ＭＳ Ｐゴシック" pitchFamily="34" charset="-128"/>
              </a:rPr>
              <a:t>oficialni</a:t>
            </a:r>
            <a:r>
              <a:rPr lang="en-GB" dirty="0">
                <a:ea typeface="ＭＳ Ｐゴシック" pitchFamily="34" charset="-128"/>
              </a:rPr>
              <a:t> </a:t>
            </a:r>
            <a:r>
              <a:rPr lang="en-GB" dirty="0" err="1">
                <a:ea typeface="ＭＳ Ｐゴシック" pitchFamily="34" charset="-128"/>
              </a:rPr>
              <a:t>preklad</a:t>
            </a:r>
            <a:r>
              <a:rPr lang="en-GB" dirty="0">
                <a:ea typeface="ＭＳ Ｐゴシック" pitchFamily="34" charset="-128"/>
              </a:rPr>
              <a:t> </a:t>
            </a:r>
            <a:r>
              <a:rPr lang="en-GB" dirty="0" err="1">
                <a:ea typeface="ＭＳ Ｐゴシック" pitchFamily="34" charset="-128"/>
              </a:rPr>
              <a:t>na</a:t>
            </a:r>
            <a:r>
              <a:rPr lang="en-GB" dirty="0">
                <a:ea typeface="ＭＳ Ｐゴシック" pitchFamily="34" charset="-128"/>
              </a:rPr>
              <a:t> </a:t>
            </a:r>
            <a:r>
              <a:rPr lang="en-GB" dirty="0" err="1">
                <a:ea typeface="ＭＳ Ｐゴシック" pitchFamily="34" charset="-128"/>
              </a:rPr>
              <a:t>zmirneni</a:t>
            </a:r>
            <a:r>
              <a:rPr lang="en-GB" dirty="0">
                <a:ea typeface="ＭＳ Ｐゴシック" pitchFamily="34" charset="-128"/>
              </a:rPr>
              <a:t> </a:t>
            </a:r>
            <a:r>
              <a:rPr lang="en-GB" dirty="0" err="1">
                <a:ea typeface="ＭＳ Ｐゴシック" pitchFamily="34" charset="-128"/>
              </a:rPr>
              <a:t>pouzivany</a:t>
            </a:r>
            <a:r>
              <a:rPr lang="en-GB" dirty="0">
                <a:ea typeface="ＭＳ Ｐゴシック" pitchFamily="34" charset="-128"/>
              </a:rPr>
              <a:t> v </a:t>
            </a:r>
            <a:r>
              <a:rPr lang="en-GB" dirty="0" err="1">
                <a:ea typeface="ＭＳ Ｐゴシック" pitchFamily="34" charset="-128"/>
              </a:rPr>
              <a:t>pravnickych</a:t>
            </a:r>
            <a:r>
              <a:rPr lang="en-GB" dirty="0">
                <a:ea typeface="ＭＳ Ｐゴシック" pitchFamily="34" charset="-128"/>
              </a:rPr>
              <a:t> </a:t>
            </a:r>
            <a:r>
              <a:rPr lang="en-GB" dirty="0" err="1">
                <a:ea typeface="ＭＳ Ｐゴシック" pitchFamily="34" charset="-128"/>
              </a:rPr>
              <a:t>kruzich</a:t>
            </a:r>
            <a:endParaRPr lang="en-GB" dirty="0">
              <a:ea typeface="ＭＳ Ｐゴシック" pitchFamily="34" charset="-128"/>
            </a:endParaRPr>
          </a:p>
        </p:txBody>
      </p:sp>
      <p:sp>
        <p:nvSpPr>
          <p:cNvPr id="4" name="Zástupný symbol pro číslo snímku 3"/>
          <p:cNvSpPr>
            <a:spLocks noGrp="1"/>
          </p:cNvSpPr>
          <p:nvPr>
            <p:ph type="sldNum" sz="quarter" idx="10"/>
          </p:nvPr>
        </p:nvSpPr>
        <p:spPr/>
        <p:txBody>
          <a:bodyPr/>
          <a:lstStyle/>
          <a:p>
            <a:fld id="{5A9E29BF-96AC-4FF0-AD26-BF0B6F47C080}" type="slidenum">
              <a:rPr lang="cs-CZ" smtClean="0"/>
              <a:t>12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dirty="0" err="1">
                <a:ea typeface="ＭＳ Ｐゴシック" pitchFamily="34" charset="-128"/>
              </a:rPr>
              <a:t>Jako</a:t>
            </a:r>
            <a:r>
              <a:rPr lang="en-GB" dirty="0">
                <a:ea typeface="ＭＳ Ｐゴシック" pitchFamily="34" charset="-128"/>
              </a:rPr>
              <a:t> </a:t>
            </a:r>
            <a:r>
              <a:rPr lang="en-GB" dirty="0" err="1">
                <a:ea typeface="ＭＳ Ｐゴシック" pitchFamily="34" charset="-128"/>
              </a:rPr>
              <a:t>objektivni</a:t>
            </a:r>
            <a:r>
              <a:rPr lang="en-GB" dirty="0">
                <a:ea typeface="ＭＳ Ｐゴシック" pitchFamily="34" charset="-128"/>
              </a:rPr>
              <a:t> </a:t>
            </a:r>
            <a:r>
              <a:rPr lang="en-GB" dirty="0" err="1">
                <a:ea typeface="ＭＳ Ｐゴシック" pitchFamily="34" charset="-128"/>
              </a:rPr>
              <a:t>odpovednost</a:t>
            </a:r>
            <a:r>
              <a:rPr lang="en-GB" dirty="0">
                <a:ea typeface="ＭＳ Ｐゴシック" pitchFamily="34" charset="-128"/>
              </a:rPr>
              <a:t> </a:t>
            </a:r>
            <a:r>
              <a:rPr lang="en-GB" dirty="0" err="1">
                <a:ea typeface="ＭＳ Ｐゴシック" pitchFamily="34" charset="-128"/>
              </a:rPr>
              <a:t>jsem</a:t>
            </a:r>
            <a:r>
              <a:rPr lang="en-GB" dirty="0">
                <a:ea typeface="ＭＳ Ｐゴシック" pitchFamily="34" charset="-128"/>
              </a:rPr>
              <a:t> </a:t>
            </a:r>
            <a:r>
              <a:rPr lang="en-GB" dirty="0" err="1">
                <a:ea typeface="ＭＳ Ｐゴシック" pitchFamily="34" charset="-128"/>
              </a:rPr>
              <a:t>nasla</a:t>
            </a:r>
            <a:r>
              <a:rPr lang="en-GB" dirty="0">
                <a:ea typeface="ＭＳ Ｐゴシック" pitchFamily="34" charset="-128"/>
              </a:rPr>
              <a:t> </a:t>
            </a:r>
            <a:r>
              <a:rPr lang="en-GB" dirty="0" err="1">
                <a:ea typeface="ＭＳ Ｐゴシック" pitchFamily="34" charset="-128"/>
              </a:rPr>
              <a:t>preklad</a:t>
            </a:r>
            <a:r>
              <a:rPr lang="en-GB" dirty="0">
                <a:ea typeface="ＭＳ Ｐゴシック" pitchFamily="34" charset="-128"/>
              </a:rPr>
              <a:t> strict liability, ale </a:t>
            </a:r>
            <a:r>
              <a:rPr lang="en-GB" dirty="0" err="1">
                <a:ea typeface="ＭＳ Ｐゴシック" pitchFamily="34" charset="-128"/>
              </a:rPr>
              <a:t>nejsem</a:t>
            </a:r>
            <a:r>
              <a:rPr lang="en-GB" dirty="0">
                <a:ea typeface="ＭＳ Ｐゴシック" pitchFamily="34" charset="-128"/>
              </a:rPr>
              <a:t> </a:t>
            </a:r>
            <a:r>
              <a:rPr lang="en-GB" dirty="0" err="1">
                <a:ea typeface="ＭＳ Ｐゴシック" pitchFamily="34" charset="-128"/>
              </a:rPr>
              <a:t>si</a:t>
            </a:r>
            <a:r>
              <a:rPr lang="en-GB" dirty="0">
                <a:ea typeface="ＭＳ Ｐゴシック" pitchFamily="34" charset="-128"/>
              </a:rPr>
              <a:t> </a:t>
            </a:r>
            <a:r>
              <a:rPr lang="en-GB" dirty="0" err="1">
                <a:ea typeface="ＭＳ Ｐゴシック" pitchFamily="34" charset="-128"/>
              </a:rPr>
              <a:t>jim</a:t>
            </a:r>
            <a:r>
              <a:rPr lang="en-GB" dirty="0">
                <a:ea typeface="ＭＳ Ｐゴシック" pitchFamily="34" charset="-128"/>
              </a:rPr>
              <a:t> </a:t>
            </a:r>
            <a:r>
              <a:rPr lang="en-GB" dirty="0" err="1">
                <a:ea typeface="ＭＳ Ｐゴシック" pitchFamily="34" charset="-128"/>
              </a:rPr>
              <a:t>uplne</a:t>
            </a:r>
            <a:r>
              <a:rPr lang="en-GB" dirty="0">
                <a:ea typeface="ＭＳ Ｐゴシック" pitchFamily="34" charset="-128"/>
              </a:rPr>
              <a:t> </a:t>
            </a:r>
            <a:r>
              <a:rPr lang="en-GB" dirty="0" err="1">
                <a:ea typeface="ＭＳ Ｐゴシック" pitchFamily="34" charset="-128"/>
              </a:rPr>
              <a:t>jista</a:t>
            </a:r>
            <a:r>
              <a:rPr lang="en-GB" dirty="0">
                <a:ea typeface="ＭＳ Ｐゴシック" pitchFamily="34" charset="-128"/>
              </a:rPr>
              <a:t>…</a:t>
            </a:r>
          </a:p>
          <a:p>
            <a:r>
              <a:rPr lang="en-GB" dirty="0" err="1">
                <a:ea typeface="ＭＳ Ｐゴシック" pitchFamily="34" charset="-128"/>
              </a:rPr>
              <a:t>Taky</a:t>
            </a:r>
            <a:r>
              <a:rPr lang="en-GB" dirty="0">
                <a:ea typeface="ＭＳ Ｐゴシック" pitchFamily="34" charset="-128"/>
              </a:rPr>
              <a:t> </a:t>
            </a:r>
            <a:r>
              <a:rPr lang="en-GB" dirty="0" err="1">
                <a:ea typeface="ＭＳ Ｐゴシック" pitchFamily="34" charset="-128"/>
              </a:rPr>
              <a:t>predpokladam</a:t>
            </a:r>
            <a:r>
              <a:rPr lang="en-GB" dirty="0">
                <a:ea typeface="ＭＳ Ｐゴシック" pitchFamily="34" charset="-128"/>
              </a:rPr>
              <a:t>, </a:t>
            </a:r>
            <a:r>
              <a:rPr lang="en-GB" dirty="0" err="1">
                <a:ea typeface="ＭＳ Ｐゴシック" pitchFamily="34" charset="-128"/>
              </a:rPr>
              <a:t>ze</a:t>
            </a:r>
            <a:r>
              <a:rPr lang="en-GB" dirty="0">
                <a:ea typeface="ＭＳ Ｐゴシック" pitchFamily="34" charset="-128"/>
              </a:rPr>
              <a:t> </a:t>
            </a:r>
            <a:r>
              <a:rPr lang="en-GB" dirty="0" err="1">
                <a:ea typeface="ＭＳ Ｐゴシック" pitchFamily="34" charset="-128"/>
              </a:rPr>
              <a:t>vis</a:t>
            </a:r>
            <a:r>
              <a:rPr lang="en-GB" dirty="0">
                <a:ea typeface="ＭＳ Ｐゴシック" pitchFamily="34" charset="-128"/>
              </a:rPr>
              <a:t> major se </a:t>
            </a:r>
            <a:r>
              <a:rPr lang="en-GB" dirty="0" err="1">
                <a:ea typeface="ＭＳ Ｐゴシック" pitchFamily="34" charset="-128"/>
              </a:rPr>
              <a:t>nijak</a:t>
            </a:r>
            <a:r>
              <a:rPr lang="en-GB" dirty="0">
                <a:ea typeface="ＭＳ Ｐゴシック" pitchFamily="34" charset="-128"/>
              </a:rPr>
              <a:t> </a:t>
            </a:r>
            <a:r>
              <a:rPr lang="en-GB" dirty="0" err="1">
                <a:ea typeface="ＭＳ Ｐゴシック" pitchFamily="34" charset="-128"/>
              </a:rPr>
              <a:t>nepreklada</a:t>
            </a:r>
            <a:r>
              <a:rPr lang="en-GB" dirty="0">
                <a:ea typeface="ＭＳ Ｐゴシック" pitchFamily="34" charset="-128"/>
              </a:rPr>
              <a:t>…</a:t>
            </a:r>
          </a:p>
        </p:txBody>
      </p:sp>
      <p:sp>
        <p:nvSpPr>
          <p:cNvPr id="4" name="Zástupný symbol pro číslo snímku 3"/>
          <p:cNvSpPr>
            <a:spLocks noGrp="1"/>
          </p:cNvSpPr>
          <p:nvPr>
            <p:ph type="sldNum" sz="quarter" idx="10"/>
          </p:nvPr>
        </p:nvSpPr>
        <p:spPr/>
        <p:txBody>
          <a:bodyPr/>
          <a:lstStyle/>
          <a:p>
            <a:fld id="{5A9E29BF-96AC-4FF0-AD26-BF0B6F47C080}" type="slidenum">
              <a:rPr lang="cs-CZ" smtClean="0"/>
              <a:t>24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err="1">
                <a:ea typeface="ＭＳ Ｐゴシック" pitchFamily="34" charset="-128"/>
              </a:rPr>
              <a:t>Tyhle</a:t>
            </a:r>
            <a:r>
              <a:rPr lang="en-GB" dirty="0">
                <a:ea typeface="ＭＳ Ｐゴシック" pitchFamily="34" charset="-128"/>
              </a:rPr>
              <a:t> </a:t>
            </a:r>
            <a:r>
              <a:rPr lang="en-GB" dirty="0" err="1">
                <a:ea typeface="ＭＳ Ｐゴシック" pitchFamily="34" charset="-128"/>
              </a:rPr>
              <a:t>priklady</a:t>
            </a:r>
            <a:r>
              <a:rPr lang="en-GB" dirty="0">
                <a:ea typeface="ＭＳ Ｐゴシック" pitchFamily="34" charset="-128"/>
              </a:rPr>
              <a:t> </a:t>
            </a:r>
            <a:r>
              <a:rPr lang="en-GB" dirty="0" err="1">
                <a:ea typeface="ＭＳ Ｐゴシック" pitchFamily="34" charset="-128"/>
              </a:rPr>
              <a:t>jsem</a:t>
            </a:r>
            <a:r>
              <a:rPr lang="en-GB" dirty="0">
                <a:ea typeface="ＭＳ Ｐゴシック" pitchFamily="34" charset="-128"/>
              </a:rPr>
              <a:t> </a:t>
            </a:r>
            <a:r>
              <a:rPr lang="en-GB" dirty="0" err="1">
                <a:ea typeface="ＭＳ Ｐゴシック" pitchFamily="34" charset="-128"/>
              </a:rPr>
              <a:t>rozdelila</a:t>
            </a:r>
            <a:r>
              <a:rPr lang="en-GB" dirty="0">
                <a:ea typeface="ＭＳ Ｐゴシック" pitchFamily="34" charset="-128"/>
              </a:rPr>
              <a:t> </a:t>
            </a:r>
            <a:r>
              <a:rPr lang="en-GB" dirty="0" err="1">
                <a:ea typeface="ＭＳ Ｐゴシック" pitchFamily="34" charset="-128"/>
              </a:rPr>
              <a:t>na</a:t>
            </a:r>
            <a:r>
              <a:rPr lang="en-GB" dirty="0">
                <a:ea typeface="ＭＳ Ｐゴシック" pitchFamily="34" charset="-128"/>
              </a:rPr>
              <a:t> </a:t>
            </a:r>
            <a:r>
              <a:rPr lang="en-GB" dirty="0" err="1">
                <a:ea typeface="ＭＳ Ｐゴシック" pitchFamily="34" charset="-128"/>
              </a:rPr>
              <a:t>dva</a:t>
            </a:r>
            <a:r>
              <a:rPr lang="en-GB" dirty="0">
                <a:ea typeface="ＭＳ Ｐゴシック" pitchFamily="34" charset="-128"/>
              </a:rPr>
              <a:t> </a:t>
            </a:r>
            <a:r>
              <a:rPr lang="en-GB" dirty="0" err="1">
                <a:ea typeface="ＭＳ Ｐゴシック" pitchFamily="34" charset="-128"/>
              </a:rPr>
              <a:t>slidy</a:t>
            </a:r>
            <a:r>
              <a:rPr lang="en-GB" dirty="0">
                <a:ea typeface="ＭＳ Ｐゴシック" pitchFamily="34" charset="-128"/>
              </a:rPr>
              <a:t>. </a:t>
            </a:r>
            <a:r>
              <a:rPr lang="en-GB" dirty="0" err="1">
                <a:ea typeface="ＭＳ Ｐゴシック" pitchFamily="34" charset="-128"/>
              </a:rPr>
              <a:t>Zdalo</a:t>
            </a:r>
            <a:r>
              <a:rPr lang="en-GB" dirty="0">
                <a:ea typeface="ＭＳ Ｐゴシック" pitchFamily="34" charset="-128"/>
              </a:rPr>
              <a:t> se mi, </a:t>
            </a:r>
            <a:r>
              <a:rPr lang="en-GB" dirty="0" err="1">
                <a:ea typeface="ＭＳ Ｐゴシック" pitchFamily="34" charset="-128"/>
              </a:rPr>
              <a:t>ze</a:t>
            </a:r>
            <a:r>
              <a:rPr lang="en-GB" dirty="0">
                <a:ea typeface="ＭＳ Ｐゴシック" pitchFamily="34" charset="-128"/>
              </a:rPr>
              <a:t> </a:t>
            </a:r>
            <a:r>
              <a:rPr lang="en-GB" dirty="0" err="1">
                <a:ea typeface="ＭＳ Ｐゴシック" pitchFamily="34" charset="-128"/>
              </a:rPr>
              <a:t>textu</a:t>
            </a:r>
            <a:r>
              <a:rPr lang="en-GB" dirty="0">
                <a:ea typeface="ＭＳ Ｐゴシック" pitchFamily="34" charset="-128"/>
              </a:rPr>
              <a:t> je tam </a:t>
            </a:r>
            <a:r>
              <a:rPr lang="en-GB" dirty="0" err="1">
                <a:ea typeface="ＭＳ Ｐゴシック" pitchFamily="34" charset="-128"/>
              </a:rPr>
              <a:t>zbytecne</a:t>
            </a:r>
            <a:r>
              <a:rPr lang="en-GB" dirty="0">
                <a:ea typeface="ＭＳ Ｐゴシック" pitchFamily="34" charset="-128"/>
              </a:rPr>
              <a:t> </a:t>
            </a:r>
            <a:r>
              <a:rPr lang="en-GB" dirty="0" err="1">
                <a:ea typeface="ＭＳ Ｐゴシック" pitchFamily="34" charset="-128"/>
              </a:rPr>
              <a:t>moc</a:t>
            </a:r>
            <a:r>
              <a:rPr lang="en-GB" dirty="0">
                <a:ea typeface="ＭＳ Ｐゴシック" pitchFamily="34" charset="-128"/>
              </a:rPr>
              <a:t> </a:t>
            </a:r>
            <a:r>
              <a:rPr lang="en-GB" dirty="0" err="1">
                <a:ea typeface="ＭＳ Ｐゴシック" pitchFamily="34" charset="-128"/>
              </a:rPr>
              <a:t>na</a:t>
            </a:r>
            <a:r>
              <a:rPr lang="en-GB" dirty="0">
                <a:ea typeface="ＭＳ Ｐゴシック" pitchFamily="34" charset="-128"/>
              </a:rPr>
              <a:t> </a:t>
            </a:r>
            <a:r>
              <a:rPr lang="en-GB" dirty="0" err="1">
                <a:ea typeface="ＭＳ Ｐゴシック" pitchFamily="34" charset="-128"/>
              </a:rPr>
              <a:t>jedne</a:t>
            </a:r>
            <a:r>
              <a:rPr lang="en-GB" dirty="0">
                <a:ea typeface="ＭＳ Ｐゴシック" pitchFamily="34" charset="-128"/>
              </a:rPr>
              <a:t> </a:t>
            </a:r>
            <a:r>
              <a:rPr lang="en-GB" dirty="0" err="1">
                <a:ea typeface="ＭＳ Ｐゴシック" pitchFamily="34" charset="-128"/>
              </a:rPr>
              <a:t>strane</a:t>
            </a:r>
            <a:r>
              <a:rPr lang="en-GB" dirty="0">
                <a:ea typeface="ＭＳ Ｐゴシック" pitchFamily="34" charset="-128"/>
              </a:rPr>
              <a:t> a </a:t>
            </a:r>
            <a:r>
              <a:rPr lang="en-GB" dirty="0" err="1">
                <a:ea typeface="ＭＳ Ｐゴシック" pitchFamily="34" charset="-128"/>
              </a:rPr>
              <a:t>neni</a:t>
            </a:r>
            <a:r>
              <a:rPr lang="en-GB" dirty="0">
                <a:ea typeface="ＭＳ Ｐゴシック" pitchFamily="34" charset="-128"/>
              </a:rPr>
              <a:t> </a:t>
            </a:r>
            <a:r>
              <a:rPr lang="en-GB" dirty="0" err="1">
                <a:ea typeface="ＭＳ Ｐゴシック" pitchFamily="34" charset="-128"/>
              </a:rPr>
              <a:t>uplne</a:t>
            </a:r>
            <a:r>
              <a:rPr lang="en-GB" dirty="0">
                <a:ea typeface="ＭＳ Ｐゴシック" pitchFamily="34" charset="-128"/>
              </a:rPr>
              <a:t> </a:t>
            </a:r>
            <a:r>
              <a:rPr lang="en-GB" dirty="0" err="1">
                <a:ea typeface="ＭＳ Ｐゴシック" pitchFamily="34" charset="-128"/>
              </a:rPr>
              <a:t>citelny</a:t>
            </a:r>
            <a:r>
              <a:rPr lang="en-GB" dirty="0">
                <a:ea typeface="ＭＳ Ｐゴシック" pitchFamily="34" charset="-128"/>
              </a:rPr>
              <a:t>. I me, </a:t>
            </a:r>
            <a:r>
              <a:rPr lang="en-GB" dirty="0" err="1">
                <a:ea typeface="ＭＳ Ｐゴシック" pitchFamily="34" charset="-128"/>
              </a:rPr>
              <a:t>ktera</a:t>
            </a:r>
            <a:r>
              <a:rPr lang="en-GB" dirty="0">
                <a:ea typeface="ＭＳ Ｐゴシック" pitchFamily="34" charset="-128"/>
              </a:rPr>
              <a:t> se to </a:t>
            </a:r>
            <a:r>
              <a:rPr lang="en-GB" dirty="0" err="1">
                <a:ea typeface="ＭＳ Ｐゴシック" pitchFamily="34" charset="-128"/>
              </a:rPr>
              <a:t>nemusim</a:t>
            </a:r>
            <a:r>
              <a:rPr lang="en-GB" dirty="0">
                <a:ea typeface="ＭＳ Ｐゴシック" pitchFamily="34" charset="-128"/>
              </a:rPr>
              <a:t> </a:t>
            </a:r>
            <a:r>
              <a:rPr lang="en-GB" dirty="0" err="1">
                <a:ea typeface="ＭＳ Ｐゴシック" pitchFamily="34" charset="-128"/>
              </a:rPr>
              <a:t>ucit</a:t>
            </a:r>
            <a:r>
              <a:rPr lang="en-GB" dirty="0">
                <a:ea typeface="ＭＳ Ｐゴシック" pitchFamily="34" charset="-128"/>
              </a:rPr>
              <a:t>, to </a:t>
            </a:r>
            <a:r>
              <a:rPr lang="en-GB" dirty="0" err="1">
                <a:ea typeface="ＭＳ Ｐゴシック" pitchFamily="34" charset="-128"/>
              </a:rPr>
              <a:t>trochu</a:t>
            </a:r>
            <a:r>
              <a:rPr lang="en-GB" dirty="0">
                <a:ea typeface="ＭＳ Ｐゴシック" pitchFamily="34" charset="-128"/>
              </a:rPr>
              <a:t> </a:t>
            </a:r>
            <a:r>
              <a:rPr lang="en-GB" dirty="0" err="1">
                <a:ea typeface="ＭＳ Ｐゴシック" pitchFamily="34" charset="-128"/>
              </a:rPr>
              <a:t>odrazovalo</a:t>
            </a:r>
            <a:r>
              <a:rPr lang="en-GB" dirty="0">
                <a:ea typeface="ＭＳ Ｐゴシック" pitchFamily="34" charset="-128"/>
              </a:rPr>
              <a:t>.. </a:t>
            </a:r>
            <a:r>
              <a:rPr lang="en-GB" dirty="0" err="1">
                <a:ea typeface="ＭＳ Ｐゴシック" pitchFamily="34" charset="-128"/>
              </a:rPr>
              <a:t>Otevrit</a:t>
            </a:r>
            <a:r>
              <a:rPr lang="en-GB" dirty="0">
                <a:ea typeface="ＭＳ Ｐゴシック" pitchFamily="34" charset="-128"/>
              </a:rPr>
              <a:t> </a:t>
            </a:r>
            <a:r>
              <a:rPr lang="en-GB" dirty="0" err="1">
                <a:ea typeface="ＭＳ Ｐゴシック" pitchFamily="34" charset="-128"/>
              </a:rPr>
              <a:t>strankou</a:t>
            </a:r>
            <a:r>
              <a:rPr lang="en-GB" dirty="0">
                <a:ea typeface="ＭＳ Ｐゴシック" pitchFamily="34" charset="-128"/>
              </a:rPr>
              <a:t> </a:t>
            </a:r>
            <a:r>
              <a:rPr lang="en-GB" dirty="0" err="1">
                <a:ea typeface="ＭＳ Ｐゴシック" pitchFamily="34" charset="-128"/>
              </a:rPr>
              <a:t>plnou</a:t>
            </a:r>
            <a:r>
              <a:rPr lang="en-GB" dirty="0">
                <a:ea typeface="ＭＳ Ｐゴシック" pitchFamily="34" charset="-128"/>
              </a:rPr>
              <a:t> </a:t>
            </a:r>
            <a:r>
              <a:rPr lang="en-GB" dirty="0" err="1">
                <a:ea typeface="ＭＳ Ｐゴシック" pitchFamily="34" charset="-128"/>
              </a:rPr>
              <a:t>odshora</a:t>
            </a:r>
            <a:r>
              <a:rPr lang="en-GB" dirty="0">
                <a:ea typeface="ＭＳ Ｐゴシック" pitchFamily="34" charset="-128"/>
              </a:rPr>
              <a:t> </a:t>
            </a:r>
            <a:r>
              <a:rPr lang="en-GB" dirty="0" err="1">
                <a:ea typeface="ＭＳ Ｐゴシック" pitchFamily="34" charset="-128"/>
              </a:rPr>
              <a:t>dolu</a:t>
            </a:r>
            <a:r>
              <a:rPr lang="en-GB" dirty="0">
                <a:ea typeface="ＭＳ Ｐゴシック" pitchFamily="34" charset="-128"/>
              </a:rPr>
              <a:t> </a:t>
            </a:r>
            <a:r>
              <a:rPr lang="en-GB" dirty="0" err="1">
                <a:ea typeface="ＭＳ Ｐゴシック" pitchFamily="34" charset="-128"/>
              </a:rPr>
              <a:t>textem</a:t>
            </a:r>
            <a:endParaRPr lang="en-GB" dirty="0">
              <a:ea typeface="ＭＳ Ｐゴシック" pitchFamily="34" charset="-128"/>
            </a:endParaRPr>
          </a:p>
        </p:txBody>
      </p:sp>
      <p:sp>
        <p:nvSpPr>
          <p:cNvPr id="4" name="Zástupný symbol pro číslo snímku 3"/>
          <p:cNvSpPr>
            <a:spLocks noGrp="1"/>
          </p:cNvSpPr>
          <p:nvPr>
            <p:ph type="sldNum" sz="quarter" idx="10"/>
          </p:nvPr>
        </p:nvSpPr>
        <p:spPr/>
        <p:txBody>
          <a:bodyPr/>
          <a:lstStyle/>
          <a:p>
            <a:fld id="{5A9E29BF-96AC-4FF0-AD26-BF0B6F47C080}" type="slidenum">
              <a:rPr lang="cs-CZ" smtClean="0"/>
              <a:t>25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5A9E29BF-96AC-4FF0-AD26-BF0B6F47C080}" type="slidenum">
              <a:rPr lang="cs-CZ" smtClean="0"/>
              <a:t>27</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lvl="2"/>
            <a:r>
              <a:rPr lang="en-GB" dirty="0" err="1">
                <a:ea typeface="ＭＳ Ｐゴシック" pitchFamily="34" charset="-128"/>
              </a:rPr>
              <a:t>Tenhle</a:t>
            </a:r>
            <a:r>
              <a:rPr lang="en-GB" dirty="0">
                <a:ea typeface="ＭＳ Ｐゴシック" pitchFamily="34" charset="-128"/>
              </a:rPr>
              <a:t> </a:t>
            </a:r>
            <a:r>
              <a:rPr lang="en-GB" dirty="0" err="1">
                <a:ea typeface="ＭＳ Ｐゴシック" pitchFamily="34" charset="-128"/>
              </a:rPr>
              <a:t>obrat</a:t>
            </a:r>
            <a:r>
              <a:rPr lang="en-GB" dirty="0">
                <a:ea typeface="ＭＳ Ｐゴシック" pitchFamily="34" charset="-128"/>
              </a:rPr>
              <a:t>: </a:t>
            </a:r>
            <a:r>
              <a:rPr lang="en-US" sz="2200" i="1" dirty="0" err="1">
                <a:solidFill>
                  <a:srgbClr val="353025"/>
                </a:solidFill>
                <a:latin typeface="Book Antiqua" pitchFamily="18" charset="0"/>
                <a:ea typeface="ＭＳ Ｐゴシック" pitchFamily="34" charset="-128"/>
              </a:rPr>
              <a:t>ve</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výši</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desetinásobku</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dotčeného</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porušovaného</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plnění</a:t>
            </a:r>
            <a:r>
              <a:rPr lang="en-US" altLang="en-GB" sz="2200" i="1" dirty="0">
                <a:solidFill>
                  <a:srgbClr val="353025"/>
                </a:solidFill>
                <a:latin typeface="Book Antiqua" pitchFamily="18" charset="0"/>
                <a:ea typeface="ＭＳ Ｐゴシック" pitchFamily="34" charset="-128"/>
              </a:rPr>
              <a:t>”</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si</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nejsem</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jista</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jestli</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jsem</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prelozila</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spravne</a:t>
            </a:r>
            <a:r>
              <a:rPr lang="en-US" sz="2200" i="1" dirty="0">
                <a:solidFill>
                  <a:srgbClr val="353025"/>
                </a:solidFill>
                <a:latin typeface="Book Antiqua" pitchFamily="18" charset="0"/>
                <a:ea typeface="ＭＳ Ｐゴシック" pitchFamily="34" charset="-128"/>
              </a:rPr>
              <a:t>.. Je to </a:t>
            </a:r>
            <a:r>
              <a:rPr lang="en-US" sz="2200" i="1" dirty="0" err="1">
                <a:solidFill>
                  <a:srgbClr val="353025"/>
                </a:solidFill>
                <a:latin typeface="Book Antiqua" pitchFamily="18" charset="0"/>
                <a:ea typeface="ＭＳ Ｐゴシック" pitchFamily="34" charset="-128"/>
              </a:rPr>
              <a:t>treti</a:t>
            </a:r>
            <a:r>
              <a:rPr lang="en-US" sz="2200" i="1" dirty="0">
                <a:solidFill>
                  <a:srgbClr val="353025"/>
                </a:solidFill>
                <a:latin typeface="Book Antiqua" pitchFamily="18" charset="0"/>
                <a:ea typeface="ＭＳ Ｐゴシック" pitchFamily="34" charset="-128"/>
              </a:rPr>
              <a:t> </a:t>
            </a:r>
            <a:r>
              <a:rPr lang="en-US" sz="2200" i="1" dirty="0" err="1">
                <a:solidFill>
                  <a:srgbClr val="353025"/>
                </a:solidFill>
                <a:latin typeface="Book Antiqua" pitchFamily="18" charset="0"/>
                <a:ea typeface="ＭＳ Ｐゴシック" pitchFamily="34" charset="-128"/>
              </a:rPr>
              <a:t>odrazka</a:t>
            </a:r>
            <a:r>
              <a:rPr lang="en-US" sz="2200" i="1" dirty="0">
                <a:solidFill>
                  <a:srgbClr val="353025"/>
                </a:solidFill>
                <a:latin typeface="Book Antiqua" pitchFamily="18" charset="0"/>
                <a:ea typeface="ＭＳ Ｐゴシック" pitchFamily="34" charset="-128"/>
              </a:rPr>
              <a:t>. </a:t>
            </a:r>
            <a:endParaRPr lang="en-US" sz="2200" dirty="0">
              <a:solidFill>
                <a:srgbClr val="353025"/>
              </a:solidFill>
              <a:latin typeface="Book Antiqua" pitchFamily="18" charset="0"/>
              <a:ea typeface="ＭＳ Ｐゴシック" pitchFamily="34" charset="-128"/>
            </a:endParaRPr>
          </a:p>
          <a:p>
            <a:endParaRPr lang="en-GB" dirty="0">
              <a:ea typeface="ＭＳ Ｐゴシック" pitchFamily="34" charset="-128"/>
            </a:endParaRPr>
          </a:p>
          <a:p>
            <a:endParaRPr lang="cs-CZ" dirty="0"/>
          </a:p>
        </p:txBody>
      </p:sp>
      <p:sp>
        <p:nvSpPr>
          <p:cNvPr id="4" name="Zástupný symbol pro číslo snímku 3"/>
          <p:cNvSpPr>
            <a:spLocks noGrp="1"/>
          </p:cNvSpPr>
          <p:nvPr>
            <p:ph type="sldNum" sz="quarter" idx="10"/>
          </p:nvPr>
        </p:nvSpPr>
        <p:spPr/>
        <p:txBody>
          <a:bodyPr/>
          <a:lstStyle/>
          <a:p>
            <a:fld id="{5A9E29BF-96AC-4FF0-AD26-BF0B6F47C080}" type="slidenum">
              <a:rPr lang="cs-CZ" smtClean="0"/>
              <a:t>29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3B593C67-0F1C-4D34-8AF9-34404B6FA12B}" type="datetimeFigureOut">
              <a:rPr lang="cs-CZ" smtClean="0"/>
              <a:t>28.11.2019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B593C67-0F1C-4D34-8AF9-34404B6FA12B}" type="datetimeFigureOut">
              <a:rPr lang="cs-CZ" smtClean="0"/>
              <a:t>28.11.2019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B593C67-0F1C-4D34-8AF9-34404B6FA12B}" type="datetimeFigureOut">
              <a:rPr lang="cs-CZ" smtClean="0"/>
              <a:t>28.11.2019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B593C67-0F1C-4D34-8AF9-34404B6FA12B}" type="datetimeFigureOut">
              <a:rPr lang="cs-CZ" smtClean="0"/>
              <a:t>28.11.2019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3B593C67-0F1C-4D34-8AF9-34404B6FA12B}" type="datetimeFigureOut">
              <a:rPr lang="cs-CZ" smtClean="0"/>
              <a:t>28.11.2019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B593C67-0F1C-4D34-8AF9-34404B6FA12B}" type="datetimeFigureOut">
              <a:rPr lang="cs-CZ" smtClean="0"/>
              <a:t>28.11.2019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B593C67-0F1C-4D34-8AF9-34404B6FA12B}" type="datetimeFigureOut">
              <a:rPr lang="cs-CZ" smtClean="0"/>
              <a:t>28.11.2019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3B593C67-0F1C-4D34-8AF9-34404B6FA12B}" type="datetimeFigureOut">
              <a:rPr lang="cs-CZ" smtClean="0"/>
              <a:t>28.11.2019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B593C67-0F1C-4D34-8AF9-34404B6FA12B}" type="datetimeFigureOut">
              <a:rPr lang="cs-CZ" smtClean="0"/>
              <a:t>28.11.2019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3B593C67-0F1C-4D34-8AF9-34404B6FA12B}" type="datetimeFigureOut">
              <a:rPr lang="cs-CZ" smtClean="0"/>
              <a:t>28.11.2019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3B593C67-0F1C-4D34-8AF9-34404B6FA12B}" type="datetimeFigureOut">
              <a:rPr lang="cs-CZ" smtClean="0"/>
              <a:t>28.11.2019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E9CC183-DDE8-4B0B-9892-CB31E2ECCC56}"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93C67-0F1C-4D34-8AF9-34404B6FA12B}" type="datetimeFigureOut">
              <a:rPr lang="cs-CZ" smtClean="0"/>
              <a:t>28.11.2019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9CC183-DDE8-4B0B-9892-CB31E2ECCC5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k-SK" sz="5400" b="1" dirty="0" err="1">
                <a:solidFill>
                  <a:schemeClr val="bg1"/>
                </a:solidFill>
                <a:latin typeface="Times New Roman" pitchFamily="18" charset="0"/>
                <a:cs typeface="Times New Roman" pitchFamily="18" charset="0"/>
              </a:rPr>
              <a:t>International</a:t>
            </a:r>
            <a:r>
              <a:rPr lang="sk-SK" sz="5400" b="1" dirty="0">
                <a:solidFill>
                  <a:schemeClr val="bg1"/>
                </a:solidFill>
                <a:latin typeface="Times New Roman" pitchFamily="18" charset="0"/>
                <a:cs typeface="Times New Roman" pitchFamily="18" charset="0"/>
              </a:rPr>
              <a:t> </a:t>
            </a:r>
            <a:r>
              <a:rPr lang="sk-SK" sz="5400" b="1" dirty="0" err="1">
                <a:solidFill>
                  <a:schemeClr val="bg1"/>
                </a:solidFill>
                <a:latin typeface="Times New Roman" pitchFamily="18" charset="0"/>
                <a:cs typeface="Times New Roman" pitchFamily="18" charset="0"/>
              </a:rPr>
              <a:t>Business</a:t>
            </a:r>
            <a:r>
              <a:rPr lang="sk-SK" sz="5400" b="1" dirty="0">
                <a:solidFill>
                  <a:schemeClr val="bg1"/>
                </a:solidFill>
                <a:latin typeface="Times New Roman" pitchFamily="18" charset="0"/>
                <a:cs typeface="Times New Roman" pitchFamily="18" charset="0"/>
              </a:rPr>
              <a:t> </a:t>
            </a:r>
            <a:r>
              <a:rPr lang="sk-SK" sz="5400" b="1" dirty="0" err="1">
                <a:solidFill>
                  <a:schemeClr val="bg1"/>
                </a:solidFill>
                <a:latin typeface="Times New Roman" pitchFamily="18" charset="0"/>
                <a:cs typeface="Times New Roman" pitchFamily="18" charset="0"/>
              </a:rPr>
              <a:t>Law</a:t>
            </a:r>
            <a:endParaRPr lang="sk-SK" sz="5400" b="1" dirty="0">
              <a:solidFill>
                <a:schemeClr val="bg1"/>
              </a:solidFill>
              <a:latin typeface="Times New Roman" pitchFamily="18" charset="0"/>
              <a:cs typeface="Times New Roman" pitchFamily="18" charset="0"/>
            </a:endParaRPr>
          </a:p>
          <a:p>
            <a:pPr algn="ctr">
              <a:lnSpc>
                <a:spcPct val="90000"/>
              </a:lnSpc>
            </a:pPr>
            <a:r>
              <a:rPr lang="cs-CZ" sz="3200" dirty="0" err="1">
                <a:ea typeface="ＭＳ Ｐゴシック" pitchFamily="34" charset="-128"/>
              </a:rPr>
              <a:t>International</a:t>
            </a:r>
            <a:r>
              <a:rPr lang="cs-CZ" sz="3200" dirty="0">
                <a:ea typeface="ＭＳ Ｐゴシック" pitchFamily="34" charset="-128"/>
              </a:rPr>
              <a:t> </a:t>
            </a:r>
            <a:r>
              <a:rPr lang="cs-CZ" sz="3200" dirty="0" err="1">
                <a:ea typeface="ＭＳ Ｐゴシック" pitchFamily="34" charset="-128"/>
              </a:rPr>
              <a:t>purchase</a:t>
            </a:r>
            <a:r>
              <a:rPr lang="cs-CZ" sz="3200" dirty="0">
                <a:ea typeface="ＭＳ Ｐゴシック" pitchFamily="34" charset="-128"/>
              </a:rPr>
              <a:t>-</a:t>
            </a:r>
            <a:r>
              <a:rPr lang="cs-CZ" sz="3200" dirty="0" err="1">
                <a:ea typeface="ＭＳ Ｐゴシック" pitchFamily="34" charset="-128"/>
              </a:rPr>
              <a:t>sale</a:t>
            </a:r>
            <a:r>
              <a:rPr lang="cs-CZ" sz="3200" dirty="0">
                <a:ea typeface="ＭＳ Ｐゴシック" pitchFamily="34" charset="-128"/>
              </a:rPr>
              <a:t> [3]</a:t>
            </a:r>
          </a:p>
          <a:p>
            <a:pPr algn="ctr">
              <a:lnSpc>
                <a:spcPct val="90000"/>
              </a:lnSpc>
            </a:pPr>
            <a:r>
              <a:rPr lang="cs-CZ" sz="3200" dirty="0" err="1">
                <a:ea typeface="ＭＳ Ｐゴシック" pitchFamily="34" charset="-128"/>
              </a:rPr>
              <a:t>Liability</a:t>
            </a:r>
            <a:r>
              <a:rPr lang="cs-CZ" sz="3200" dirty="0">
                <a:ea typeface="ＭＳ Ｐゴシック" pitchFamily="34" charset="-128"/>
              </a:rPr>
              <a:t> </a:t>
            </a:r>
            <a:r>
              <a:rPr lang="cs-CZ" sz="3200" dirty="0" err="1">
                <a:ea typeface="ＭＳ Ｐゴシック" pitchFamily="34" charset="-128"/>
              </a:rPr>
              <a:t>for</a:t>
            </a:r>
            <a:r>
              <a:rPr lang="cs-CZ" sz="3200" dirty="0">
                <a:ea typeface="ＭＳ Ｐゴシック" pitchFamily="34" charset="-128"/>
              </a:rPr>
              <a:t> </a:t>
            </a:r>
            <a:r>
              <a:rPr lang="cs-CZ" sz="3200" dirty="0" err="1">
                <a:ea typeface="ＭＳ Ｐゴシック" pitchFamily="34" charset="-128"/>
              </a:rPr>
              <a:t>breaching</a:t>
            </a:r>
            <a:r>
              <a:rPr lang="cs-CZ" sz="3200" dirty="0">
                <a:ea typeface="ＭＳ Ｐゴシック" pitchFamily="34" charset="-128"/>
              </a:rPr>
              <a:t> a </a:t>
            </a:r>
            <a:r>
              <a:rPr lang="cs-CZ" sz="3200" dirty="0" err="1">
                <a:ea typeface="ＭＳ Ｐゴシック" pitchFamily="34" charset="-128"/>
              </a:rPr>
              <a:t>contract</a:t>
            </a:r>
            <a:endParaRPr lang="cs-CZ" sz="3200" dirty="0">
              <a:ea typeface="ＭＳ Ｐゴシック" pitchFamily="34" charset="-128"/>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Mgr. Tomáš Gongol, Ph.D.</a:t>
            </a:r>
          </a:p>
          <a:p>
            <a:pPr algn="ctr" eaLnBrk="1" hangingPunct="1">
              <a:spcBef>
                <a:spcPct val="0"/>
              </a:spcBef>
              <a:buFontTx/>
              <a:buNone/>
            </a:pPr>
            <a:r>
              <a:rPr lang="en-GB" altLang="cs-CZ" sz="1800" dirty="0">
                <a:latin typeface="Arial" panose="020B0604020202020204" pitchFamily="34" charset="0"/>
              </a:rPr>
              <a:t>International Business Law PEM/NPPMO</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Example:</a:t>
            </a:r>
            <a:endParaRPr lang="en-GB" sz="3600" b="1" dirty="0">
              <a:solidFill>
                <a:schemeClr val="bg1"/>
              </a:solidFill>
              <a:latin typeface="Times New Roman" pitchFamily="18" charset="0"/>
              <a:cs typeface="Times New Roman" pitchFamily="18" charset="0"/>
            </a:endParaRPr>
          </a:p>
        </p:txBody>
      </p:sp>
      <p:sp>
        <p:nvSpPr>
          <p:cNvPr id="5" name="Obdélník 4"/>
          <p:cNvSpPr/>
          <p:nvPr/>
        </p:nvSpPr>
        <p:spPr>
          <a:xfrm>
            <a:off x="285720" y="1428736"/>
            <a:ext cx="8572560" cy="4770537"/>
          </a:xfrm>
          <a:prstGeom prst="rect">
            <a:avLst/>
          </a:prstGeom>
        </p:spPr>
        <p:txBody>
          <a:bodyPr wrap="square">
            <a:spAutoFit/>
          </a:bodyPr>
          <a:lstStyle/>
          <a:p>
            <a:pPr lvl="1" indent="-307975" algn="just">
              <a:lnSpc>
                <a:spcPct val="95000"/>
              </a:lnSpc>
              <a:spcBef>
                <a:spcPct val="0"/>
              </a:spcBef>
              <a:buClr>
                <a:srgbClr val="000000"/>
              </a:buClr>
              <a:buFontTx/>
              <a:buChar char="•"/>
            </a:pPr>
            <a:r>
              <a:rPr lang="en-US" sz="2800" i="1" u="sng" dirty="0">
                <a:solidFill>
                  <a:srgbClr val="353025"/>
                </a:solidFill>
                <a:latin typeface="Times New Roman" pitchFamily="18" charset="0"/>
                <a:ea typeface="ＭＳ Ｐゴシック" pitchFamily="34" charset="-128"/>
                <a:cs typeface="Times New Roman" pitchFamily="18" charset="0"/>
              </a:rPr>
              <a:t>Czech seller and German buyer</a:t>
            </a:r>
            <a:r>
              <a:rPr lang="en-US" sz="2800" i="1" dirty="0">
                <a:solidFill>
                  <a:srgbClr val="353025"/>
                </a:solidFill>
                <a:latin typeface="Times New Roman" pitchFamily="18" charset="0"/>
                <a:ea typeface="ＭＳ Ｐゴシック" pitchFamily="34" charset="-128"/>
                <a:cs typeface="Times New Roman" pitchFamily="18" charset="0"/>
              </a:rPr>
              <a:t>, the object: </a:t>
            </a:r>
            <a:r>
              <a:rPr lang="en-US" sz="2800" b="1" i="1" dirty="0">
                <a:solidFill>
                  <a:srgbClr val="353025"/>
                </a:solidFill>
                <a:latin typeface="Times New Roman" pitchFamily="18" charset="0"/>
                <a:ea typeface="ＭＳ Ｐゴシック" pitchFamily="34" charset="-128"/>
                <a:cs typeface="Times New Roman" pitchFamily="18" charset="0"/>
              </a:rPr>
              <a:t>fish</a:t>
            </a:r>
            <a:endParaRPr lang="en-US" i="1" dirty="0">
              <a:solidFill>
                <a:srgbClr val="353025"/>
              </a:solidFill>
              <a:latin typeface="Times New Roman" pitchFamily="18" charset="0"/>
              <a:ea typeface="ＭＳ Ｐゴシック" pitchFamily="34" charset="-128"/>
              <a:cs typeface="Times New Roman" pitchFamily="18" charset="0"/>
            </a:endParaRPr>
          </a:p>
          <a:p>
            <a:pPr lvl="1" indent="-307975" algn="just">
              <a:lnSpc>
                <a:spcPct val="95000"/>
              </a:lnSpc>
              <a:spcBef>
                <a:spcPct val="0"/>
              </a:spcBef>
              <a:buClr>
                <a:srgbClr val="000000"/>
              </a:buClr>
              <a:buFontTx/>
              <a:buChar char="•"/>
            </a:pPr>
            <a:r>
              <a:rPr lang="en-US" sz="2800" b="1" i="1" dirty="0">
                <a:solidFill>
                  <a:srgbClr val="353025"/>
                </a:solidFill>
                <a:latin typeface="Times New Roman" pitchFamily="18" charset="0"/>
                <a:ea typeface="ＭＳ Ｐゴシック" pitchFamily="34" charset="-128"/>
                <a:cs typeface="Times New Roman" pitchFamily="18" charset="0"/>
              </a:rPr>
              <a:t>The German seller rejected to pay</a:t>
            </a:r>
            <a:r>
              <a:rPr lang="en-US" sz="2800" i="1" dirty="0">
                <a:solidFill>
                  <a:srgbClr val="353025"/>
                </a:solidFill>
                <a:latin typeface="Times New Roman" pitchFamily="18" charset="0"/>
                <a:ea typeface="ＭＳ Ｐゴシック" pitchFamily="34" charset="-128"/>
                <a:cs typeface="Times New Roman" pitchFamily="18" charset="0"/>
              </a:rPr>
              <a:t>, because fish were infected</a:t>
            </a:r>
            <a:endParaRPr lang="en-US" i="1" dirty="0">
              <a:solidFill>
                <a:srgbClr val="353025"/>
              </a:solidFill>
              <a:latin typeface="Times New Roman" pitchFamily="18" charset="0"/>
              <a:ea typeface="ＭＳ Ｐゴシック" pitchFamily="34" charset="-128"/>
              <a:cs typeface="Times New Roman" pitchFamily="18" charset="0"/>
            </a:endParaRPr>
          </a:p>
          <a:p>
            <a:pPr lvl="1" indent="-307975" algn="just">
              <a:lnSpc>
                <a:spcPct val="95000"/>
              </a:lnSpc>
              <a:spcBef>
                <a:spcPct val="0"/>
              </a:spcBef>
              <a:buClr>
                <a:srgbClr val="000000"/>
              </a:buClr>
              <a:buFontTx/>
              <a:buChar char="•"/>
            </a:pPr>
            <a:r>
              <a:rPr lang="en-US" sz="2800" i="1" dirty="0">
                <a:solidFill>
                  <a:srgbClr val="353025"/>
                </a:solidFill>
                <a:latin typeface="Times New Roman" pitchFamily="18" charset="0"/>
                <a:ea typeface="ＭＳ Ｐゴシック" pitchFamily="34" charset="-128"/>
                <a:cs typeface="Times New Roman" pitchFamily="18" charset="0"/>
              </a:rPr>
              <a:t>Court stated that </a:t>
            </a:r>
            <a:r>
              <a:rPr lang="en-US" sz="2800" b="1" i="1" dirty="0">
                <a:solidFill>
                  <a:srgbClr val="353025"/>
                </a:solidFill>
                <a:latin typeface="Times New Roman" pitchFamily="18" charset="0"/>
                <a:ea typeface="ＭＳ Ｐゴシック" pitchFamily="34" charset="-128"/>
                <a:cs typeface="Times New Roman" pitchFamily="18" charset="0"/>
              </a:rPr>
              <a:t>the buyer didn</a:t>
            </a:r>
            <a:r>
              <a:rPr lang="en-US" altLang="en-GB" sz="2800" b="1" i="1" dirty="0">
                <a:solidFill>
                  <a:srgbClr val="353025"/>
                </a:solidFill>
                <a:latin typeface="Times New Roman" pitchFamily="18" charset="0"/>
                <a:ea typeface="ＭＳ Ｐゴシック" pitchFamily="34" charset="-128"/>
                <a:cs typeface="Times New Roman" pitchFamily="18" charset="0"/>
              </a:rPr>
              <a:t>’</a:t>
            </a:r>
            <a:r>
              <a:rPr lang="en-US" sz="2800" b="1" i="1" dirty="0">
                <a:solidFill>
                  <a:srgbClr val="353025"/>
                </a:solidFill>
                <a:latin typeface="Times New Roman" pitchFamily="18" charset="0"/>
                <a:ea typeface="ＭＳ Ｐゴシック" pitchFamily="34" charset="-128"/>
                <a:cs typeface="Times New Roman" pitchFamily="18" charset="0"/>
              </a:rPr>
              <a:t>t check the goods soon enough</a:t>
            </a:r>
            <a:r>
              <a:rPr lang="en-US" sz="2800" i="1" dirty="0">
                <a:solidFill>
                  <a:srgbClr val="353025"/>
                </a:solidFill>
                <a:latin typeface="Times New Roman" pitchFamily="18" charset="0"/>
                <a:ea typeface="ＭＳ Ｐゴシック" pitchFamily="34" charset="-128"/>
                <a:cs typeface="Times New Roman" pitchFamily="18" charset="0"/>
              </a:rPr>
              <a:t> according to art. 39 (reasonable time)</a:t>
            </a:r>
          </a:p>
          <a:p>
            <a:pPr marL="771525" lvl="2" indent="-257175" algn="just">
              <a:lnSpc>
                <a:spcPct val="95000"/>
              </a:lnSpc>
              <a:spcBef>
                <a:spcPct val="0"/>
              </a:spcBef>
              <a:buClr>
                <a:srgbClr val="000000"/>
              </a:buClr>
              <a:buSzPct val="80000"/>
              <a:buFont typeface="Courier New" pitchFamily="49" charset="0"/>
              <a:buChar char="o"/>
            </a:pPr>
            <a:r>
              <a:rPr lang="en-US" sz="2400" i="1" dirty="0">
                <a:solidFill>
                  <a:srgbClr val="353025"/>
                </a:solidFill>
                <a:latin typeface="Times New Roman" pitchFamily="18" charset="0"/>
                <a:ea typeface="ＭＳ Ｐゴシック" pitchFamily="34" charset="-128"/>
                <a:cs typeface="Times New Roman" pitchFamily="18" charset="0"/>
              </a:rPr>
              <a:t>The court rejected the reasoning of the buyer that it was a hidden defect. The buyer was supposed to arrange the inspection of those fish as soon as it was possible.</a:t>
            </a:r>
          </a:p>
          <a:p>
            <a:pPr marL="771525" lvl="2" indent="-257175" algn="just">
              <a:lnSpc>
                <a:spcPct val="95000"/>
              </a:lnSpc>
              <a:spcBef>
                <a:spcPct val="0"/>
              </a:spcBef>
              <a:buClr>
                <a:srgbClr val="000000"/>
              </a:buClr>
              <a:buSzPct val="80000"/>
              <a:buFont typeface="Courier New" pitchFamily="49" charset="0"/>
              <a:buChar char="o"/>
            </a:pPr>
            <a:endParaRPr lang="en-US" sz="2400" i="1" dirty="0">
              <a:solidFill>
                <a:srgbClr val="353025"/>
              </a:solidFill>
              <a:latin typeface="Times New Roman" pitchFamily="18" charset="0"/>
              <a:ea typeface="ＭＳ Ｐゴシック" pitchFamily="34" charset="-128"/>
              <a:cs typeface="Times New Roman" pitchFamily="18" charset="0"/>
            </a:endParaRPr>
          </a:p>
          <a:p>
            <a:pPr lvl="1" indent="-307975" algn="just">
              <a:lnSpc>
                <a:spcPct val="95000"/>
              </a:lnSpc>
              <a:spcBef>
                <a:spcPct val="0"/>
              </a:spcBef>
              <a:buClr>
                <a:srgbClr val="000000"/>
              </a:buClr>
              <a:buSzPct val="80000"/>
              <a:buFont typeface="Courier New" pitchFamily="49" charset="0"/>
              <a:buChar char="o"/>
            </a:pPr>
            <a:r>
              <a:rPr lang="en-US" sz="2800" i="1" dirty="0">
                <a:solidFill>
                  <a:srgbClr val="353025"/>
                </a:solidFill>
                <a:latin typeface="Times New Roman" pitchFamily="18" charset="0"/>
                <a:ea typeface="ＭＳ Ｐゴシック" pitchFamily="34" charset="-128"/>
                <a:cs typeface="Times New Roman" pitchFamily="18" charset="0"/>
              </a:rPr>
              <a:t> The court also stated that </a:t>
            </a:r>
            <a:r>
              <a:rPr lang="en-US" sz="2800" b="1" i="1" u="sng" dirty="0">
                <a:solidFill>
                  <a:srgbClr val="353025"/>
                </a:solidFill>
                <a:latin typeface="Times New Roman" pitchFamily="18" charset="0"/>
                <a:ea typeface="ＭＳ Ｐゴシック" pitchFamily="34" charset="-128"/>
                <a:cs typeface="Times New Roman" pitchFamily="18" charset="0"/>
              </a:rPr>
              <a:t>notifying a defect 4 weeks after it was discovered is insufficient.</a:t>
            </a:r>
            <a:r>
              <a:rPr lang="en-US" sz="2800" i="1" dirty="0">
                <a:solidFill>
                  <a:srgbClr val="353025"/>
                </a:solidFill>
                <a:latin typeface="Times New Roman" pitchFamily="18" charset="0"/>
                <a:ea typeface="ＭＳ Ｐゴシック" pitchFamily="34" charset="-128"/>
                <a:cs typeface="Times New Roman" pitchFamily="18" charset="0"/>
              </a:rPr>
              <a:t> Sufficient time would be in 8 days (see art. 39)</a:t>
            </a:r>
          </a:p>
        </p:txBody>
      </p:sp>
    </p:spTree>
    <p:extLst>
      <p:ext uri="{BB962C8B-B14F-4D97-AF65-F5344CB8AC3E}">
        <p14:creationId xmlns:p14="http://schemas.microsoft.com/office/powerpoint/2010/main" val="1504720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Form of notifying</a:t>
            </a:r>
            <a:endParaRPr lang="en-GB" sz="3600" b="1" dirty="0">
              <a:solidFill>
                <a:schemeClr val="bg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214282" y="1785926"/>
            <a:ext cx="8678893" cy="6198620"/>
          </a:xfrm>
          <a:prstGeom prst="rect">
            <a:avLst/>
          </a:prstGeom>
          <a:noFill/>
          <a:ln>
            <a:noFill/>
          </a:ln>
          <a:effectLst/>
          <a:extLst>
            <a:ext uri="{909E8E84-426E-40dd-AFC4-6F175D3DCCD1}"/>
            <a:ext uri="{91240B29-F687-4f45-9708-019B960494DF}"/>
            <a:ext uri="{AF507438-7753-43e0-B8FC-AC1667EBCBE1}"/>
          </a:extLst>
        </p:spPr>
        <p:txBody>
          <a:bodyPr wrap="square" lIns="0" tIns="0" rIns="0" bIns="0">
            <a:spAutoFit/>
          </a:bodyPr>
          <a:lstStyle>
            <a:lvl1pPr>
              <a:defRPr sz="2400">
                <a:solidFill>
                  <a:schemeClr val="tx1"/>
                </a:solidFill>
                <a:latin typeface="Times New Roman" charset="0"/>
                <a:ea typeface="ＭＳ Ｐゴシック" charset="0"/>
              </a:defRPr>
            </a:lvl1pPr>
            <a:lvl2pPr indent="-342900">
              <a:defRPr sz="2400">
                <a:solidFill>
                  <a:schemeClr val="tx1"/>
                </a:solidFill>
                <a:latin typeface="Times New Roman" charset="0"/>
                <a:ea typeface="ＭＳ Ｐゴシック" charset="0"/>
              </a:defRPr>
            </a:lvl2pPr>
            <a:lvl3pPr marL="857250" indent="-285750">
              <a:defRPr sz="2400">
                <a:solidFill>
                  <a:schemeClr val="tx1"/>
                </a:solidFill>
                <a:latin typeface="Times New Roman" charset="0"/>
                <a:ea typeface="ＭＳ Ｐゴシック" charset="0"/>
              </a:defRPr>
            </a:lvl3pPr>
            <a:lvl4pPr marL="1257300" indent="-228600">
              <a:defRPr sz="2400">
                <a:solidFill>
                  <a:schemeClr val="tx1"/>
                </a:solidFill>
                <a:latin typeface="Times New Roman" charset="0"/>
                <a:ea typeface="ＭＳ Ｐゴシック" charset="0"/>
              </a:defRPr>
            </a:lvl4pPr>
            <a:lvl5pPr marL="1714500" indent="-228600">
              <a:defRPr sz="2400">
                <a:solidFill>
                  <a:schemeClr val="tx1"/>
                </a:solidFill>
                <a:latin typeface="Times New Roman" charset="0"/>
                <a:ea typeface="ＭＳ Ｐゴシック" charset="0"/>
              </a:defRPr>
            </a:lvl5pPr>
            <a:lvl6pPr marL="2171700" indent="-228600" fontAlgn="base">
              <a:spcBef>
                <a:spcPct val="0"/>
              </a:spcBef>
              <a:spcAft>
                <a:spcPct val="0"/>
              </a:spcAft>
              <a:defRPr sz="2400">
                <a:solidFill>
                  <a:schemeClr val="tx1"/>
                </a:solidFill>
                <a:latin typeface="Times New Roman" charset="0"/>
                <a:ea typeface="ＭＳ Ｐゴシック" charset="0"/>
              </a:defRPr>
            </a:lvl6pPr>
            <a:lvl7pPr marL="2628900" indent="-228600" fontAlgn="base">
              <a:spcBef>
                <a:spcPct val="0"/>
              </a:spcBef>
              <a:spcAft>
                <a:spcPct val="0"/>
              </a:spcAft>
              <a:defRPr sz="2400">
                <a:solidFill>
                  <a:schemeClr val="tx1"/>
                </a:solidFill>
                <a:latin typeface="Times New Roman" charset="0"/>
                <a:ea typeface="ＭＳ Ｐゴシック" charset="0"/>
              </a:defRPr>
            </a:lvl7pPr>
            <a:lvl8pPr marL="3086100" indent="-228600" fontAlgn="base">
              <a:spcBef>
                <a:spcPct val="0"/>
              </a:spcBef>
              <a:spcAft>
                <a:spcPct val="0"/>
              </a:spcAft>
              <a:defRPr sz="2400">
                <a:solidFill>
                  <a:schemeClr val="tx1"/>
                </a:solidFill>
                <a:latin typeface="Times New Roman" charset="0"/>
                <a:ea typeface="ＭＳ Ｐゴシック" charset="0"/>
              </a:defRPr>
            </a:lvl8pPr>
            <a:lvl9pPr marL="3543300" indent="-228600" fontAlgn="base">
              <a:spcBef>
                <a:spcPct val="0"/>
              </a:spcBef>
              <a:spcAft>
                <a:spcPct val="0"/>
              </a:spcAft>
              <a:defRPr sz="2400">
                <a:solidFill>
                  <a:schemeClr val="tx1"/>
                </a:solidFill>
                <a:latin typeface="Times New Roman" charset="0"/>
                <a:ea typeface="ＭＳ Ｐゴシック" charset="0"/>
              </a:defRPr>
            </a:lvl9pPr>
          </a:lstStyle>
          <a:p>
            <a:pPr lvl="1" algn="just">
              <a:lnSpc>
                <a:spcPct val="95000"/>
              </a:lnSpc>
              <a:buClr>
                <a:srgbClr val="000000"/>
              </a:buClr>
              <a:buSzPct val="100000"/>
              <a:buFontTx/>
              <a:buChar char="•"/>
              <a:defRPr/>
            </a:pPr>
            <a:r>
              <a:rPr lang="en-US" sz="2800" dirty="0">
                <a:latin typeface="Times New Roman" pitchFamily="18" charset="0"/>
                <a:cs typeface="Times New Roman" pitchFamily="18" charset="0"/>
              </a:rPr>
              <a:t>The buyer is obliged to notify the </a:t>
            </a:r>
            <a:r>
              <a:rPr lang="en-US" sz="2800" u="sng" dirty="0">
                <a:latin typeface="Times New Roman" pitchFamily="18" charset="0"/>
                <a:cs typeface="Times New Roman" pitchFamily="18" charset="0"/>
              </a:rPr>
              <a:t>specification </a:t>
            </a:r>
            <a:r>
              <a:rPr lang="en-US" sz="2800" dirty="0">
                <a:latin typeface="Times New Roman" pitchFamily="18" charset="0"/>
                <a:cs typeface="Times New Roman" pitchFamily="18" charset="0"/>
              </a:rPr>
              <a:t>of any defects if they are </a:t>
            </a:r>
            <a:r>
              <a:rPr lang="en-US" sz="2800" b="1" dirty="0">
                <a:latin typeface="Times New Roman" pitchFamily="18" charset="0"/>
                <a:cs typeface="Times New Roman" pitchFamily="18" charset="0"/>
              </a:rPr>
              <a:t>obvious</a:t>
            </a:r>
          </a:p>
          <a:p>
            <a:pPr lvl="2" algn="just">
              <a:lnSpc>
                <a:spcPct val="95000"/>
              </a:lnSpc>
              <a:buClr>
                <a:srgbClr val="000000"/>
              </a:buClr>
              <a:buSzPct val="100000"/>
              <a:buFontTx/>
              <a:buChar char="•"/>
              <a:defRPr/>
            </a:pPr>
            <a:r>
              <a:rPr lang="en-US" dirty="0">
                <a:latin typeface="Times New Roman" pitchFamily="18" charset="0"/>
                <a:cs typeface="Times New Roman" pitchFamily="18" charset="0"/>
              </a:rPr>
              <a:t>Each defect must be described</a:t>
            </a:r>
            <a:endParaRPr lang="cs-CZ" dirty="0">
              <a:latin typeface="Times New Roman" pitchFamily="18" charset="0"/>
              <a:cs typeface="Times New Roman" pitchFamily="18" charset="0"/>
            </a:endParaRPr>
          </a:p>
          <a:p>
            <a:pPr lvl="1" algn="just">
              <a:lnSpc>
                <a:spcPct val="95000"/>
              </a:lnSpc>
              <a:buClr>
                <a:srgbClr val="000000"/>
              </a:buClr>
              <a:buSzPct val="100000"/>
              <a:buFontTx/>
              <a:buChar char="•"/>
              <a:defRPr/>
            </a:pPr>
            <a:endParaRPr lang="en-US" sz="3200" b="1" dirty="0">
              <a:latin typeface="Times New Roman" pitchFamily="18" charset="0"/>
              <a:cs typeface="Times New Roman" pitchFamily="18" charset="0"/>
            </a:endParaRPr>
          </a:p>
          <a:p>
            <a:pPr lvl="1" algn="just">
              <a:lnSpc>
                <a:spcPct val="95000"/>
              </a:lnSpc>
              <a:buClr>
                <a:srgbClr val="000000"/>
              </a:buClr>
              <a:buSzPct val="100000"/>
              <a:buFontTx/>
              <a:buChar char="•"/>
              <a:defRPr/>
            </a:pPr>
            <a:r>
              <a:rPr lang="en-US" sz="2800" dirty="0">
                <a:latin typeface="Times New Roman" pitchFamily="18" charset="0"/>
                <a:cs typeface="Times New Roman" pitchFamily="18" charset="0"/>
              </a:rPr>
              <a:t>In case of </a:t>
            </a:r>
            <a:r>
              <a:rPr lang="en-US" sz="2800" b="1" dirty="0">
                <a:latin typeface="Times New Roman" pitchFamily="18" charset="0"/>
                <a:cs typeface="Times New Roman" pitchFamily="18" charset="0"/>
              </a:rPr>
              <a:t>hidden</a:t>
            </a:r>
            <a:r>
              <a:rPr lang="en-US" sz="2800" dirty="0">
                <a:latin typeface="Times New Roman" pitchFamily="18" charset="0"/>
                <a:cs typeface="Times New Roman" pitchFamily="18" charset="0"/>
              </a:rPr>
              <a:t> defects it is enough to notify them</a:t>
            </a:r>
            <a:endParaRPr lang="cs-CZ" sz="2800" b="1" dirty="0">
              <a:latin typeface="Times New Roman" pitchFamily="18" charset="0"/>
              <a:cs typeface="Times New Roman" pitchFamily="18" charset="0"/>
            </a:endParaRPr>
          </a:p>
          <a:p>
            <a:pPr lvl="1" algn="just">
              <a:lnSpc>
                <a:spcPct val="95000"/>
              </a:lnSpc>
              <a:buClr>
                <a:srgbClr val="000000"/>
              </a:buClr>
              <a:buSzPct val="100000"/>
              <a:defRPr/>
            </a:pPr>
            <a:endParaRPr lang="en-US" sz="3200" b="1" dirty="0">
              <a:latin typeface="Times New Roman" pitchFamily="18" charset="0"/>
              <a:cs typeface="Times New Roman" pitchFamily="18" charset="0"/>
            </a:endParaRPr>
          </a:p>
          <a:p>
            <a:pPr lvl="1" algn="just">
              <a:lnSpc>
                <a:spcPct val="95000"/>
              </a:lnSpc>
              <a:buClr>
                <a:srgbClr val="000000"/>
              </a:buClr>
              <a:buSzPct val="100000"/>
              <a:buFontTx/>
              <a:buChar char="•"/>
              <a:defRPr/>
            </a:pPr>
            <a:r>
              <a:rPr lang="en-US" sz="2800" dirty="0">
                <a:latin typeface="Times New Roman" pitchFamily="18" charset="0"/>
                <a:cs typeface="Times New Roman" pitchFamily="18" charset="0"/>
              </a:rPr>
              <a:t>The form of the notification is not regulated </a:t>
            </a:r>
          </a:p>
          <a:p>
            <a:pPr lvl="2" algn="just">
              <a:lnSpc>
                <a:spcPct val="95000"/>
              </a:lnSpc>
              <a:buClr>
                <a:srgbClr val="000000"/>
              </a:buClr>
              <a:buSzPct val="80000"/>
              <a:buFont typeface="Courier New" charset="0"/>
              <a:buChar char="o"/>
              <a:defRPr/>
            </a:pPr>
            <a:r>
              <a:rPr lang="en-US" sz="2600" dirty="0">
                <a:latin typeface="Times New Roman" pitchFamily="18" charset="0"/>
                <a:cs typeface="Times New Roman" pitchFamily="18" charset="0"/>
              </a:rPr>
              <a:t>So </a:t>
            </a:r>
            <a:r>
              <a:rPr lang="en-US" sz="2600" b="1" dirty="0">
                <a:latin typeface="Times New Roman" pitchFamily="18" charset="0"/>
                <a:cs typeface="Times New Roman" pitchFamily="18" charset="0"/>
              </a:rPr>
              <a:t>informal agreement </a:t>
            </a:r>
            <a:r>
              <a:rPr lang="en-US" sz="2600" dirty="0">
                <a:latin typeface="Times New Roman" pitchFamily="18" charset="0"/>
                <a:cs typeface="Times New Roman" pitchFamily="18" charset="0"/>
              </a:rPr>
              <a:t>are valid which is basically general regulation known for any purchase contract</a:t>
            </a:r>
            <a:endParaRPr lang="cs-CZ" sz="2600" dirty="0">
              <a:latin typeface="Times New Roman" pitchFamily="18" charset="0"/>
              <a:cs typeface="Times New Roman" pitchFamily="18" charset="0"/>
            </a:endParaRPr>
          </a:p>
          <a:p>
            <a:pPr lvl="2" algn="just">
              <a:lnSpc>
                <a:spcPct val="95000"/>
              </a:lnSpc>
              <a:buClr>
                <a:srgbClr val="000000"/>
              </a:buClr>
              <a:buSzPct val="80000"/>
              <a:buFont typeface="Courier New" charset="0"/>
              <a:buChar char="o"/>
              <a:defRPr/>
            </a:pPr>
            <a:endParaRPr lang="cs-CZ" sz="2800" dirty="0">
              <a:latin typeface="Times New Roman" pitchFamily="18" charset="0"/>
              <a:cs typeface="Times New Roman" pitchFamily="18" charset="0"/>
            </a:endParaRPr>
          </a:p>
          <a:p>
            <a:pPr lvl="2" algn="just">
              <a:lnSpc>
                <a:spcPct val="95000"/>
              </a:lnSpc>
              <a:buClr>
                <a:srgbClr val="000000"/>
              </a:buClr>
              <a:buSzPct val="80000"/>
              <a:buFont typeface="Courier New" charset="0"/>
              <a:buChar char="o"/>
              <a:defRPr/>
            </a:pPr>
            <a:endParaRPr lang="cs-CZ" sz="2800" dirty="0">
              <a:latin typeface="Times New Roman" pitchFamily="18" charset="0"/>
              <a:cs typeface="Times New Roman" pitchFamily="18" charset="0"/>
            </a:endParaRPr>
          </a:p>
          <a:p>
            <a:pPr lvl="2" algn="just">
              <a:lnSpc>
                <a:spcPct val="95000"/>
              </a:lnSpc>
              <a:buClr>
                <a:srgbClr val="000000"/>
              </a:buClr>
              <a:buSzPct val="80000"/>
              <a:buFont typeface="Courier New" charset="0"/>
              <a:buChar char="o"/>
              <a:defRPr/>
            </a:pPr>
            <a:endParaRPr lang="cs-CZ" sz="2800" dirty="0">
              <a:latin typeface="Times New Roman" pitchFamily="18" charset="0"/>
              <a:cs typeface="Times New Roman" pitchFamily="18" charset="0"/>
            </a:endParaRPr>
          </a:p>
          <a:p>
            <a:pPr lvl="2" algn="just">
              <a:lnSpc>
                <a:spcPct val="95000"/>
              </a:lnSpc>
              <a:buClr>
                <a:srgbClr val="000000"/>
              </a:buClr>
              <a:buSzPct val="80000"/>
              <a:buFont typeface="Courier New" charset="0"/>
              <a:buChar char="o"/>
              <a:defRPr/>
            </a:pPr>
            <a:endParaRPr lang="cs-CZ" sz="2800" dirty="0">
              <a:latin typeface="Times New Roman" pitchFamily="18" charset="0"/>
              <a:cs typeface="Times New Roman" pitchFamily="18" charset="0"/>
            </a:endParaRPr>
          </a:p>
          <a:p>
            <a:pPr lvl="2" algn="just">
              <a:lnSpc>
                <a:spcPct val="95000"/>
              </a:lnSpc>
              <a:buClr>
                <a:srgbClr val="000000"/>
              </a:buClr>
              <a:buSzPct val="80000"/>
              <a:buFont typeface="Courier New" charset="0"/>
              <a:buChar char="o"/>
              <a:defRPr/>
            </a:pPr>
            <a:endParaRPr lang="cs-CZ" sz="2800" dirty="0">
              <a:latin typeface="Times New Roman" pitchFamily="18" charset="0"/>
              <a:cs typeface="Times New Roman" pitchFamily="18" charset="0"/>
            </a:endParaRPr>
          </a:p>
          <a:p>
            <a:pPr lvl="2" algn="just">
              <a:lnSpc>
                <a:spcPct val="95000"/>
              </a:lnSpc>
              <a:buClr>
                <a:srgbClr val="000000"/>
              </a:buClr>
              <a:buSzPct val="80000"/>
              <a:buFont typeface="Courier New" charset="0"/>
              <a:buChar char="o"/>
              <a:defRPr/>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Moderation (Art. 40)</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395288" y="2060848"/>
            <a:ext cx="8248678" cy="4368548"/>
          </a:xfrm>
          <a:prstGeom prst="rect">
            <a:avLst/>
          </a:prstGeom>
        </p:spPr>
        <p:txBody>
          <a:bodyPr vert="horz" lIns="0" tIns="0" rIns="0" bIns="0" rtlCol="0">
            <a:normAutofit fontScale="92500" lnSpcReduction="10000"/>
          </a:bodyPr>
          <a:lstStyle/>
          <a:p>
            <a:pPr marL="457200" marR="0" lvl="1" indent="-307975" algn="ctr" defTabSz="914400" rtl="0" eaLnBrk="1" fontAlgn="auto" latinLnBrk="0" hangingPunct="1">
              <a:lnSpc>
                <a:spcPct val="95000"/>
              </a:lnSpc>
              <a:spcBef>
                <a:spcPct val="0"/>
              </a:spcBef>
              <a:spcAft>
                <a:spcPts val="0"/>
              </a:spcAft>
              <a:buClr>
                <a:srgbClr val="000000"/>
              </a:buClr>
              <a:buSzTx/>
              <a:tabLst/>
              <a:defRPr/>
            </a:pPr>
            <a:r>
              <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defects </a:t>
            </a:r>
            <a:r>
              <a:rPr kumimoji="0" lang="en-US" sz="28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are not notified </a:t>
            </a:r>
            <a:r>
              <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then buyer</a:t>
            </a:r>
            <a:r>
              <a:rPr kumimoji="0" lang="en-US" altLang="en-GB"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a:t>
            </a:r>
            <a:r>
              <a:rPr kumimoji="0" lang="en-US" sz="28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rights won</a:t>
            </a:r>
            <a:r>
              <a:rPr kumimoji="0" lang="en-US" altLang="en-GB" sz="28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8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be terminated in case that:</a:t>
            </a:r>
            <a:endParaRPr lang="cs-CZ" sz="2800" b="1" dirty="0">
              <a:latin typeface="Times New Roman" pitchFamily="18" charset="0"/>
              <a:ea typeface="ＭＳ Ｐゴシック" pitchFamily="34" charset="-128"/>
              <a:cs typeface="Times New Roman" pitchFamily="18" charset="0"/>
            </a:endParaRPr>
          </a:p>
          <a:p>
            <a:pPr marL="457200" marR="0" lvl="1" indent="-307975" algn="ctr" defTabSz="914400" rtl="0" eaLnBrk="1" fontAlgn="auto" latinLnBrk="0" hangingPunct="1">
              <a:lnSpc>
                <a:spcPct val="95000"/>
              </a:lnSpc>
              <a:spcBef>
                <a:spcPct val="0"/>
              </a:spcBef>
              <a:spcAft>
                <a:spcPts val="0"/>
              </a:spcAft>
              <a:buClr>
                <a:srgbClr val="000000"/>
              </a:buClr>
              <a:buSzTx/>
              <a:tabLst/>
              <a:defRPr/>
            </a:pPr>
            <a:endParaRPr kumimoji="0" lang="en-US" sz="28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ctr"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the </a:t>
            </a:r>
            <a:r>
              <a:rPr kumimoji="0" lang="en-US" sz="2400" b="1" i="0"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seller knew</a:t>
            </a:r>
            <a:r>
              <a:rPr kumimoji="0" lang="en-US" sz="2400" b="0" i="0"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r>
              <a:rPr kumimoji="0" lang="en-US" sz="24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or could have known and didn</a:t>
            </a:r>
            <a:r>
              <a:rPr kumimoji="0" lang="en-US" altLang="en-GB" sz="24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tell the buyer</a:t>
            </a:r>
            <a:endPar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ctr" defTabSz="914400" rtl="0" eaLnBrk="1" fontAlgn="auto" latinLnBrk="0" hangingPunct="1">
              <a:lnSpc>
                <a:spcPct val="95000"/>
              </a:lnSpc>
              <a:spcBef>
                <a:spcPct val="0"/>
              </a:spcBef>
              <a:spcAft>
                <a:spcPts val="0"/>
              </a:spcAft>
              <a:buClr>
                <a:srgbClr val="000000"/>
              </a:buClr>
              <a:buSzTx/>
              <a:buFontTx/>
              <a:buChar char=" "/>
              <a:tabLst/>
              <a:defRPr/>
            </a:pPr>
            <a:endPar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indent="-307975">
              <a:lnSpc>
                <a:spcPct val="95000"/>
              </a:lnSpc>
              <a:spcBef>
                <a:spcPct val="0"/>
              </a:spcBef>
              <a:buClr>
                <a:srgbClr val="000000"/>
              </a:buClr>
              <a:defRPr/>
            </a:pPr>
            <a:r>
              <a:rPr kumimoji="0" lang="en-US" sz="28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Example:</a:t>
            </a:r>
            <a:endPar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14325" lvl="1" indent="-257175">
              <a:lnSpc>
                <a:spcPct val="95000"/>
              </a:lnSpc>
              <a:spcBef>
                <a:spcPct val="0"/>
              </a:spcBef>
              <a:buClr>
                <a:srgbClr val="000000"/>
              </a:buClr>
              <a:buSzPct val="80000"/>
              <a:buFont typeface="Courier New" pitchFamily="49" charset="0"/>
              <a:buChar char="o"/>
              <a:defRPr/>
            </a:pPr>
            <a:r>
              <a:rPr kumimoji="0" lang="en-US" sz="2400" b="1" i="1"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Wine contained 7 % of water</a:t>
            </a:r>
            <a:r>
              <a:rPr kumimoji="0" lang="en-US" sz="24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and then was destroyed by state authorities </a:t>
            </a:r>
            <a:r>
              <a:rPr kumimoji="0" lang="en-US" sz="2400" b="0" i="1"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buyer</a:t>
            </a:r>
            <a:r>
              <a:rPr kumimoji="0" lang="en-US" altLang="en-GB" sz="2400" b="0" i="1"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0" i="1"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expenses.</a:t>
            </a:r>
          </a:p>
          <a:p>
            <a:pPr lvl="1" indent="-400050">
              <a:lnSpc>
                <a:spcPct val="95000"/>
              </a:lnSpc>
              <a:spcBef>
                <a:spcPct val="0"/>
              </a:spcBef>
              <a:buClr>
                <a:srgbClr val="000000"/>
              </a:buClr>
              <a:buSzPct val="80000"/>
              <a:buFont typeface="Courier New" pitchFamily="49" charset="0"/>
              <a:buChar char="o"/>
              <a:defRPr/>
            </a:pPr>
            <a:r>
              <a:rPr kumimoji="0" lang="en-US" sz="2400" b="0" i="1" u="sng"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Accourding</a:t>
            </a:r>
            <a:r>
              <a:rPr kumimoji="0" lang="en-US" sz="2400" b="0" i="1"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the court the buyer didn</a:t>
            </a:r>
            <a:r>
              <a:rPr kumimoji="0" lang="en-US" altLang="en-GB" sz="2400" b="0" i="1"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0" i="1"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lose the damage compensation right</a:t>
            </a:r>
            <a:r>
              <a:rPr kumimoji="0" lang="en-US" sz="24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even thought the buyer didn</a:t>
            </a:r>
            <a:r>
              <a:rPr kumimoji="0" lang="en-US" altLang="en-GB" sz="24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test the wine if it was water or not. </a:t>
            </a:r>
            <a:r>
              <a:rPr kumimoji="0" lang="en-US" sz="2400" b="1"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seller had to be aware of the defects.</a:t>
            </a:r>
          </a:p>
          <a:p>
            <a:pPr lvl="1" indent="-400050">
              <a:lnSpc>
                <a:spcPct val="95000"/>
              </a:lnSpc>
              <a:spcBef>
                <a:spcPct val="0"/>
              </a:spcBef>
              <a:buClr>
                <a:srgbClr val="000000"/>
              </a:buClr>
              <a:buSzPct val="80000"/>
              <a:buFont typeface="Courier New" pitchFamily="49" charset="0"/>
              <a:buChar char="o"/>
              <a:defRPr/>
            </a:pPr>
            <a:r>
              <a:rPr kumimoji="0" lang="en-US" sz="2400" i="1"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It is </a:t>
            </a:r>
            <a:r>
              <a:rPr lang="en-US" sz="2400" i="1" dirty="0">
                <a:latin typeface="Times New Roman" pitchFamily="18" charset="0"/>
                <a:ea typeface="ＭＳ Ｐゴシック" pitchFamily="34" charset="-128"/>
                <a:cs typeface="Times New Roman" pitchFamily="18" charset="0"/>
              </a:rPr>
              <a:t>b</a:t>
            </a:r>
            <a:r>
              <a:rPr kumimoji="0" lang="en-US" sz="2400" i="1"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ased</a:t>
            </a:r>
            <a:r>
              <a:rPr kumimoji="0" lang="en-US" sz="2400" i="1"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on different definition of % water in wine by different state regulation</a:t>
            </a:r>
          </a:p>
        </p:txBody>
      </p:sp>
      <p:sp>
        <p:nvSpPr>
          <p:cNvPr id="2" name="Obdélník 1">
            <a:extLst>
              <a:ext uri="{FF2B5EF4-FFF2-40B4-BE49-F238E27FC236}">
                <a16:creationId xmlns:a16="http://schemas.microsoft.com/office/drawing/2014/main" id="{19C12189-526B-E141-8545-B5C94FAAD551}"/>
              </a:ext>
            </a:extLst>
          </p:cNvPr>
          <p:cNvSpPr/>
          <p:nvPr/>
        </p:nvSpPr>
        <p:spPr>
          <a:xfrm>
            <a:off x="179512" y="928670"/>
            <a:ext cx="8856984" cy="923330"/>
          </a:xfrm>
          <a:prstGeom prst="rect">
            <a:avLst/>
          </a:prstGeom>
        </p:spPr>
        <p:txBody>
          <a:bodyPr wrap="square">
            <a:spAutoFit/>
          </a:bodyPr>
          <a:lstStyle/>
          <a:p>
            <a:r>
              <a:rPr lang="cs-CZ" i="1" dirty="0"/>
              <a:t>Art. 40: </a:t>
            </a:r>
            <a:r>
              <a:rPr lang="cs-CZ" i="1" dirty="0" err="1"/>
              <a:t>The</a:t>
            </a:r>
            <a:r>
              <a:rPr lang="cs-CZ" i="1" dirty="0"/>
              <a:t> </a:t>
            </a:r>
            <a:r>
              <a:rPr lang="cs-CZ" i="1" dirty="0" err="1"/>
              <a:t>seller</a:t>
            </a:r>
            <a:r>
              <a:rPr lang="cs-CZ" i="1" dirty="0"/>
              <a:t> </a:t>
            </a:r>
            <a:r>
              <a:rPr lang="cs-CZ" i="1" dirty="0" err="1"/>
              <a:t>is</a:t>
            </a:r>
            <a:r>
              <a:rPr lang="cs-CZ" i="1" dirty="0"/>
              <a:t> not </a:t>
            </a:r>
            <a:r>
              <a:rPr lang="cs-CZ" i="1" dirty="0" err="1"/>
              <a:t>entitled</a:t>
            </a:r>
            <a:r>
              <a:rPr lang="cs-CZ" i="1" dirty="0"/>
              <a:t> to </a:t>
            </a:r>
            <a:r>
              <a:rPr lang="cs-CZ" i="1" dirty="0" err="1"/>
              <a:t>rely</a:t>
            </a:r>
            <a:r>
              <a:rPr lang="cs-CZ" i="1" dirty="0"/>
              <a:t> on </a:t>
            </a:r>
            <a:r>
              <a:rPr lang="cs-CZ" i="1" dirty="0" err="1"/>
              <a:t>the</a:t>
            </a:r>
            <a:r>
              <a:rPr lang="cs-CZ" i="1" dirty="0"/>
              <a:t> </a:t>
            </a:r>
            <a:r>
              <a:rPr lang="cs-CZ" i="1" dirty="0" err="1"/>
              <a:t>provisions</a:t>
            </a:r>
            <a:r>
              <a:rPr lang="cs-CZ" i="1" dirty="0"/>
              <a:t> </a:t>
            </a:r>
            <a:r>
              <a:rPr lang="cs-CZ" i="1" dirty="0" err="1"/>
              <a:t>of</a:t>
            </a:r>
            <a:r>
              <a:rPr lang="cs-CZ" i="1" dirty="0"/>
              <a:t> </a:t>
            </a:r>
            <a:r>
              <a:rPr lang="cs-CZ" i="1" dirty="0" err="1"/>
              <a:t>articles</a:t>
            </a:r>
            <a:r>
              <a:rPr lang="cs-CZ" i="1" dirty="0"/>
              <a:t> 38 and 39 </a:t>
            </a:r>
            <a:r>
              <a:rPr lang="cs-CZ" i="1" dirty="0" err="1"/>
              <a:t>if</a:t>
            </a:r>
            <a:r>
              <a:rPr lang="cs-CZ" i="1" dirty="0"/>
              <a:t> </a:t>
            </a:r>
            <a:r>
              <a:rPr lang="cs-CZ" i="1" dirty="0" err="1"/>
              <a:t>the</a:t>
            </a:r>
            <a:r>
              <a:rPr lang="cs-CZ" i="1" dirty="0"/>
              <a:t> </a:t>
            </a:r>
            <a:r>
              <a:rPr lang="cs-CZ" i="1" dirty="0" err="1"/>
              <a:t>lack</a:t>
            </a:r>
            <a:r>
              <a:rPr lang="cs-CZ" i="1" dirty="0"/>
              <a:t> </a:t>
            </a:r>
            <a:r>
              <a:rPr lang="cs-CZ" i="1" dirty="0" err="1"/>
              <a:t>of</a:t>
            </a:r>
            <a:r>
              <a:rPr lang="cs-CZ" i="1" dirty="0"/>
              <a:t> </a:t>
            </a:r>
            <a:r>
              <a:rPr lang="cs-CZ" i="1" dirty="0" err="1"/>
              <a:t>conformity</a:t>
            </a:r>
            <a:r>
              <a:rPr lang="cs-CZ" i="1" dirty="0"/>
              <a:t> </a:t>
            </a:r>
            <a:r>
              <a:rPr lang="cs-CZ" i="1" dirty="0" err="1"/>
              <a:t>relates</a:t>
            </a:r>
            <a:r>
              <a:rPr lang="cs-CZ" i="1" dirty="0"/>
              <a:t> to </a:t>
            </a:r>
            <a:r>
              <a:rPr lang="cs-CZ" i="1" dirty="0" err="1"/>
              <a:t>facts</a:t>
            </a:r>
            <a:r>
              <a:rPr lang="cs-CZ" i="1" dirty="0"/>
              <a:t> </a:t>
            </a:r>
            <a:r>
              <a:rPr lang="cs-CZ" i="1" dirty="0" err="1"/>
              <a:t>of</a:t>
            </a:r>
            <a:r>
              <a:rPr lang="cs-CZ" i="1" dirty="0"/>
              <a:t> </a:t>
            </a:r>
            <a:r>
              <a:rPr lang="cs-CZ" i="1" dirty="0" err="1"/>
              <a:t>which</a:t>
            </a:r>
            <a:r>
              <a:rPr lang="cs-CZ" i="1" dirty="0"/>
              <a:t> he </a:t>
            </a:r>
            <a:r>
              <a:rPr lang="cs-CZ" i="1" dirty="0" err="1"/>
              <a:t>knew</a:t>
            </a:r>
            <a:r>
              <a:rPr lang="cs-CZ" i="1" dirty="0"/>
              <a:t> </a:t>
            </a:r>
            <a:r>
              <a:rPr lang="cs-CZ" i="1" dirty="0" err="1"/>
              <a:t>or</a:t>
            </a:r>
            <a:r>
              <a:rPr lang="cs-CZ" i="1" dirty="0"/>
              <a:t> </a:t>
            </a:r>
            <a:r>
              <a:rPr lang="cs-CZ" i="1" dirty="0" err="1"/>
              <a:t>could</a:t>
            </a:r>
            <a:r>
              <a:rPr lang="cs-CZ" i="1" dirty="0"/>
              <a:t> not </a:t>
            </a:r>
            <a:r>
              <a:rPr lang="cs-CZ" i="1" dirty="0" err="1"/>
              <a:t>have</a:t>
            </a:r>
            <a:r>
              <a:rPr lang="cs-CZ" i="1" dirty="0"/>
              <a:t> </a:t>
            </a:r>
            <a:r>
              <a:rPr lang="cs-CZ" i="1" dirty="0" err="1"/>
              <a:t>been</a:t>
            </a:r>
            <a:r>
              <a:rPr lang="cs-CZ" i="1" dirty="0"/>
              <a:t> </a:t>
            </a:r>
            <a:r>
              <a:rPr lang="cs-CZ" i="1" dirty="0" err="1"/>
              <a:t>unaware</a:t>
            </a:r>
            <a:r>
              <a:rPr lang="cs-CZ" i="1" dirty="0"/>
              <a:t> and </a:t>
            </a:r>
            <a:r>
              <a:rPr lang="cs-CZ" i="1" dirty="0" err="1"/>
              <a:t>which</a:t>
            </a:r>
            <a:r>
              <a:rPr lang="cs-CZ" i="1" dirty="0"/>
              <a:t> he </a:t>
            </a:r>
            <a:r>
              <a:rPr lang="cs-CZ" i="1" dirty="0" err="1"/>
              <a:t>did</a:t>
            </a:r>
            <a:r>
              <a:rPr lang="cs-CZ" i="1" dirty="0"/>
              <a:t> not </a:t>
            </a:r>
            <a:r>
              <a:rPr lang="cs-CZ" i="1" dirty="0" err="1"/>
              <a:t>disclose</a:t>
            </a:r>
            <a:r>
              <a:rPr lang="cs-CZ" i="1" dirty="0"/>
              <a:t> to </a:t>
            </a:r>
            <a:r>
              <a:rPr lang="cs-CZ" i="1" dirty="0" err="1"/>
              <a:t>the</a:t>
            </a:r>
            <a:r>
              <a:rPr lang="cs-CZ" i="1" dirty="0"/>
              <a:t> </a:t>
            </a:r>
            <a:r>
              <a:rPr lang="cs-CZ" i="1" dirty="0" err="1"/>
              <a:t>buyer</a:t>
            </a:r>
            <a:r>
              <a:rPr lang="cs-CZ" i="1" dirty="0"/>
              <a:t>.</a:t>
            </a:r>
          </a:p>
        </p:txBody>
      </p:sp>
    </p:spTree>
    <p:extLst>
      <p:ext uri="{BB962C8B-B14F-4D97-AF65-F5344CB8AC3E}">
        <p14:creationId xmlns:p14="http://schemas.microsoft.com/office/powerpoint/2010/main" val="1504720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Moderation (art.44)</a:t>
            </a:r>
            <a:endParaRPr lang="en-GB" sz="3600" b="1" dirty="0">
              <a:solidFill>
                <a:schemeClr val="bg1"/>
              </a:solidFill>
              <a:latin typeface="Times New Roman" pitchFamily="18" charset="0"/>
              <a:cs typeface="Times New Roman" pitchFamily="18" charset="0"/>
            </a:endParaRPr>
          </a:p>
        </p:txBody>
      </p:sp>
      <p:sp>
        <p:nvSpPr>
          <p:cNvPr id="5" name="Rectangle 2"/>
          <p:cNvSpPr>
            <a:spLocks noChangeArrowheads="1"/>
          </p:cNvSpPr>
          <p:nvPr/>
        </p:nvSpPr>
        <p:spPr bwMode="auto">
          <a:xfrm>
            <a:off x="0" y="1897059"/>
            <a:ext cx="9144000" cy="1031875"/>
          </a:xfrm>
          <a:prstGeom prst="rect">
            <a:avLst/>
          </a:prstGeom>
          <a:noFill/>
          <a:ln w="9525">
            <a:noFill/>
            <a:miter lim="800000"/>
            <a:headEnd/>
            <a:tailEnd/>
          </a:ln>
        </p:spPr>
        <p:txBody>
          <a:bodyPr>
            <a:spAutoFit/>
          </a:bodyPr>
          <a:lstStyle/>
          <a:p>
            <a:pPr lvl="1" indent="-307975" algn="ctr">
              <a:lnSpc>
                <a:spcPct val="95000"/>
              </a:lnSpc>
              <a:buClr>
                <a:srgbClr val="000000"/>
              </a:buClr>
            </a:pPr>
            <a:r>
              <a:rPr lang="cs-CZ" sz="3200" dirty="0">
                <a:latin typeface="Times New Roman" pitchFamily="18" charset="0"/>
                <a:cs typeface="Times New Roman" pitchFamily="18" charset="0"/>
              </a:rPr>
              <a:t>T</a:t>
            </a:r>
            <a:r>
              <a:rPr lang="en-US" sz="3200" dirty="0">
                <a:latin typeface="Times New Roman" pitchFamily="18" charset="0"/>
                <a:cs typeface="Times New Roman" pitchFamily="18" charset="0"/>
              </a:rPr>
              <a:t>he buyer </a:t>
            </a:r>
            <a:r>
              <a:rPr lang="en-US" sz="3200" u="sng" dirty="0">
                <a:latin typeface="Times New Roman" pitchFamily="18" charset="0"/>
                <a:cs typeface="Times New Roman" pitchFamily="18" charset="0"/>
              </a:rPr>
              <a:t>didn</a:t>
            </a:r>
            <a:r>
              <a:rPr lang="en-US" altLang="en-GB" sz="3200" u="sng" dirty="0">
                <a:latin typeface="Times New Roman" pitchFamily="18" charset="0"/>
                <a:cs typeface="Times New Roman" pitchFamily="18" charset="0"/>
              </a:rPr>
              <a:t>’</a:t>
            </a:r>
            <a:r>
              <a:rPr lang="en-US" sz="3200" u="sng" dirty="0">
                <a:latin typeface="Times New Roman" pitchFamily="18" charset="0"/>
                <a:cs typeface="Times New Roman" pitchFamily="18" charset="0"/>
              </a:rPr>
              <a:t>t send </a:t>
            </a:r>
            <a:r>
              <a:rPr lang="en-US" sz="3200" dirty="0">
                <a:latin typeface="Times New Roman" pitchFamily="18" charset="0"/>
                <a:cs typeface="Times New Roman" pitchFamily="18" charset="0"/>
              </a:rPr>
              <a:t>any defect notification </a:t>
            </a:r>
            <a:r>
              <a:rPr lang="en-US" sz="3200" b="1" dirty="0">
                <a:latin typeface="Times New Roman" pitchFamily="18" charset="0"/>
                <a:cs typeface="Times New Roman" pitchFamily="18" charset="0"/>
              </a:rPr>
              <a:t>for excusable reasons. </a:t>
            </a:r>
          </a:p>
        </p:txBody>
      </p:sp>
      <p:sp>
        <p:nvSpPr>
          <p:cNvPr id="6" name="Rectangle 2"/>
          <p:cNvSpPr txBox="1">
            <a:spLocks noChangeArrowheads="1"/>
          </p:cNvSpPr>
          <p:nvPr/>
        </p:nvSpPr>
        <p:spPr>
          <a:xfrm>
            <a:off x="1714480" y="2928934"/>
            <a:ext cx="5795962" cy="3517900"/>
          </a:xfrm>
          <a:prstGeom prst="rect">
            <a:avLst/>
          </a:prstGeom>
        </p:spPr>
        <p:txBody>
          <a:bodyPr vert="horz" lIns="0" tIns="0" rIns="0" bIns="0" rtlCol="0">
            <a:normAutofit/>
          </a:bodyPr>
          <a:lstStyle/>
          <a:p>
            <a:pPr marL="466725" marR="0" lvl="1" indent="0" algn="ctr" defTabSz="914400" rtl="0" eaLnBrk="1" fontAlgn="auto" latinLnBrk="0" hangingPunct="1">
              <a:lnSpc>
                <a:spcPct val="95000"/>
              </a:lnSpc>
              <a:spcBef>
                <a:spcPct val="0"/>
              </a:spcBef>
              <a:spcAft>
                <a:spcPts val="0"/>
              </a:spcAft>
              <a:buClr>
                <a:srgbClr val="000000"/>
              </a:buClr>
              <a:buSzTx/>
              <a:buFont typeface="Wingdings" pitchFamily="2" charset="2"/>
              <a:buNone/>
              <a:tabLst/>
              <a:defRPr/>
            </a:pPr>
            <a:r>
              <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„Excusable reasons</a:t>
            </a:r>
            <a:r>
              <a:rPr kumimoji="0" lang="ja-JP" alt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altLang="ja-JP"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p>
          <a:p>
            <a:pPr marL="771525" marR="0" lvl="2" indent="-257175" algn="ctr"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Natural disasters, </a:t>
            </a:r>
          </a:p>
          <a:p>
            <a:pPr marL="771525" marR="0" lvl="2" indent="-257175" algn="ctr"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strikes etc.</a:t>
            </a:r>
          </a:p>
          <a:p>
            <a:pPr marL="771525" marR="0" lvl="2" indent="-257175" algn="ctr"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Diseases</a:t>
            </a:r>
          </a:p>
          <a:p>
            <a:pPr marL="0" marR="0" lvl="0" indent="0" algn="ctr" defTabSz="914400" rtl="0" eaLnBrk="1" fontAlgn="auto" latinLnBrk="0" hangingPunct="1">
              <a:lnSpc>
                <a:spcPct val="95000"/>
              </a:lnSpc>
              <a:spcBef>
                <a:spcPct val="0"/>
              </a:spcBef>
              <a:spcAft>
                <a:spcPts val="0"/>
              </a:spcAft>
              <a:buClr>
                <a:srgbClr val="000000"/>
              </a:buClr>
              <a:buSzPct val="80000"/>
              <a:buFont typeface="Courier New" pitchFamily="49" charset="0"/>
              <a:buNone/>
              <a:tabLst/>
              <a:defRPr/>
            </a:pPr>
            <a:endPar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pic>
        <p:nvPicPr>
          <p:cNvPr id="7" name="Picture 1"/>
          <p:cNvPicPr>
            <a:picLocks noChangeAspect="1"/>
          </p:cNvPicPr>
          <p:nvPr/>
        </p:nvPicPr>
        <p:blipFill>
          <a:blip r:embed="rId2"/>
          <a:srcRect/>
          <a:stretch>
            <a:fillRect/>
          </a:stretch>
        </p:blipFill>
        <p:spPr bwMode="auto">
          <a:xfrm>
            <a:off x="0" y="2879725"/>
            <a:ext cx="2838450" cy="3978275"/>
          </a:xfrm>
          <a:prstGeom prst="rect">
            <a:avLst/>
          </a:prstGeom>
          <a:noFill/>
          <a:ln w="9525">
            <a:noFill/>
            <a:miter lim="800000"/>
            <a:headEnd/>
            <a:tailEnd/>
          </a:ln>
        </p:spPr>
      </p:pic>
      <p:pic>
        <p:nvPicPr>
          <p:cNvPr id="8" name="Picture 3"/>
          <p:cNvPicPr>
            <a:picLocks noChangeAspect="1"/>
          </p:cNvPicPr>
          <p:nvPr/>
        </p:nvPicPr>
        <p:blipFill>
          <a:blip r:embed="rId3"/>
          <a:srcRect/>
          <a:stretch>
            <a:fillRect/>
          </a:stretch>
        </p:blipFill>
        <p:spPr bwMode="auto">
          <a:xfrm>
            <a:off x="5872142" y="4591682"/>
            <a:ext cx="3276600" cy="2276475"/>
          </a:xfrm>
          <a:prstGeom prst="rect">
            <a:avLst/>
          </a:prstGeom>
          <a:noFill/>
          <a:ln w="9525">
            <a:noFill/>
            <a:miter lim="800000"/>
            <a:headEnd/>
            <a:tailEnd/>
          </a:ln>
        </p:spPr>
      </p:pic>
      <p:sp>
        <p:nvSpPr>
          <p:cNvPr id="2" name="Obdélník 1">
            <a:extLst>
              <a:ext uri="{FF2B5EF4-FFF2-40B4-BE49-F238E27FC236}">
                <a16:creationId xmlns:a16="http://schemas.microsoft.com/office/drawing/2014/main" id="{BF8D7EA4-11A0-CA41-BDBC-AED582D03875}"/>
              </a:ext>
            </a:extLst>
          </p:cNvPr>
          <p:cNvSpPr/>
          <p:nvPr/>
        </p:nvSpPr>
        <p:spPr>
          <a:xfrm>
            <a:off x="40460" y="928670"/>
            <a:ext cx="9103539" cy="923330"/>
          </a:xfrm>
          <a:prstGeom prst="rect">
            <a:avLst/>
          </a:prstGeom>
        </p:spPr>
        <p:txBody>
          <a:bodyPr wrap="square">
            <a:spAutoFit/>
          </a:bodyPr>
          <a:lstStyle/>
          <a:p>
            <a:r>
              <a:rPr lang="cs-CZ" i="1" dirty="0"/>
              <a:t>Art 44: </a:t>
            </a:r>
            <a:r>
              <a:rPr lang="cs-CZ" i="1" dirty="0" err="1"/>
              <a:t>Notwithstanding</a:t>
            </a:r>
            <a:r>
              <a:rPr lang="cs-CZ" i="1" dirty="0"/>
              <a:t> </a:t>
            </a:r>
            <a:r>
              <a:rPr lang="cs-CZ" i="1" dirty="0" err="1"/>
              <a:t>the</a:t>
            </a:r>
            <a:r>
              <a:rPr lang="cs-CZ" i="1" dirty="0"/>
              <a:t> </a:t>
            </a:r>
            <a:r>
              <a:rPr lang="cs-CZ" i="1" dirty="0" err="1"/>
              <a:t>provisions</a:t>
            </a:r>
            <a:r>
              <a:rPr lang="cs-CZ" i="1" dirty="0"/>
              <a:t> </a:t>
            </a:r>
            <a:r>
              <a:rPr lang="cs-CZ" i="1" dirty="0" err="1"/>
              <a:t>of</a:t>
            </a:r>
            <a:r>
              <a:rPr lang="cs-CZ" i="1" dirty="0"/>
              <a:t> </a:t>
            </a:r>
            <a:r>
              <a:rPr lang="cs-CZ" i="1" dirty="0" err="1"/>
              <a:t>paragraph</a:t>
            </a:r>
            <a:r>
              <a:rPr lang="cs-CZ" i="1" dirty="0"/>
              <a:t> (1) </a:t>
            </a:r>
            <a:r>
              <a:rPr lang="cs-CZ" i="1" dirty="0" err="1"/>
              <a:t>of</a:t>
            </a:r>
            <a:r>
              <a:rPr lang="cs-CZ" i="1" dirty="0"/>
              <a:t> </a:t>
            </a:r>
            <a:r>
              <a:rPr lang="cs-CZ" i="1" dirty="0" err="1"/>
              <a:t>article</a:t>
            </a:r>
            <a:r>
              <a:rPr lang="cs-CZ" i="1" dirty="0"/>
              <a:t> 39 and </a:t>
            </a:r>
            <a:r>
              <a:rPr lang="cs-CZ" i="1" dirty="0" err="1"/>
              <a:t>paragraph</a:t>
            </a:r>
            <a:r>
              <a:rPr lang="cs-CZ" i="1" dirty="0"/>
              <a:t> (1) </a:t>
            </a:r>
            <a:r>
              <a:rPr lang="cs-CZ" i="1" dirty="0" err="1"/>
              <a:t>of</a:t>
            </a:r>
            <a:r>
              <a:rPr lang="cs-CZ" i="1" dirty="0"/>
              <a:t> </a:t>
            </a:r>
            <a:r>
              <a:rPr lang="cs-CZ" i="1" dirty="0" err="1"/>
              <a:t>article</a:t>
            </a:r>
            <a:r>
              <a:rPr lang="cs-CZ" i="1" dirty="0"/>
              <a:t> 43, </a:t>
            </a:r>
            <a:r>
              <a:rPr lang="cs-CZ" i="1" dirty="0" err="1"/>
              <a:t>the</a:t>
            </a:r>
            <a:r>
              <a:rPr lang="cs-CZ" i="1" dirty="0"/>
              <a:t> </a:t>
            </a:r>
            <a:r>
              <a:rPr lang="cs-CZ" i="1" dirty="0" err="1"/>
              <a:t>buyer</a:t>
            </a:r>
            <a:r>
              <a:rPr lang="cs-CZ" i="1" dirty="0"/>
              <a:t> </a:t>
            </a:r>
            <a:r>
              <a:rPr lang="cs-CZ" i="1" dirty="0" err="1"/>
              <a:t>may</a:t>
            </a:r>
            <a:r>
              <a:rPr lang="cs-CZ" i="1" dirty="0"/>
              <a:t> </a:t>
            </a:r>
            <a:r>
              <a:rPr lang="cs-CZ" i="1" dirty="0" err="1"/>
              <a:t>reduce</a:t>
            </a:r>
            <a:r>
              <a:rPr lang="cs-CZ" i="1" dirty="0"/>
              <a:t> </a:t>
            </a:r>
            <a:r>
              <a:rPr lang="cs-CZ" i="1" dirty="0" err="1"/>
              <a:t>the</a:t>
            </a:r>
            <a:r>
              <a:rPr lang="cs-CZ" i="1" dirty="0"/>
              <a:t> </a:t>
            </a:r>
            <a:r>
              <a:rPr lang="cs-CZ" i="1" dirty="0" err="1"/>
              <a:t>price</a:t>
            </a:r>
            <a:r>
              <a:rPr lang="cs-CZ" i="1" dirty="0"/>
              <a:t> in </a:t>
            </a:r>
            <a:r>
              <a:rPr lang="cs-CZ" i="1" dirty="0" err="1"/>
              <a:t>accordance</a:t>
            </a:r>
            <a:r>
              <a:rPr lang="cs-CZ" i="1" dirty="0"/>
              <a:t> </a:t>
            </a:r>
            <a:r>
              <a:rPr lang="cs-CZ" i="1" dirty="0" err="1"/>
              <a:t>with</a:t>
            </a:r>
            <a:r>
              <a:rPr lang="cs-CZ" i="1" dirty="0"/>
              <a:t> </a:t>
            </a:r>
            <a:r>
              <a:rPr lang="cs-CZ" i="1" dirty="0" err="1"/>
              <a:t>article</a:t>
            </a:r>
            <a:r>
              <a:rPr lang="cs-CZ" i="1" dirty="0"/>
              <a:t> 50 </a:t>
            </a:r>
            <a:r>
              <a:rPr lang="cs-CZ" i="1" dirty="0" err="1"/>
              <a:t>or</a:t>
            </a:r>
            <a:r>
              <a:rPr lang="cs-CZ" i="1" dirty="0"/>
              <a:t> </a:t>
            </a:r>
            <a:r>
              <a:rPr lang="cs-CZ" i="1" dirty="0" err="1"/>
              <a:t>claim</a:t>
            </a:r>
            <a:r>
              <a:rPr lang="cs-CZ" i="1" dirty="0"/>
              <a:t> </a:t>
            </a:r>
            <a:r>
              <a:rPr lang="cs-CZ" i="1" dirty="0" err="1"/>
              <a:t>damages</a:t>
            </a:r>
            <a:r>
              <a:rPr lang="cs-CZ" i="1" dirty="0"/>
              <a:t>, </a:t>
            </a:r>
            <a:r>
              <a:rPr lang="cs-CZ" i="1" dirty="0" err="1"/>
              <a:t>except</a:t>
            </a:r>
            <a:r>
              <a:rPr lang="cs-CZ" i="1" dirty="0"/>
              <a:t> </a:t>
            </a:r>
            <a:r>
              <a:rPr lang="cs-CZ" i="1" dirty="0" err="1"/>
              <a:t>for</a:t>
            </a:r>
            <a:r>
              <a:rPr lang="cs-CZ" i="1" dirty="0"/>
              <a:t> </a:t>
            </a:r>
            <a:r>
              <a:rPr lang="cs-CZ" i="1" dirty="0" err="1"/>
              <a:t>loss</a:t>
            </a:r>
            <a:r>
              <a:rPr lang="cs-CZ" i="1" dirty="0"/>
              <a:t> </a:t>
            </a:r>
            <a:r>
              <a:rPr lang="cs-CZ" i="1" dirty="0" err="1"/>
              <a:t>of</a:t>
            </a:r>
            <a:r>
              <a:rPr lang="cs-CZ" i="1" dirty="0"/>
              <a:t> profit, </a:t>
            </a:r>
            <a:r>
              <a:rPr lang="cs-CZ" i="1" dirty="0" err="1"/>
              <a:t>if</a:t>
            </a:r>
            <a:r>
              <a:rPr lang="cs-CZ" i="1" dirty="0"/>
              <a:t> he has a </a:t>
            </a:r>
            <a:r>
              <a:rPr lang="cs-CZ" i="1" dirty="0" err="1"/>
              <a:t>reasonable</a:t>
            </a:r>
            <a:r>
              <a:rPr lang="cs-CZ" i="1" dirty="0"/>
              <a:t> </a:t>
            </a:r>
            <a:r>
              <a:rPr lang="cs-CZ" i="1" dirty="0" err="1"/>
              <a:t>excuse</a:t>
            </a:r>
            <a:r>
              <a:rPr lang="cs-CZ" i="1" dirty="0"/>
              <a:t> </a:t>
            </a:r>
            <a:r>
              <a:rPr lang="cs-CZ" i="1" dirty="0" err="1"/>
              <a:t>for</a:t>
            </a:r>
            <a:r>
              <a:rPr lang="cs-CZ" i="1" dirty="0"/>
              <a:t> his </a:t>
            </a:r>
            <a:r>
              <a:rPr lang="cs-CZ" i="1" dirty="0" err="1"/>
              <a:t>failure</a:t>
            </a:r>
            <a:r>
              <a:rPr lang="cs-CZ" i="1" dirty="0"/>
              <a:t> to </a:t>
            </a:r>
            <a:r>
              <a:rPr lang="cs-CZ" i="1" dirty="0" err="1"/>
              <a:t>give</a:t>
            </a:r>
            <a:r>
              <a:rPr lang="cs-CZ" i="1" dirty="0"/>
              <a:t> </a:t>
            </a:r>
            <a:r>
              <a:rPr lang="cs-CZ" i="1" dirty="0" err="1"/>
              <a:t>the</a:t>
            </a:r>
            <a:r>
              <a:rPr lang="cs-CZ" i="1" dirty="0"/>
              <a:t> </a:t>
            </a:r>
            <a:r>
              <a:rPr lang="cs-CZ" i="1" dirty="0" err="1"/>
              <a:t>required</a:t>
            </a:r>
            <a:r>
              <a:rPr lang="cs-CZ" i="1" dirty="0"/>
              <a:t> </a:t>
            </a:r>
            <a:r>
              <a:rPr lang="cs-CZ" i="1" dirty="0" err="1"/>
              <a:t>notice</a:t>
            </a:r>
            <a:r>
              <a:rPr lang="cs-CZ" i="1" dirty="0"/>
              <a:t>.</a:t>
            </a:r>
          </a:p>
        </p:txBody>
      </p:sp>
    </p:spTree>
    <p:extLst>
      <p:ext uri="{BB962C8B-B14F-4D97-AF65-F5344CB8AC3E}">
        <p14:creationId xmlns:p14="http://schemas.microsoft.com/office/powerpoint/2010/main" val="1504720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Remedies for breach of contract</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214282" y="1428736"/>
            <a:ext cx="4238625" cy="3876675"/>
          </a:xfrm>
          <a:prstGeom prst="rect">
            <a:avLst/>
          </a:prstGeom>
        </p:spPr>
        <p:txBody>
          <a:bodyPr lIns="0" tIns="0" rIns="0" bIns="0"/>
          <a:lstStyle/>
          <a:p>
            <a:pPr marL="342900" lvl="0" indent="-342900">
              <a:lnSpc>
                <a:spcPct val="95000"/>
              </a:lnSpc>
              <a:spcBef>
                <a:spcPct val="0"/>
              </a:spcBef>
              <a:buFont typeface="Arial" pitchFamily="34" charset="0"/>
              <a:buChar char="•"/>
              <a:defRPr/>
            </a:pPr>
            <a:r>
              <a:rPr lang="cs-CZ" sz="2400" b="1" u="sng" dirty="0" err="1"/>
              <a:t>If</a:t>
            </a:r>
            <a:r>
              <a:rPr lang="cs-CZ" sz="2400" b="1" u="sng" dirty="0"/>
              <a:t> </a:t>
            </a:r>
            <a:r>
              <a:rPr lang="cs-CZ" sz="2400" b="1" u="sng" dirty="0" err="1"/>
              <a:t>the</a:t>
            </a:r>
            <a:r>
              <a:rPr lang="cs-CZ" sz="2400" b="1" u="sng" dirty="0"/>
              <a:t> </a:t>
            </a:r>
            <a:r>
              <a:rPr lang="cs-CZ" sz="2400" b="1" u="sng" dirty="0" err="1"/>
              <a:t>seller</a:t>
            </a:r>
            <a:r>
              <a:rPr lang="cs-CZ" sz="2400" b="1" u="sng" dirty="0"/>
              <a:t> </a:t>
            </a:r>
            <a:r>
              <a:rPr lang="cs-CZ" sz="2400" b="1" u="sng" dirty="0" err="1"/>
              <a:t>fails</a:t>
            </a:r>
            <a:r>
              <a:rPr lang="cs-CZ" sz="2400" b="1" u="sng" dirty="0"/>
              <a:t> </a:t>
            </a:r>
            <a:r>
              <a:rPr lang="cs-CZ" sz="2400" dirty="0"/>
              <a:t>to </a:t>
            </a:r>
            <a:r>
              <a:rPr lang="cs-CZ" sz="2400" dirty="0" err="1"/>
              <a:t>perform</a:t>
            </a:r>
            <a:r>
              <a:rPr lang="cs-CZ" sz="2400" dirty="0"/>
              <a:t> </a:t>
            </a:r>
            <a:r>
              <a:rPr lang="cs-CZ" sz="2400" dirty="0" err="1"/>
              <a:t>any</a:t>
            </a:r>
            <a:r>
              <a:rPr lang="cs-CZ" sz="2400" dirty="0"/>
              <a:t> </a:t>
            </a:r>
            <a:r>
              <a:rPr lang="cs-CZ" sz="2400" dirty="0" err="1"/>
              <a:t>of</a:t>
            </a:r>
            <a:r>
              <a:rPr lang="cs-CZ" sz="2400" dirty="0"/>
              <a:t> his </a:t>
            </a:r>
            <a:r>
              <a:rPr lang="cs-CZ" sz="2400" dirty="0" err="1"/>
              <a:t>obligations</a:t>
            </a:r>
            <a:r>
              <a:rPr lang="cs-CZ" sz="2400" dirty="0"/>
              <a:t> </a:t>
            </a:r>
            <a:r>
              <a:rPr lang="cs-CZ" sz="2400" dirty="0" err="1"/>
              <a:t>under</a:t>
            </a:r>
            <a:r>
              <a:rPr lang="cs-CZ" sz="2400" dirty="0"/>
              <a:t> </a:t>
            </a:r>
            <a:r>
              <a:rPr lang="cs-CZ" sz="2400" dirty="0" err="1"/>
              <a:t>the</a:t>
            </a:r>
            <a:r>
              <a:rPr lang="cs-CZ" sz="2400" dirty="0"/>
              <a:t> </a:t>
            </a:r>
            <a:r>
              <a:rPr lang="cs-CZ" sz="2400" dirty="0" err="1"/>
              <a:t>contract</a:t>
            </a:r>
            <a:r>
              <a:rPr lang="cs-CZ" sz="2400" dirty="0"/>
              <a:t> </a:t>
            </a:r>
            <a:r>
              <a:rPr lang="cs-CZ" sz="2400" dirty="0" err="1"/>
              <a:t>or</a:t>
            </a:r>
            <a:r>
              <a:rPr lang="cs-CZ" sz="2400" dirty="0"/>
              <a:t> CISG, </a:t>
            </a:r>
            <a:r>
              <a:rPr lang="cs-CZ" sz="2400" b="1" u="sng" dirty="0" err="1"/>
              <a:t>the</a:t>
            </a:r>
            <a:r>
              <a:rPr lang="cs-CZ" sz="2400" b="1" u="sng" dirty="0"/>
              <a:t> </a:t>
            </a:r>
            <a:r>
              <a:rPr lang="cs-CZ" sz="2400" b="1" u="sng" dirty="0" err="1"/>
              <a:t>buyer</a:t>
            </a:r>
            <a:r>
              <a:rPr lang="cs-CZ" sz="2400" b="1" u="sng" dirty="0"/>
              <a:t> </a:t>
            </a:r>
            <a:r>
              <a:rPr lang="cs-CZ" sz="2400" b="1" u="sng" dirty="0" err="1"/>
              <a:t>may</a:t>
            </a:r>
            <a:r>
              <a:rPr lang="cs-CZ" sz="2400" dirty="0"/>
              <a:t>:</a:t>
            </a:r>
            <a:endParaRPr kumimoji="0" lang="en-US" sz="3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l"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Exercise CISG rights (art. 46-52)</a:t>
            </a:r>
          </a:p>
          <a:p>
            <a:pPr marL="771525" marR="0" lvl="2" indent="-257175" algn="l"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Claim damage compensation (art.74-77)</a:t>
            </a:r>
          </a:p>
          <a:p>
            <a:pPr marL="771525" marR="0" lvl="2" indent="-257175" algn="l" defTabSz="914400" rtl="0" eaLnBrk="1" fontAlgn="auto" latinLnBrk="0" hangingPunct="1">
              <a:lnSpc>
                <a:spcPct val="95000"/>
              </a:lnSpc>
              <a:spcBef>
                <a:spcPct val="0"/>
              </a:spcBef>
              <a:spcAft>
                <a:spcPts val="0"/>
              </a:spcAft>
              <a:buClr>
                <a:srgbClr val="000000"/>
              </a:buClr>
              <a:buSzTx/>
              <a:buFontTx/>
              <a:buChar char=" "/>
              <a:tabLst/>
              <a:defRPr/>
            </a:pPr>
            <a:endPar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sp>
        <p:nvSpPr>
          <p:cNvPr id="6" name="Content Placeholder 1"/>
          <p:cNvSpPr txBox="1">
            <a:spLocks/>
          </p:cNvSpPr>
          <p:nvPr/>
        </p:nvSpPr>
        <p:spPr>
          <a:xfrm>
            <a:off x="4643438" y="1428736"/>
            <a:ext cx="4319588" cy="3876675"/>
          </a:xfrm>
          <a:prstGeom prst="rect">
            <a:avLst/>
          </a:prstGeom>
        </p:spPr>
        <p:txBody>
          <a:bodyPr/>
          <a:lstStyle/>
          <a:p>
            <a:pPr marL="742950" lvl="1" indent="-285750">
              <a:lnSpc>
                <a:spcPct val="95000"/>
              </a:lnSpc>
              <a:spcBef>
                <a:spcPct val="20000"/>
              </a:spcBef>
              <a:buClr>
                <a:srgbClr val="000000"/>
              </a:buClr>
              <a:buFontTx/>
              <a:buChar char="•"/>
              <a:defRPr/>
            </a:pPr>
            <a:r>
              <a:rPr lang="cs-CZ" sz="2400" b="1" u="sng" dirty="0" err="1"/>
              <a:t>If</a:t>
            </a:r>
            <a:r>
              <a:rPr lang="cs-CZ" sz="2400" b="1" u="sng" dirty="0"/>
              <a:t> </a:t>
            </a:r>
            <a:r>
              <a:rPr lang="cs-CZ" sz="2400" b="1" u="sng" dirty="0" err="1"/>
              <a:t>the</a:t>
            </a:r>
            <a:r>
              <a:rPr lang="cs-CZ" sz="2400" b="1" u="sng" dirty="0"/>
              <a:t> </a:t>
            </a:r>
            <a:r>
              <a:rPr lang="cs-CZ" sz="2400" b="1" u="sng" dirty="0" err="1"/>
              <a:t>buyer</a:t>
            </a:r>
            <a:r>
              <a:rPr lang="cs-CZ" sz="2400" b="1" u="sng" dirty="0"/>
              <a:t> </a:t>
            </a:r>
            <a:r>
              <a:rPr lang="cs-CZ" sz="2400" b="1" u="sng" dirty="0" err="1"/>
              <a:t>fails</a:t>
            </a:r>
            <a:r>
              <a:rPr lang="cs-CZ" sz="2400" b="1" u="sng" dirty="0"/>
              <a:t> </a:t>
            </a:r>
            <a:r>
              <a:rPr lang="cs-CZ" sz="2400" dirty="0"/>
              <a:t>to </a:t>
            </a:r>
            <a:r>
              <a:rPr lang="cs-CZ" sz="2400" dirty="0" err="1"/>
              <a:t>perform</a:t>
            </a:r>
            <a:r>
              <a:rPr lang="cs-CZ" sz="2400" dirty="0"/>
              <a:t> </a:t>
            </a:r>
            <a:r>
              <a:rPr lang="cs-CZ" sz="2400" dirty="0" err="1"/>
              <a:t>any</a:t>
            </a:r>
            <a:r>
              <a:rPr lang="cs-CZ" sz="2400" dirty="0"/>
              <a:t> </a:t>
            </a:r>
            <a:r>
              <a:rPr lang="cs-CZ" sz="2400" dirty="0" err="1"/>
              <a:t>of</a:t>
            </a:r>
            <a:r>
              <a:rPr lang="cs-CZ" sz="2400" dirty="0"/>
              <a:t> his </a:t>
            </a:r>
            <a:r>
              <a:rPr lang="cs-CZ" sz="2400" dirty="0" err="1"/>
              <a:t>obligations</a:t>
            </a:r>
            <a:r>
              <a:rPr lang="cs-CZ" sz="2400" dirty="0"/>
              <a:t> </a:t>
            </a:r>
            <a:r>
              <a:rPr lang="cs-CZ" sz="2400" dirty="0" err="1"/>
              <a:t>under</a:t>
            </a:r>
            <a:r>
              <a:rPr lang="cs-CZ" sz="2400" dirty="0"/>
              <a:t> </a:t>
            </a:r>
            <a:r>
              <a:rPr lang="cs-CZ" sz="2400" dirty="0" err="1"/>
              <a:t>the</a:t>
            </a:r>
            <a:r>
              <a:rPr lang="cs-CZ" sz="2400" dirty="0"/>
              <a:t> </a:t>
            </a:r>
            <a:r>
              <a:rPr lang="cs-CZ" sz="2400" dirty="0" err="1"/>
              <a:t>contract</a:t>
            </a:r>
            <a:r>
              <a:rPr lang="cs-CZ" sz="2400" dirty="0"/>
              <a:t> </a:t>
            </a:r>
            <a:r>
              <a:rPr lang="cs-CZ" sz="2400" dirty="0" err="1"/>
              <a:t>or</a:t>
            </a:r>
            <a:r>
              <a:rPr lang="cs-CZ" sz="2400" dirty="0"/>
              <a:t> </a:t>
            </a:r>
            <a:r>
              <a:rPr lang="cs-CZ" sz="2400" dirty="0" err="1"/>
              <a:t>this</a:t>
            </a:r>
            <a:r>
              <a:rPr lang="cs-CZ" sz="2400" dirty="0"/>
              <a:t> </a:t>
            </a:r>
            <a:r>
              <a:rPr lang="cs-CZ" sz="2400" dirty="0" err="1"/>
              <a:t>Convention</a:t>
            </a:r>
            <a:r>
              <a:rPr lang="cs-CZ" sz="2400" dirty="0"/>
              <a:t>, </a:t>
            </a:r>
            <a:r>
              <a:rPr lang="cs-CZ" sz="2400" b="1" u="sng" dirty="0" err="1"/>
              <a:t>the</a:t>
            </a:r>
            <a:r>
              <a:rPr lang="cs-CZ" sz="2400" b="1" u="sng" dirty="0"/>
              <a:t> </a:t>
            </a:r>
            <a:r>
              <a:rPr lang="cs-CZ" sz="2400" b="1" u="sng" dirty="0" err="1"/>
              <a:t>seller</a:t>
            </a:r>
            <a:r>
              <a:rPr lang="cs-CZ" sz="2400" b="1" u="sng" dirty="0"/>
              <a:t> </a:t>
            </a:r>
            <a:r>
              <a:rPr lang="cs-CZ" sz="2400" b="1" u="sng" dirty="0" err="1"/>
              <a:t>may</a:t>
            </a:r>
            <a:r>
              <a:rPr lang="cs-CZ" sz="2400" dirty="0"/>
              <a:t>: </a:t>
            </a:r>
          </a:p>
          <a:p>
            <a:pPr marL="1200150" lvl="2" indent="-285750">
              <a:lnSpc>
                <a:spcPct val="95000"/>
              </a:lnSpc>
              <a:spcBef>
                <a:spcPct val="20000"/>
              </a:spcBef>
              <a:buClr>
                <a:srgbClr val="000000"/>
              </a:buClr>
              <a:buFontTx/>
              <a:buChar char="•"/>
              <a:defRPr/>
            </a:pPr>
            <a:r>
              <a:rPr lang="cs-CZ" sz="2000" dirty="0" err="1"/>
              <a:t>exercise</a:t>
            </a:r>
            <a:r>
              <a:rPr lang="cs-CZ" sz="2000" dirty="0"/>
              <a:t> </a:t>
            </a:r>
            <a:r>
              <a:rPr lang="cs-CZ" sz="2000" dirty="0" err="1"/>
              <a:t>the</a:t>
            </a:r>
            <a:r>
              <a:rPr lang="cs-CZ" sz="2000" dirty="0"/>
              <a:t> </a:t>
            </a:r>
            <a:r>
              <a:rPr lang="cs-CZ" sz="2000" dirty="0" err="1"/>
              <a:t>rights</a:t>
            </a:r>
            <a:r>
              <a:rPr lang="cs-CZ" sz="2000" dirty="0"/>
              <a:t> </a:t>
            </a:r>
            <a:r>
              <a:rPr lang="cs-CZ" sz="2000" dirty="0" err="1"/>
              <a:t>provided</a:t>
            </a:r>
            <a:r>
              <a:rPr lang="cs-CZ" sz="2000" dirty="0"/>
              <a:t> in </a:t>
            </a:r>
            <a:r>
              <a:rPr lang="cs-CZ" sz="2000" dirty="0" err="1"/>
              <a:t>articles</a:t>
            </a:r>
            <a:r>
              <a:rPr lang="cs-CZ" sz="2000" dirty="0"/>
              <a:t> 62 to 65 </a:t>
            </a:r>
          </a:p>
          <a:p>
            <a:pPr marL="1200150" lvl="2" indent="-285750">
              <a:lnSpc>
                <a:spcPct val="95000"/>
              </a:lnSpc>
              <a:spcBef>
                <a:spcPct val="20000"/>
              </a:spcBef>
              <a:buClr>
                <a:srgbClr val="000000"/>
              </a:buClr>
              <a:buFontTx/>
              <a:buChar char="•"/>
              <a:defRPr/>
            </a:pPr>
            <a:r>
              <a:rPr lang="cs-CZ" sz="2000" dirty="0" err="1"/>
              <a:t>claim</a:t>
            </a:r>
            <a:r>
              <a:rPr lang="cs-CZ" sz="2000" dirty="0"/>
              <a:t> </a:t>
            </a:r>
            <a:r>
              <a:rPr lang="cs-CZ" sz="2000" dirty="0" err="1"/>
              <a:t>damages</a:t>
            </a:r>
            <a:r>
              <a:rPr lang="cs-CZ" sz="2000" dirty="0"/>
              <a:t> as </a:t>
            </a:r>
            <a:r>
              <a:rPr lang="cs-CZ" sz="2000" dirty="0" err="1"/>
              <a:t>provided</a:t>
            </a:r>
            <a:r>
              <a:rPr lang="cs-CZ" sz="2000" dirty="0"/>
              <a:t> in </a:t>
            </a:r>
            <a:r>
              <a:rPr lang="cs-CZ" sz="2000" dirty="0" err="1"/>
              <a:t>articles</a:t>
            </a:r>
            <a:r>
              <a:rPr lang="cs-CZ" sz="2000" dirty="0"/>
              <a:t> 74 to 77</a:t>
            </a:r>
            <a:endParaRPr kumimoji="0" lang="en-GB"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3600" b="1" dirty="0" err="1">
                <a:solidFill>
                  <a:schemeClr val="bg1"/>
                </a:solidFill>
                <a:latin typeface="Times New Roman" pitchFamily="18" charset="0"/>
                <a:ea typeface="ＭＳ Ｐゴシック" pitchFamily="34" charset="-128"/>
                <a:cs typeface="Times New Roman" pitchFamily="18" charset="0"/>
              </a:rPr>
              <a:t>The</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key</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for</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choice</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of</a:t>
            </a:r>
            <a:r>
              <a:rPr lang="cs-CZ" sz="3600" b="1" dirty="0">
                <a:solidFill>
                  <a:schemeClr val="bg1"/>
                </a:solidFill>
                <a:latin typeface="Times New Roman" pitchFamily="18" charset="0"/>
                <a:ea typeface="ＭＳ Ｐゴシック" pitchFamily="34" charset="-128"/>
                <a:cs typeface="Times New Roman" pitchFamily="18" charset="0"/>
              </a:rPr>
              <a:t> </a:t>
            </a:r>
            <a:r>
              <a:rPr lang="cs-CZ" sz="3600" b="1" dirty="0" err="1">
                <a:solidFill>
                  <a:schemeClr val="bg1"/>
                </a:solidFill>
                <a:latin typeface="Times New Roman" pitchFamily="18" charset="0"/>
                <a:ea typeface="ＭＳ Ｐゴシック" pitchFamily="34" charset="-128"/>
                <a:cs typeface="Times New Roman" pitchFamily="18" charset="0"/>
              </a:rPr>
              <a:t>claims</a:t>
            </a:r>
            <a:r>
              <a:rPr lang="en-US" sz="3600" b="1" dirty="0">
                <a:solidFill>
                  <a:schemeClr val="bg1"/>
                </a:solidFill>
                <a:latin typeface="Times New Roman" pitchFamily="18" charset="0"/>
                <a:ea typeface="ＭＳ Ｐゴシック" pitchFamily="34" charset="-128"/>
                <a:cs typeface="Times New Roman" pitchFamily="18" charset="0"/>
              </a:rPr>
              <a:t> (art. 25)</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0" y="1142984"/>
            <a:ext cx="8858280" cy="5429288"/>
          </a:xfrm>
          <a:prstGeom prst="rect">
            <a:avLst/>
          </a:prstGeom>
        </p:spPr>
        <p:txBody>
          <a:bodyPr vert="horz" lIns="0" tIns="0" rIns="0" bIns="0" rtlCol="0">
            <a:normAutofit fontScale="70000" lnSpcReduction="20000"/>
          </a:bodyPr>
          <a:lstStyle/>
          <a:p>
            <a:pPr marL="360000" marR="0" lvl="1" indent="-308610" algn="l" defTabSz="914400" rtl="0" eaLnBrk="1" fontAlgn="auto" latinLnBrk="0" hangingPunct="1">
              <a:lnSpc>
                <a:spcPct val="95000"/>
              </a:lnSpc>
              <a:spcBef>
                <a:spcPct val="0"/>
              </a:spcBef>
              <a:spcAft>
                <a:spcPts val="0"/>
              </a:spcAft>
              <a:buClr>
                <a:srgbClr val="000000"/>
              </a:buClr>
              <a:buSzTx/>
              <a:tabLst/>
              <a:defRPr/>
            </a:pPr>
            <a:endParaRPr kumimoji="0" lang="en-US" sz="3000" b="0" i="1" u="none" strike="noStrike" kern="1200" cap="none" spc="0" normalizeH="0" baseline="0" noProof="0" dirty="0">
              <a:ln>
                <a:noFill/>
              </a:ln>
              <a:effectLst/>
              <a:uLnTx/>
              <a:uFillTx/>
              <a:latin typeface="Times New Roman" pitchFamily="18" charset="0"/>
              <a:cs typeface="Times New Roman" pitchFamily="18" charset="0"/>
            </a:endParaRPr>
          </a:p>
          <a:p>
            <a:pPr marL="360000" lvl="1" indent="-308610">
              <a:lnSpc>
                <a:spcPct val="95000"/>
              </a:lnSpc>
              <a:spcBef>
                <a:spcPct val="0"/>
              </a:spcBef>
              <a:buClr>
                <a:srgbClr val="000000"/>
              </a:buClr>
              <a:defRPr/>
            </a:pPr>
            <a:r>
              <a:rPr lang="cs-CZ" sz="3200" i="1" dirty="0"/>
              <a:t>Art. 25: A </a:t>
            </a:r>
            <a:r>
              <a:rPr lang="cs-CZ" sz="3200" i="1" dirty="0" err="1"/>
              <a:t>breach</a:t>
            </a:r>
            <a:r>
              <a:rPr lang="cs-CZ" sz="3200" i="1" dirty="0"/>
              <a:t> </a:t>
            </a:r>
            <a:r>
              <a:rPr lang="cs-CZ" sz="3200" i="1" dirty="0" err="1"/>
              <a:t>of</a:t>
            </a:r>
            <a:r>
              <a:rPr lang="cs-CZ" sz="3200" i="1" dirty="0"/>
              <a:t> </a:t>
            </a:r>
            <a:r>
              <a:rPr lang="cs-CZ" sz="3200" i="1" dirty="0" err="1"/>
              <a:t>contract</a:t>
            </a:r>
            <a:r>
              <a:rPr lang="cs-CZ" sz="3200" i="1" dirty="0"/>
              <a:t> </a:t>
            </a:r>
            <a:r>
              <a:rPr lang="cs-CZ" sz="3200" i="1" dirty="0" err="1"/>
              <a:t>committed</a:t>
            </a:r>
            <a:r>
              <a:rPr lang="cs-CZ" sz="3200" i="1" dirty="0"/>
              <a:t> by </a:t>
            </a:r>
            <a:r>
              <a:rPr lang="cs-CZ" sz="3200" i="1" dirty="0" err="1"/>
              <a:t>one</a:t>
            </a:r>
            <a:r>
              <a:rPr lang="cs-CZ" sz="3200" i="1" dirty="0"/>
              <a:t> </a:t>
            </a:r>
            <a:r>
              <a:rPr lang="cs-CZ" sz="3200" i="1" dirty="0" err="1"/>
              <a:t>of</a:t>
            </a:r>
            <a:r>
              <a:rPr lang="cs-CZ" sz="3200" i="1" dirty="0"/>
              <a:t> </a:t>
            </a:r>
            <a:r>
              <a:rPr lang="cs-CZ" sz="3200" i="1" dirty="0" err="1"/>
              <a:t>the</a:t>
            </a:r>
            <a:r>
              <a:rPr lang="cs-CZ" sz="3200" i="1" dirty="0"/>
              <a:t> </a:t>
            </a:r>
            <a:r>
              <a:rPr lang="cs-CZ" sz="3200" i="1" dirty="0" err="1"/>
              <a:t>parties</a:t>
            </a:r>
            <a:r>
              <a:rPr lang="cs-CZ" sz="3200" i="1" dirty="0"/>
              <a:t> </a:t>
            </a:r>
            <a:r>
              <a:rPr lang="cs-CZ" sz="3200" i="1" dirty="0" err="1"/>
              <a:t>is</a:t>
            </a:r>
            <a:r>
              <a:rPr lang="cs-CZ" sz="3200" i="1" dirty="0"/>
              <a:t> </a:t>
            </a:r>
            <a:r>
              <a:rPr lang="cs-CZ" sz="3200" b="1" i="1" dirty="0" err="1"/>
              <a:t>fundamental</a:t>
            </a:r>
            <a:r>
              <a:rPr lang="cs-CZ" sz="3200" i="1" dirty="0"/>
              <a:t> </a:t>
            </a:r>
            <a:r>
              <a:rPr lang="cs-CZ" sz="3200" i="1" dirty="0" err="1"/>
              <a:t>if</a:t>
            </a:r>
            <a:r>
              <a:rPr lang="cs-CZ" sz="3200" i="1" dirty="0"/>
              <a:t> </a:t>
            </a:r>
            <a:r>
              <a:rPr lang="cs-CZ" sz="3200" i="1" dirty="0" err="1"/>
              <a:t>it</a:t>
            </a:r>
            <a:r>
              <a:rPr lang="cs-CZ" sz="3200" i="1" dirty="0"/>
              <a:t> </a:t>
            </a:r>
            <a:r>
              <a:rPr lang="cs-CZ" sz="3200" i="1" dirty="0" err="1"/>
              <a:t>results</a:t>
            </a:r>
            <a:r>
              <a:rPr lang="cs-CZ" sz="3200" i="1" dirty="0"/>
              <a:t> in such </a:t>
            </a:r>
            <a:r>
              <a:rPr lang="cs-CZ" sz="3200" i="1" dirty="0" err="1"/>
              <a:t>detriment</a:t>
            </a:r>
            <a:r>
              <a:rPr lang="cs-CZ" sz="3200" i="1" dirty="0"/>
              <a:t> </a:t>
            </a:r>
            <a:r>
              <a:rPr lang="cs-CZ" sz="3200" dirty="0"/>
              <a:t>(</a:t>
            </a:r>
            <a:r>
              <a:rPr lang="cs-CZ" sz="3200" dirty="0" err="1"/>
              <a:t>harm</a:t>
            </a:r>
            <a:r>
              <a:rPr lang="cs-CZ" sz="3200" dirty="0"/>
              <a:t>)</a:t>
            </a:r>
            <a:r>
              <a:rPr lang="cs-CZ" sz="3200" i="1" dirty="0"/>
              <a:t> to </a:t>
            </a:r>
            <a:r>
              <a:rPr lang="cs-CZ" sz="3200" i="1" dirty="0" err="1"/>
              <a:t>the</a:t>
            </a:r>
            <a:r>
              <a:rPr lang="cs-CZ" sz="3200" i="1" dirty="0"/>
              <a:t> </a:t>
            </a:r>
            <a:r>
              <a:rPr lang="cs-CZ" sz="3200" i="1" dirty="0" err="1"/>
              <a:t>other</a:t>
            </a:r>
            <a:r>
              <a:rPr lang="cs-CZ" sz="3200" i="1" dirty="0"/>
              <a:t> party as </a:t>
            </a:r>
            <a:r>
              <a:rPr lang="cs-CZ" sz="3200" i="1" dirty="0" err="1"/>
              <a:t>substantially</a:t>
            </a:r>
            <a:r>
              <a:rPr lang="cs-CZ" sz="3200" i="1" dirty="0"/>
              <a:t> to </a:t>
            </a:r>
            <a:r>
              <a:rPr lang="cs-CZ" sz="3200" b="1" i="1" dirty="0" err="1"/>
              <a:t>deprive</a:t>
            </a:r>
            <a:r>
              <a:rPr lang="cs-CZ" sz="3200" b="1" i="1" dirty="0"/>
              <a:t> </a:t>
            </a:r>
            <a:r>
              <a:rPr lang="cs-CZ" sz="3200" b="1" i="1" dirty="0" err="1"/>
              <a:t>him</a:t>
            </a:r>
            <a:r>
              <a:rPr lang="cs-CZ" sz="3200" b="1" i="1" dirty="0"/>
              <a:t> </a:t>
            </a:r>
            <a:r>
              <a:rPr lang="cs-CZ" sz="3200" b="1" i="1" dirty="0" err="1"/>
              <a:t>of</a:t>
            </a:r>
            <a:r>
              <a:rPr lang="cs-CZ" sz="3200" b="1" i="1" dirty="0"/>
              <a:t> </a:t>
            </a:r>
            <a:r>
              <a:rPr lang="cs-CZ" sz="3200" b="1" i="1" dirty="0" err="1"/>
              <a:t>what</a:t>
            </a:r>
            <a:r>
              <a:rPr lang="cs-CZ" sz="3200" b="1" i="1" dirty="0"/>
              <a:t> he </a:t>
            </a:r>
            <a:r>
              <a:rPr lang="cs-CZ" sz="3200" b="1" i="1" dirty="0" err="1"/>
              <a:t>is</a:t>
            </a:r>
            <a:r>
              <a:rPr lang="cs-CZ" sz="3200" b="1" i="1" dirty="0"/>
              <a:t> </a:t>
            </a:r>
            <a:r>
              <a:rPr lang="cs-CZ" sz="3200" b="1" i="1" dirty="0" err="1"/>
              <a:t>entitled</a:t>
            </a:r>
            <a:r>
              <a:rPr lang="cs-CZ" sz="3200" b="1" i="1" dirty="0"/>
              <a:t> to </a:t>
            </a:r>
            <a:r>
              <a:rPr lang="cs-CZ" sz="3200" b="1" i="1" dirty="0" err="1"/>
              <a:t>expect</a:t>
            </a:r>
            <a:r>
              <a:rPr lang="cs-CZ" sz="3200" b="1" i="1" dirty="0"/>
              <a:t> </a:t>
            </a:r>
            <a:r>
              <a:rPr lang="cs-CZ" sz="3200" b="1" i="1" dirty="0" err="1"/>
              <a:t>under</a:t>
            </a:r>
            <a:r>
              <a:rPr lang="cs-CZ" sz="3200" b="1" i="1" dirty="0"/>
              <a:t> </a:t>
            </a:r>
            <a:r>
              <a:rPr lang="cs-CZ" sz="3200" b="1" i="1" dirty="0" err="1"/>
              <a:t>the</a:t>
            </a:r>
            <a:r>
              <a:rPr lang="cs-CZ" sz="3200" b="1" i="1" dirty="0"/>
              <a:t> </a:t>
            </a:r>
            <a:r>
              <a:rPr lang="cs-CZ" sz="3200" b="1" i="1" dirty="0" err="1"/>
              <a:t>contract</a:t>
            </a:r>
            <a:r>
              <a:rPr lang="cs-CZ" sz="3200" i="1" dirty="0"/>
              <a:t>,</a:t>
            </a:r>
          </a:p>
          <a:p>
            <a:pPr marL="360000" lvl="1" indent="-308610">
              <a:lnSpc>
                <a:spcPct val="95000"/>
              </a:lnSpc>
              <a:spcBef>
                <a:spcPct val="0"/>
              </a:spcBef>
              <a:buClr>
                <a:srgbClr val="000000"/>
              </a:buClr>
              <a:defRPr/>
            </a:pPr>
            <a:r>
              <a:rPr lang="cs-CZ" sz="3200" i="1" dirty="0"/>
              <a:t>	</a:t>
            </a:r>
            <a:r>
              <a:rPr lang="cs-CZ" sz="3200" i="1" u="sng" dirty="0" err="1"/>
              <a:t>unless</a:t>
            </a:r>
            <a:r>
              <a:rPr lang="cs-CZ" sz="3200" i="1" dirty="0"/>
              <a:t> </a:t>
            </a:r>
            <a:r>
              <a:rPr lang="cs-CZ" sz="3200" i="1" dirty="0" err="1"/>
              <a:t>the</a:t>
            </a:r>
            <a:r>
              <a:rPr lang="cs-CZ" sz="3200" i="1" dirty="0"/>
              <a:t> party in </a:t>
            </a:r>
            <a:r>
              <a:rPr lang="cs-CZ" sz="3200" i="1" dirty="0" err="1"/>
              <a:t>breach</a:t>
            </a:r>
            <a:r>
              <a:rPr lang="cs-CZ" sz="3200" i="1" dirty="0"/>
              <a:t> </a:t>
            </a:r>
            <a:r>
              <a:rPr lang="cs-CZ" sz="3200" i="1" u="sng" dirty="0" err="1"/>
              <a:t>did</a:t>
            </a:r>
            <a:r>
              <a:rPr lang="cs-CZ" sz="3200" i="1" u="sng" dirty="0"/>
              <a:t> not </a:t>
            </a:r>
            <a:r>
              <a:rPr lang="cs-CZ" sz="3200" i="1" u="sng" dirty="0" err="1"/>
              <a:t>foresee</a:t>
            </a:r>
            <a:r>
              <a:rPr lang="cs-CZ" sz="3200" i="1" u="sng" dirty="0"/>
              <a:t> </a:t>
            </a:r>
            <a:r>
              <a:rPr lang="cs-CZ" sz="3200" i="1" dirty="0"/>
              <a:t>and a </a:t>
            </a:r>
            <a:r>
              <a:rPr lang="cs-CZ" sz="3200" i="1" dirty="0" err="1"/>
              <a:t>reasonable</a:t>
            </a:r>
            <a:r>
              <a:rPr lang="cs-CZ" sz="3200" i="1" dirty="0"/>
              <a:t> person </a:t>
            </a:r>
            <a:r>
              <a:rPr lang="cs-CZ" sz="3200" i="1" dirty="0" err="1"/>
              <a:t>of</a:t>
            </a:r>
            <a:r>
              <a:rPr lang="cs-CZ" sz="3200" i="1" dirty="0"/>
              <a:t> </a:t>
            </a:r>
            <a:r>
              <a:rPr lang="cs-CZ" sz="3200" i="1" dirty="0" err="1"/>
              <a:t>the</a:t>
            </a:r>
            <a:r>
              <a:rPr lang="cs-CZ" sz="3200" i="1" dirty="0"/>
              <a:t> </a:t>
            </a:r>
            <a:r>
              <a:rPr lang="cs-CZ" sz="3200" i="1" dirty="0" err="1"/>
              <a:t>same</a:t>
            </a:r>
            <a:r>
              <a:rPr lang="cs-CZ" sz="3200" i="1" dirty="0"/>
              <a:t> </a:t>
            </a:r>
            <a:r>
              <a:rPr lang="cs-CZ" sz="3200" i="1" dirty="0" err="1"/>
              <a:t>kind</a:t>
            </a:r>
            <a:r>
              <a:rPr lang="cs-CZ" sz="3200" i="1" dirty="0"/>
              <a:t> in </a:t>
            </a:r>
            <a:r>
              <a:rPr lang="cs-CZ" sz="3200" i="1" dirty="0" err="1"/>
              <a:t>the</a:t>
            </a:r>
            <a:r>
              <a:rPr lang="cs-CZ" sz="3200" i="1" dirty="0"/>
              <a:t> </a:t>
            </a:r>
            <a:r>
              <a:rPr lang="cs-CZ" sz="3200" i="1" dirty="0" err="1"/>
              <a:t>same</a:t>
            </a:r>
            <a:r>
              <a:rPr lang="cs-CZ" sz="3200" i="1" dirty="0"/>
              <a:t> </a:t>
            </a:r>
            <a:r>
              <a:rPr lang="cs-CZ" sz="3200" i="1" dirty="0" err="1"/>
              <a:t>circumstances</a:t>
            </a:r>
            <a:r>
              <a:rPr lang="cs-CZ" sz="3200" i="1" dirty="0"/>
              <a:t> </a:t>
            </a:r>
            <a:r>
              <a:rPr lang="cs-CZ" sz="3200" i="1" dirty="0" err="1"/>
              <a:t>would</a:t>
            </a:r>
            <a:r>
              <a:rPr lang="cs-CZ" sz="3200" i="1" dirty="0"/>
              <a:t> not </a:t>
            </a:r>
            <a:r>
              <a:rPr lang="cs-CZ" sz="3200" i="1" dirty="0" err="1"/>
              <a:t>have</a:t>
            </a:r>
            <a:r>
              <a:rPr lang="cs-CZ" sz="3200" i="1" dirty="0"/>
              <a:t> </a:t>
            </a:r>
            <a:r>
              <a:rPr lang="cs-CZ" sz="3200" i="1" dirty="0" err="1"/>
              <a:t>foreseen</a:t>
            </a:r>
            <a:r>
              <a:rPr lang="cs-CZ" sz="3200" i="1" dirty="0"/>
              <a:t> such a </a:t>
            </a:r>
            <a:r>
              <a:rPr lang="cs-CZ" sz="3200" i="1" dirty="0" err="1"/>
              <a:t>result</a:t>
            </a:r>
            <a:r>
              <a:rPr lang="cs-CZ" sz="3200" i="1" dirty="0"/>
              <a:t>.</a:t>
            </a:r>
            <a:endParaRPr kumimoji="0" lang="en-US" sz="3000" b="0" i="1" u="none" strike="noStrike" kern="1200" cap="none" spc="0" normalizeH="0" baseline="0" noProof="0" dirty="0">
              <a:ln>
                <a:noFill/>
              </a:ln>
              <a:effectLst/>
              <a:uLnTx/>
              <a:uFillTx/>
              <a:latin typeface="Times New Roman" pitchFamily="18" charset="0"/>
              <a:cs typeface="Times New Roman" pitchFamily="18" charset="0"/>
            </a:endParaRPr>
          </a:p>
          <a:p>
            <a:pPr marL="360000" marR="0" lvl="1" indent="-308610" algn="l" defTabSz="914400" rtl="0" eaLnBrk="1" fontAlgn="auto" latinLnBrk="0" hangingPunct="1">
              <a:lnSpc>
                <a:spcPct val="95000"/>
              </a:lnSpc>
              <a:spcBef>
                <a:spcPct val="0"/>
              </a:spcBef>
              <a:spcAft>
                <a:spcPts val="0"/>
              </a:spcAft>
              <a:buClr>
                <a:srgbClr val="000000"/>
              </a:buClr>
              <a:buSzTx/>
              <a:tabLst/>
              <a:defRPr/>
            </a:pPr>
            <a:endParaRPr lang="en-US" sz="3000" dirty="0">
              <a:latin typeface="Times New Roman" pitchFamily="18" charset="0"/>
              <a:cs typeface="Times New Roman" pitchFamily="18" charset="0"/>
            </a:endParaRPr>
          </a:p>
          <a:p>
            <a:pPr marL="360000" marR="0" lvl="1" indent="-308610" algn="l" defTabSz="914400" rtl="0" eaLnBrk="1" fontAlgn="auto" latinLnBrk="0" hangingPunct="1">
              <a:lnSpc>
                <a:spcPct val="95000"/>
              </a:lnSpc>
              <a:spcBef>
                <a:spcPct val="0"/>
              </a:spcBef>
              <a:spcAft>
                <a:spcPts val="0"/>
              </a:spcAft>
              <a:buClr>
                <a:srgbClr val="000000"/>
              </a:buClr>
              <a:buSzTx/>
              <a:tabLst/>
              <a:defRPr/>
            </a:pPr>
            <a:endParaRPr kumimoji="0" lang="en-US" sz="3000" b="0" i="0" u="none" strike="noStrike" kern="1200" cap="none" spc="0" normalizeH="0" baseline="0" noProof="0" dirty="0">
              <a:ln>
                <a:noFill/>
              </a:ln>
              <a:effectLst/>
              <a:uLnTx/>
              <a:uFillTx/>
              <a:latin typeface="Times New Roman" pitchFamily="18" charset="0"/>
              <a:cs typeface="Times New Roman" pitchFamily="18" charset="0"/>
            </a:endParaRPr>
          </a:p>
          <a:p>
            <a:pPr marL="360000" marR="0" lvl="1" indent="-308610" algn="l" defTabSz="914400" rtl="0" eaLnBrk="1" fontAlgn="auto" latinLnBrk="0" hangingPunct="1">
              <a:lnSpc>
                <a:spcPct val="95000"/>
              </a:lnSpc>
              <a:spcBef>
                <a:spcPct val="0"/>
              </a:spcBef>
              <a:spcAft>
                <a:spcPts val="0"/>
              </a:spcAft>
              <a:buClr>
                <a:srgbClr val="000000"/>
              </a:buClr>
              <a:buSzTx/>
              <a:tabLst/>
              <a:defRPr/>
            </a:pPr>
            <a:r>
              <a:rPr kumimoji="0" lang="en-US" sz="3000" b="0" i="0" u="none" strike="noStrike" kern="1200" cap="none" spc="0" normalizeH="0" baseline="0" noProof="0" dirty="0">
                <a:ln>
                  <a:noFill/>
                </a:ln>
                <a:effectLst/>
                <a:uLnTx/>
                <a:uFillTx/>
                <a:latin typeface="Times New Roman" pitchFamily="18" charset="0"/>
                <a:cs typeface="Times New Roman" pitchFamily="18" charset="0"/>
              </a:rPr>
              <a:t>Need to determine whether the breach of the contract is </a:t>
            </a:r>
            <a:r>
              <a:rPr kumimoji="0" lang="en-US" sz="3000" b="1" i="0" u="none" strike="noStrike" kern="1200" cap="none" spc="0" normalizeH="0" baseline="0" noProof="0" dirty="0">
                <a:ln>
                  <a:noFill/>
                </a:ln>
                <a:effectLst/>
                <a:uLnTx/>
                <a:uFillTx/>
                <a:latin typeface="Times New Roman" pitchFamily="18" charset="0"/>
                <a:cs typeface="Times New Roman" pitchFamily="18" charset="0"/>
              </a:rPr>
              <a:t>fundamental</a:t>
            </a:r>
            <a:r>
              <a:rPr kumimoji="0" lang="en-US" sz="3000" b="0" i="0" u="none" strike="noStrike" kern="1200" cap="none" spc="0" normalizeH="0" baseline="0" noProof="0" dirty="0">
                <a:ln>
                  <a:noFill/>
                </a:ln>
                <a:effectLst/>
                <a:uLnTx/>
                <a:uFillTx/>
                <a:latin typeface="Times New Roman" pitchFamily="18" charset="0"/>
                <a:cs typeface="Times New Roman" pitchFamily="18" charset="0"/>
              </a:rPr>
              <a:t> (</a:t>
            </a:r>
            <a:r>
              <a:rPr kumimoji="0" lang="en-US" sz="3000" b="1" i="0" u="none" strike="noStrike" kern="1200" cap="none" spc="0" normalizeH="0" baseline="0" noProof="0" dirty="0">
                <a:ln>
                  <a:noFill/>
                </a:ln>
                <a:effectLst/>
                <a:uLnTx/>
                <a:uFillTx/>
                <a:latin typeface="Times New Roman" pitchFamily="18" charset="0"/>
                <a:cs typeface="Times New Roman" pitchFamily="18" charset="0"/>
              </a:rPr>
              <a:t>significant) </a:t>
            </a:r>
            <a:r>
              <a:rPr kumimoji="0" lang="en-US" sz="3000" i="0" u="none" strike="noStrike" kern="1200" cap="none" spc="0" normalizeH="0" baseline="0" noProof="0" dirty="0">
                <a:ln>
                  <a:noFill/>
                </a:ln>
                <a:effectLst/>
                <a:uLnTx/>
                <a:uFillTx/>
                <a:latin typeface="Times New Roman" pitchFamily="18" charset="0"/>
                <a:cs typeface="Times New Roman" pitchFamily="18" charset="0"/>
              </a:rPr>
              <a:t>or not (</a:t>
            </a:r>
            <a:r>
              <a:rPr kumimoji="0" lang="en-US" sz="3000" b="1" i="0" u="none" strike="noStrike" kern="1200" cap="none" spc="0" normalizeH="0" baseline="0" noProof="0" dirty="0">
                <a:ln>
                  <a:noFill/>
                </a:ln>
                <a:effectLst/>
                <a:uLnTx/>
                <a:uFillTx/>
                <a:latin typeface="Times New Roman" pitchFamily="18" charset="0"/>
                <a:cs typeface="Times New Roman" pitchFamily="18" charset="0"/>
              </a:rPr>
              <a:t>insignificant)</a:t>
            </a:r>
            <a:endParaRPr kumimoji="0" lang="en-US" sz="3000" b="0" i="0" u="none" strike="noStrike" kern="1200" cap="none" spc="0" normalizeH="0" baseline="0" noProof="0" dirty="0">
              <a:ln>
                <a:noFill/>
              </a:ln>
              <a:effectLst/>
              <a:uLnTx/>
              <a:uFillTx/>
              <a:latin typeface="Times New Roman" pitchFamily="18" charset="0"/>
              <a:cs typeface="Times New Roman" pitchFamily="18" charset="0"/>
            </a:endParaRPr>
          </a:p>
          <a:p>
            <a:pPr marL="360000" marR="0" lvl="2" indent="-257175" algn="l" defTabSz="914400" rtl="0" eaLnBrk="1" fontAlgn="auto" latinLnBrk="0" hangingPunct="1">
              <a:lnSpc>
                <a:spcPct val="95000"/>
              </a:lnSpc>
              <a:spcBef>
                <a:spcPct val="0"/>
              </a:spcBef>
              <a:spcAft>
                <a:spcPts val="0"/>
              </a:spcAft>
              <a:buClr>
                <a:srgbClr val="000000"/>
              </a:buClr>
              <a:buSzPct val="80000"/>
              <a:buFont typeface="Courier New" charset="0"/>
              <a:buChar char="o"/>
              <a:tabLst/>
              <a:defRPr/>
            </a:pPr>
            <a:endParaRPr kumimoji="0" lang="en-US" sz="2600" b="0" i="0" u="none" strike="noStrike" kern="1200" cap="none" spc="0" normalizeH="0" baseline="0" noProof="0" dirty="0">
              <a:ln>
                <a:noFill/>
              </a:ln>
              <a:effectLst/>
              <a:uLnTx/>
              <a:uFillTx/>
              <a:latin typeface="Times New Roman" pitchFamily="18" charset="0"/>
              <a:cs typeface="Times New Roman" pitchFamily="18" charset="0"/>
            </a:endParaRPr>
          </a:p>
          <a:p>
            <a:pPr marL="360000" marR="0" lvl="2" indent="-257175" algn="l" defTabSz="914400" rtl="0" eaLnBrk="1" fontAlgn="auto" latinLnBrk="0" hangingPunct="1">
              <a:lnSpc>
                <a:spcPct val="95000"/>
              </a:lnSpc>
              <a:spcBef>
                <a:spcPct val="0"/>
              </a:spcBef>
              <a:spcAft>
                <a:spcPts val="0"/>
              </a:spcAft>
              <a:buClr>
                <a:srgbClr val="000000"/>
              </a:buClr>
              <a:buSzPct val="80000"/>
              <a:buFont typeface="Courier New" charset="0"/>
              <a:buChar char="o"/>
              <a:tabLst/>
              <a:defRPr/>
            </a:pPr>
            <a:r>
              <a:rPr kumimoji="0" lang="en-US" sz="2600" b="0" i="0" u="none" strike="noStrike" kern="1200" cap="none" spc="0" normalizeH="0" baseline="0" noProof="0" dirty="0">
                <a:ln>
                  <a:noFill/>
                </a:ln>
                <a:effectLst/>
                <a:uLnTx/>
                <a:uFillTx/>
                <a:latin typeface="Times New Roman" pitchFamily="18" charset="0"/>
                <a:cs typeface="Times New Roman" pitchFamily="18" charset="0"/>
              </a:rPr>
              <a:t>CORE: </a:t>
            </a:r>
            <a:r>
              <a:rPr kumimoji="0" lang="en-US" sz="2600" b="1" i="0" u="sng" strike="noStrike" kern="1200" cap="none" spc="0" normalizeH="0" baseline="0" noProof="0" dirty="0">
                <a:ln>
                  <a:noFill/>
                </a:ln>
                <a:effectLst/>
                <a:uLnTx/>
                <a:uFillTx/>
                <a:latin typeface="Times New Roman" pitchFamily="18" charset="0"/>
                <a:cs typeface="Times New Roman" pitchFamily="18" charset="0"/>
              </a:rPr>
              <a:t>Certain claims</a:t>
            </a:r>
            <a:r>
              <a:rPr kumimoji="0" lang="en-US" sz="2600" b="1" i="0" u="none" strike="noStrike" kern="1200" cap="none" spc="0" normalizeH="0" baseline="0" noProof="0" dirty="0">
                <a:ln>
                  <a:noFill/>
                </a:ln>
                <a:effectLst/>
                <a:uLnTx/>
                <a:uFillTx/>
                <a:latin typeface="Times New Roman" pitchFamily="18" charset="0"/>
                <a:cs typeface="Times New Roman" pitchFamily="18" charset="0"/>
              </a:rPr>
              <a:t> </a:t>
            </a:r>
            <a:r>
              <a:rPr kumimoji="0" lang="en-US" sz="2600" b="0" i="0" u="none" strike="noStrike" kern="1200" cap="none" spc="0" normalizeH="0" baseline="0" noProof="0" dirty="0">
                <a:ln>
                  <a:noFill/>
                </a:ln>
                <a:effectLst/>
                <a:uLnTx/>
                <a:uFillTx/>
                <a:latin typeface="Times New Roman" pitchFamily="18" charset="0"/>
                <a:cs typeface="Times New Roman" pitchFamily="18" charset="0"/>
              </a:rPr>
              <a:t>(e.g. withdraw from a contract), are basic</a:t>
            </a:r>
            <a:r>
              <a:rPr kumimoji="0" lang="cs-CZ" sz="2600" b="0" i="0" u="none" strike="noStrike" kern="1200" cap="none" spc="0" normalizeH="0" baseline="0" noProof="0" dirty="0">
                <a:ln>
                  <a:noFill/>
                </a:ln>
                <a:effectLst/>
                <a:uLnTx/>
                <a:uFillTx/>
                <a:latin typeface="Times New Roman" pitchFamily="18" charset="0"/>
                <a:cs typeface="Times New Roman" pitchFamily="18" charset="0"/>
              </a:rPr>
              <a:t>a</a:t>
            </a:r>
            <a:r>
              <a:rPr kumimoji="0" lang="en-US" sz="2600" b="0" i="0" u="none" strike="noStrike" kern="1200" cap="none" spc="0" normalizeH="0" baseline="0" noProof="0" dirty="0" err="1">
                <a:ln>
                  <a:noFill/>
                </a:ln>
                <a:effectLst/>
                <a:uLnTx/>
                <a:uFillTx/>
                <a:latin typeface="Times New Roman" pitchFamily="18" charset="0"/>
                <a:cs typeface="Times New Roman" pitchFamily="18" charset="0"/>
              </a:rPr>
              <a:t>ly</a:t>
            </a:r>
            <a:r>
              <a:rPr kumimoji="0" lang="en-US" sz="2600" b="0" i="0" u="none" strike="noStrike" kern="1200" cap="none" spc="0" normalizeH="0" baseline="0" noProof="0" dirty="0">
                <a:ln>
                  <a:noFill/>
                </a:ln>
                <a:effectLst/>
                <a:uLnTx/>
                <a:uFillTx/>
                <a:latin typeface="Times New Roman" pitchFamily="18" charset="0"/>
                <a:cs typeface="Times New Roman" pitchFamily="18" charset="0"/>
              </a:rPr>
              <a:t> connected only with significant breaching a contract</a:t>
            </a:r>
          </a:p>
          <a:p>
            <a:pPr marL="360000" marR="0" lvl="2" indent="-257175" algn="l" defTabSz="914400" rtl="0" eaLnBrk="1" fontAlgn="auto" latinLnBrk="0" hangingPunct="1">
              <a:lnSpc>
                <a:spcPct val="95000"/>
              </a:lnSpc>
              <a:spcBef>
                <a:spcPct val="0"/>
              </a:spcBef>
              <a:spcAft>
                <a:spcPts val="0"/>
              </a:spcAft>
              <a:buClr>
                <a:srgbClr val="000000"/>
              </a:buClr>
              <a:buSzPct val="80000"/>
              <a:buFont typeface="Courier New" charset="0"/>
              <a:buChar char="o"/>
              <a:tabLst/>
              <a:defRPr/>
            </a:pPr>
            <a:endParaRPr kumimoji="0" lang="en-US" sz="3000" b="0" i="0" u="none" strike="noStrike" kern="1200" cap="none" spc="0" normalizeH="0" baseline="0" noProof="0" dirty="0">
              <a:ln>
                <a:noFill/>
              </a:ln>
              <a:effectLst/>
              <a:uLnTx/>
              <a:uFillTx/>
              <a:latin typeface="Times New Roman" pitchFamily="18" charset="0"/>
              <a:cs typeface="Times New Roman" pitchFamily="18" charset="0"/>
            </a:endParaRPr>
          </a:p>
          <a:p>
            <a:pPr marL="360000" marR="0" lvl="1" indent="-308610" algn="l" defTabSz="914400" rtl="0" eaLnBrk="1" fontAlgn="auto" latinLnBrk="0" hangingPunct="1">
              <a:lnSpc>
                <a:spcPct val="95000"/>
              </a:lnSpc>
              <a:spcBef>
                <a:spcPct val="0"/>
              </a:spcBef>
              <a:spcAft>
                <a:spcPts val="0"/>
              </a:spcAft>
              <a:buClr>
                <a:srgbClr val="000000"/>
              </a:buClr>
              <a:buSzTx/>
              <a:tabLst/>
              <a:defRPr/>
            </a:pPr>
            <a:r>
              <a:rPr kumimoji="0" lang="en-US" sz="3500" b="1" i="0" u="sng" strike="noStrike" kern="1200" cap="none" spc="0" normalizeH="0" baseline="0" noProof="0" dirty="0">
                <a:ln>
                  <a:noFill/>
                </a:ln>
                <a:effectLst/>
                <a:uLnTx/>
                <a:uFillTx/>
                <a:latin typeface="Times New Roman" pitchFamily="18" charset="0"/>
                <a:cs typeface="Times New Roman" pitchFamily="18" charset="0"/>
              </a:rPr>
              <a:t>Fundamental breach of a contract</a:t>
            </a:r>
            <a:endParaRPr kumimoji="0" lang="en-US" sz="3500" b="0" i="0" u="none" strike="noStrike" kern="1200" cap="none" spc="0" normalizeH="0" baseline="0" noProof="0" dirty="0">
              <a:ln>
                <a:noFill/>
              </a:ln>
              <a:effectLst/>
              <a:uLnTx/>
              <a:uFillTx/>
              <a:latin typeface="Times New Roman" pitchFamily="18" charset="0"/>
              <a:cs typeface="Times New Roman" pitchFamily="18" charset="0"/>
            </a:endParaRPr>
          </a:p>
          <a:p>
            <a:pPr marL="360000" marR="0" lvl="2" indent="-257175" algn="l" defTabSz="914400" rtl="0" eaLnBrk="1" fontAlgn="auto" latinLnBrk="0" hangingPunct="1">
              <a:lnSpc>
                <a:spcPct val="95000"/>
              </a:lnSpc>
              <a:spcBef>
                <a:spcPct val="0"/>
              </a:spcBef>
              <a:spcAft>
                <a:spcPts val="0"/>
              </a:spcAft>
              <a:buClr>
                <a:srgbClr val="000000"/>
              </a:buClr>
              <a:buSzPct val="80000"/>
              <a:buFont typeface="Courier New" charset="0"/>
              <a:buChar char="o"/>
              <a:tabLst/>
              <a:defRPr/>
            </a:pPr>
            <a:endParaRPr kumimoji="0" lang="en-US" sz="1900" b="0" i="1" u="none" strike="noStrike" kern="1200" cap="none" spc="0" normalizeH="0" baseline="0" noProof="0" dirty="0">
              <a:ln>
                <a:noFill/>
              </a:ln>
              <a:effectLst/>
              <a:uLnTx/>
              <a:uFillTx/>
              <a:latin typeface="Times New Roman" pitchFamily="18" charset="0"/>
              <a:cs typeface="Times New Roman" pitchFamily="18" charset="0"/>
            </a:endParaRPr>
          </a:p>
          <a:p>
            <a:pPr marL="360000" marR="0" lvl="1" indent="-308610" algn="l"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1" u="sng" strike="noStrike" kern="1200" cap="none" spc="0" normalizeH="0" baseline="0" noProof="0" dirty="0">
                <a:ln>
                  <a:noFill/>
                </a:ln>
                <a:effectLst/>
                <a:uLnTx/>
                <a:uFillTx/>
                <a:latin typeface="Times New Roman" pitchFamily="18" charset="0"/>
                <a:cs typeface="Times New Roman" pitchFamily="18" charset="0"/>
              </a:rPr>
              <a:t>I.e. existence of </a:t>
            </a:r>
            <a:r>
              <a:rPr kumimoji="0" lang="en-US" sz="2600" b="1" i="1" u="sng" strike="noStrike" kern="1200" cap="none" spc="0" normalizeH="0" baseline="0" noProof="0" dirty="0">
                <a:ln>
                  <a:noFill/>
                </a:ln>
                <a:effectLst/>
                <a:uLnTx/>
                <a:uFillTx/>
                <a:latin typeface="Times New Roman" pitchFamily="18" charset="0"/>
                <a:cs typeface="Times New Roman" pitchFamily="18" charset="0"/>
              </a:rPr>
              <a:t>FORESEEABLE SIGNIFICANT DAMAGES</a:t>
            </a:r>
            <a:endParaRPr kumimoji="0" lang="en-US" sz="2600" b="0" i="0" u="none" strike="noStrike" kern="1200" cap="none" spc="0" normalizeH="0" baseline="0" noProof="0" dirty="0">
              <a:ln>
                <a:noFill/>
              </a:ln>
              <a:effectLst/>
              <a:uLnTx/>
              <a:uFillTx/>
              <a:latin typeface="Times New Roman" pitchFamily="18" charset="0"/>
              <a:cs typeface="Times New Roman" pitchFamily="18" charset="0"/>
            </a:endParaRPr>
          </a:p>
          <a:p>
            <a:pPr marL="360000" marR="0" lvl="0" indent="-342900" algn="l" defTabSz="914400" rtl="0" eaLnBrk="1" fontAlgn="auto" latinLnBrk="0" hangingPunct="1">
              <a:lnSpc>
                <a:spcPct val="95000"/>
              </a:lnSpc>
              <a:spcBef>
                <a:spcPct val="0"/>
              </a:spcBef>
              <a:spcAft>
                <a:spcPts val="0"/>
              </a:spcAft>
              <a:buClrTx/>
              <a:buSzTx/>
              <a:buFont typeface="Wingdings" charset="0"/>
              <a:buChar char=""/>
              <a:tabLst/>
              <a:defRPr/>
            </a:pPr>
            <a:endParaRPr kumimoji="0" lang="en-US" sz="2400" b="1" i="1" u="sng" strike="noStrike" kern="1200" cap="none" spc="0" normalizeH="0" baseline="0" noProof="0" dirty="0">
              <a:ln>
                <a:noFill/>
              </a:ln>
              <a:effectLst/>
              <a:uLnTx/>
              <a:uFillTx/>
              <a:latin typeface="Times New Roman" pitchFamily="18" charset="0"/>
              <a:cs typeface="Times New Roman" pitchFamily="18" charset="0"/>
            </a:endParaRPr>
          </a:p>
          <a:p>
            <a:pPr marL="360000" marR="0" lvl="0" indent="-342900" algn="ctr" defTabSz="914400" rtl="0" eaLnBrk="1" fontAlgn="auto" latinLnBrk="0" hangingPunct="1">
              <a:lnSpc>
                <a:spcPct val="95000"/>
              </a:lnSpc>
              <a:spcBef>
                <a:spcPct val="0"/>
              </a:spcBef>
              <a:spcAft>
                <a:spcPts val="0"/>
              </a:spcAft>
              <a:buClrTx/>
              <a:buSzTx/>
              <a:tabLst/>
              <a:defRPr/>
            </a:pPr>
            <a:endParaRPr kumimoji="0" lang="en-US" sz="2800" b="1" u="sng" strike="noStrike" kern="1200" cap="none" spc="0" normalizeH="0" baseline="0" noProof="0" dirty="0">
              <a:ln>
                <a:noFill/>
              </a:ln>
              <a:effectLst/>
              <a:uLnTx/>
              <a:uFillTx/>
              <a:latin typeface="Times New Roman" pitchFamily="18" charset="0"/>
              <a:cs typeface="Times New Roman" pitchFamily="18" charset="0"/>
            </a:endParaRPr>
          </a:p>
          <a:p>
            <a:pPr marL="360000" marR="0" lvl="0" indent="-342900" algn="ctr" defTabSz="914400" rtl="0" eaLnBrk="1" fontAlgn="auto" latinLnBrk="0" hangingPunct="1">
              <a:lnSpc>
                <a:spcPct val="95000"/>
              </a:lnSpc>
              <a:spcBef>
                <a:spcPct val="0"/>
              </a:spcBef>
              <a:spcAft>
                <a:spcPts val="0"/>
              </a:spcAft>
              <a:buClrTx/>
              <a:buSzTx/>
              <a:tabLst/>
              <a:defRPr/>
            </a:pPr>
            <a:r>
              <a:rPr kumimoji="0" lang="en-US" sz="2800" b="1" u="sng" strike="noStrike" kern="1200" cap="none" spc="0" normalizeH="0" baseline="0" noProof="0" dirty="0">
                <a:ln>
                  <a:noFill/>
                </a:ln>
                <a:effectLst/>
                <a:uLnTx/>
                <a:uFillTx/>
                <a:latin typeface="Times New Roman" pitchFamily="18" charset="0"/>
                <a:cs typeface="Times New Roman" pitchFamily="18" charset="0"/>
              </a:rPr>
              <a:t>Recommendation for practice:</a:t>
            </a:r>
            <a:r>
              <a:rPr kumimoji="0" lang="en-US" sz="2800" b="0" u="sng" strike="noStrike" kern="1200" cap="none" spc="0" normalizeH="0" baseline="0" noProof="0" dirty="0">
                <a:ln>
                  <a:noFill/>
                </a:ln>
                <a:effectLst/>
                <a:uLnTx/>
                <a:uFillTx/>
                <a:latin typeface="Times New Roman" pitchFamily="18" charset="0"/>
                <a:cs typeface="Times New Roman" pitchFamily="18" charset="0"/>
              </a:rPr>
              <a:t> determine directly in the contract what is fundamental breach of contract and what is not</a:t>
            </a:r>
          </a:p>
        </p:txBody>
      </p:sp>
    </p:spTree>
    <p:extLst>
      <p:ext uri="{BB962C8B-B14F-4D97-AF65-F5344CB8AC3E}">
        <p14:creationId xmlns:p14="http://schemas.microsoft.com/office/powerpoint/2010/main" val="1504720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Performance in </a:t>
            </a:r>
            <a:r>
              <a:rPr lang="en-US" sz="3600" b="1" dirty="0" err="1">
                <a:solidFill>
                  <a:schemeClr val="bg1"/>
                </a:solidFill>
                <a:latin typeface="Times New Roman" pitchFamily="18" charset="0"/>
                <a:cs typeface="Times New Roman" pitchFamily="18" charset="0"/>
              </a:rPr>
              <a:t>natura</a:t>
            </a:r>
            <a:r>
              <a:rPr lang="en-US" sz="3600" b="1" dirty="0">
                <a:solidFill>
                  <a:schemeClr val="bg1"/>
                </a:solidFill>
                <a:latin typeface="Times New Roman" pitchFamily="18" charset="0"/>
                <a:cs typeface="Times New Roman" pitchFamily="18" charset="0"/>
              </a:rPr>
              <a:t> (46/1)</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0" y="1071546"/>
            <a:ext cx="8715404" cy="5054617"/>
          </a:xfrm>
          <a:prstGeom prst="rect">
            <a:avLst/>
          </a:prstGeom>
        </p:spPr>
        <p:txBody>
          <a:bodyPr vert="horz" lIns="0" tIns="0" rIns="0" bIns="0" rtlCol="0">
            <a:normAutofit lnSpcReduction="10000"/>
          </a:bodyPr>
          <a:lstStyle/>
          <a:p>
            <a:pPr lvl="1" indent="-307975" algn="just">
              <a:lnSpc>
                <a:spcPct val="95000"/>
              </a:lnSpc>
              <a:spcBef>
                <a:spcPct val="0"/>
              </a:spcBef>
              <a:buClr>
                <a:srgbClr val="000000"/>
              </a:buClr>
              <a:defRPr/>
            </a:pPr>
            <a:r>
              <a:rPr lang="cs-CZ" sz="1900" i="1" dirty="0"/>
              <a:t>Art. 46/1 </a:t>
            </a:r>
            <a:r>
              <a:rPr lang="cs-CZ" sz="1900" i="1" dirty="0" err="1"/>
              <a:t>The</a:t>
            </a:r>
            <a:r>
              <a:rPr lang="cs-CZ" sz="1900" i="1" dirty="0"/>
              <a:t> </a:t>
            </a:r>
            <a:r>
              <a:rPr lang="cs-CZ" sz="1900" i="1" dirty="0" err="1"/>
              <a:t>buyer</a:t>
            </a:r>
            <a:r>
              <a:rPr lang="cs-CZ" sz="1900" i="1" dirty="0"/>
              <a:t> </a:t>
            </a:r>
            <a:r>
              <a:rPr lang="cs-CZ" sz="1900" i="1" dirty="0" err="1"/>
              <a:t>may</a:t>
            </a:r>
            <a:r>
              <a:rPr lang="cs-CZ" sz="1900" i="1" dirty="0"/>
              <a:t> </a:t>
            </a:r>
            <a:r>
              <a:rPr lang="cs-CZ" sz="1900" i="1" dirty="0" err="1"/>
              <a:t>require</a:t>
            </a:r>
            <a:r>
              <a:rPr lang="cs-CZ" sz="1900" i="1" dirty="0"/>
              <a:t> performance by </a:t>
            </a:r>
            <a:r>
              <a:rPr lang="cs-CZ" sz="1900" i="1" dirty="0" err="1"/>
              <a:t>the</a:t>
            </a:r>
            <a:r>
              <a:rPr lang="cs-CZ" sz="1900" i="1" dirty="0"/>
              <a:t> </a:t>
            </a:r>
            <a:r>
              <a:rPr lang="cs-CZ" sz="1900" i="1" dirty="0" err="1"/>
              <a:t>seller</a:t>
            </a:r>
            <a:r>
              <a:rPr lang="cs-CZ" sz="1900" i="1" dirty="0"/>
              <a:t> </a:t>
            </a:r>
            <a:r>
              <a:rPr lang="cs-CZ" sz="1900" i="1" dirty="0" err="1"/>
              <a:t>of</a:t>
            </a:r>
            <a:r>
              <a:rPr lang="cs-CZ" sz="1900" i="1" dirty="0"/>
              <a:t> his </a:t>
            </a:r>
            <a:r>
              <a:rPr lang="cs-CZ" sz="1900" i="1" dirty="0" err="1"/>
              <a:t>obligations</a:t>
            </a:r>
            <a:r>
              <a:rPr lang="cs-CZ" sz="1900" i="1" dirty="0"/>
              <a:t> </a:t>
            </a:r>
            <a:r>
              <a:rPr lang="cs-CZ" sz="1900" i="1" dirty="0" err="1"/>
              <a:t>unless</a:t>
            </a:r>
            <a:r>
              <a:rPr lang="cs-CZ" sz="1900" i="1" dirty="0"/>
              <a:t> </a:t>
            </a:r>
            <a:r>
              <a:rPr lang="cs-CZ" sz="1900" i="1" dirty="0" err="1"/>
              <a:t>the</a:t>
            </a:r>
            <a:r>
              <a:rPr lang="cs-CZ" sz="1900" i="1" dirty="0"/>
              <a:t> </a:t>
            </a:r>
            <a:r>
              <a:rPr lang="cs-CZ" sz="1900" i="1" dirty="0" err="1"/>
              <a:t>buyer</a:t>
            </a:r>
            <a:r>
              <a:rPr lang="cs-CZ" sz="1900" i="1" dirty="0"/>
              <a:t> has </a:t>
            </a:r>
            <a:r>
              <a:rPr lang="cs-CZ" sz="1900" i="1" dirty="0" err="1"/>
              <a:t>resorted</a:t>
            </a:r>
            <a:r>
              <a:rPr lang="cs-CZ" sz="1900" i="1" dirty="0"/>
              <a:t> to a </a:t>
            </a:r>
            <a:r>
              <a:rPr lang="cs-CZ" sz="1900" i="1" dirty="0" err="1"/>
              <a:t>remedy</a:t>
            </a:r>
            <a:r>
              <a:rPr lang="cs-CZ" sz="1900" i="1" dirty="0"/>
              <a:t> </a:t>
            </a:r>
            <a:r>
              <a:rPr lang="cs-CZ" sz="1900" i="1" dirty="0" err="1"/>
              <a:t>which</a:t>
            </a:r>
            <a:r>
              <a:rPr lang="cs-CZ" sz="1900" i="1" dirty="0"/>
              <a:t> </a:t>
            </a:r>
            <a:r>
              <a:rPr lang="cs-CZ" sz="1900" i="1" dirty="0" err="1"/>
              <a:t>is</a:t>
            </a:r>
            <a:r>
              <a:rPr lang="cs-CZ" sz="1900" i="1" dirty="0"/>
              <a:t> </a:t>
            </a:r>
            <a:r>
              <a:rPr lang="cs-CZ" sz="1900" i="1" dirty="0" err="1"/>
              <a:t>inconsistent</a:t>
            </a:r>
            <a:r>
              <a:rPr lang="cs-CZ" sz="1900" i="1" dirty="0"/>
              <a:t> </a:t>
            </a:r>
            <a:r>
              <a:rPr lang="cs-CZ" sz="1900" i="1" dirty="0" err="1"/>
              <a:t>with</a:t>
            </a:r>
            <a:r>
              <a:rPr lang="cs-CZ" sz="1900" i="1" dirty="0"/>
              <a:t> </a:t>
            </a:r>
            <a:r>
              <a:rPr lang="cs-CZ" sz="1900" i="1" dirty="0" err="1"/>
              <a:t>this</a:t>
            </a:r>
            <a:r>
              <a:rPr lang="cs-CZ" sz="1900" i="1" dirty="0"/>
              <a:t> </a:t>
            </a:r>
            <a:r>
              <a:rPr lang="cs-CZ" sz="1900" i="1" dirty="0" err="1"/>
              <a:t>requirement</a:t>
            </a:r>
            <a:endParaRPr lang="cs-CZ" sz="1900" i="1" dirty="0"/>
          </a:p>
          <a:p>
            <a:pPr lvl="1" indent="-307975" algn="just">
              <a:lnSpc>
                <a:spcPct val="95000"/>
              </a:lnSpc>
              <a:spcBef>
                <a:spcPct val="0"/>
              </a:spcBef>
              <a:buClr>
                <a:srgbClr val="000000"/>
              </a:buClr>
              <a:defRPr/>
            </a:pPr>
            <a:endPar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Buyer can require </a:t>
            </a:r>
            <a:r>
              <a:rPr lang="en-US" sz="2400" dirty="0">
                <a:latin typeface="Times New Roman" pitchFamily="18" charset="0"/>
                <a:ea typeface="ＭＳ Ｐゴシック" pitchFamily="34" charset="-128"/>
                <a:cs typeface="Times New Roman" pitchFamily="18" charset="0"/>
              </a:rPr>
              <a:t>originally promised </a:t>
            </a:r>
            <a:r>
              <a:rPr kumimoji="0" lang="en-US" sz="24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performance </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a:t>
            </a:r>
          </a:p>
          <a:p>
            <a:pPr marL="1130300" marR="0" lvl="3"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a:t>
            </a:r>
            <a:r>
              <a:rPr lang="en-US" sz="2400" b="1" dirty="0">
                <a:latin typeface="Times New Roman" pitchFamily="18" charset="0"/>
                <a:ea typeface="ＭＳ Ｐゴシック" pitchFamily="34" charset="-128"/>
                <a:cs typeface="Times New Roman" pitchFamily="18" charset="0"/>
              </a:rPr>
              <a:t>n</a:t>
            </a:r>
            <a:r>
              <a:rPr kumimoji="0" lang="en-US" sz="2400" b="1" i="0" u="none"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othing</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was delivered –&gt; </a:t>
            </a:r>
            <a:r>
              <a:rPr kumimoji="0" lang="en-US" sz="24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set a deadline additionally </a:t>
            </a:r>
            <a:endPar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1130300" marR="0" lvl="3"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the delivery is </a:t>
            </a:r>
            <a:r>
              <a:rPr kumimoji="0" lang="en-US" sz="24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defected</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(lack of conformity)–&gt; </a:t>
            </a:r>
            <a:r>
              <a:rPr kumimoji="0" lang="en-US" sz="24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require delivery of substitute goods</a:t>
            </a:r>
          </a:p>
          <a:p>
            <a:pPr marL="1543050" marR="0" lvl="4"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Only in case that the defect is </a:t>
            </a:r>
            <a:r>
              <a:rPr kumimoji="0" lang="en-US" sz="24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significant !</a:t>
            </a:r>
            <a:endPar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1543050" marR="0" lvl="4"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Only if defects were noticed and claimed on time and properly</a:t>
            </a:r>
            <a:endParaRPr kumimoji="0" lang="cs-CZ"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1130300" marR="0" lvl="3" indent="-204788" algn="just" defTabSz="914400" rtl="0" eaLnBrk="1" fontAlgn="auto" latinLnBrk="0" hangingPunct="1">
              <a:lnSpc>
                <a:spcPct val="95000"/>
              </a:lnSpc>
              <a:spcBef>
                <a:spcPct val="0"/>
              </a:spcBef>
              <a:spcAft>
                <a:spcPts val="0"/>
              </a:spcAft>
              <a:buClr>
                <a:srgbClr val="000000"/>
              </a:buClr>
              <a:buSzTx/>
              <a:buFont typeface="Arial" charset="0"/>
              <a:buChar char="•"/>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the delivery is </a:t>
            </a:r>
            <a:r>
              <a:rPr kumimoji="0" lang="en-US" sz="24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defected – </a:t>
            </a:r>
            <a:r>
              <a:rPr kumimoji="0" lang="en-US" sz="24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require to remedy the lack </a:t>
            </a:r>
            <a:endPar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1543050" marR="0" lvl="4"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Also in case that the defect is </a:t>
            </a:r>
            <a:r>
              <a:rPr kumimoji="0" lang="en-US" sz="24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insignificant </a:t>
            </a:r>
            <a:r>
              <a:rPr kumimoji="0" lang="en-US" sz="24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(but also significant) breach</a:t>
            </a:r>
          </a:p>
          <a:p>
            <a:pPr marL="1543050" marR="0" lvl="4"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endPar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457200" marR="0" lvl="1" indent="-307975"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There are strict requirements, because it</a:t>
            </a:r>
            <a:r>
              <a:rPr kumimoji="0" lang="en-US" altLang="en-GB"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a problematic issue in international relations (due to transport distances)</a:t>
            </a:r>
          </a:p>
        </p:txBody>
      </p:sp>
    </p:spTree>
    <p:extLst>
      <p:ext uri="{BB962C8B-B14F-4D97-AF65-F5344CB8AC3E}">
        <p14:creationId xmlns:p14="http://schemas.microsoft.com/office/powerpoint/2010/main" val="1504720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Avoidance of contract (Art. 49)</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179512" y="3300662"/>
            <a:ext cx="8215370" cy="3557338"/>
          </a:xfrm>
          <a:prstGeom prst="rect">
            <a:avLst/>
          </a:prstGeom>
        </p:spPr>
        <p:txBody>
          <a:bodyPr vert="horz" lIns="0" tIns="0" rIns="0" bIns="0" rtlCol="0">
            <a:normAutofit fontScale="92500" lnSpcReduction="10000"/>
          </a:bodyPr>
          <a:lstStyle/>
          <a:p>
            <a:pPr marL="360000" marR="0" lvl="1" indent="0" algn="just"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6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Immediately,</a:t>
            </a: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if the seller breached the contract </a:t>
            </a:r>
            <a:r>
              <a:rPr kumimoji="0" lang="en-US" sz="26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in a significant way</a:t>
            </a: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by failure any of own duties</a:t>
            </a:r>
            <a:endParaRPr kumimoji="0" lang="cs-CZ"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817200" lvl="4" indent="-204788" algn="just">
              <a:lnSpc>
                <a:spcPct val="95000"/>
              </a:lnSpc>
              <a:spcBef>
                <a:spcPct val="0"/>
              </a:spcBef>
              <a:buClr>
                <a:srgbClr val="000000"/>
              </a:buClr>
              <a:buFont typeface="Wingdings" pitchFamily="2" charset="2"/>
              <a:buChar char="§"/>
              <a:defRPr/>
            </a:pPr>
            <a:r>
              <a:rPr kumimoji="0" lang="en-US" sz="24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E.g. goods are not delivered (fixed contracts)</a:t>
            </a:r>
          </a:p>
          <a:p>
            <a:pPr marL="817200" lvl="4" indent="-204788" algn="just">
              <a:lnSpc>
                <a:spcPct val="95000"/>
              </a:lnSpc>
              <a:spcBef>
                <a:spcPct val="0"/>
              </a:spcBef>
              <a:buClr>
                <a:srgbClr val="000000"/>
              </a:buClr>
              <a:buFont typeface="Wingdings" pitchFamily="2" charset="2"/>
              <a:buChar char="§"/>
              <a:defRPr/>
            </a:pPr>
            <a:r>
              <a:rPr kumimoji="0" lang="en-US" sz="24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It</a:t>
            </a:r>
            <a:r>
              <a:rPr kumimoji="0" lang="en-US" altLang="en-GB" sz="24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better to specify in the contract: e.g. late delivery, quantity deviation greater than 5% etc.</a:t>
            </a:r>
          </a:p>
          <a:p>
            <a:pPr marL="360000" marR="0" lvl="2" indent="-257175" algn="just" defTabSz="914400" rtl="0" eaLnBrk="1" fontAlgn="auto" latinLnBrk="0" hangingPunct="1">
              <a:lnSpc>
                <a:spcPct val="95000"/>
              </a:lnSpc>
              <a:spcBef>
                <a:spcPct val="0"/>
              </a:spcBef>
              <a:spcAft>
                <a:spcPts val="0"/>
              </a:spcAft>
              <a:buClr>
                <a:srgbClr val="000000"/>
              </a:buClr>
              <a:buSzTx/>
              <a:buFontTx/>
              <a:buChar char=" "/>
              <a:tabLst/>
              <a:defRPr/>
            </a:pPr>
            <a:endParaRPr kumimoji="0" lang="cs-CZ"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0" algn="just" defTabSz="914400" rtl="0" eaLnBrk="1" fontAlgn="auto" latinLnBrk="0" hangingPunct="1">
              <a:lnSpc>
                <a:spcPct val="95000"/>
              </a:lnSpc>
              <a:spcBef>
                <a:spcPct val="0"/>
              </a:spcBef>
              <a:spcAft>
                <a:spcPts val="0"/>
              </a:spcAft>
              <a:buClr>
                <a:srgbClr val="000000"/>
              </a:buClr>
              <a:buSzTx/>
              <a:tabLst/>
              <a:defRPr/>
            </a:pPr>
            <a:r>
              <a:rPr kumimoji="0" lang="en-US" sz="26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2. After expiring of additional delivery period </a:t>
            </a: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for the event of </a:t>
            </a:r>
            <a:r>
              <a:rPr kumimoji="0" lang="en-US" sz="26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failure to deliver goods </a:t>
            </a:r>
          </a:p>
          <a:p>
            <a:pPr marL="360000" marR="0" lvl="0" indent="0" algn="just" defTabSz="914400" rtl="0" eaLnBrk="1" fontAlgn="auto" latinLnBrk="0" hangingPunct="1">
              <a:lnSpc>
                <a:spcPct val="95000"/>
              </a:lnSpc>
              <a:spcBef>
                <a:spcPct val="0"/>
              </a:spcBef>
              <a:spcAft>
                <a:spcPts val="0"/>
              </a:spcAft>
              <a:buClrTx/>
              <a:buSzTx/>
              <a:buFont typeface="Arial" pitchFamily="34" charset="0"/>
              <a:buNone/>
              <a:tabLst/>
              <a:defRPr/>
            </a:pPr>
            <a:endParaRPr kumimoji="0" lang="en-US" sz="2500" b="0" i="0" u="none" strike="noStrike" kern="1200" cap="none" spc="0" normalizeH="0" baseline="0" noProof="0" dirty="0">
              <a:ln>
                <a:noFill/>
              </a:ln>
              <a:effectLst/>
              <a:uLnTx/>
              <a:uFillTx/>
              <a:latin typeface="+mn-lt"/>
              <a:ea typeface="ＭＳ Ｐゴシック" pitchFamily="34" charset="-128"/>
              <a:cs typeface="+mn-cs"/>
            </a:endParaRPr>
          </a:p>
          <a:p>
            <a:pPr marL="360000" marR="0" lvl="1" indent="0"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seller is obliged to return the purchase price with interest (counted from the time when the purchase was made)</a:t>
            </a:r>
            <a:endParaRPr kumimoji="0" lang="cs-CZ"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0" algn="just" defTabSz="914400" rtl="0" eaLnBrk="1" fontAlgn="auto" latinLnBrk="0" hangingPunct="1">
              <a:lnSpc>
                <a:spcPct val="95000"/>
              </a:lnSpc>
              <a:spcBef>
                <a:spcPct val="0"/>
              </a:spcBef>
              <a:spcAft>
                <a:spcPts val="0"/>
              </a:spcAft>
              <a:buClr>
                <a:srgbClr val="000000"/>
              </a:buClr>
              <a:buSzTx/>
              <a:buFontTx/>
              <a:buChar char="•"/>
              <a:tabLst/>
              <a:defRPr/>
            </a:pPr>
            <a:endParaRPr kumimoji="0" lang="en-US" sz="1700" b="0" i="0" u="none" strike="noStrike" kern="1200" cap="none" spc="0" normalizeH="0" baseline="0" noProof="0" dirty="0">
              <a:ln>
                <a:noFill/>
              </a:ln>
              <a:effectLst/>
              <a:uLnTx/>
              <a:uFillTx/>
              <a:latin typeface="+mn-lt"/>
              <a:ea typeface="ＭＳ Ｐゴシック" pitchFamily="34" charset="-128"/>
              <a:cs typeface="+mn-cs"/>
            </a:endParaRPr>
          </a:p>
        </p:txBody>
      </p:sp>
      <p:sp>
        <p:nvSpPr>
          <p:cNvPr id="2" name="Obdélník 1">
            <a:extLst>
              <a:ext uri="{FF2B5EF4-FFF2-40B4-BE49-F238E27FC236}">
                <a16:creationId xmlns:a16="http://schemas.microsoft.com/office/drawing/2014/main" id="{32751741-C5D8-1C41-A94E-58DEDCAAFFC4}"/>
              </a:ext>
            </a:extLst>
          </p:cNvPr>
          <p:cNvSpPr/>
          <p:nvPr/>
        </p:nvSpPr>
        <p:spPr>
          <a:xfrm>
            <a:off x="251520" y="1126485"/>
            <a:ext cx="8640960" cy="1754326"/>
          </a:xfrm>
          <a:prstGeom prst="rect">
            <a:avLst/>
          </a:prstGeom>
        </p:spPr>
        <p:txBody>
          <a:bodyPr wrap="square">
            <a:spAutoFit/>
          </a:bodyPr>
          <a:lstStyle/>
          <a:p>
            <a:r>
              <a:rPr lang="cs-CZ" i="1" dirty="0"/>
              <a:t>(1) </a:t>
            </a:r>
            <a:r>
              <a:rPr lang="cs-CZ" i="1" dirty="0" err="1"/>
              <a:t>The</a:t>
            </a:r>
            <a:r>
              <a:rPr lang="cs-CZ" i="1" dirty="0"/>
              <a:t> </a:t>
            </a:r>
            <a:r>
              <a:rPr lang="cs-CZ" i="1" dirty="0" err="1"/>
              <a:t>buyer</a:t>
            </a:r>
            <a:r>
              <a:rPr lang="cs-CZ" i="1" dirty="0"/>
              <a:t> </a:t>
            </a:r>
            <a:r>
              <a:rPr lang="cs-CZ" i="1" dirty="0" err="1"/>
              <a:t>may</a:t>
            </a:r>
            <a:r>
              <a:rPr lang="cs-CZ" i="1" dirty="0"/>
              <a:t> </a:t>
            </a:r>
            <a:r>
              <a:rPr lang="cs-CZ" i="1" dirty="0" err="1"/>
              <a:t>declare</a:t>
            </a:r>
            <a:r>
              <a:rPr lang="cs-CZ" i="1" dirty="0"/>
              <a:t> </a:t>
            </a:r>
            <a:r>
              <a:rPr lang="cs-CZ" i="1" dirty="0" err="1"/>
              <a:t>the</a:t>
            </a:r>
            <a:r>
              <a:rPr lang="cs-CZ" i="1" dirty="0"/>
              <a:t> </a:t>
            </a:r>
            <a:r>
              <a:rPr lang="cs-CZ" i="1" dirty="0" err="1"/>
              <a:t>contract</a:t>
            </a:r>
            <a:r>
              <a:rPr lang="cs-CZ" i="1" dirty="0"/>
              <a:t> </a:t>
            </a:r>
            <a:r>
              <a:rPr lang="cs-CZ" i="1" dirty="0" err="1"/>
              <a:t>avoided</a:t>
            </a:r>
            <a:r>
              <a:rPr lang="cs-CZ" i="1" dirty="0"/>
              <a:t>:</a:t>
            </a:r>
          </a:p>
          <a:p>
            <a:r>
              <a:rPr lang="cs-CZ" i="1" dirty="0"/>
              <a:t>(a) </a:t>
            </a:r>
            <a:r>
              <a:rPr lang="cs-CZ" i="1" dirty="0" err="1"/>
              <a:t>if</a:t>
            </a:r>
            <a:r>
              <a:rPr lang="cs-CZ" i="1" dirty="0"/>
              <a:t> </a:t>
            </a:r>
            <a:r>
              <a:rPr lang="cs-CZ" i="1" dirty="0" err="1"/>
              <a:t>the</a:t>
            </a:r>
            <a:r>
              <a:rPr lang="cs-CZ" i="1" dirty="0"/>
              <a:t> </a:t>
            </a:r>
            <a:r>
              <a:rPr lang="cs-CZ" i="1" u="sng" dirty="0" err="1"/>
              <a:t>failure</a:t>
            </a:r>
            <a:r>
              <a:rPr lang="cs-CZ" i="1" u="sng" dirty="0"/>
              <a:t> by </a:t>
            </a:r>
            <a:r>
              <a:rPr lang="cs-CZ" i="1" u="sng" dirty="0" err="1"/>
              <a:t>the</a:t>
            </a:r>
            <a:r>
              <a:rPr lang="cs-CZ" i="1" u="sng" dirty="0"/>
              <a:t> </a:t>
            </a:r>
            <a:r>
              <a:rPr lang="cs-CZ" i="1" u="sng" dirty="0" err="1"/>
              <a:t>seller</a:t>
            </a:r>
            <a:r>
              <a:rPr lang="cs-CZ" i="1" u="sng" dirty="0"/>
              <a:t> to </a:t>
            </a:r>
            <a:r>
              <a:rPr lang="cs-CZ" i="1" u="sng" dirty="0" err="1"/>
              <a:t>perform</a:t>
            </a:r>
            <a:r>
              <a:rPr lang="cs-CZ" i="1" u="sng" dirty="0"/>
              <a:t> </a:t>
            </a:r>
            <a:r>
              <a:rPr lang="cs-CZ" i="1" u="sng" dirty="0" err="1"/>
              <a:t>any</a:t>
            </a:r>
            <a:r>
              <a:rPr lang="cs-CZ" i="1" u="sng" dirty="0"/>
              <a:t> </a:t>
            </a:r>
            <a:r>
              <a:rPr lang="cs-CZ" i="1" u="sng" dirty="0" err="1"/>
              <a:t>of</a:t>
            </a:r>
            <a:r>
              <a:rPr lang="cs-CZ" i="1" u="sng" dirty="0"/>
              <a:t> his </a:t>
            </a:r>
            <a:r>
              <a:rPr lang="cs-CZ" i="1" u="sng" dirty="0" err="1"/>
              <a:t>obligations</a:t>
            </a:r>
            <a:r>
              <a:rPr lang="cs-CZ" i="1" u="sng" dirty="0"/>
              <a:t> </a:t>
            </a:r>
            <a:r>
              <a:rPr lang="cs-CZ" i="1" dirty="0" err="1"/>
              <a:t>under</a:t>
            </a:r>
            <a:r>
              <a:rPr lang="cs-CZ" i="1" dirty="0"/>
              <a:t> </a:t>
            </a:r>
            <a:r>
              <a:rPr lang="cs-CZ" i="1" dirty="0" err="1"/>
              <a:t>the</a:t>
            </a:r>
            <a:r>
              <a:rPr lang="cs-CZ" i="1" dirty="0"/>
              <a:t> </a:t>
            </a:r>
            <a:r>
              <a:rPr lang="cs-CZ" i="1" dirty="0" err="1"/>
              <a:t>contract</a:t>
            </a:r>
            <a:r>
              <a:rPr lang="cs-CZ" i="1" dirty="0"/>
              <a:t> </a:t>
            </a:r>
            <a:r>
              <a:rPr lang="cs-CZ" i="1" dirty="0" err="1"/>
              <a:t>or</a:t>
            </a:r>
            <a:r>
              <a:rPr lang="cs-CZ" i="1" dirty="0"/>
              <a:t> </a:t>
            </a:r>
            <a:r>
              <a:rPr lang="cs-CZ" i="1" dirty="0" err="1"/>
              <a:t>this</a:t>
            </a:r>
            <a:r>
              <a:rPr lang="cs-CZ" i="1" dirty="0"/>
              <a:t> </a:t>
            </a:r>
            <a:r>
              <a:rPr lang="cs-CZ" i="1" dirty="0" err="1"/>
              <a:t>Convention</a:t>
            </a:r>
            <a:r>
              <a:rPr lang="cs-CZ" i="1" dirty="0"/>
              <a:t> </a:t>
            </a:r>
            <a:r>
              <a:rPr lang="cs-CZ" i="1" dirty="0" err="1"/>
              <a:t>amounts</a:t>
            </a:r>
            <a:r>
              <a:rPr lang="cs-CZ" i="1" dirty="0"/>
              <a:t> to a </a:t>
            </a:r>
            <a:r>
              <a:rPr lang="cs-CZ" i="1" dirty="0" err="1"/>
              <a:t>fundamental</a:t>
            </a:r>
            <a:r>
              <a:rPr lang="cs-CZ" i="1" dirty="0"/>
              <a:t> </a:t>
            </a:r>
            <a:r>
              <a:rPr lang="cs-CZ" i="1" dirty="0" err="1"/>
              <a:t>breach</a:t>
            </a:r>
            <a:r>
              <a:rPr lang="cs-CZ" i="1" dirty="0"/>
              <a:t> </a:t>
            </a:r>
            <a:r>
              <a:rPr lang="cs-CZ" i="1" dirty="0" err="1"/>
              <a:t>of</a:t>
            </a:r>
            <a:r>
              <a:rPr lang="cs-CZ" i="1" dirty="0"/>
              <a:t> </a:t>
            </a:r>
            <a:r>
              <a:rPr lang="cs-CZ" i="1" dirty="0" err="1"/>
              <a:t>contract</a:t>
            </a:r>
            <a:r>
              <a:rPr lang="cs-CZ" i="1" dirty="0"/>
              <a:t>; </a:t>
            </a:r>
            <a:r>
              <a:rPr lang="cs-CZ" i="1" dirty="0" err="1"/>
              <a:t>or</a:t>
            </a:r>
            <a:r>
              <a:rPr lang="cs-CZ" i="1" dirty="0"/>
              <a:t> </a:t>
            </a:r>
          </a:p>
          <a:p>
            <a:r>
              <a:rPr lang="cs-CZ" i="1" dirty="0"/>
              <a:t>(b) </a:t>
            </a:r>
            <a:r>
              <a:rPr lang="cs-CZ" i="1" u="sng" dirty="0"/>
              <a:t>in case </a:t>
            </a:r>
            <a:r>
              <a:rPr lang="cs-CZ" i="1" u="sng" dirty="0" err="1"/>
              <a:t>of</a:t>
            </a:r>
            <a:r>
              <a:rPr lang="cs-CZ" i="1" u="sng" dirty="0"/>
              <a:t> non-</a:t>
            </a:r>
            <a:r>
              <a:rPr lang="cs-CZ" i="1" u="sng" dirty="0" err="1"/>
              <a:t>delivery</a:t>
            </a:r>
            <a:r>
              <a:rPr lang="cs-CZ" i="1" dirty="0"/>
              <a:t>, </a:t>
            </a:r>
            <a:r>
              <a:rPr lang="cs-CZ" i="1" dirty="0" err="1"/>
              <a:t>if</a:t>
            </a:r>
            <a:r>
              <a:rPr lang="cs-CZ" i="1" dirty="0"/>
              <a:t> </a:t>
            </a:r>
            <a:r>
              <a:rPr lang="cs-CZ" i="1" dirty="0" err="1"/>
              <a:t>the</a:t>
            </a:r>
            <a:r>
              <a:rPr lang="cs-CZ" i="1" dirty="0"/>
              <a:t> </a:t>
            </a:r>
            <a:r>
              <a:rPr lang="cs-CZ" i="1" dirty="0" err="1"/>
              <a:t>seller</a:t>
            </a:r>
            <a:r>
              <a:rPr lang="cs-CZ" i="1" dirty="0"/>
              <a:t> </a:t>
            </a:r>
            <a:r>
              <a:rPr lang="cs-CZ" i="1" dirty="0" err="1"/>
              <a:t>does</a:t>
            </a:r>
            <a:r>
              <a:rPr lang="cs-CZ" i="1" dirty="0"/>
              <a:t> not </a:t>
            </a:r>
            <a:r>
              <a:rPr lang="cs-CZ" i="1" dirty="0" err="1"/>
              <a:t>deliver</a:t>
            </a:r>
            <a:r>
              <a:rPr lang="cs-CZ" i="1" dirty="0"/>
              <a:t> </a:t>
            </a:r>
            <a:r>
              <a:rPr lang="cs-CZ" i="1" dirty="0" err="1"/>
              <a:t>the</a:t>
            </a:r>
            <a:r>
              <a:rPr lang="cs-CZ" i="1" dirty="0"/>
              <a:t> </a:t>
            </a:r>
            <a:r>
              <a:rPr lang="cs-CZ" i="1" dirty="0" err="1"/>
              <a:t>goods</a:t>
            </a:r>
            <a:r>
              <a:rPr lang="cs-CZ" i="1" dirty="0"/>
              <a:t> </a:t>
            </a:r>
            <a:r>
              <a:rPr lang="cs-CZ" i="1" dirty="0" err="1"/>
              <a:t>within</a:t>
            </a:r>
            <a:r>
              <a:rPr lang="cs-CZ" i="1" dirty="0"/>
              <a:t> </a:t>
            </a:r>
            <a:r>
              <a:rPr lang="cs-CZ" i="1" dirty="0" err="1"/>
              <a:t>the</a:t>
            </a:r>
            <a:r>
              <a:rPr lang="cs-CZ" i="1" dirty="0"/>
              <a:t> </a:t>
            </a:r>
            <a:r>
              <a:rPr lang="cs-CZ" i="1" u="sng" dirty="0" err="1"/>
              <a:t>additional</a:t>
            </a:r>
            <a:r>
              <a:rPr lang="cs-CZ" i="1" u="sng" dirty="0"/>
              <a:t> period </a:t>
            </a:r>
            <a:r>
              <a:rPr lang="cs-CZ" i="1" dirty="0" err="1"/>
              <a:t>of</a:t>
            </a:r>
            <a:r>
              <a:rPr lang="cs-CZ" i="1" dirty="0"/>
              <a:t> </a:t>
            </a:r>
            <a:r>
              <a:rPr lang="cs-CZ" i="1" dirty="0" err="1"/>
              <a:t>time</a:t>
            </a:r>
            <a:r>
              <a:rPr lang="cs-CZ" i="1" dirty="0"/>
              <a:t> </a:t>
            </a:r>
            <a:r>
              <a:rPr lang="cs-CZ" i="1" dirty="0" err="1"/>
              <a:t>fixed</a:t>
            </a:r>
            <a:r>
              <a:rPr lang="cs-CZ" i="1" dirty="0"/>
              <a:t> by </a:t>
            </a:r>
            <a:r>
              <a:rPr lang="cs-CZ" i="1" dirty="0" err="1"/>
              <a:t>the</a:t>
            </a:r>
            <a:r>
              <a:rPr lang="cs-CZ" i="1" dirty="0"/>
              <a:t> </a:t>
            </a:r>
            <a:r>
              <a:rPr lang="cs-CZ" i="1" dirty="0" err="1"/>
              <a:t>buyer</a:t>
            </a:r>
            <a:r>
              <a:rPr lang="cs-CZ" i="1" dirty="0"/>
              <a:t> in </a:t>
            </a:r>
            <a:r>
              <a:rPr lang="cs-CZ" i="1" dirty="0" err="1"/>
              <a:t>accordance</a:t>
            </a:r>
            <a:r>
              <a:rPr lang="cs-CZ" i="1" dirty="0"/>
              <a:t> </a:t>
            </a:r>
            <a:r>
              <a:rPr lang="cs-CZ" i="1" dirty="0" err="1"/>
              <a:t>with</a:t>
            </a:r>
            <a:r>
              <a:rPr lang="cs-CZ" i="1" dirty="0"/>
              <a:t> </a:t>
            </a:r>
            <a:r>
              <a:rPr lang="cs-CZ" i="1" dirty="0" err="1"/>
              <a:t>paragraph</a:t>
            </a:r>
            <a:r>
              <a:rPr lang="cs-CZ" i="1" dirty="0"/>
              <a:t> (1) </a:t>
            </a:r>
            <a:r>
              <a:rPr lang="cs-CZ" i="1" dirty="0" err="1"/>
              <a:t>of</a:t>
            </a:r>
            <a:r>
              <a:rPr lang="cs-CZ" i="1" dirty="0"/>
              <a:t> </a:t>
            </a:r>
            <a:r>
              <a:rPr lang="cs-CZ" i="1" dirty="0" err="1"/>
              <a:t>article</a:t>
            </a:r>
            <a:r>
              <a:rPr lang="cs-CZ" i="1" dirty="0"/>
              <a:t> 47 </a:t>
            </a:r>
            <a:r>
              <a:rPr lang="cs-CZ" i="1" dirty="0" err="1"/>
              <a:t>or</a:t>
            </a:r>
            <a:r>
              <a:rPr lang="cs-CZ" i="1" dirty="0"/>
              <a:t> </a:t>
            </a:r>
            <a:r>
              <a:rPr lang="cs-CZ" i="1" dirty="0" err="1"/>
              <a:t>declares</a:t>
            </a:r>
            <a:r>
              <a:rPr lang="cs-CZ" i="1" dirty="0"/>
              <a:t> </a:t>
            </a:r>
            <a:r>
              <a:rPr lang="cs-CZ" i="1" dirty="0" err="1"/>
              <a:t>that</a:t>
            </a:r>
            <a:r>
              <a:rPr lang="cs-CZ" i="1" dirty="0"/>
              <a:t> he </a:t>
            </a:r>
            <a:r>
              <a:rPr lang="cs-CZ" i="1" dirty="0" err="1"/>
              <a:t>will</a:t>
            </a:r>
            <a:r>
              <a:rPr lang="cs-CZ" i="1" dirty="0"/>
              <a:t> not </a:t>
            </a:r>
            <a:r>
              <a:rPr lang="cs-CZ" i="1" dirty="0" err="1"/>
              <a:t>deliver</a:t>
            </a:r>
            <a:r>
              <a:rPr lang="cs-CZ" i="1" dirty="0"/>
              <a:t> </a:t>
            </a:r>
            <a:r>
              <a:rPr lang="cs-CZ" i="1" dirty="0" err="1"/>
              <a:t>within</a:t>
            </a:r>
            <a:r>
              <a:rPr lang="cs-CZ" i="1" dirty="0"/>
              <a:t> </a:t>
            </a:r>
            <a:r>
              <a:rPr lang="cs-CZ" i="1" dirty="0" err="1"/>
              <a:t>the</a:t>
            </a:r>
            <a:r>
              <a:rPr lang="cs-CZ" i="1" dirty="0"/>
              <a:t> period so </a:t>
            </a:r>
            <a:r>
              <a:rPr lang="cs-CZ" i="1" dirty="0" err="1"/>
              <a:t>fixed</a:t>
            </a:r>
            <a:endParaRPr lang="cs-CZ" i="1" dirty="0"/>
          </a:p>
        </p:txBody>
      </p:sp>
    </p:spTree>
    <p:extLst>
      <p:ext uri="{BB962C8B-B14F-4D97-AF65-F5344CB8AC3E}">
        <p14:creationId xmlns:p14="http://schemas.microsoft.com/office/powerpoint/2010/main" val="1504720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5000"/>
              </a:lnSpc>
              <a:spcBef>
                <a:spcPct val="0"/>
              </a:spcBef>
            </a:pPr>
            <a:r>
              <a:rPr lang="en-US" sz="3600" b="1" dirty="0">
                <a:solidFill>
                  <a:schemeClr val="bg1"/>
                </a:solidFill>
                <a:latin typeface="Times New Roman" pitchFamily="18" charset="0"/>
                <a:ea typeface="ＭＳ Ｐゴシック" pitchFamily="34" charset="-128"/>
                <a:cs typeface="Times New Roman" pitchFamily="18" charset="0"/>
              </a:rPr>
              <a:t>Example:</a:t>
            </a:r>
          </a:p>
        </p:txBody>
      </p:sp>
      <p:sp>
        <p:nvSpPr>
          <p:cNvPr id="5" name="Obdélník 4"/>
          <p:cNvSpPr/>
          <p:nvPr/>
        </p:nvSpPr>
        <p:spPr>
          <a:xfrm>
            <a:off x="285720" y="1034867"/>
            <a:ext cx="8572560" cy="5384551"/>
          </a:xfrm>
          <a:prstGeom prst="rect">
            <a:avLst/>
          </a:prstGeom>
        </p:spPr>
        <p:txBody>
          <a:bodyPr wrap="square">
            <a:spAutoFit/>
          </a:bodyPr>
          <a:lstStyle/>
          <a:p>
            <a:pPr lvl="1" indent="-307975" algn="just">
              <a:lnSpc>
                <a:spcPct val="95000"/>
              </a:lnSpc>
              <a:spcBef>
                <a:spcPct val="0"/>
              </a:spcBef>
              <a:buClr>
                <a:srgbClr val="000000"/>
              </a:buClr>
              <a:buFontTx/>
              <a:buChar char="•"/>
            </a:pPr>
            <a:r>
              <a:rPr lang="en-US" sz="2800" i="1" u="sng" dirty="0">
                <a:latin typeface="Times New Roman" pitchFamily="18" charset="0"/>
                <a:ea typeface="ＭＳ Ｐゴシック" pitchFamily="34" charset="-128"/>
                <a:cs typeface="Times New Roman" pitchFamily="18" charset="0"/>
              </a:rPr>
              <a:t>A German buyer </a:t>
            </a:r>
            <a:r>
              <a:rPr lang="en-US" sz="2800" i="1" dirty="0">
                <a:latin typeface="Times New Roman" pitchFamily="18" charset="0"/>
                <a:ea typeface="ＭＳ Ｐゴシック" pitchFamily="34" charset="-128"/>
                <a:cs typeface="Times New Roman" pitchFamily="18" charset="0"/>
              </a:rPr>
              <a:t>and an </a:t>
            </a:r>
            <a:r>
              <a:rPr lang="en-US" sz="2800" i="1" u="sng" dirty="0">
                <a:latin typeface="Times New Roman" pitchFamily="18" charset="0"/>
                <a:ea typeface="ＭＳ Ｐゴシック" pitchFamily="34" charset="-128"/>
                <a:cs typeface="Times New Roman" pitchFamily="18" charset="0"/>
              </a:rPr>
              <a:t>Italian seller.</a:t>
            </a:r>
          </a:p>
          <a:p>
            <a:pPr lvl="1" indent="-307975" algn="just">
              <a:lnSpc>
                <a:spcPct val="95000"/>
              </a:lnSpc>
              <a:spcBef>
                <a:spcPct val="0"/>
              </a:spcBef>
              <a:buClr>
                <a:srgbClr val="000000"/>
              </a:buClr>
            </a:pPr>
            <a:r>
              <a:rPr lang="en-US" sz="2800" i="1" dirty="0">
                <a:latin typeface="Times New Roman" pitchFamily="18" charset="0"/>
                <a:ea typeface="ＭＳ Ｐゴシック" pitchFamily="34" charset="-128"/>
                <a:cs typeface="Times New Roman" pitchFamily="18" charset="0"/>
              </a:rPr>
              <a:t>	The object is </a:t>
            </a:r>
            <a:r>
              <a:rPr lang="en-US" sz="2800" b="1" i="1" dirty="0">
                <a:latin typeface="Times New Roman" pitchFamily="18" charset="0"/>
                <a:ea typeface="ＭＳ Ｐゴシック" pitchFamily="34" charset="-128"/>
                <a:cs typeface="Times New Roman" pitchFamily="18" charset="0"/>
              </a:rPr>
              <a:t>footwear</a:t>
            </a:r>
            <a:r>
              <a:rPr lang="en-US" sz="2800" i="1" dirty="0">
                <a:latin typeface="Times New Roman" pitchFamily="18" charset="0"/>
                <a:ea typeface="ＭＳ Ｐゴシック" pitchFamily="34" charset="-128"/>
                <a:cs typeface="Times New Roman" pitchFamily="18" charset="0"/>
              </a:rPr>
              <a:t>. </a:t>
            </a:r>
          </a:p>
          <a:p>
            <a:pPr lvl="1" indent="-307975" algn="just">
              <a:lnSpc>
                <a:spcPct val="95000"/>
              </a:lnSpc>
              <a:spcBef>
                <a:spcPct val="0"/>
              </a:spcBef>
              <a:buClr>
                <a:srgbClr val="000000"/>
              </a:buClr>
              <a:buFontTx/>
              <a:buChar char="•"/>
            </a:pPr>
            <a:r>
              <a:rPr lang="en-US" sz="2800" i="1" dirty="0">
                <a:latin typeface="Times New Roman" pitchFamily="18" charset="0"/>
                <a:ea typeface="ＭＳ Ｐゴシック" pitchFamily="34" charset="-128"/>
                <a:cs typeface="Times New Roman" pitchFamily="18" charset="0"/>
              </a:rPr>
              <a:t>The buyer notified </a:t>
            </a:r>
            <a:r>
              <a:rPr lang="en-US" sz="2800" b="1" i="1" dirty="0">
                <a:latin typeface="Times New Roman" pitchFamily="18" charset="0"/>
                <a:ea typeface="ＭＳ Ｐゴシック" pitchFamily="34" charset="-128"/>
                <a:cs typeface="Times New Roman" pitchFamily="18" charset="0"/>
              </a:rPr>
              <a:t>defects </a:t>
            </a:r>
            <a:r>
              <a:rPr lang="en-US" sz="2800" i="1" dirty="0">
                <a:latin typeface="Times New Roman" pitchFamily="18" charset="0"/>
                <a:ea typeface="ＭＳ Ｐゴシック" pitchFamily="34" charset="-128"/>
                <a:cs typeface="Times New Roman" pitchFamily="18" charset="0"/>
              </a:rPr>
              <a:t>by telephone 19 days after the deliver. </a:t>
            </a:r>
          </a:p>
          <a:p>
            <a:pPr lvl="2" indent="-307975" algn="just">
              <a:lnSpc>
                <a:spcPct val="95000"/>
              </a:lnSpc>
              <a:spcBef>
                <a:spcPct val="0"/>
              </a:spcBef>
              <a:buClr>
                <a:srgbClr val="000000"/>
              </a:buClr>
              <a:buFontTx/>
              <a:buChar char="•"/>
            </a:pPr>
            <a:r>
              <a:rPr lang="en-US" sz="2400" i="1" dirty="0">
                <a:latin typeface="Times New Roman" pitchFamily="18" charset="0"/>
                <a:ea typeface="ＭＳ Ｐゴシック" pitchFamily="34" charset="-128"/>
                <a:cs typeface="Times New Roman" pitchFamily="18" charset="0"/>
              </a:rPr>
              <a:t>The </a:t>
            </a:r>
            <a:r>
              <a:rPr lang="en-US" sz="2400" b="1" i="1" dirty="0">
                <a:latin typeface="Times New Roman" pitchFamily="18" charset="0"/>
                <a:ea typeface="ＭＳ Ｐゴシック" pitchFamily="34" charset="-128"/>
                <a:cs typeface="Times New Roman" pitchFamily="18" charset="0"/>
              </a:rPr>
              <a:t>buyer didn</a:t>
            </a:r>
            <a:r>
              <a:rPr lang="en-US" altLang="en-GB" sz="2400" b="1" i="1" dirty="0">
                <a:latin typeface="Times New Roman" pitchFamily="18" charset="0"/>
                <a:ea typeface="ＭＳ Ｐゴシック" pitchFamily="34" charset="-128"/>
                <a:cs typeface="Times New Roman" pitchFamily="18" charset="0"/>
              </a:rPr>
              <a:t>’</a:t>
            </a:r>
            <a:r>
              <a:rPr lang="en-US" sz="2400" b="1" i="1" dirty="0">
                <a:latin typeface="Times New Roman" pitchFamily="18" charset="0"/>
                <a:ea typeface="ＭＳ Ｐゴシック" pitchFamily="34" charset="-128"/>
                <a:cs typeface="Times New Roman" pitchFamily="18" charset="0"/>
              </a:rPr>
              <a:t>t pay</a:t>
            </a:r>
            <a:r>
              <a:rPr lang="en-US" sz="2400" i="1" dirty="0">
                <a:latin typeface="Times New Roman" pitchFamily="18" charset="0"/>
                <a:ea typeface="ＭＳ Ｐゴシック" pitchFamily="34" charset="-128"/>
                <a:cs typeface="Times New Roman" pitchFamily="18" charset="0"/>
              </a:rPr>
              <a:t> the purchase price and </a:t>
            </a:r>
            <a:r>
              <a:rPr lang="en-US" sz="2400" b="1" i="1" dirty="0">
                <a:latin typeface="Times New Roman" pitchFamily="18" charset="0"/>
                <a:ea typeface="ＭＳ Ｐゴシック" pitchFamily="34" charset="-128"/>
                <a:cs typeface="Times New Roman" pitchFamily="18" charset="0"/>
              </a:rPr>
              <a:t>avoided</a:t>
            </a:r>
            <a:r>
              <a:rPr lang="en-US" sz="2400" i="1" dirty="0">
                <a:latin typeface="Times New Roman" pitchFamily="18" charset="0"/>
                <a:ea typeface="ＭＳ Ｐゴシック" pitchFamily="34" charset="-128"/>
                <a:cs typeface="Times New Roman" pitchFamily="18" charset="0"/>
              </a:rPr>
              <a:t> the contract</a:t>
            </a:r>
            <a:endParaRPr lang="en-US" i="1" dirty="0">
              <a:latin typeface="Times New Roman" pitchFamily="18" charset="0"/>
              <a:ea typeface="ＭＳ Ｐゴシック" pitchFamily="34" charset="-128"/>
              <a:cs typeface="Times New Roman" pitchFamily="18" charset="0"/>
            </a:endParaRPr>
          </a:p>
          <a:p>
            <a:pPr lvl="1" indent="-307975" algn="just">
              <a:lnSpc>
                <a:spcPct val="95000"/>
              </a:lnSpc>
              <a:spcBef>
                <a:spcPct val="0"/>
              </a:spcBef>
              <a:buClr>
                <a:srgbClr val="000000"/>
              </a:buClr>
              <a:buFontTx/>
              <a:buChar char="•"/>
            </a:pPr>
            <a:endParaRPr lang="en-US" sz="2800" i="1" dirty="0">
              <a:latin typeface="Times New Roman" pitchFamily="18" charset="0"/>
              <a:ea typeface="ＭＳ Ｐゴシック" pitchFamily="34" charset="-128"/>
              <a:cs typeface="Times New Roman" pitchFamily="18" charset="0"/>
            </a:endParaRPr>
          </a:p>
          <a:p>
            <a:pPr lvl="1" indent="-307975" algn="just">
              <a:lnSpc>
                <a:spcPct val="95000"/>
              </a:lnSpc>
              <a:spcBef>
                <a:spcPct val="0"/>
              </a:spcBef>
              <a:buClr>
                <a:srgbClr val="000000"/>
              </a:buClr>
              <a:buFontTx/>
              <a:buChar char="•"/>
            </a:pPr>
            <a:r>
              <a:rPr lang="en-US" sz="3000" i="1" dirty="0">
                <a:latin typeface="Times New Roman" pitchFamily="18" charset="0"/>
                <a:ea typeface="ＭＳ Ｐゴシック" pitchFamily="34" charset="-128"/>
                <a:cs typeface="Times New Roman" pitchFamily="18" charset="0"/>
              </a:rPr>
              <a:t>The seller sued the German buyer and the court decide that it was a </a:t>
            </a:r>
            <a:r>
              <a:rPr lang="en-US" sz="3000" b="1" i="1" dirty="0">
                <a:latin typeface="Times New Roman" pitchFamily="18" charset="0"/>
                <a:ea typeface="ＭＳ Ｐゴシック" pitchFamily="34" charset="-128"/>
                <a:cs typeface="Times New Roman" pitchFamily="18" charset="0"/>
              </a:rPr>
              <a:t>significant </a:t>
            </a:r>
            <a:r>
              <a:rPr lang="en-US" sz="3000" i="1" dirty="0">
                <a:latin typeface="Times New Roman" pitchFamily="18" charset="0"/>
                <a:ea typeface="ＭＳ Ｐゴシック" pitchFamily="34" charset="-128"/>
                <a:cs typeface="Times New Roman" pitchFamily="18" charset="0"/>
              </a:rPr>
              <a:t>breach of the contract, therefore </a:t>
            </a:r>
            <a:r>
              <a:rPr lang="en-US" sz="3000" i="1" u="sng" dirty="0">
                <a:latin typeface="Times New Roman" pitchFamily="18" charset="0"/>
                <a:ea typeface="ＭＳ Ｐゴシック" pitchFamily="34" charset="-128"/>
                <a:cs typeface="Times New Roman" pitchFamily="18" charset="0"/>
              </a:rPr>
              <a:t>the buyer had right to avoid</a:t>
            </a:r>
            <a:r>
              <a:rPr lang="en-US" sz="2800" i="1" u="sng" dirty="0">
                <a:latin typeface="Times New Roman" pitchFamily="18" charset="0"/>
                <a:ea typeface="ＭＳ Ｐゴシック" pitchFamily="34" charset="-128"/>
                <a:cs typeface="Times New Roman" pitchFamily="18" charset="0"/>
              </a:rPr>
              <a:t>.</a:t>
            </a:r>
            <a:endParaRPr lang="en-US" sz="2800" i="1" dirty="0">
              <a:latin typeface="Times New Roman" pitchFamily="18" charset="0"/>
              <a:ea typeface="ＭＳ Ｐゴシック" pitchFamily="34" charset="-128"/>
              <a:cs typeface="Times New Roman" pitchFamily="18" charset="0"/>
            </a:endParaRPr>
          </a:p>
          <a:p>
            <a:pPr marL="771525" lvl="2" indent="-257175" algn="just">
              <a:lnSpc>
                <a:spcPct val="95000"/>
              </a:lnSpc>
              <a:spcBef>
                <a:spcPct val="0"/>
              </a:spcBef>
              <a:buClr>
                <a:srgbClr val="000000"/>
              </a:buClr>
              <a:buSzPct val="80000"/>
              <a:buFont typeface="Courier New" pitchFamily="49" charset="0"/>
              <a:buChar char="o"/>
            </a:pPr>
            <a:r>
              <a:rPr lang="en-US" sz="2800" i="1" dirty="0">
                <a:latin typeface="Times New Roman" pitchFamily="18" charset="0"/>
                <a:ea typeface="ＭＳ Ｐゴシック" pitchFamily="34" charset="-128"/>
                <a:cs typeface="Times New Roman" pitchFamily="18" charset="0"/>
              </a:rPr>
              <a:t>The buyer </a:t>
            </a:r>
            <a:r>
              <a:rPr lang="en-US" sz="2800" b="1" i="1" dirty="0">
                <a:latin typeface="Times New Roman" pitchFamily="18" charset="0"/>
                <a:ea typeface="ＭＳ Ｐゴシック" pitchFamily="34" charset="-128"/>
                <a:cs typeface="Times New Roman" pitchFamily="18" charset="0"/>
              </a:rPr>
              <a:t>also met the condition </a:t>
            </a:r>
            <a:r>
              <a:rPr lang="en-US" sz="2800" i="1" dirty="0">
                <a:latin typeface="Times New Roman" pitchFamily="18" charset="0"/>
                <a:ea typeface="ＭＳ Ｐゴシック" pitchFamily="34" charset="-128"/>
                <a:cs typeface="Times New Roman" pitchFamily="18" charset="0"/>
              </a:rPr>
              <a:t>about notifying the defect, according to Vienna Convention (notification within a reasonable time)</a:t>
            </a:r>
          </a:p>
        </p:txBody>
      </p:sp>
    </p:spTree>
    <p:extLst>
      <p:ext uri="{BB962C8B-B14F-4D97-AF65-F5344CB8AC3E}">
        <p14:creationId xmlns:p14="http://schemas.microsoft.com/office/powerpoint/2010/main" val="1504720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Purchase price reduction (art. 50)</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179512" y="3212976"/>
            <a:ext cx="8606760" cy="3431874"/>
          </a:xfrm>
          <a:prstGeom prst="rect">
            <a:avLst/>
          </a:prstGeom>
        </p:spPr>
        <p:txBody>
          <a:bodyPr vert="horz" lIns="0" tIns="0" rIns="0" bIns="0" rtlCol="0">
            <a:normAutofit fontScale="85000" lnSpcReduction="10000"/>
          </a:bodyPr>
          <a:lstStyle/>
          <a:p>
            <a:pPr marL="457200" marR="0" lvl="1" indent="-307975" algn="just" defTabSz="914400" rtl="0" eaLnBrk="1" fontAlgn="auto" latinLnBrk="0" hangingPunct="1">
              <a:lnSpc>
                <a:spcPct val="95000"/>
              </a:lnSpc>
              <a:spcBef>
                <a:spcPct val="0"/>
              </a:spcBef>
              <a:spcAft>
                <a:spcPts val="0"/>
              </a:spcAft>
              <a:buClr>
                <a:srgbClr val="000000"/>
              </a:buClr>
              <a:buSzTx/>
              <a:tabLst/>
              <a:defRPr/>
            </a:pPr>
            <a:r>
              <a:rPr kumimoji="0" lang="cs-CZ" sz="32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a:t>
            </a:r>
            <a:r>
              <a:rPr kumimoji="0" lang="en-US" sz="32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f goods </a:t>
            </a:r>
            <a:r>
              <a:rPr kumimoji="0" lang="en-US" sz="32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is not in accordance with the contract</a:t>
            </a:r>
            <a:r>
              <a:rPr kumimoji="0" lang="en-US" sz="32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r>
              <a:rPr kumimoji="0" lang="en-US" sz="32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then the buyer may reduce the purchase price </a:t>
            </a:r>
            <a:endParaRPr kumimoji="0" lang="cs-CZ" sz="32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457200" marR="0" lvl="1" indent="-307975" algn="just" defTabSz="914400" rtl="0" eaLnBrk="1" fontAlgn="auto" latinLnBrk="0" hangingPunct="1">
              <a:lnSpc>
                <a:spcPct val="95000"/>
              </a:lnSpc>
              <a:spcBef>
                <a:spcPct val="0"/>
              </a:spcBef>
              <a:spcAft>
                <a:spcPts val="0"/>
              </a:spcAft>
              <a:buClr>
                <a:srgbClr val="000000"/>
              </a:buClr>
              <a:buSzTx/>
              <a:tabLst/>
              <a:defRPr/>
            </a:pPr>
            <a:endParaRPr kumimoji="0" lang="en-US" sz="32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6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Only </a:t>
            </a:r>
            <a:r>
              <a:rPr kumimoji="0" lang="en-US" sz="2600" b="1"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in range </a:t>
            </a:r>
            <a:r>
              <a:rPr kumimoji="0" lang="en-US" sz="26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which is corresponding to the </a:t>
            </a:r>
            <a:r>
              <a:rPr kumimoji="0" lang="en-US" sz="2600" b="1"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ration between </a:t>
            </a:r>
            <a:r>
              <a:rPr kumimoji="0" lang="en-US" sz="26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price with the goods had in the moment of delivery and the price which the goods would have in that moment if it was </a:t>
            </a:r>
            <a:r>
              <a:rPr kumimoji="0" lang="en-US" sz="2600" b="0" i="1"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without defects</a:t>
            </a:r>
            <a:r>
              <a:rPr kumimoji="0" lang="en-US" sz="26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p>
          <a:p>
            <a:pPr marL="0" marR="0" lvl="0" indent="0" algn="just" defTabSz="914400" rtl="0" eaLnBrk="1" fontAlgn="auto" latinLnBrk="0" hangingPunct="1">
              <a:lnSpc>
                <a:spcPct val="95000"/>
              </a:lnSpc>
              <a:spcBef>
                <a:spcPct val="0"/>
              </a:spcBef>
              <a:spcAft>
                <a:spcPts val="0"/>
              </a:spcAft>
              <a:buClrTx/>
              <a:buSzTx/>
              <a:buFont typeface="Arial" pitchFamily="34" charset="0"/>
              <a:buNone/>
              <a:tabLst/>
              <a:defRPr/>
            </a:pPr>
            <a:endParaRPr kumimoji="0" lang="en-US" sz="32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457200" marR="0" lvl="1" indent="-307975"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An </a:t>
            </a:r>
            <a:r>
              <a:rPr lang="en-US" sz="2600" dirty="0">
                <a:latin typeface="Times New Roman" pitchFamily="18" charset="0"/>
                <a:ea typeface="ＭＳ Ｐゴシック" pitchFamily="34" charset="-128"/>
                <a:cs typeface="Times New Roman" pitchFamily="18" charset="0"/>
              </a:rPr>
              <a:t>one-sided</a:t>
            </a: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action</a:t>
            </a:r>
          </a:p>
          <a:p>
            <a:pPr marL="457200" marR="0" lvl="1" indent="-307975"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Possible to use also if the price was already paid – the right to a refund</a:t>
            </a:r>
          </a:p>
          <a:p>
            <a:pPr marL="457200" marR="0" lvl="1" indent="-307975"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Problem: </a:t>
            </a:r>
            <a:r>
              <a:rPr kumimoji="0" lang="en-US" altLang="en-GB"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reduction size</a:t>
            </a:r>
            <a:r>
              <a:rPr kumimoji="0" lang="en-US" altLang="en-GB"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endPar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sp>
        <p:nvSpPr>
          <p:cNvPr id="2" name="Obdélník 1">
            <a:extLst>
              <a:ext uri="{FF2B5EF4-FFF2-40B4-BE49-F238E27FC236}">
                <a16:creationId xmlns:a16="http://schemas.microsoft.com/office/drawing/2014/main" id="{B035C81F-E2CF-9342-BC5A-EF590A076A5F}"/>
              </a:ext>
            </a:extLst>
          </p:cNvPr>
          <p:cNvSpPr/>
          <p:nvPr/>
        </p:nvSpPr>
        <p:spPr>
          <a:xfrm>
            <a:off x="179512" y="939467"/>
            <a:ext cx="8535892" cy="2031325"/>
          </a:xfrm>
          <a:prstGeom prst="rect">
            <a:avLst/>
          </a:prstGeom>
        </p:spPr>
        <p:txBody>
          <a:bodyPr wrap="square">
            <a:spAutoFit/>
          </a:bodyPr>
          <a:lstStyle/>
          <a:p>
            <a:r>
              <a:rPr lang="cs-CZ" i="1" dirty="0"/>
              <a:t>Art. 50: </a:t>
            </a:r>
            <a:r>
              <a:rPr lang="cs-CZ" i="1" dirty="0" err="1"/>
              <a:t>If</a:t>
            </a:r>
            <a:r>
              <a:rPr lang="cs-CZ" i="1" dirty="0"/>
              <a:t> </a:t>
            </a:r>
            <a:r>
              <a:rPr lang="cs-CZ" i="1" dirty="0" err="1"/>
              <a:t>the</a:t>
            </a:r>
            <a:r>
              <a:rPr lang="cs-CZ" i="1" dirty="0"/>
              <a:t> </a:t>
            </a:r>
            <a:r>
              <a:rPr lang="cs-CZ" i="1" dirty="0" err="1"/>
              <a:t>goods</a:t>
            </a:r>
            <a:r>
              <a:rPr lang="cs-CZ" i="1" dirty="0"/>
              <a:t> do not </a:t>
            </a:r>
            <a:r>
              <a:rPr lang="cs-CZ" i="1" dirty="0" err="1"/>
              <a:t>conform</a:t>
            </a:r>
            <a:r>
              <a:rPr lang="cs-CZ" i="1" dirty="0"/>
              <a:t> </a:t>
            </a:r>
            <a:r>
              <a:rPr lang="cs-CZ" i="1" dirty="0" err="1"/>
              <a:t>with</a:t>
            </a:r>
            <a:r>
              <a:rPr lang="cs-CZ" i="1" dirty="0"/>
              <a:t> </a:t>
            </a:r>
            <a:r>
              <a:rPr lang="cs-CZ" i="1" dirty="0" err="1"/>
              <a:t>the</a:t>
            </a:r>
            <a:r>
              <a:rPr lang="cs-CZ" i="1" dirty="0"/>
              <a:t> </a:t>
            </a:r>
            <a:r>
              <a:rPr lang="cs-CZ" i="1" dirty="0" err="1"/>
              <a:t>contract</a:t>
            </a:r>
            <a:r>
              <a:rPr lang="cs-CZ" i="1" dirty="0"/>
              <a:t> and </a:t>
            </a:r>
            <a:r>
              <a:rPr lang="cs-CZ" i="1" dirty="0" err="1"/>
              <a:t>whether</a:t>
            </a:r>
            <a:r>
              <a:rPr lang="cs-CZ" i="1" dirty="0"/>
              <a:t> </a:t>
            </a:r>
            <a:r>
              <a:rPr lang="cs-CZ" i="1" dirty="0" err="1"/>
              <a:t>or</a:t>
            </a:r>
            <a:r>
              <a:rPr lang="cs-CZ" i="1" dirty="0"/>
              <a:t> not </a:t>
            </a:r>
            <a:r>
              <a:rPr lang="cs-CZ" i="1" dirty="0" err="1"/>
              <a:t>the</a:t>
            </a:r>
            <a:r>
              <a:rPr lang="cs-CZ" i="1" dirty="0"/>
              <a:t> </a:t>
            </a:r>
            <a:r>
              <a:rPr lang="cs-CZ" i="1" dirty="0" err="1"/>
              <a:t>price</a:t>
            </a:r>
            <a:r>
              <a:rPr lang="cs-CZ" i="1" dirty="0"/>
              <a:t> has </a:t>
            </a:r>
            <a:r>
              <a:rPr lang="cs-CZ" i="1" dirty="0" err="1"/>
              <a:t>already</a:t>
            </a:r>
            <a:r>
              <a:rPr lang="cs-CZ" i="1" dirty="0"/>
              <a:t> </a:t>
            </a:r>
            <a:r>
              <a:rPr lang="cs-CZ" i="1" dirty="0" err="1"/>
              <a:t>been</a:t>
            </a:r>
            <a:r>
              <a:rPr lang="cs-CZ" i="1" dirty="0"/>
              <a:t> </a:t>
            </a:r>
            <a:r>
              <a:rPr lang="cs-CZ" i="1" dirty="0" err="1"/>
              <a:t>paid</a:t>
            </a:r>
            <a:r>
              <a:rPr lang="cs-CZ" i="1" dirty="0"/>
              <a:t>, </a:t>
            </a:r>
            <a:r>
              <a:rPr lang="cs-CZ" i="1" dirty="0" err="1"/>
              <a:t>the</a:t>
            </a:r>
            <a:r>
              <a:rPr lang="cs-CZ" i="1" dirty="0"/>
              <a:t> </a:t>
            </a:r>
            <a:r>
              <a:rPr lang="cs-CZ" i="1" dirty="0" err="1"/>
              <a:t>buyer</a:t>
            </a:r>
            <a:r>
              <a:rPr lang="cs-CZ" i="1" dirty="0"/>
              <a:t> </a:t>
            </a:r>
            <a:r>
              <a:rPr lang="cs-CZ" i="1" dirty="0" err="1"/>
              <a:t>may</a:t>
            </a:r>
            <a:r>
              <a:rPr lang="cs-CZ" i="1" dirty="0"/>
              <a:t> </a:t>
            </a:r>
            <a:r>
              <a:rPr lang="cs-CZ" b="1" i="1" dirty="0" err="1"/>
              <a:t>reduce</a:t>
            </a:r>
            <a:r>
              <a:rPr lang="cs-CZ" b="1" i="1" dirty="0"/>
              <a:t> </a:t>
            </a:r>
            <a:r>
              <a:rPr lang="cs-CZ" b="1" i="1" dirty="0" err="1"/>
              <a:t>the</a:t>
            </a:r>
            <a:r>
              <a:rPr lang="cs-CZ" b="1" i="1" dirty="0"/>
              <a:t> </a:t>
            </a:r>
            <a:r>
              <a:rPr lang="cs-CZ" b="1" i="1" dirty="0" err="1"/>
              <a:t>price</a:t>
            </a:r>
            <a:r>
              <a:rPr lang="cs-CZ" b="1" i="1" dirty="0"/>
              <a:t> </a:t>
            </a:r>
            <a:r>
              <a:rPr lang="cs-CZ" i="1" dirty="0"/>
              <a:t>in </a:t>
            </a:r>
            <a:r>
              <a:rPr lang="cs-CZ" i="1" dirty="0" err="1"/>
              <a:t>the</a:t>
            </a:r>
            <a:r>
              <a:rPr lang="cs-CZ" i="1" dirty="0"/>
              <a:t> </a:t>
            </a:r>
            <a:r>
              <a:rPr lang="cs-CZ" i="1" dirty="0" err="1"/>
              <a:t>same</a:t>
            </a:r>
            <a:r>
              <a:rPr lang="cs-CZ" i="1" dirty="0"/>
              <a:t> </a:t>
            </a:r>
            <a:r>
              <a:rPr lang="cs-CZ" i="1" dirty="0" err="1"/>
              <a:t>proportion</a:t>
            </a:r>
            <a:r>
              <a:rPr lang="cs-CZ" i="1" dirty="0"/>
              <a:t> as </a:t>
            </a:r>
            <a:r>
              <a:rPr lang="cs-CZ" i="1" dirty="0" err="1"/>
              <a:t>the</a:t>
            </a:r>
            <a:r>
              <a:rPr lang="cs-CZ" i="1" dirty="0"/>
              <a:t> </a:t>
            </a:r>
            <a:r>
              <a:rPr lang="cs-CZ" i="1" dirty="0" err="1"/>
              <a:t>value</a:t>
            </a:r>
            <a:r>
              <a:rPr lang="cs-CZ" i="1" dirty="0"/>
              <a:t> </a:t>
            </a:r>
            <a:r>
              <a:rPr lang="cs-CZ" i="1" dirty="0" err="1"/>
              <a:t>that</a:t>
            </a:r>
            <a:r>
              <a:rPr lang="cs-CZ" i="1" dirty="0"/>
              <a:t> </a:t>
            </a:r>
            <a:r>
              <a:rPr lang="cs-CZ" i="1" dirty="0" err="1"/>
              <a:t>the</a:t>
            </a:r>
            <a:r>
              <a:rPr lang="cs-CZ" i="1" dirty="0"/>
              <a:t> </a:t>
            </a:r>
            <a:r>
              <a:rPr lang="cs-CZ" i="1" dirty="0" err="1"/>
              <a:t>goods</a:t>
            </a:r>
            <a:r>
              <a:rPr lang="cs-CZ" i="1" dirty="0"/>
              <a:t> </a:t>
            </a:r>
            <a:r>
              <a:rPr lang="cs-CZ" i="1" dirty="0" err="1"/>
              <a:t>actually</a:t>
            </a:r>
            <a:r>
              <a:rPr lang="cs-CZ" i="1" dirty="0"/>
              <a:t> </a:t>
            </a:r>
            <a:r>
              <a:rPr lang="cs-CZ" i="1" dirty="0" err="1"/>
              <a:t>delivered</a:t>
            </a:r>
            <a:r>
              <a:rPr lang="cs-CZ" i="1" dirty="0"/>
              <a:t> had </a:t>
            </a:r>
            <a:r>
              <a:rPr lang="cs-CZ" i="1" dirty="0" err="1"/>
              <a:t>at</a:t>
            </a:r>
            <a:r>
              <a:rPr lang="cs-CZ" i="1" dirty="0"/>
              <a:t> </a:t>
            </a:r>
            <a:r>
              <a:rPr lang="cs-CZ" i="1" dirty="0" err="1"/>
              <a:t>the</a:t>
            </a:r>
            <a:r>
              <a:rPr lang="cs-CZ" i="1" dirty="0"/>
              <a:t> </a:t>
            </a:r>
            <a:r>
              <a:rPr lang="cs-CZ" i="1" dirty="0" err="1"/>
              <a:t>time</a:t>
            </a:r>
            <a:r>
              <a:rPr lang="cs-CZ" i="1" dirty="0"/>
              <a:t> </a:t>
            </a:r>
            <a:r>
              <a:rPr lang="cs-CZ" i="1" dirty="0" err="1"/>
              <a:t>of</a:t>
            </a:r>
            <a:r>
              <a:rPr lang="cs-CZ" i="1" dirty="0"/>
              <a:t> </a:t>
            </a:r>
            <a:r>
              <a:rPr lang="cs-CZ" i="1" dirty="0" err="1"/>
              <a:t>the</a:t>
            </a:r>
            <a:r>
              <a:rPr lang="cs-CZ" i="1" dirty="0"/>
              <a:t> </a:t>
            </a:r>
            <a:r>
              <a:rPr lang="cs-CZ" i="1" dirty="0" err="1"/>
              <a:t>delivery</a:t>
            </a:r>
            <a:r>
              <a:rPr lang="cs-CZ" i="1" dirty="0"/>
              <a:t> </a:t>
            </a:r>
            <a:r>
              <a:rPr lang="cs-CZ" i="1" dirty="0" err="1"/>
              <a:t>bears</a:t>
            </a:r>
            <a:r>
              <a:rPr lang="cs-CZ" i="1" dirty="0"/>
              <a:t> to </a:t>
            </a:r>
            <a:r>
              <a:rPr lang="cs-CZ" i="1" dirty="0" err="1"/>
              <a:t>the</a:t>
            </a:r>
            <a:r>
              <a:rPr lang="cs-CZ" i="1" dirty="0"/>
              <a:t> </a:t>
            </a:r>
            <a:r>
              <a:rPr lang="cs-CZ" i="1" dirty="0" err="1"/>
              <a:t>value</a:t>
            </a:r>
            <a:r>
              <a:rPr lang="cs-CZ" i="1" dirty="0"/>
              <a:t> </a:t>
            </a:r>
            <a:r>
              <a:rPr lang="cs-CZ" i="1" dirty="0" err="1"/>
              <a:t>that</a:t>
            </a:r>
            <a:r>
              <a:rPr lang="cs-CZ" i="1" dirty="0"/>
              <a:t> </a:t>
            </a:r>
            <a:r>
              <a:rPr lang="cs-CZ" i="1" dirty="0" err="1"/>
              <a:t>conforming</a:t>
            </a:r>
            <a:r>
              <a:rPr lang="cs-CZ" i="1" dirty="0"/>
              <a:t> </a:t>
            </a:r>
            <a:r>
              <a:rPr lang="cs-CZ" i="1" dirty="0" err="1"/>
              <a:t>goods</a:t>
            </a:r>
            <a:r>
              <a:rPr lang="cs-CZ" i="1" dirty="0"/>
              <a:t> </a:t>
            </a:r>
            <a:r>
              <a:rPr lang="cs-CZ" i="1" dirty="0" err="1"/>
              <a:t>would</a:t>
            </a:r>
            <a:r>
              <a:rPr lang="cs-CZ" i="1" dirty="0"/>
              <a:t> </a:t>
            </a:r>
            <a:r>
              <a:rPr lang="cs-CZ" i="1" dirty="0" err="1"/>
              <a:t>have</a:t>
            </a:r>
            <a:r>
              <a:rPr lang="cs-CZ" i="1" dirty="0"/>
              <a:t> had </a:t>
            </a:r>
            <a:r>
              <a:rPr lang="cs-CZ" i="1" dirty="0" err="1"/>
              <a:t>at</a:t>
            </a:r>
            <a:r>
              <a:rPr lang="cs-CZ" i="1" dirty="0"/>
              <a:t> </a:t>
            </a:r>
            <a:r>
              <a:rPr lang="cs-CZ" i="1" dirty="0" err="1"/>
              <a:t>that</a:t>
            </a:r>
            <a:r>
              <a:rPr lang="cs-CZ" i="1" dirty="0"/>
              <a:t> </a:t>
            </a:r>
            <a:r>
              <a:rPr lang="cs-CZ" i="1" dirty="0" err="1"/>
              <a:t>time</a:t>
            </a:r>
            <a:r>
              <a:rPr lang="cs-CZ" i="1" dirty="0"/>
              <a:t>. </a:t>
            </a:r>
            <a:r>
              <a:rPr lang="cs-CZ" i="1" dirty="0" err="1"/>
              <a:t>However</a:t>
            </a:r>
            <a:r>
              <a:rPr lang="cs-CZ" i="1" dirty="0"/>
              <a:t>, </a:t>
            </a:r>
            <a:r>
              <a:rPr lang="cs-CZ" i="1" dirty="0" err="1"/>
              <a:t>if</a:t>
            </a:r>
            <a:r>
              <a:rPr lang="cs-CZ" i="1" dirty="0"/>
              <a:t> </a:t>
            </a:r>
            <a:r>
              <a:rPr lang="cs-CZ" i="1" dirty="0" err="1"/>
              <a:t>the</a:t>
            </a:r>
            <a:r>
              <a:rPr lang="cs-CZ" i="1" dirty="0"/>
              <a:t> </a:t>
            </a:r>
            <a:r>
              <a:rPr lang="cs-CZ" i="1" dirty="0" err="1"/>
              <a:t>seller</a:t>
            </a:r>
            <a:r>
              <a:rPr lang="cs-CZ" i="1" dirty="0"/>
              <a:t> </a:t>
            </a:r>
            <a:r>
              <a:rPr lang="cs-CZ" i="1" dirty="0" err="1"/>
              <a:t>remedies</a:t>
            </a:r>
            <a:r>
              <a:rPr lang="cs-CZ" i="1" dirty="0"/>
              <a:t> </a:t>
            </a:r>
            <a:r>
              <a:rPr lang="cs-CZ" i="1" dirty="0" err="1"/>
              <a:t>any</a:t>
            </a:r>
            <a:r>
              <a:rPr lang="cs-CZ" i="1" dirty="0"/>
              <a:t> </a:t>
            </a:r>
            <a:r>
              <a:rPr lang="cs-CZ" i="1" dirty="0" err="1"/>
              <a:t>failure</a:t>
            </a:r>
            <a:r>
              <a:rPr lang="cs-CZ" i="1" dirty="0"/>
              <a:t> to </a:t>
            </a:r>
            <a:r>
              <a:rPr lang="cs-CZ" i="1" dirty="0" err="1"/>
              <a:t>perform</a:t>
            </a:r>
            <a:r>
              <a:rPr lang="cs-CZ" i="1" dirty="0"/>
              <a:t> his </a:t>
            </a:r>
            <a:r>
              <a:rPr lang="cs-CZ" i="1" dirty="0" err="1"/>
              <a:t>obligations</a:t>
            </a:r>
            <a:r>
              <a:rPr lang="cs-CZ" i="1" dirty="0"/>
              <a:t> in </a:t>
            </a:r>
            <a:r>
              <a:rPr lang="cs-CZ" i="1" dirty="0" err="1"/>
              <a:t>accordance</a:t>
            </a:r>
            <a:r>
              <a:rPr lang="cs-CZ" i="1" dirty="0"/>
              <a:t> </a:t>
            </a:r>
            <a:r>
              <a:rPr lang="cs-CZ" i="1" dirty="0" err="1"/>
              <a:t>with</a:t>
            </a:r>
            <a:r>
              <a:rPr lang="cs-CZ" i="1" dirty="0"/>
              <a:t> </a:t>
            </a:r>
            <a:r>
              <a:rPr lang="cs-CZ" i="1" dirty="0" err="1"/>
              <a:t>article</a:t>
            </a:r>
            <a:r>
              <a:rPr lang="cs-CZ" i="1" dirty="0"/>
              <a:t> 37 </a:t>
            </a:r>
            <a:r>
              <a:rPr lang="cs-CZ" i="1" dirty="0" err="1"/>
              <a:t>or</a:t>
            </a:r>
            <a:r>
              <a:rPr lang="cs-CZ" i="1" dirty="0"/>
              <a:t> </a:t>
            </a:r>
            <a:r>
              <a:rPr lang="cs-CZ" i="1" dirty="0" err="1"/>
              <a:t>article</a:t>
            </a:r>
            <a:r>
              <a:rPr lang="cs-CZ" i="1" dirty="0"/>
              <a:t> 48 </a:t>
            </a:r>
            <a:r>
              <a:rPr lang="cs-CZ" i="1" dirty="0" err="1"/>
              <a:t>or</a:t>
            </a:r>
            <a:r>
              <a:rPr lang="cs-CZ" i="1" dirty="0"/>
              <a:t> </a:t>
            </a:r>
            <a:r>
              <a:rPr lang="cs-CZ" i="1" dirty="0" err="1"/>
              <a:t>if</a:t>
            </a:r>
            <a:r>
              <a:rPr lang="cs-CZ" i="1" dirty="0"/>
              <a:t> </a:t>
            </a:r>
            <a:r>
              <a:rPr lang="cs-CZ" i="1" dirty="0" err="1"/>
              <a:t>the</a:t>
            </a:r>
            <a:r>
              <a:rPr lang="cs-CZ" i="1" dirty="0"/>
              <a:t> </a:t>
            </a:r>
            <a:r>
              <a:rPr lang="cs-CZ" i="1" dirty="0" err="1"/>
              <a:t>buyer</a:t>
            </a:r>
            <a:r>
              <a:rPr lang="cs-CZ" i="1" dirty="0"/>
              <a:t> </a:t>
            </a:r>
            <a:r>
              <a:rPr lang="cs-CZ" i="1" dirty="0" err="1"/>
              <a:t>refuses</a:t>
            </a:r>
            <a:r>
              <a:rPr lang="cs-CZ" i="1" dirty="0"/>
              <a:t> to </a:t>
            </a:r>
            <a:r>
              <a:rPr lang="cs-CZ" i="1" dirty="0" err="1"/>
              <a:t>accept</a:t>
            </a:r>
            <a:r>
              <a:rPr lang="cs-CZ" i="1" dirty="0"/>
              <a:t> performance by </a:t>
            </a:r>
            <a:r>
              <a:rPr lang="cs-CZ" i="1" dirty="0" err="1"/>
              <a:t>the</a:t>
            </a:r>
            <a:r>
              <a:rPr lang="cs-CZ" i="1" dirty="0"/>
              <a:t> </a:t>
            </a:r>
            <a:r>
              <a:rPr lang="cs-CZ" i="1" dirty="0" err="1"/>
              <a:t>seller</a:t>
            </a:r>
            <a:r>
              <a:rPr lang="cs-CZ" i="1" dirty="0"/>
              <a:t> in </a:t>
            </a:r>
            <a:r>
              <a:rPr lang="cs-CZ" i="1" dirty="0" err="1"/>
              <a:t>accordance</a:t>
            </a:r>
            <a:r>
              <a:rPr lang="cs-CZ" i="1" dirty="0"/>
              <a:t> </a:t>
            </a:r>
            <a:r>
              <a:rPr lang="cs-CZ" i="1" dirty="0" err="1"/>
              <a:t>with</a:t>
            </a:r>
            <a:r>
              <a:rPr lang="cs-CZ" i="1" dirty="0"/>
              <a:t> </a:t>
            </a:r>
            <a:r>
              <a:rPr lang="cs-CZ" i="1" dirty="0" err="1"/>
              <a:t>those</a:t>
            </a:r>
            <a:r>
              <a:rPr lang="cs-CZ" i="1" dirty="0"/>
              <a:t> </a:t>
            </a:r>
            <a:r>
              <a:rPr lang="cs-CZ" i="1" dirty="0" err="1"/>
              <a:t>articles</a:t>
            </a:r>
            <a:r>
              <a:rPr lang="cs-CZ" i="1" dirty="0"/>
              <a:t>, </a:t>
            </a:r>
            <a:r>
              <a:rPr lang="cs-CZ" i="1" dirty="0" err="1"/>
              <a:t>the</a:t>
            </a:r>
            <a:r>
              <a:rPr lang="cs-CZ" i="1" dirty="0"/>
              <a:t> </a:t>
            </a:r>
            <a:r>
              <a:rPr lang="cs-CZ" i="1" dirty="0" err="1"/>
              <a:t>buyer</a:t>
            </a:r>
            <a:r>
              <a:rPr lang="cs-CZ" i="1" dirty="0"/>
              <a:t> </a:t>
            </a:r>
            <a:r>
              <a:rPr lang="cs-CZ" i="1" dirty="0" err="1"/>
              <a:t>may</a:t>
            </a:r>
            <a:r>
              <a:rPr lang="cs-CZ" i="1" dirty="0"/>
              <a:t> not </a:t>
            </a:r>
            <a:r>
              <a:rPr lang="cs-CZ" i="1" dirty="0" err="1"/>
              <a:t>reduce</a:t>
            </a:r>
            <a:r>
              <a:rPr lang="cs-CZ" i="1" dirty="0"/>
              <a:t> </a:t>
            </a:r>
            <a:r>
              <a:rPr lang="cs-CZ" i="1" dirty="0" err="1"/>
              <a:t>the</a:t>
            </a:r>
            <a:r>
              <a:rPr lang="cs-CZ" i="1" dirty="0"/>
              <a:t> </a:t>
            </a:r>
            <a:r>
              <a:rPr lang="cs-CZ" i="1" dirty="0" err="1"/>
              <a:t>price</a:t>
            </a:r>
            <a:r>
              <a:rPr lang="cs-CZ" i="1" dirty="0"/>
              <a:t>.</a:t>
            </a:r>
          </a:p>
        </p:txBody>
      </p:sp>
    </p:spTree>
    <p:extLst>
      <p:ext uri="{BB962C8B-B14F-4D97-AF65-F5344CB8AC3E}">
        <p14:creationId xmlns:p14="http://schemas.microsoft.com/office/powerpoint/2010/main" val="1504720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Breach of contract</a:t>
            </a:r>
            <a:endParaRPr lang="en-GB" sz="3600" b="1" dirty="0">
              <a:solidFill>
                <a:schemeClr val="bg1"/>
              </a:solidFill>
              <a:latin typeface="Times New Roman" pitchFamily="18" charset="0"/>
              <a:cs typeface="Times New Roman" pitchFamily="18" charset="0"/>
            </a:endParaRPr>
          </a:p>
        </p:txBody>
      </p:sp>
      <p:sp>
        <p:nvSpPr>
          <p:cNvPr id="5" name="Text Box 6"/>
          <p:cNvSpPr txBox="1">
            <a:spLocks noChangeArrowheads="1"/>
          </p:cNvSpPr>
          <p:nvPr/>
        </p:nvSpPr>
        <p:spPr bwMode="auto">
          <a:xfrm>
            <a:off x="285720" y="1214422"/>
            <a:ext cx="8642350" cy="1140312"/>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lvl1pPr>
              <a:defRPr sz="2400">
                <a:solidFill>
                  <a:schemeClr val="tx1"/>
                </a:solidFill>
                <a:latin typeface="Times New Roman" charset="0"/>
                <a:ea typeface="ＭＳ Ｐゴシック" charset="0"/>
              </a:defRPr>
            </a:lvl1pPr>
            <a:lvl2pPr indent="-342900">
              <a:defRPr sz="2400">
                <a:solidFill>
                  <a:schemeClr val="tx1"/>
                </a:solidFill>
                <a:latin typeface="Times New Roman" charset="0"/>
                <a:ea typeface="ＭＳ Ｐゴシック" charset="0"/>
              </a:defRPr>
            </a:lvl2pPr>
            <a:lvl3pPr marL="857250" indent="-285750">
              <a:defRPr sz="2400">
                <a:solidFill>
                  <a:schemeClr val="tx1"/>
                </a:solidFill>
                <a:latin typeface="Times New Roman" charset="0"/>
                <a:ea typeface="ＭＳ Ｐゴシック" charset="0"/>
              </a:defRPr>
            </a:lvl3pPr>
            <a:lvl4pPr marL="1257300" indent="-228600">
              <a:defRPr sz="2400">
                <a:solidFill>
                  <a:schemeClr val="tx1"/>
                </a:solidFill>
                <a:latin typeface="Times New Roman" charset="0"/>
                <a:ea typeface="ＭＳ Ｐゴシック" charset="0"/>
              </a:defRPr>
            </a:lvl4pPr>
            <a:lvl5pPr marL="1714500" indent="-228600">
              <a:defRPr sz="2400">
                <a:solidFill>
                  <a:schemeClr val="tx1"/>
                </a:solidFill>
                <a:latin typeface="Times New Roman" charset="0"/>
                <a:ea typeface="ＭＳ Ｐゴシック" charset="0"/>
              </a:defRPr>
            </a:lvl5pPr>
            <a:lvl6pPr marL="2171700" indent="-228600" fontAlgn="base">
              <a:spcBef>
                <a:spcPct val="0"/>
              </a:spcBef>
              <a:spcAft>
                <a:spcPct val="0"/>
              </a:spcAft>
              <a:defRPr sz="2400">
                <a:solidFill>
                  <a:schemeClr val="tx1"/>
                </a:solidFill>
                <a:latin typeface="Times New Roman" charset="0"/>
                <a:ea typeface="ＭＳ Ｐゴシック" charset="0"/>
              </a:defRPr>
            </a:lvl6pPr>
            <a:lvl7pPr marL="2628900" indent="-228600" fontAlgn="base">
              <a:spcBef>
                <a:spcPct val="0"/>
              </a:spcBef>
              <a:spcAft>
                <a:spcPct val="0"/>
              </a:spcAft>
              <a:defRPr sz="2400">
                <a:solidFill>
                  <a:schemeClr val="tx1"/>
                </a:solidFill>
                <a:latin typeface="Times New Roman" charset="0"/>
                <a:ea typeface="ＭＳ Ｐゴシック" charset="0"/>
              </a:defRPr>
            </a:lvl7pPr>
            <a:lvl8pPr marL="3086100" indent="-228600" fontAlgn="base">
              <a:spcBef>
                <a:spcPct val="0"/>
              </a:spcBef>
              <a:spcAft>
                <a:spcPct val="0"/>
              </a:spcAft>
              <a:defRPr sz="2400">
                <a:solidFill>
                  <a:schemeClr val="tx1"/>
                </a:solidFill>
                <a:latin typeface="Times New Roman" charset="0"/>
                <a:ea typeface="ＭＳ Ｐゴシック" charset="0"/>
              </a:defRPr>
            </a:lvl8pPr>
            <a:lvl9pPr marL="3543300" indent="-228600" fontAlgn="base">
              <a:spcBef>
                <a:spcPct val="0"/>
              </a:spcBef>
              <a:spcAft>
                <a:spcPct val="0"/>
              </a:spcAft>
              <a:defRPr sz="2400">
                <a:solidFill>
                  <a:schemeClr val="tx1"/>
                </a:solidFill>
                <a:latin typeface="Times New Roman" charset="0"/>
                <a:ea typeface="ＭＳ Ｐゴシック" charset="0"/>
              </a:defRPr>
            </a:lvl9pPr>
          </a:lstStyle>
          <a:p>
            <a:pPr marL="0" lvl="1" algn="ctr">
              <a:lnSpc>
                <a:spcPct val="95000"/>
              </a:lnSpc>
              <a:buClr>
                <a:srgbClr val="000000"/>
              </a:buClr>
              <a:buSzPct val="100000"/>
              <a:defRPr/>
            </a:pPr>
            <a:r>
              <a:rPr lang="en-US" sz="2600" i="1" dirty="0">
                <a:solidFill>
                  <a:srgbClr val="000000"/>
                </a:solidFill>
                <a:latin typeface="Times New Roman" pitchFamily="18" charset="0"/>
                <a:cs typeface="Times New Roman" pitchFamily="18" charset="0"/>
              </a:rPr>
              <a:t>Can be any </a:t>
            </a:r>
            <a:r>
              <a:rPr lang="en-US" sz="2600" b="1" i="1" dirty="0">
                <a:solidFill>
                  <a:srgbClr val="000000"/>
                </a:solidFill>
                <a:latin typeface="Times New Roman" pitchFamily="18" charset="0"/>
                <a:cs typeface="Times New Roman" pitchFamily="18" charset="0"/>
              </a:rPr>
              <a:t>failure to fulfill obligations of one party.</a:t>
            </a:r>
            <a:r>
              <a:rPr lang="en-US" sz="2600" i="1" dirty="0">
                <a:solidFill>
                  <a:srgbClr val="000000"/>
                </a:solidFill>
                <a:latin typeface="Times New Roman" pitchFamily="18" charset="0"/>
                <a:cs typeface="Times New Roman" pitchFamily="18" charset="0"/>
              </a:rPr>
              <a:t> Not only the contractual obligations but also the ones arising from Vienna Convention or from practice and usual habits between parties</a:t>
            </a:r>
          </a:p>
        </p:txBody>
      </p:sp>
      <p:sp>
        <p:nvSpPr>
          <p:cNvPr id="6" name="Content Placeholder 2"/>
          <p:cNvSpPr txBox="1">
            <a:spLocks/>
          </p:cNvSpPr>
          <p:nvPr/>
        </p:nvSpPr>
        <p:spPr>
          <a:xfrm>
            <a:off x="0" y="3000372"/>
            <a:ext cx="4164013" cy="3213100"/>
          </a:xfrm>
          <a:prstGeom prst="rect">
            <a:avLst/>
          </a:prstGeom>
        </p:spPr>
        <p:txBody>
          <a:bodyPr/>
          <a:lstStyle/>
          <a:p>
            <a:pPr marL="742950" marR="0" lvl="1" indent="-285750" algn="l" defTabSz="914400" rtl="0" eaLnBrk="1" fontAlgn="auto" latinLnBrk="0" hangingPunct="1">
              <a:lnSpc>
                <a:spcPct val="95000"/>
              </a:lnSpc>
              <a:spcBef>
                <a:spcPct val="20000"/>
              </a:spcBef>
              <a:spcAft>
                <a:spcPts val="0"/>
              </a:spcAft>
              <a:buClr>
                <a:srgbClr val="000000"/>
              </a:buClr>
              <a:buSzTx/>
              <a:buFontTx/>
              <a:buChar char="•"/>
              <a:tabLst/>
              <a:defRPr/>
            </a:pPr>
            <a:r>
              <a:rPr lang="cs-CZ" sz="2600" b="1" dirty="0">
                <a:solidFill>
                  <a:srgbClr val="000000"/>
                </a:solidFill>
                <a:latin typeface="Times New Roman" pitchFamily="18" charset="0"/>
                <a:ea typeface="ＭＳ Ｐゴシック" pitchFamily="34" charset="-128"/>
                <a:cs typeface="Times New Roman" pitchFamily="18" charset="0"/>
              </a:rPr>
              <a:t>i</a:t>
            </a:r>
            <a:r>
              <a:rPr kumimoji="0" lang="en-US" sz="26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f seller </a:t>
            </a:r>
            <a:r>
              <a:rPr kumimoji="0" lang="en-US" sz="26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breach the contract</a:t>
            </a:r>
            <a:endParaRPr kumimoji="0" lang="en-US" sz="2600" b="0" i="0" u="none" strike="noStrike" kern="1200" cap="none" spc="0" normalizeH="0" baseline="0" noProof="0" dirty="0">
              <a:ln>
                <a:noFill/>
              </a:ln>
              <a:solidFill>
                <a:schemeClr val="tx1"/>
              </a:solidFill>
              <a:effectLst/>
              <a:uLnTx/>
              <a:uFillTx/>
              <a:latin typeface="Times New Roman" pitchFamily="18" charset="0"/>
              <a:ea typeface="ＭＳ Ｐゴシック" pitchFamily="34" charset="-128"/>
              <a:cs typeface="Times New Roman" pitchFamily="18" charset="0"/>
            </a:endParaRPr>
          </a:p>
          <a:p>
            <a:pPr marL="1143000" marR="0" lvl="2" indent="-228600" algn="l"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Deliver goods</a:t>
            </a:r>
          </a:p>
          <a:p>
            <a:pPr marL="1143000" marR="0" lvl="2" indent="-228600" algn="l"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Deliver goods without any defect</a:t>
            </a:r>
          </a:p>
          <a:p>
            <a:pPr marL="1143000" marR="0" lvl="2" indent="-228600" algn="l"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Hand over documents</a:t>
            </a:r>
          </a:p>
          <a:p>
            <a:pPr marL="1143000" marR="0" lvl="2" indent="-228600" algn="l"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Transfer ownership rights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a:ln>
                <a:noFill/>
              </a:ln>
              <a:solidFill>
                <a:schemeClr val="tx1"/>
              </a:solidFill>
              <a:effectLst/>
              <a:uLnTx/>
              <a:uFillTx/>
              <a:latin typeface="Times New Roman" pitchFamily="18" charset="0"/>
              <a:ea typeface="ＭＳ Ｐゴシック" pitchFamily="34" charset="-128"/>
              <a:cs typeface="Times New Roman" pitchFamily="18" charset="0"/>
            </a:endParaRPr>
          </a:p>
        </p:txBody>
      </p:sp>
      <p:sp>
        <p:nvSpPr>
          <p:cNvPr id="7" name="Content Placeholder 3"/>
          <p:cNvSpPr txBox="1">
            <a:spLocks/>
          </p:cNvSpPr>
          <p:nvPr/>
        </p:nvSpPr>
        <p:spPr>
          <a:xfrm>
            <a:off x="4643438" y="3000372"/>
            <a:ext cx="4249737" cy="3213100"/>
          </a:xfrm>
          <a:prstGeom prst="rect">
            <a:avLst/>
          </a:prstGeom>
        </p:spPr>
        <p:txBody>
          <a:bodyPr/>
          <a:lstStyle/>
          <a:p>
            <a:pPr marL="742950" marR="0" lvl="1" indent="-285750" algn="l" defTabSz="914400" rtl="0" eaLnBrk="1" fontAlgn="auto" latinLnBrk="0" hangingPunct="1">
              <a:lnSpc>
                <a:spcPct val="95000"/>
              </a:lnSpc>
              <a:spcBef>
                <a:spcPct val="20000"/>
              </a:spcBef>
              <a:spcAft>
                <a:spcPts val="0"/>
              </a:spcAft>
              <a:buClr>
                <a:srgbClr val="000000"/>
              </a:buClr>
              <a:buSzTx/>
              <a:buFontTx/>
              <a:buChar char="•"/>
              <a:tabLst/>
              <a:defRPr/>
            </a:pPr>
            <a:r>
              <a:rPr lang="cs-CZ" sz="2600" b="1" dirty="0">
                <a:solidFill>
                  <a:srgbClr val="000000"/>
                </a:solidFill>
                <a:latin typeface="Times New Roman" pitchFamily="18" charset="0"/>
                <a:ea typeface="ＭＳ Ｐゴシック" pitchFamily="34" charset="-128"/>
                <a:cs typeface="Times New Roman" pitchFamily="18" charset="0"/>
              </a:rPr>
              <a:t>i</a:t>
            </a:r>
            <a:r>
              <a:rPr kumimoji="0" lang="en-US" sz="26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f buyer </a:t>
            </a:r>
            <a:r>
              <a:rPr kumimoji="0" lang="en-US" sz="26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breach the contract</a:t>
            </a:r>
            <a:endParaRPr kumimoji="0" lang="en-US" sz="2600" b="0" i="0" u="none" strike="noStrike" kern="1200" cap="none" spc="0" normalizeH="0" baseline="0" noProof="0" dirty="0">
              <a:ln>
                <a:noFill/>
              </a:ln>
              <a:solidFill>
                <a:schemeClr val="tx1"/>
              </a:solidFill>
              <a:effectLst/>
              <a:uLnTx/>
              <a:uFillTx/>
              <a:latin typeface="Times New Roman" pitchFamily="18" charset="0"/>
              <a:ea typeface="ＭＳ Ｐゴシック" pitchFamily="34" charset="-128"/>
              <a:cs typeface="Times New Roman" pitchFamily="18" charset="0"/>
            </a:endParaRPr>
          </a:p>
          <a:p>
            <a:pPr marL="1143000" marR="0" lvl="2" indent="-228600" algn="l"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Take over goods</a:t>
            </a:r>
          </a:p>
          <a:p>
            <a:pPr marL="1143000" marR="0" lvl="2" indent="-228600" algn="l"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Pay the purchase price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a:ln>
                <a:noFill/>
              </a:ln>
              <a:solidFill>
                <a:schemeClr val="tx1"/>
              </a:solidFill>
              <a:effectLst/>
              <a:uLnTx/>
              <a:uFillTx/>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107154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Right to other performance of a contract (art. 37 and 48)</a:t>
            </a:r>
            <a:r>
              <a:rPr lang="cs-CZ" sz="3600" b="1" dirty="0">
                <a:solidFill>
                  <a:schemeClr val="bg1"/>
                </a:solidFill>
                <a:latin typeface="Times New Roman" pitchFamily="18" charset="0"/>
                <a:ea typeface="ＭＳ Ｐゴシック" pitchFamily="34" charset="-128"/>
                <a:cs typeface="Times New Roman" pitchFamily="18" charset="0"/>
              </a:rPr>
              <a:t> </a:t>
            </a:r>
            <a:r>
              <a:rPr lang="en-US" sz="3600" b="1" dirty="0">
                <a:solidFill>
                  <a:schemeClr val="bg1"/>
                </a:solidFill>
                <a:latin typeface="Times New Roman" pitchFamily="18" charset="0"/>
                <a:ea typeface="ＭＳ Ｐゴシック" pitchFamily="34" charset="-128"/>
                <a:cs typeface="Times New Roman" pitchFamily="18" charset="0"/>
              </a:rPr>
              <a:t>„</a:t>
            </a:r>
            <a:r>
              <a:rPr lang="en-US" sz="3600" b="1" u="sng" dirty="0">
                <a:solidFill>
                  <a:schemeClr val="bg1"/>
                </a:solidFill>
                <a:latin typeface="Times New Roman" pitchFamily="18" charset="0"/>
                <a:ea typeface="ＭＳ Ｐゴシック" pitchFamily="34" charset="-128"/>
                <a:cs typeface="Times New Roman" pitchFamily="18" charset="0"/>
              </a:rPr>
              <a:t>seller</a:t>
            </a:r>
            <a:r>
              <a:rPr lang="en-US" altLang="en-GB" sz="3600" b="1" u="sng" dirty="0">
                <a:solidFill>
                  <a:schemeClr val="bg1"/>
                </a:solidFill>
                <a:latin typeface="Times New Roman" pitchFamily="18" charset="0"/>
                <a:ea typeface="ＭＳ Ｐゴシック" pitchFamily="34" charset="-128"/>
                <a:cs typeface="Times New Roman" pitchFamily="18" charset="0"/>
              </a:rPr>
              <a:t>’</a:t>
            </a:r>
            <a:r>
              <a:rPr lang="en-US" sz="3600" b="1" u="sng" dirty="0">
                <a:solidFill>
                  <a:schemeClr val="bg1"/>
                </a:solidFill>
                <a:latin typeface="Times New Roman" pitchFamily="18" charset="0"/>
                <a:ea typeface="ＭＳ Ｐゴシック" pitchFamily="34" charset="-128"/>
                <a:cs typeface="Times New Roman" pitchFamily="18" charset="0"/>
              </a:rPr>
              <a:t>s initiative</a:t>
            </a:r>
            <a:r>
              <a:rPr lang="ja-JP" altLang="en-US" sz="3600" b="1" dirty="0">
                <a:solidFill>
                  <a:schemeClr val="bg1"/>
                </a:solidFill>
                <a:latin typeface="Times New Roman" pitchFamily="18" charset="0"/>
                <a:ea typeface="ＭＳ Ｐゴシック" pitchFamily="34" charset="-128"/>
                <a:cs typeface="Times New Roman" pitchFamily="18" charset="0"/>
              </a:rPr>
              <a:t>“</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179388" y="1214422"/>
            <a:ext cx="8678892" cy="5143536"/>
          </a:xfrm>
          <a:prstGeom prst="rect">
            <a:avLst/>
          </a:prstGeom>
        </p:spPr>
        <p:txBody>
          <a:bodyPr vert="horz" lIns="0" tIns="0" rIns="0" bIns="0" rtlCol="0">
            <a:normAutofit lnSpcReduction="10000"/>
          </a:bodyPr>
          <a:lstStyle/>
          <a:p>
            <a:pPr marL="457200" marR="0" lvl="1" indent="-307975" algn="just" defTabSz="914400" rtl="0" eaLnBrk="1" fontAlgn="auto" latinLnBrk="0" hangingPunct="1">
              <a:lnSpc>
                <a:spcPct val="95000"/>
              </a:lnSpc>
              <a:spcBef>
                <a:spcPct val="0"/>
              </a:spcBef>
              <a:spcAft>
                <a:spcPts val="0"/>
              </a:spcAft>
              <a:buClr>
                <a:srgbClr val="000000"/>
              </a:buClr>
              <a:buSzTx/>
              <a:tabLst/>
              <a:defRPr/>
            </a:pPr>
            <a:r>
              <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the seller delivered the goods </a:t>
            </a:r>
            <a:r>
              <a:rPr kumimoji="0" lang="en-US" sz="28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before the delivery period</a:t>
            </a:r>
            <a:endParaRPr kumimoji="0" lang="cs-CZ" sz="28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Remedy: up to date for delivery the seller </a:t>
            </a:r>
            <a:r>
              <a:rPr kumimoji="0" lang="en-US" sz="24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can deliver missing parts</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or quantity of goods so the seller can change the defected goods or </a:t>
            </a:r>
            <a:r>
              <a:rPr kumimoji="0" lang="en-US" sz="24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repair goods </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which was already delivered</a:t>
            </a:r>
            <a:endParaRPr kumimoji="0" lang="en-US" sz="24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Tx/>
              <a:buFontTx/>
              <a:buChar char=" "/>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p>
          <a:p>
            <a:pPr marL="457200" marR="0" lvl="1" indent="-307975" algn="just" defTabSz="914400" rtl="0" eaLnBrk="1" fontAlgn="auto" latinLnBrk="0" hangingPunct="1">
              <a:lnSpc>
                <a:spcPct val="95000"/>
              </a:lnSpc>
              <a:spcBef>
                <a:spcPct val="0"/>
              </a:spcBef>
              <a:spcAft>
                <a:spcPts val="0"/>
              </a:spcAft>
              <a:buClr>
                <a:srgbClr val="000000"/>
              </a:buClr>
              <a:buSzTx/>
              <a:tabLst/>
              <a:defRPr/>
            </a:pPr>
            <a:r>
              <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the seller would like to to the same </a:t>
            </a:r>
            <a:r>
              <a:rPr kumimoji="0" lang="en-US" sz="28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after the date of delivery</a:t>
            </a:r>
            <a:endPar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Remedy: the seller van </a:t>
            </a:r>
            <a:r>
              <a:rPr kumimoji="0" lang="en-US" sz="26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remove defects additionally </a:t>
            </a: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in case that….</a:t>
            </a:r>
          </a:p>
          <a:p>
            <a:pPr marL="1130300" marR="0" lvl="3"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It is without undue delay and</a:t>
            </a:r>
          </a:p>
          <a:p>
            <a:pPr marL="1130300" marR="0" lvl="3"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It</a:t>
            </a:r>
            <a:r>
              <a:rPr kumimoji="0" lang="en-US" altLang="en-GB"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no excessive harm for the buyer</a:t>
            </a:r>
          </a:p>
          <a:p>
            <a:pPr marL="1130300" marR="0" lvl="3"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notification about it</a:t>
            </a: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is considered as a request – if the buyer don</a:t>
            </a:r>
            <a:r>
              <a:rPr kumimoji="0" lang="en-US" altLang="en-GB"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respond then it will presumed that it means an approval</a:t>
            </a:r>
          </a:p>
        </p:txBody>
      </p:sp>
    </p:spTree>
    <p:extLst>
      <p:ext uri="{BB962C8B-B14F-4D97-AF65-F5344CB8AC3E}">
        <p14:creationId xmlns:p14="http://schemas.microsoft.com/office/powerpoint/2010/main" val="1504720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5000"/>
              </a:lnSpc>
              <a:spcBef>
                <a:spcPct val="0"/>
              </a:spcBef>
            </a:pPr>
            <a:r>
              <a:rPr lang="en-US" sz="3600" b="1" dirty="0">
                <a:solidFill>
                  <a:schemeClr val="bg1"/>
                </a:solidFill>
                <a:latin typeface="Times New Roman" pitchFamily="18" charset="0"/>
                <a:ea typeface="ＭＳ Ｐゴシック" pitchFamily="34" charset="-128"/>
                <a:cs typeface="Times New Roman" pitchFamily="18" charset="0"/>
              </a:rPr>
              <a:t>Example:</a:t>
            </a:r>
          </a:p>
        </p:txBody>
      </p:sp>
      <p:sp>
        <p:nvSpPr>
          <p:cNvPr id="5" name="Rectangle 2"/>
          <p:cNvSpPr txBox="1">
            <a:spLocks noChangeArrowheads="1"/>
          </p:cNvSpPr>
          <p:nvPr/>
        </p:nvSpPr>
        <p:spPr>
          <a:xfrm>
            <a:off x="357158" y="1285860"/>
            <a:ext cx="8350252" cy="4786346"/>
          </a:xfrm>
          <a:prstGeom prst="rect">
            <a:avLst/>
          </a:prstGeom>
        </p:spPr>
        <p:txBody>
          <a:bodyPr vert="horz" lIns="0" tIns="0" rIns="0" bIns="0" rtlCol="0">
            <a:noAutofit/>
          </a:bodyPr>
          <a:lstStyle/>
          <a:p>
            <a:pPr marL="381600" marR="0" lvl="1" indent="-307975"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800" b="0" i="1"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 Dutch seller and a German buyer. </a:t>
            </a:r>
            <a:r>
              <a:rPr kumimoji="0" lang="en-US" sz="28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object is fabrics. </a:t>
            </a:r>
          </a:p>
          <a:p>
            <a:pPr marL="381600" marR="0" lvl="1" indent="-307975"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8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a:t>
            </a:r>
            <a:r>
              <a:rPr kumimoji="0" lang="en-US" sz="2800" b="0" i="1"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buyer notified defects</a:t>
            </a:r>
            <a:r>
              <a:rPr kumimoji="0" lang="en-US" sz="28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4 days after delivery - insufficient  quantity and goods which was not in accordance with the contract.</a:t>
            </a:r>
          </a:p>
          <a:p>
            <a:pPr marL="381600" marR="0" lvl="1" indent="-307975"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800" b="1"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seller wanted to use the right to other performance of the contract </a:t>
            </a:r>
            <a:r>
              <a:rPr kumimoji="0" lang="en-US" sz="28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(art. 48). </a:t>
            </a:r>
            <a:r>
              <a:rPr kumimoji="0" lang="en-US" sz="2800" b="0" i="1"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buyer refused</a:t>
            </a:r>
            <a:r>
              <a:rPr kumimoji="0" lang="en-US" sz="28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and also </a:t>
            </a:r>
            <a:r>
              <a:rPr kumimoji="0" lang="en-US" sz="2800" b="0" i="1"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refused to pay the purchase price </a:t>
            </a:r>
            <a:r>
              <a:rPr kumimoji="0" lang="en-US" sz="28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and wanted to partially withdraw from the contract </a:t>
            </a:r>
          </a:p>
          <a:p>
            <a:pPr marL="381600" marR="0" lvl="1" indent="-307975"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8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Dutch seller sued the German buyer for not paying the purchase price.</a:t>
            </a:r>
          </a:p>
        </p:txBody>
      </p:sp>
    </p:spTree>
    <p:extLst>
      <p:ext uri="{BB962C8B-B14F-4D97-AF65-F5344CB8AC3E}">
        <p14:creationId xmlns:p14="http://schemas.microsoft.com/office/powerpoint/2010/main" val="1504720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5000"/>
              </a:lnSpc>
              <a:spcBef>
                <a:spcPct val="0"/>
              </a:spcBef>
            </a:pPr>
            <a:r>
              <a:rPr lang="en-US" sz="3600" b="1" dirty="0">
                <a:solidFill>
                  <a:schemeClr val="bg1"/>
                </a:solidFill>
                <a:latin typeface="Times New Roman" pitchFamily="18" charset="0"/>
                <a:ea typeface="ＭＳ Ｐゴシック" pitchFamily="34" charset="-128"/>
                <a:cs typeface="Times New Roman" pitchFamily="18" charset="0"/>
              </a:rPr>
              <a:t>Example:</a:t>
            </a:r>
          </a:p>
        </p:txBody>
      </p:sp>
      <p:sp>
        <p:nvSpPr>
          <p:cNvPr id="5" name="Rectangle 3"/>
          <p:cNvSpPr>
            <a:spLocks noChangeArrowheads="1"/>
          </p:cNvSpPr>
          <p:nvPr/>
        </p:nvSpPr>
        <p:spPr bwMode="auto">
          <a:xfrm>
            <a:off x="0" y="1428736"/>
            <a:ext cx="8715404" cy="4712059"/>
          </a:xfrm>
          <a:prstGeom prst="rect">
            <a:avLst/>
          </a:prstGeom>
          <a:noFill/>
          <a:ln w="9525">
            <a:noFill/>
            <a:miter lim="800000"/>
            <a:headEnd/>
            <a:tailEnd/>
          </a:ln>
        </p:spPr>
        <p:txBody>
          <a:bodyPr wrap="square">
            <a:spAutoFit/>
          </a:bodyPr>
          <a:lstStyle/>
          <a:p>
            <a:pPr marL="776288" lvl="1" indent="-307975">
              <a:lnSpc>
                <a:spcPct val="95000"/>
              </a:lnSpc>
              <a:buClr>
                <a:srgbClr val="000000"/>
              </a:buClr>
              <a:buFontTx/>
              <a:buChar char="•"/>
            </a:pPr>
            <a:r>
              <a:rPr lang="en-US" sz="2800" b="1" i="1" dirty="0">
                <a:solidFill>
                  <a:srgbClr val="000000"/>
                </a:solidFill>
                <a:latin typeface="Times New Roman" pitchFamily="18" charset="0"/>
                <a:cs typeface="Times New Roman" pitchFamily="18" charset="0"/>
              </a:rPr>
              <a:t>The court decided in favor of the seller</a:t>
            </a:r>
            <a:endParaRPr lang="cs-CZ" sz="2800" b="1" i="1" dirty="0">
              <a:solidFill>
                <a:srgbClr val="000000"/>
              </a:solidFill>
              <a:latin typeface="Times New Roman" pitchFamily="18" charset="0"/>
              <a:cs typeface="Times New Roman" pitchFamily="18" charset="0"/>
            </a:endParaRPr>
          </a:p>
          <a:p>
            <a:pPr marL="776288" lvl="1" indent="-307975">
              <a:lnSpc>
                <a:spcPct val="95000"/>
              </a:lnSpc>
              <a:buClr>
                <a:srgbClr val="000000"/>
              </a:buClr>
            </a:pPr>
            <a:endParaRPr lang="en-US" sz="2400" b="1" i="1" dirty="0">
              <a:solidFill>
                <a:srgbClr val="000000"/>
              </a:solidFill>
              <a:latin typeface="Times New Roman" pitchFamily="18" charset="0"/>
              <a:cs typeface="Times New Roman" pitchFamily="18" charset="0"/>
            </a:endParaRPr>
          </a:p>
          <a:p>
            <a:pPr marL="771525" lvl="2" indent="-257175" algn="just">
              <a:lnSpc>
                <a:spcPct val="95000"/>
              </a:lnSpc>
              <a:buClr>
                <a:srgbClr val="000000"/>
              </a:buClr>
              <a:buSzPct val="80000"/>
              <a:buFont typeface="Courier New" pitchFamily="49" charset="0"/>
              <a:buChar char="o"/>
            </a:pPr>
            <a:r>
              <a:rPr lang="en-US" sz="2400" i="1" dirty="0">
                <a:solidFill>
                  <a:srgbClr val="000000"/>
                </a:solidFill>
                <a:latin typeface="Times New Roman" pitchFamily="18" charset="0"/>
                <a:cs typeface="Times New Roman" pitchFamily="18" charset="0"/>
              </a:rPr>
              <a:t>The buyer didn</a:t>
            </a:r>
            <a:r>
              <a:rPr lang="en-US" altLang="en-GB" sz="2400" i="1" dirty="0">
                <a:solidFill>
                  <a:srgbClr val="000000"/>
                </a:solidFill>
                <a:latin typeface="Times New Roman" pitchFamily="18" charset="0"/>
                <a:cs typeface="Times New Roman" pitchFamily="18" charset="0"/>
              </a:rPr>
              <a:t>’</a:t>
            </a:r>
            <a:r>
              <a:rPr lang="en-US" sz="2400" i="1" dirty="0">
                <a:solidFill>
                  <a:srgbClr val="000000"/>
                </a:solidFill>
                <a:latin typeface="Times New Roman" pitchFamily="18" charset="0"/>
                <a:cs typeface="Times New Roman" pitchFamily="18" charset="0"/>
              </a:rPr>
              <a:t>t specify amount of missing goods therefore couldn</a:t>
            </a:r>
            <a:r>
              <a:rPr lang="en-US" altLang="en-GB" sz="2400" i="1" dirty="0">
                <a:solidFill>
                  <a:srgbClr val="000000"/>
                </a:solidFill>
                <a:latin typeface="Times New Roman" pitchFamily="18" charset="0"/>
                <a:cs typeface="Times New Roman" pitchFamily="18" charset="0"/>
              </a:rPr>
              <a:t>’</a:t>
            </a:r>
            <a:r>
              <a:rPr lang="en-US" sz="2400" i="1" dirty="0">
                <a:solidFill>
                  <a:srgbClr val="000000"/>
                </a:solidFill>
                <a:latin typeface="Times New Roman" pitchFamily="18" charset="0"/>
                <a:cs typeface="Times New Roman" pitchFamily="18" charset="0"/>
              </a:rPr>
              <a:t>t withdraw from the contract (art. 51/1)</a:t>
            </a:r>
          </a:p>
          <a:p>
            <a:pPr marL="771525" lvl="2" indent="-257175" algn="just">
              <a:lnSpc>
                <a:spcPct val="95000"/>
              </a:lnSpc>
              <a:buClr>
                <a:srgbClr val="000000"/>
              </a:buClr>
              <a:buSzPct val="80000"/>
              <a:buFont typeface="Courier New" pitchFamily="49" charset="0"/>
              <a:buChar char="o"/>
            </a:pPr>
            <a:r>
              <a:rPr lang="en-US" sz="2400" i="1" dirty="0">
                <a:solidFill>
                  <a:srgbClr val="000000"/>
                </a:solidFill>
                <a:latin typeface="Times New Roman" pitchFamily="18" charset="0"/>
                <a:cs typeface="Times New Roman" pitchFamily="18" charset="0"/>
              </a:rPr>
              <a:t>It wasn</a:t>
            </a:r>
            <a:r>
              <a:rPr lang="en-US" altLang="en-GB" sz="2400" i="1" dirty="0">
                <a:solidFill>
                  <a:srgbClr val="000000"/>
                </a:solidFill>
                <a:latin typeface="Times New Roman" pitchFamily="18" charset="0"/>
                <a:cs typeface="Times New Roman" pitchFamily="18" charset="0"/>
              </a:rPr>
              <a:t>’</a:t>
            </a:r>
            <a:r>
              <a:rPr lang="en-US" sz="2400" i="1" dirty="0">
                <a:solidFill>
                  <a:srgbClr val="000000"/>
                </a:solidFill>
                <a:latin typeface="Times New Roman" pitchFamily="18" charset="0"/>
                <a:cs typeface="Times New Roman" pitchFamily="18" charset="0"/>
              </a:rPr>
              <a:t>t </a:t>
            </a:r>
            <a:r>
              <a:rPr lang="en-US" sz="2400" i="1" u="sng" dirty="0">
                <a:solidFill>
                  <a:srgbClr val="000000"/>
                </a:solidFill>
                <a:latin typeface="Times New Roman" pitchFamily="18" charset="0"/>
                <a:cs typeface="Times New Roman" pitchFamily="18" charset="0"/>
              </a:rPr>
              <a:t>significant breach of the contract</a:t>
            </a:r>
            <a:r>
              <a:rPr lang="en-US" sz="2400" i="1" dirty="0">
                <a:solidFill>
                  <a:srgbClr val="000000"/>
                </a:solidFill>
                <a:latin typeface="Times New Roman" pitchFamily="18" charset="0"/>
                <a:cs typeface="Times New Roman" pitchFamily="18" charset="0"/>
              </a:rPr>
              <a:t>, among other things, because the seller wanted to fix the problem immediately. </a:t>
            </a:r>
          </a:p>
          <a:p>
            <a:pPr marL="771525" lvl="2" indent="-257175" algn="just">
              <a:lnSpc>
                <a:spcPct val="95000"/>
              </a:lnSpc>
              <a:buClr>
                <a:srgbClr val="000000"/>
              </a:buClr>
              <a:buSzPct val="80000"/>
              <a:buFont typeface="Courier New" pitchFamily="49" charset="0"/>
              <a:buChar char="o"/>
            </a:pPr>
            <a:r>
              <a:rPr lang="en-US" sz="2400" i="1" dirty="0">
                <a:solidFill>
                  <a:srgbClr val="000000"/>
                </a:solidFill>
                <a:latin typeface="Times New Roman" pitchFamily="18" charset="0"/>
                <a:cs typeface="Times New Roman" pitchFamily="18" charset="0"/>
              </a:rPr>
              <a:t>The buyer refused the offer from the seller to other performance (art. 48)</a:t>
            </a:r>
          </a:p>
          <a:p>
            <a:pPr marL="771525" lvl="2" indent="-257175" algn="just">
              <a:lnSpc>
                <a:spcPct val="95000"/>
              </a:lnSpc>
              <a:buClr>
                <a:srgbClr val="000000"/>
              </a:buClr>
              <a:buSzPct val="80000"/>
              <a:buFont typeface="Courier New" pitchFamily="49" charset="0"/>
              <a:buChar char="o"/>
            </a:pPr>
            <a:r>
              <a:rPr lang="en-US" sz="2400" i="1" dirty="0">
                <a:solidFill>
                  <a:srgbClr val="000000"/>
                </a:solidFill>
                <a:latin typeface="Times New Roman" pitchFamily="18" charset="0"/>
                <a:cs typeface="Times New Roman" pitchFamily="18" charset="0"/>
              </a:rPr>
              <a:t>The right to withdraw has priority over the right to other performance only in cases of significant breach of contract!</a:t>
            </a:r>
          </a:p>
          <a:p>
            <a:pPr marL="771525" lvl="2" indent="-257175" algn="just">
              <a:lnSpc>
                <a:spcPct val="95000"/>
              </a:lnSpc>
              <a:buClr>
                <a:srgbClr val="000000"/>
              </a:buClr>
              <a:buSzPct val="80000"/>
              <a:buFont typeface="Courier New" pitchFamily="49" charset="0"/>
              <a:buChar char="o"/>
            </a:pPr>
            <a:r>
              <a:rPr lang="en-US" sz="2400" i="1" dirty="0">
                <a:solidFill>
                  <a:srgbClr val="000000"/>
                </a:solidFill>
                <a:latin typeface="Times New Roman" pitchFamily="18" charset="0"/>
                <a:cs typeface="Times New Roman" pitchFamily="18" charset="0"/>
              </a:rPr>
              <a:t>The buyer didn</a:t>
            </a:r>
            <a:r>
              <a:rPr lang="en-US" altLang="en-GB" sz="2400" i="1" dirty="0">
                <a:solidFill>
                  <a:srgbClr val="000000"/>
                </a:solidFill>
                <a:latin typeface="Times New Roman" pitchFamily="18" charset="0"/>
                <a:cs typeface="Times New Roman" pitchFamily="18" charset="0"/>
              </a:rPr>
              <a:t>’</a:t>
            </a:r>
            <a:r>
              <a:rPr lang="en-US" sz="2400" i="1" dirty="0">
                <a:solidFill>
                  <a:srgbClr val="000000"/>
                </a:solidFill>
                <a:latin typeface="Times New Roman" pitchFamily="18" charset="0"/>
                <a:cs typeface="Times New Roman" pitchFamily="18" charset="0"/>
              </a:rPr>
              <a:t>t have right to ask for price reduction, because he turned down </a:t>
            </a:r>
            <a:r>
              <a:rPr lang="en-US" altLang="en-GB" sz="2400" i="1" dirty="0">
                <a:solidFill>
                  <a:srgbClr val="000000"/>
                </a:solidFill>
                <a:latin typeface="Times New Roman" pitchFamily="18" charset="0"/>
                <a:cs typeface="Times New Roman" pitchFamily="18" charset="0"/>
              </a:rPr>
              <a:t>“</a:t>
            </a:r>
            <a:r>
              <a:rPr lang="en-US" sz="2400" i="1" dirty="0">
                <a:solidFill>
                  <a:srgbClr val="000000"/>
                </a:solidFill>
                <a:latin typeface="Times New Roman" pitchFamily="18" charset="0"/>
                <a:cs typeface="Times New Roman" pitchFamily="18" charset="0"/>
              </a:rPr>
              <a:t>other performance</a:t>
            </a:r>
            <a:r>
              <a:rPr lang="en-US" altLang="en-GB" sz="2400" i="1" dirty="0">
                <a:solidFill>
                  <a:srgbClr val="000000"/>
                </a:solidFill>
                <a:latin typeface="Times New Roman" pitchFamily="18" charset="0"/>
                <a:cs typeface="Times New Roman" pitchFamily="18" charset="0"/>
              </a:rPr>
              <a:t>”</a:t>
            </a:r>
            <a:r>
              <a:rPr lang="en-US" sz="2400" i="1" dirty="0">
                <a:solidFill>
                  <a:srgbClr val="000000"/>
                </a:solidFill>
                <a:latin typeface="Times New Roman" pitchFamily="18" charset="0"/>
                <a:cs typeface="Times New Roman" pitchFamily="18" charset="0"/>
              </a:rPr>
              <a:t> according to art. 48</a:t>
            </a:r>
          </a:p>
        </p:txBody>
      </p:sp>
    </p:spTree>
    <p:extLst>
      <p:ext uri="{BB962C8B-B14F-4D97-AF65-F5344CB8AC3E}">
        <p14:creationId xmlns:p14="http://schemas.microsoft.com/office/powerpoint/2010/main" val="150472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3600" b="1" dirty="0">
              <a:solidFill>
                <a:schemeClr val="bg1"/>
              </a:solidFill>
              <a:latin typeface="Times New Roman" pitchFamily="18" charset="0"/>
              <a:ea typeface="ＭＳ Ｐゴシック" pitchFamily="34" charset="-128"/>
              <a:cs typeface="Times New Roman" pitchFamily="18" charset="0"/>
            </a:endParaRPr>
          </a:p>
          <a:p>
            <a:pPr algn="ctr">
              <a:defRPr/>
            </a:pPr>
            <a:r>
              <a:rPr lang="en-US" sz="3600" b="1" dirty="0">
                <a:solidFill>
                  <a:schemeClr val="bg1"/>
                </a:solidFill>
                <a:latin typeface="Times New Roman" pitchFamily="18" charset="0"/>
                <a:ea typeface="ＭＳ Ｐゴシック" pitchFamily="34" charset="-128"/>
                <a:cs typeface="Times New Roman" pitchFamily="18" charset="0"/>
              </a:rPr>
              <a:t>Seller</a:t>
            </a:r>
            <a:r>
              <a:rPr lang="en-US" altLang="en-GB" sz="3600" b="1" dirty="0">
                <a:solidFill>
                  <a:schemeClr val="bg1"/>
                </a:solidFill>
                <a:latin typeface="Times New Roman" pitchFamily="18" charset="0"/>
                <a:ea typeface="ＭＳ Ｐゴシック" pitchFamily="34" charset="-128"/>
                <a:cs typeface="Times New Roman" pitchFamily="18" charset="0"/>
              </a:rPr>
              <a:t>’</a:t>
            </a:r>
            <a:r>
              <a:rPr lang="en-US" sz="3600" b="1" dirty="0">
                <a:solidFill>
                  <a:schemeClr val="bg1"/>
                </a:solidFill>
                <a:latin typeface="Times New Roman" pitchFamily="18" charset="0"/>
                <a:ea typeface="ＭＳ Ｐゴシック" pitchFamily="34" charset="-128"/>
                <a:cs typeface="Times New Roman" pitchFamily="18" charset="0"/>
              </a:rPr>
              <a:t>s claims if the contract is breached by the buyer</a:t>
            </a:r>
            <a:br>
              <a:rPr lang="en-US" sz="3600" b="1" dirty="0">
                <a:solidFill>
                  <a:schemeClr val="bg1"/>
                </a:solidFill>
                <a:latin typeface="Times New Roman" pitchFamily="18" charset="0"/>
                <a:ea typeface="ＭＳ Ｐゴシック" pitchFamily="34" charset="-128"/>
                <a:cs typeface="Times New Roman" pitchFamily="18" charset="0"/>
              </a:rPr>
            </a:b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142844" y="1285860"/>
            <a:ext cx="8750330" cy="4840303"/>
          </a:xfrm>
          <a:prstGeom prst="rect">
            <a:avLst/>
          </a:prstGeom>
        </p:spPr>
        <p:txBody>
          <a:bodyPr vert="horz" lIns="0" tIns="0" rIns="0" bIns="0" rtlCol="0">
            <a:normAutofit fontScale="92500" lnSpcReduction="10000"/>
          </a:bodyPr>
          <a:lstStyle/>
          <a:p>
            <a:pPr marL="457200" marR="0" lvl="1" indent="-307975" algn="just"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30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Require in </a:t>
            </a:r>
            <a:r>
              <a:rPr kumimoji="0" lang="en-US" sz="3000" b="1" i="0" u="sng"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natura</a:t>
            </a:r>
            <a:r>
              <a:rPr kumimoji="0" lang="en-US" sz="30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performance </a:t>
            </a:r>
            <a:endParaRPr kumimoji="0" lang="cs-CZ" sz="30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457200" marR="0" lvl="1" indent="-307975" algn="just" defTabSz="914400" rtl="0" eaLnBrk="1" fontAlgn="auto" latinLnBrk="0" hangingPunct="1">
              <a:lnSpc>
                <a:spcPct val="95000"/>
              </a:lnSpc>
              <a:spcBef>
                <a:spcPct val="0"/>
              </a:spcBef>
              <a:spcAft>
                <a:spcPts val="0"/>
              </a:spcAft>
              <a:buClr>
                <a:srgbClr val="000000"/>
              </a:buClr>
              <a:buSzTx/>
              <a:buFontTx/>
              <a:buAutoNum type="arabicPeriod"/>
              <a:tabLst/>
              <a:defRPr/>
            </a:pPr>
            <a:endPar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seller may set additional deadline for the buyer to meet all obligations</a:t>
            </a:r>
          </a:p>
          <a:p>
            <a:pPr marL="1130300" marR="0" lvl="3"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Esp. in case that the buyer </a:t>
            </a:r>
            <a:r>
              <a:rPr kumimoji="0" lang="en-US"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didn</a:t>
            </a:r>
            <a:r>
              <a:rPr kumimoji="0" lang="en-US" altLang="en-GB"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pay </a:t>
            </a: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purchase price or </a:t>
            </a:r>
            <a:r>
              <a:rPr kumimoji="0" lang="en-US"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didn</a:t>
            </a:r>
            <a:r>
              <a:rPr kumimoji="0" lang="en-US" altLang="en-GB"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take the delivery</a:t>
            </a:r>
            <a:endParaRPr kumimoji="0" lang="cs-CZ" sz="26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1130300" marR="0" lvl="3" indent="-204788" algn="just" defTabSz="914400" rtl="0" eaLnBrk="1" fontAlgn="auto" latinLnBrk="0" hangingPunct="1">
              <a:lnSpc>
                <a:spcPct val="95000"/>
              </a:lnSpc>
              <a:spcBef>
                <a:spcPct val="0"/>
              </a:spcBef>
              <a:spcAft>
                <a:spcPts val="0"/>
              </a:spcAft>
              <a:buClr>
                <a:srgbClr val="000000"/>
              </a:buClr>
              <a:buSzTx/>
              <a:tabLst/>
              <a:defRPr/>
            </a:pPr>
            <a:endParaRPr kumimoji="0" lang="en-US" sz="22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457200" marR="0" lvl="1" indent="-307975" algn="just"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30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Withdraw from the contract</a:t>
            </a:r>
            <a:endPar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the seller breached the contract </a:t>
            </a:r>
            <a:r>
              <a:rPr kumimoji="0" lang="en-US" sz="26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in a significant way</a:t>
            </a:r>
            <a:endPar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Or failed to perform the contract even within an additional time period</a:t>
            </a:r>
            <a:endParaRPr kumimoji="0" lang="cs-CZ"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endPar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457200" marR="0" lvl="1" indent="-307975" algn="just"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30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Right to specify the goods</a:t>
            </a:r>
            <a:endParaRPr kumimoji="0" lang="en-US" sz="28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771525"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6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It should be specified by the buyer (textiles, grains, leathers, etc.)</a:t>
            </a:r>
          </a:p>
        </p:txBody>
      </p:sp>
    </p:spTree>
    <p:extLst>
      <p:ext uri="{BB962C8B-B14F-4D97-AF65-F5344CB8AC3E}">
        <p14:creationId xmlns:p14="http://schemas.microsoft.com/office/powerpoint/2010/main" val="1504720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pitchFamily="34" charset="-128"/>
                <a:cs typeface="Times New Roman" pitchFamily="18" charset="0"/>
              </a:rPr>
              <a:t>Right to damages</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0" y="1000108"/>
            <a:ext cx="8715404" cy="5664222"/>
          </a:xfrm>
          <a:prstGeom prst="rect">
            <a:avLst/>
          </a:prstGeom>
        </p:spPr>
        <p:txBody>
          <a:bodyPr vert="horz" lIns="0" tIns="0" rIns="0" bIns="0" rtlCol="0">
            <a:normAutofit fontScale="92500" lnSpcReduction="20000"/>
          </a:bodyPr>
          <a:lstStyle/>
          <a:p>
            <a:pPr marL="360000" marR="0" lvl="1" indent="-307975" algn="l"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It</a:t>
            </a:r>
            <a:r>
              <a:rPr kumimoji="0" lang="en-US" altLang="en-GB"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s sufficient </a:t>
            </a:r>
            <a:r>
              <a:rPr kumimoji="0" lang="en-US" sz="26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to claim the right to damages</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if one party shows that: </a:t>
            </a:r>
          </a:p>
          <a:p>
            <a:pPr marL="360000" marR="0" lvl="3" indent="-204788" algn="l"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other party breached the contract, Vienna convention, </a:t>
            </a:r>
            <a:r>
              <a:rPr kumimoji="0" lang="en-US" sz="2200" b="0" i="0" u="none" strike="noStrike" kern="1200" cap="none" spc="0" normalizeH="0" baseline="0" noProof="0" dirty="0" err="1">
                <a:ln>
                  <a:noFill/>
                </a:ln>
                <a:solidFill>
                  <a:srgbClr val="000000"/>
                </a:solidFill>
                <a:effectLst/>
                <a:uLnTx/>
                <a:uFillTx/>
                <a:latin typeface="Times New Roman" pitchFamily="18" charset="0"/>
                <a:ea typeface="ＭＳ Ｐゴシック" pitchFamily="34" charset="-128"/>
                <a:cs typeface="Times New Roman" pitchFamily="18" charset="0"/>
              </a:rPr>
              <a:t>practi</a:t>
            </a:r>
            <a:r>
              <a:rPr lang="cs-CZ" sz="2200" dirty="0" err="1">
                <a:solidFill>
                  <a:srgbClr val="000000"/>
                </a:solidFill>
                <a:latin typeface="Times New Roman" pitchFamily="18" charset="0"/>
                <a:ea typeface="ＭＳ Ｐゴシック" pitchFamily="34" charset="-128"/>
                <a:cs typeface="Times New Roman" pitchFamily="18" charset="0"/>
              </a:rPr>
              <a:t>s</a:t>
            </a:r>
            <a:r>
              <a:rPr kumimoji="0" lang="cs-CZ"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e</a:t>
            </a: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etc.</a:t>
            </a:r>
          </a:p>
          <a:p>
            <a:pPr marL="360000" marR="0" lvl="3" indent="-204788" algn="l"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damage occurred</a:t>
            </a:r>
          </a:p>
          <a:p>
            <a:pPr marL="360000" marR="0" lvl="3" indent="-204788" algn="l"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There is a causal relation between breaching the contract and damages </a:t>
            </a:r>
            <a:endParaRPr kumimoji="0" lang="cs-CZ"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360000" marR="0" lvl="3" indent="-204788" algn="l" defTabSz="914400" rtl="0" eaLnBrk="1" fontAlgn="auto" latinLnBrk="0" hangingPunct="1">
              <a:lnSpc>
                <a:spcPct val="95000"/>
              </a:lnSpc>
              <a:spcBef>
                <a:spcPct val="0"/>
              </a:spcBef>
              <a:spcAft>
                <a:spcPts val="0"/>
              </a:spcAft>
              <a:buClr>
                <a:srgbClr val="000000"/>
              </a:buClr>
              <a:buSzTx/>
              <a:tabLst/>
              <a:defRPr/>
            </a:pPr>
            <a:endParaRPr kumimoji="0" lang="en-US" sz="2600" b="0" i="0" u="none" strike="noStrike" kern="1200" cap="none" spc="0" normalizeH="0" baseline="0" noProof="0" dirty="0">
              <a:ln>
                <a:noFill/>
              </a:ln>
              <a:solidFill>
                <a:schemeClr val="tx1"/>
              </a:solidFill>
              <a:effectLst/>
              <a:uLnTx/>
              <a:uFillTx/>
              <a:latin typeface="Times New Roman" pitchFamily="18" charset="0"/>
              <a:ea typeface="ＭＳ Ｐゴシック" pitchFamily="34" charset="-128"/>
              <a:cs typeface="Times New Roman" pitchFamily="18" charset="0"/>
            </a:endParaRPr>
          </a:p>
          <a:p>
            <a:pPr marL="360000" marR="0" lvl="1" indent="-307975" algn="l"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fault is not se detected </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t>
            </a:r>
            <a:r>
              <a:rPr kumimoji="0" lang="en-US" sz="2600" b="0" i="0" u="none" strike="noStrike" kern="1200" cap="none" spc="0" normalizeH="0" baseline="0" noProof="0" dirty="0" err="1">
                <a:ln>
                  <a:noFill/>
                </a:ln>
                <a:solidFill>
                  <a:srgbClr val="000000"/>
                </a:solidFill>
                <a:effectLst/>
                <a:uLnTx/>
                <a:uFillTx/>
                <a:latin typeface="Times New Roman" pitchFamily="18" charset="0"/>
                <a:ea typeface="ＭＳ Ｐゴシック" pitchFamily="34" charset="-128"/>
                <a:cs typeface="Times New Roman" pitchFamily="18" charset="0"/>
              </a:rPr>
              <a:t>tzv</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a:t>
            </a:r>
            <a:r>
              <a:rPr kumimoji="0" lang="en-US" sz="26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Strict liability</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a:t>
            </a:r>
            <a:endParaRPr kumimoji="0" lang="en-US" sz="2600" b="0" i="0" u="none" strike="noStrike" kern="1200" cap="none" spc="0" normalizeH="0" baseline="0" noProof="0" dirty="0">
              <a:ln>
                <a:noFill/>
              </a:ln>
              <a:solidFill>
                <a:schemeClr val="tx1"/>
              </a:solidFill>
              <a:effectLst/>
              <a:uLnTx/>
              <a:uFillTx/>
              <a:latin typeface="Times New Roman" pitchFamily="18" charset="0"/>
              <a:ea typeface="ＭＳ Ｐゴシック" pitchFamily="34" charset="-128"/>
              <a:cs typeface="Times New Roman" pitchFamily="18" charset="0"/>
            </a:endParaRPr>
          </a:p>
          <a:p>
            <a:pPr marL="3600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endPar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360000" marR="0" lvl="1" indent="-307975" algn="l"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Exempt is also possible if there is</a:t>
            </a:r>
            <a:r>
              <a:rPr kumimoji="0" lang="en-US" sz="26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a circumstance excluding responsibility</a:t>
            </a:r>
            <a:endPar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360000" marR="0" lvl="1" indent="-307975" algn="l" defTabSz="914400" rtl="0" eaLnBrk="1" fontAlgn="auto" latinLnBrk="0" hangingPunct="1">
              <a:lnSpc>
                <a:spcPct val="95000"/>
              </a:lnSpc>
              <a:spcBef>
                <a:spcPct val="0"/>
              </a:spcBef>
              <a:spcAft>
                <a:spcPts val="0"/>
              </a:spcAft>
              <a:buClr>
                <a:srgbClr val="000000"/>
              </a:buClr>
              <a:buSzTx/>
              <a:buFont typeface="Arial" pitchFamily="34" charset="0"/>
              <a:buChar char="–"/>
              <a:tabLst/>
              <a:defRPr/>
            </a:pPr>
            <a:endParaRPr kumimoji="0" 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360000" marR="0" lvl="2" indent="-257175" algn="l"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obstacle is independent to parties' wills and it couldn</a:t>
            </a:r>
            <a:r>
              <a:rPr kumimoji="0" lang="en-US" altLang="en-GB"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t>
            </a: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 be predicted (so called </a:t>
            </a:r>
            <a:r>
              <a:rPr kumimoji="0" lang="en-US" sz="2200" b="0" i="0" u="none" strike="noStrike" kern="1200" cap="none" spc="0" normalizeH="0" baseline="0" noProof="0" dirty="0" err="1">
                <a:ln>
                  <a:noFill/>
                </a:ln>
                <a:solidFill>
                  <a:srgbClr val="000000"/>
                </a:solidFill>
                <a:effectLst/>
                <a:uLnTx/>
                <a:uFillTx/>
                <a:latin typeface="Times New Roman" pitchFamily="18" charset="0"/>
                <a:ea typeface="ＭＳ Ｐゴシック" pitchFamily="34" charset="-128"/>
                <a:cs typeface="Times New Roman" pitchFamily="18" charset="0"/>
              </a:rPr>
              <a:t>vis</a:t>
            </a: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major). When the obstacle is removed then it has to be performed.</a:t>
            </a:r>
          </a:p>
          <a:p>
            <a:pPr marL="360000" marR="0" lvl="3" indent="-204788" algn="l"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Wars, revolutions, pirate attacks </a:t>
            </a:r>
          </a:p>
          <a:p>
            <a:pPr marL="360000" marR="0" lvl="3" indent="-204788" algn="l"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Natural disasters </a:t>
            </a:r>
            <a:endParaRPr kumimoji="0" lang="en-US" sz="2200" b="0" i="0" u="none" strike="noStrike" kern="1200" cap="none" spc="0" normalizeH="0" baseline="0" noProof="0" dirty="0">
              <a:ln>
                <a:noFill/>
              </a:ln>
              <a:solidFill>
                <a:schemeClr val="tx1"/>
              </a:solidFill>
              <a:effectLst/>
              <a:uLnTx/>
              <a:uFillTx/>
              <a:latin typeface="Times New Roman" pitchFamily="18" charset="0"/>
              <a:ea typeface="ＭＳ Ｐゴシック" pitchFamily="34" charset="-128"/>
              <a:cs typeface="Times New Roman" pitchFamily="18" charset="0"/>
            </a:endParaRPr>
          </a:p>
          <a:p>
            <a:pPr marL="360000" marR="0" lvl="3" indent="-204788" algn="l"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Power interventions – boycotts, embargoes… </a:t>
            </a:r>
          </a:p>
          <a:p>
            <a:pPr marL="360000" marR="0" lvl="0" indent="-342900" algn="l" defTabSz="914400" rtl="0" eaLnBrk="1" fontAlgn="auto" latinLnBrk="0" hangingPunct="1">
              <a:lnSpc>
                <a:spcPct val="95000"/>
              </a:lnSpc>
              <a:spcBef>
                <a:spcPct val="0"/>
              </a:spcBef>
              <a:spcAft>
                <a:spcPts val="0"/>
              </a:spcAft>
              <a:buClrTx/>
              <a:buSzTx/>
              <a:buFont typeface="Arial" pitchFamily="34" charset="0"/>
              <a:buChar char="•"/>
              <a:tabLst/>
              <a:defRPr/>
            </a:pPr>
            <a:endPar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360000" marR="0" lvl="1" indent="-307975" algn="l"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Compensation range:</a:t>
            </a:r>
            <a:endParaRPr kumimoji="0" lang="en-US" sz="2600" b="0" i="0" u="none" strike="noStrike" kern="1200" cap="none" spc="0" normalizeH="0" baseline="0" noProof="0" dirty="0">
              <a:ln>
                <a:noFill/>
              </a:ln>
              <a:solidFill>
                <a:schemeClr val="tx1"/>
              </a:solidFill>
              <a:effectLst/>
              <a:uLnTx/>
              <a:uFillTx/>
              <a:latin typeface="Times New Roman" pitchFamily="18" charset="0"/>
              <a:ea typeface="ＭＳ Ｐゴシック" pitchFamily="34" charset="-128"/>
              <a:cs typeface="Times New Roman" pitchFamily="18" charset="0"/>
            </a:endParaRPr>
          </a:p>
          <a:p>
            <a:pPr marL="360000"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200" b="1"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Real damage </a:t>
            </a:r>
            <a:r>
              <a:rPr kumimoji="0" lang="en-US" sz="22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(reducing the asset of the damaged party = </a:t>
            </a:r>
            <a:r>
              <a:rPr kumimoji="0" lang="en-US" sz="2200" b="1"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loss)</a:t>
            </a:r>
          </a:p>
          <a:p>
            <a:pPr marL="360000" marR="0" lvl="2" indent="-257175"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200" b="1"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Lost profit </a:t>
            </a:r>
            <a:r>
              <a:rPr kumimoji="0" lang="en-US" sz="2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(not increasing the asset of the damaged party)</a:t>
            </a:r>
            <a:endParaRPr kumimoji="0" lang="en-US" sz="2200" b="0" i="0" u="none" strike="noStrike" kern="1200" cap="none" spc="0" normalizeH="0" baseline="0" noProof="0" dirty="0">
              <a:ln>
                <a:noFill/>
              </a:ln>
              <a:solidFill>
                <a:schemeClr val="tx1"/>
              </a:solidFill>
              <a:effectLst/>
              <a:uLnTx/>
              <a:uFillTx/>
              <a:latin typeface="Times New Roman" pitchFamily="18" charset="0"/>
              <a:ea typeface="ＭＳ Ｐゴシック" pitchFamily="34" charset="-128"/>
              <a:cs typeface="Times New Roman" pitchFamily="18" charset="0"/>
            </a:endParaRPr>
          </a:p>
          <a:p>
            <a:pPr marL="360000" marR="0" lvl="3" indent="-204788"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2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E.g. loss caused by interrupted production due to delivery of defected device or absence of profit due to inability to re-sale of goods</a:t>
            </a:r>
          </a:p>
        </p:txBody>
      </p:sp>
    </p:spTree>
    <p:extLst>
      <p:ext uri="{BB962C8B-B14F-4D97-AF65-F5344CB8AC3E}">
        <p14:creationId xmlns:p14="http://schemas.microsoft.com/office/powerpoint/2010/main" val="1504720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b="1" dirty="0">
                <a:solidFill>
                  <a:schemeClr val="bg1"/>
                </a:solidFill>
                <a:latin typeface="Times New Roman" pitchFamily="18" charset="0"/>
                <a:ea typeface="ＭＳ Ｐゴシック" pitchFamily="34" charset="-128"/>
                <a:cs typeface="Times New Roman" pitchFamily="18" charset="0"/>
              </a:rPr>
              <a:t>Example </a:t>
            </a:r>
            <a:r>
              <a:rPr lang="en-GB" sz="3600" b="1" dirty="0" err="1">
                <a:solidFill>
                  <a:schemeClr val="bg1"/>
                </a:solidFill>
                <a:latin typeface="Times New Roman" pitchFamily="18" charset="0"/>
                <a:ea typeface="ＭＳ Ｐゴシック" pitchFamily="34" charset="-128"/>
                <a:cs typeface="Times New Roman" pitchFamily="18" charset="0"/>
              </a:rPr>
              <a:t>D.Novak</a:t>
            </a:r>
            <a:r>
              <a:rPr lang="en-GB" sz="3600" b="1" dirty="0">
                <a:solidFill>
                  <a:schemeClr val="bg1"/>
                </a:solidFill>
                <a:latin typeface="Times New Roman" pitchFamily="18" charset="0"/>
                <a:ea typeface="ＭＳ Ｐゴシック" pitchFamily="34" charset="-128"/>
                <a:cs typeface="Times New Roman" pitchFamily="18" charset="0"/>
              </a:rPr>
              <a:t> [1]</a:t>
            </a:r>
            <a:endParaRPr lang="en-GB" sz="3600" b="1" dirty="0">
              <a:solidFill>
                <a:schemeClr val="bg1"/>
              </a:solidFill>
              <a:latin typeface="Times New Roman" pitchFamily="18" charset="0"/>
              <a:cs typeface="Times New Roman" pitchFamily="18" charset="0"/>
            </a:endParaRPr>
          </a:p>
        </p:txBody>
      </p:sp>
      <p:sp>
        <p:nvSpPr>
          <p:cNvPr id="5" name="Content Placeholder 2"/>
          <p:cNvSpPr txBox="1">
            <a:spLocks/>
          </p:cNvSpPr>
          <p:nvPr/>
        </p:nvSpPr>
        <p:spPr>
          <a:xfrm>
            <a:off x="0" y="1214422"/>
            <a:ext cx="9110693" cy="5500726"/>
          </a:xfrm>
          <a:prstGeom prst="rect">
            <a:avLst/>
          </a:prstGeom>
        </p:spPr>
        <p:txBody>
          <a:bodyPr vert="horz" lIns="91440" tIns="45720" rIns="91440" bIns="45720" rtlCol="0">
            <a:normAutofit/>
          </a:bodyPr>
          <a:lstStyle/>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r>
              <a:rPr kumimoji="0" lang="en-US" sz="23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Czech </a:t>
            </a:r>
            <a:r>
              <a:rPr kumimoji="0" lang="en-US" sz="23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seller: </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DAVID NOVAK – BRICKS PRODUCER and German </a:t>
            </a:r>
            <a:r>
              <a:rPr kumimoji="0" lang="en-US" sz="23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buyer</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DEUTSCHER KOSMETIK GmbH, made a contract. The subject was 120 pallets of bricks. The goods was supposed to delivered to a seller</a:t>
            </a:r>
            <a:r>
              <a:rPr kumimoji="0" lang="en-US" altLang="en-GB"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warehouse in </a:t>
            </a:r>
            <a:r>
              <a:rPr kumimoji="0" lang="en-US" sz="2300" b="0" i="0" u="none"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Znojmo</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(application of </a:t>
            </a:r>
            <a:r>
              <a:rPr kumimoji="0" lang="en-US" sz="23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EXW </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clause).The goods was properly packed and ready to go</a:t>
            </a:r>
            <a:endParaRPr kumimoji="0" lang="cs-CZ"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endPar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In the day of delivery </a:t>
            </a:r>
            <a:r>
              <a:rPr kumimoji="0" lang="en-US" sz="23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one of buyer</a:t>
            </a:r>
            <a:r>
              <a:rPr kumimoji="0" lang="en-US" altLang="en-GB" sz="23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3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a:t>
            </a:r>
            <a:r>
              <a:rPr kumimoji="0" lang="en-US" sz="2300" b="1" i="0" u="none"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authorised</a:t>
            </a:r>
            <a:r>
              <a:rPr kumimoji="0" lang="en-US" sz="23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employee</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briefly checked pallets and didn</a:t>
            </a:r>
            <a:r>
              <a:rPr kumimoji="0" lang="en-US" altLang="en-GB"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discover any defect. The goods was delivered to the buyer</a:t>
            </a:r>
            <a:r>
              <a:rPr kumimoji="0" lang="en-US" altLang="en-GB"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settlement in Dortmund where it was stocked for 3 weeks</a:t>
            </a:r>
            <a:endParaRPr kumimoji="0" lang="cs-CZ"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tabLst/>
              <a:defRPr/>
            </a:pP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p>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After this time the buyer decided to build a new wing of own factory for production of soap by using the bricks. During construction the buyer found out that every sixth pallet contains </a:t>
            </a:r>
            <a:r>
              <a:rPr kumimoji="0" lang="en-US" sz="23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more than 10% of bricks </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which (due to </a:t>
            </a:r>
            <a:r>
              <a:rPr kumimoji="0" lang="en-US" sz="23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internal defects</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break into </a:t>
            </a:r>
            <a:r>
              <a:rPr kumimoji="0" lang="en-US" sz="2300" b="0" i="0" u="none"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piecies</a:t>
            </a:r>
            <a:r>
              <a:rPr kumimoji="0" lang="en-US" sz="23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and are not usable. The bricks were used normally)</a:t>
            </a:r>
          </a:p>
          <a:p>
            <a:pPr marL="3600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b="1" dirty="0">
                <a:solidFill>
                  <a:schemeClr val="bg1"/>
                </a:solidFill>
                <a:latin typeface="Times New Roman" pitchFamily="18" charset="0"/>
                <a:cs typeface="Times New Roman" pitchFamily="18" charset="0"/>
              </a:rPr>
              <a:t>Example </a:t>
            </a:r>
            <a:r>
              <a:rPr lang="en-GB" sz="3600" b="1" dirty="0" err="1">
                <a:solidFill>
                  <a:schemeClr val="bg1"/>
                </a:solidFill>
                <a:latin typeface="Times New Roman" pitchFamily="18" charset="0"/>
                <a:cs typeface="Times New Roman" pitchFamily="18" charset="0"/>
              </a:rPr>
              <a:t>D.Novak</a:t>
            </a:r>
            <a:r>
              <a:rPr lang="en-GB" sz="3600" b="1" dirty="0">
                <a:solidFill>
                  <a:schemeClr val="bg1"/>
                </a:solidFill>
                <a:latin typeface="Times New Roman" pitchFamily="18" charset="0"/>
                <a:cs typeface="Times New Roman" pitchFamily="18" charset="0"/>
              </a:rPr>
              <a:t> [2]</a:t>
            </a:r>
          </a:p>
        </p:txBody>
      </p:sp>
      <p:sp>
        <p:nvSpPr>
          <p:cNvPr id="5" name="Content Placeholder 2"/>
          <p:cNvSpPr txBox="1">
            <a:spLocks/>
          </p:cNvSpPr>
          <p:nvPr/>
        </p:nvSpPr>
        <p:spPr>
          <a:xfrm>
            <a:off x="0" y="1071546"/>
            <a:ext cx="8572560" cy="5976937"/>
          </a:xfrm>
          <a:prstGeom prst="rect">
            <a:avLst/>
          </a:prstGeom>
        </p:spPr>
        <p:txBody>
          <a:bodyPr vert="horz" lIns="91440" tIns="45720" rIns="91440" bIns="45720" rtlCol="0">
            <a:normAutofit/>
          </a:bodyPr>
          <a:lstStyle/>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buyer immediately interrupted the construction and </a:t>
            </a:r>
            <a:r>
              <a:rPr kumimoji="0" lang="en-US" sz="20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counted the exact overall number of defected bricks</a:t>
            </a: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Then the buyer instantly notified the seller. The expertise study which was made on the buyer</a:t>
            </a:r>
            <a:r>
              <a:rPr kumimoji="0" lang="en-US" altLang="en-GB"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order was found that the defect is </a:t>
            </a:r>
            <a:r>
              <a:rPr kumimoji="0" lang="en-US" sz="20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caused by insufficient burning of bricks</a:t>
            </a: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endParaRPr kumimoji="0" lang="cs-CZ"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tabLst/>
              <a:defRPr/>
            </a:pPr>
            <a:endPar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r>
              <a:rPr lang="en-US" sz="2000" dirty="0">
                <a:latin typeface="Times New Roman" pitchFamily="18" charset="0"/>
                <a:ea typeface="ＭＳ Ｐゴシック" pitchFamily="34" charset="-128"/>
                <a:cs typeface="Times New Roman" pitchFamily="18" charset="0"/>
              </a:rPr>
              <a:t>T</a:t>
            </a: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he contract contained: </a:t>
            </a:r>
            <a:r>
              <a:rPr kumimoji="0" lang="en-US" sz="20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All financial and nonfinancial disputes shall be settled by a general court in Switzerland, on neutral ground</a:t>
            </a:r>
            <a:endParaRPr kumimoji="0" lang="cs-CZ" sz="20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tabLst/>
              <a:defRPr/>
            </a:pPr>
            <a:endPar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r>
              <a:rPr kumimoji="0" lang="en-US" sz="20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buyer asked for</a:t>
            </a:r>
            <a:r>
              <a:rPr kumimoji="0" lang="en-US" sz="20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delivery of </a:t>
            </a:r>
            <a:r>
              <a:rPr kumimoji="0" lang="en-US" sz="20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30 pallets of bricks as a damage compensation</a:t>
            </a: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for loss of profits caused by delays</a:t>
            </a:r>
            <a:endParaRPr kumimoji="0" lang="cs-CZ"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endParaRPr kumimoji="0" lang="en-US" sz="2000" b="0"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r>
              <a:rPr kumimoji="0" lang="en-US" sz="20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seller refused this claim </a:t>
            </a: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with reasoning they are unjustified and didn</a:t>
            </a:r>
            <a:r>
              <a:rPr kumimoji="0" lang="en-US" altLang="en-GB"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supply any other pallets</a:t>
            </a:r>
            <a:endParaRPr kumimoji="0" lang="cs-CZ"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endPar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1" indent="-285750" algn="just" defTabSz="914400" rtl="0" eaLnBrk="1" fontAlgn="auto" latinLnBrk="0" hangingPunct="1">
              <a:lnSpc>
                <a:spcPct val="95000"/>
              </a:lnSpc>
              <a:spcBef>
                <a:spcPct val="20000"/>
              </a:spcBef>
              <a:spcAft>
                <a:spcPts val="0"/>
              </a:spcAft>
              <a:buClr>
                <a:srgbClr val="000000"/>
              </a:buClr>
              <a:buSzTx/>
              <a:buFontTx/>
              <a:buChar char="•"/>
              <a:tabLst/>
              <a:defRPr/>
            </a:pPr>
            <a:r>
              <a:rPr kumimoji="0" lang="en-US" sz="20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Therefore the buyer sued the seller in the Czech republic. </a:t>
            </a:r>
            <a:r>
              <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seller objected that the dispute is invalid and was supposed to be solved in Switzerland (because of the clause).</a:t>
            </a:r>
            <a:endParaRPr kumimoji="0" lang="en-GB"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b="1" dirty="0">
                <a:solidFill>
                  <a:schemeClr val="bg1"/>
                </a:solidFill>
                <a:latin typeface="Times New Roman" pitchFamily="18" charset="0"/>
                <a:ea typeface="ＭＳ Ｐゴシック" pitchFamily="34" charset="-128"/>
                <a:cs typeface="Times New Roman" pitchFamily="18" charset="0"/>
              </a:rPr>
              <a:t>Questions and answers </a:t>
            </a:r>
            <a:endParaRPr lang="en-GB" sz="3600" b="1" dirty="0">
              <a:solidFill>
                <a:schemeClr val="bg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0" y="1000108"/>
            <a:ext cx="8786842" cy="6037807"/>
          </a:xfrm>
          <a:prstGeom prst="rect">
            <a:avLst/>
          </a:prstGeom>
          <a:noFill/>
          <a:ln w="9525">
            <a:noFill/>
            <a:miter lim="800000"/>
            <a:headEnd/>
            <a:tailEnd/>
          </a:ln>
        </p:spPr>
        <p:txBody>
          <a:bodyPr wrap="square" lIns="0" tIns="0" rIns="0" bIns="0">
            <a:spAutoFit/>
          </a:bodyPr>
          <a:lstStyle/>
          <a:p>
            <a:pPr lvl="1" indent="-342900" algn="just">
              <a:lnSpc>
                <a:spcPct val="95000"/>
              </a:lnSpc>
              <a:buClr>
                <a:srgbClr val="000000"/>
              </a:buClr>
              <a:buSzPct val="100000"/>
              <a:buFontTx/>
              <a:buChar char="•"/>
            </a:pPr>
            <a:r>
              <a:rPr lang="en-US" sz="2000" b="1" dirty="0">
                <a:latin typeface="Times New Roman" pitchFamily="18" charset="0"/>
                <a:cs typeface="Times New Roman" pitchFamily="18" charset="0"/>
              </a:rPr>
              <a:t>Q: </a:t>
            </a:r>
            <a:r>
              <a:rPr lang="en-US" sz="2000" dirty="0">
                <a:latin typeface="Times New Roman" pitchFamily="18" charset="0"/>
                <a:cs typeface="Times New Roman" pitchFamily="18" charset="0"/>
              </a:rPr>
              <a:t>What is the legal regime of the contract?</a:t>
            </a:r>
          </a:p>
          <a:p>
            <a:pPr marL="571500" lvl="2" algn="just">
              <a:lnSpc>
                <a:spcPct val="95000"/>
              </a:lnSpc>
              <a:buClr>
                <a:srgbClr val="000000"/>
              </a:buClr>
              <a:buSzPct val="100000"/>
            </a:pPr>
            <a:r>
              <a:rPr lang="en-US" sz="2000" dirty="0">
                <a:latin typeface="Times New Roman" pitchFamily="18" charset="0"/>
                <a:cs typeface="Times New Roman" pitchFamily="18" charset="0"/>
              </a:rPr>
              <a:t>	</a:t>
            </a:r>
            <a:r>
              <a:rPr lang="en-US" sz="1900" b="1" dirty="0">
                <a:latin typeface="Times New Roman" pitchFamily="18" charset="0"/>
                <a:cs typeface="Times New Roman" pitchFamily="18" charset="0"/>
              </a:rPr>
              <a:t>A: </a:t>
            </a:r>
            <a:r>
              <a:rPr lang="en-US" sz="1900" dirty="0">
                <a:latin typeface="Times New Roman" pitchFamily="18" charset="0"/>
                <a:cs typeface="Times New Roman" pitchFamily="18" charset="0"/>
              </a:rPr>
              <a:t>Vienna </a:t>
            </a:r>
            <a:r>
              <a:rPr lang="en-US" sz="1900" dirty="0" err="1">
                <a:latin typeface="Times New Roman" pitchFamily="18" charset="0"/>
                <a:cs typeface="Times New Roman" pitchFamily="18" charset="0"/>
              </a:rPr>
              <a:t>Convetion</a:t>
            </a:r>
            <a:endParaRPr lang="en-US" sz="1900" dirty="0">
              <a:latin typeface="Times New Roman" pitchFamily="18" charset="0"/>
              <a:cs typeface="Times New Roman" pitchFamily="18" charset="0"/>
            </a:endParaRPr>
          </a:p>
          <a:p>
            <a:pPr algn="just">
              <a:lnSpc>
                <a:spcPct val="95000"/>
              </a:lnSpc>
            </a:pPr>
            <a:endParaRPr lang="en-US" sz="2000" dirty="0">
              <a:latin typeface="Times New Roman" pitchFamily="18" charset="0"/>
              <a:cs typeface="Times New Roman" pitchFamily="18" charset="0"/>
            </a:endParaRPr>
          </a:p>
          <a:p>
            <a:pPr lvl="1" indent="-342900" algn="just">
              <a:lnSpc>
                <a:spcPct val="95000"/>
              </a:lnSpc>
              <a:buClr>
                <a:srgbClr val="000000"/>
              </a:buClr>
              <a:buSzPct val="100000"/>
              <a:buFontTx/>
              <a:buChar char="•"/>
            </a:pPr>
            <a:r>
              <a:rPr lang="en-US" sz="2000" b="1" dirty="0">
                <a:latin typeface="Times New Roman" pitchFamily="18" charset="0"/>
                <a:cs typeface="Times New Roman" pitchFamily="18" charset="0"/>
              </a:rPr>
              <a:t>Q: </a:t>
            </a:r>
            <a:r>
              <a:rPr lang="en-US" sz="2000" dirty="0">
                <a:latin typeface="Times New Roman" pitchFamily="18" charset="0"/>
                <a:cs typeface="Times New Roman" pitchFamily="18" charset="0"/>
              </a:rPr>
              <a:t>Consider validity of </a:t>
            </a:r>
            <a:r>
              <a:rPr lang="cs-CZ" sz="2000" dirty="0" err="1">
                <a:latin typeface="Times New Roman" pitchFamily="18" charset="0"/>
                <a:cs typeface="Times New Roman" pitchFamily="18" charset="0"/>
              </a:rPr>
              <a:t>arbitation</a:t>
            </a:r>
            <a:r>
              <a:rPr lang="en-US" sz="2000" dirty="0">
                <a:latin typeface="Times New Roman" pitchFamily="18" charset="0"/>
                <a:cs typeface="Times New Roman" pitchFamily="18" charset="0"/>
              </a:rPr>
              <a:t> clause</a:t>
            </a:r>
          </a:p>
          <a:p>
            <a:pPr lvl="1" indent="-342900" algn="just">
              <a:lnSpc>
                <a:spcPct val="95000"/>
              </a:lnSpc>
              <a:buClr>
                <a:srgbClr val="000000"/>
              </a:buClr>
              <a:buSzPct val="100000"/>
            </a:pPr>
            <a:r>
              <a:rPr lang="en-US" sz="2000" dirty="0">
                <a:latin typeface="Times New Roman" pitchFamily="18" charset="0"/>
                <a:cs typeface="Times New Roman" pitchFamily="18" charset="0"/>
              </a:rPr>
              <a:t>	</a:t>
            </a:r>
            <a:r>
              <a:rPr lang="en-US" sz="1900" b="1" dirty="0">
                <a:latin typeface="Times New Roman" pitchFamily="18" charset="0"/>
                <a:cs typeface="Times New Roman" pitchFamily="18" charset="0"/>
              </a:rPr>
              <a:t>A: </a:t>
            </a:r>
            <a:r>
              <a:rPr lang="en-US" sz="1900" dirty="0">
                <a:latin typeface="Times New Roman" pitchFamily="18" charset="0"/>
                <a:cs typeface="Times New Roman" pitchFamily="18" charset="0"/>
              </a:rPr>
              <a:t>Valid</a:t>
            </a:r>
            <a:endParaRPr lang="en-US" sz="1900" b="1" dirty="0">
              <a:latin typeface="Times New Roman" pitchFamily="18" charset="0"/>
              <a:cs typeface="Times New Roman" pitchFamily="18" charset="0"/>
            </a:endParaRPr>
          </a:p>
          <a:p>
            <a:pPr lvl="1" indent="-342900" algn="just">
              <a:lnSpc>
                <a:spcPct val="95000"/>
              </a:lnSpc>
              <a:buClr>
                <a:srgbClr val="000000"/>
              </a:buClr>
              <a:buSzPct val="100000"/>
            </a:pPr>
            <a:endParaRPr lang="en-US" sz="2000" dirty="0">
              <a:latin typeface="Times New Roman" pitchFamily="18" charset="0"/>
              <a:cs typeface="Times New Roman" pitchFamily="18" charset="0"/>
            </a:endParaRPr>
          </a:p>
          <a:p>
            <a:pPr lvl="1" indent="-342900" algn="just">
              <a:lnSpc>
                <a:spcPct val="95000"/>
              </a:lnSpc>
              <a:buClr>
                <a:srgbClr val="000000"/>
              </a:buClr>
              <a:buSzPct val="100000"/>
              <a:buFontTx/>
              <a:buChar char="•"/>
            </a:pPr>
            <a:r>
              <a:rPr lang="en-US" sz="2000" b="1" dirty="0">
                <a:latin typeface="Times New Roman" pitchFamily="18" charset="0"/>
                <a:cs typeface="Times New Roman" pitchFamily="18" charset="0"/>
              </a:rPr>
              <a:t>Q: </a:t>
            </a:r>
            <a:r>
              <a:rPr lang="en-US" sz="2000" dirty="0">
                <a:latin typeface="Times New Roman" pitchFamily="18" charset="0"/>
                <a:cs typeface="Times New Roman" pitchFamily="18" charset="0"/>
              </a:rPr>
              <a:t>Review this situation and decide if the claims were legitimate. </a:t>
            </a:r>
          </a:p>
          <a:p>
            <a:pPr lvl="1" indent="-342900" algn="just">
              <a:lnSpc>
                <a:spcPct val="95000"/>
              </a:lnSpc>
              <a:buClr>
                <a:srgbClr val="000000"/>
              </a:buClr>
              <a:buSzPct val="100000"/>
            </a:pPr>
            <a:r>
              <a:rPr lang="en-US" sz="2000" dirty="0">
                <a:latin typeface="Times New Roman" pitchFamily="18" charset="0"/>
                <a:cs typeface="Times New Roman" pitchFamily="18" charset="0"/>
              </a:rPr>
              <a:t>	</a:t>
            </a:r>
            <a:r>
              <a:rPr lang="en-US" sz="1900" b="1" dirty="0">
                <a:latin typeface="Times New Roman" pitchFamily="18" charset="0"/>
                <a:cs typeface="Times New Roman" pitchFamily="18" charset="0"/>
              </a:rPr>
              <a:t>A: </a:t>
            </a:r>
            <a:r>
              <a:rPr lang="en-US" sz="1900" dirty="0">
                <a:latin typeface="Times New Roman" pitchFamily="18" charset="0"/>
                <a:cs typeface="Times New Roman" pitchFamily="18" charset="0"/>
              </a:rPr>
              <a:t>Important! The buyer checked the deliver of bricks and didn</a:t>
            </a:r>
            <a:r>
              <a:rPr lang="en-US" altLang="en-GB" sz="1900" dirty="0">
                <a:latin typeface="Times New Roman" pitchFamily="18" charset="0"/>
                <a:cs typeface="Times New Roman" pitchFamily="18" charset="0"/>
              </a:rPr>
              <a:t>’</a:t>
            </a:r>
            <a:r>
              <a:rPr lang="en-US" sz="1900" dirty="0">
                <a:latin typeface="Times New Roman" pitchFamily="18" charset="0"/>
                <a:cs typeface="Times New Roman" pitchFamily="18" charset="0"/>
              </a:rPr>
              <a:t>t see 	any defects, that </a:t>
            </a:r>
            <a:r>
              <a:rPr lang="en-US" sz="1900" dirty="0" err="1">
                <a:latin typeface="Times New Roman" pitchFamily="18" charset="0"/>
                <a:cs typeface="Times New Roman" pitchFamily="18" charset="0"/>
              </a:rPr>
              <a:t>meanss</a:t>
            </a:r>
            <a:r>
              <a:rPr lang="en-US" sz="1900" dirty="0">
                <a:latin typeface="Times New Roman" pitchFamily="18" charset="0"/>
                <a:cs typeface="Times New Roman" pitchFamily="18" charset="0"/>
              </a:rPr>
              <a:t> it</a:t>
            </a:r>
            <a:r>
              <a:rPr lang="en-US" altLang="en-GB" sz="1900" dirty="0">
                <a:latin typeface="Times New Roman" pitchFamily="18" charset="0"/>
                <a:cs typeface="Times New Roman" pitchFamily="18" charset="0"/>
              </a:rPr>
              <a:t>’</a:t>
            </a:r>
            <a:r>
              <a:rPr lang="en-US" sz="1900" dirty="0">
                <a:latin typeface="Times New Roman" pitchFamily="18" charset="0"/>
                <a:cs typeface="Times New Roman" pitchFamily="18" charset="0"/>
              </a:rPr>
              <a:t>s a hidden one which can be notified in 2 years.</a:t>
            </a:r>
          </a:p>
          <a:p>
            <a:pPr lvl="1" indent="-342900" algn="just">
              <a:lnSpc>
                <a:spcPct val="95000"/>
              </a:lnSpc>
              <a:buClr>
                <a:srgbClr val="000000"/>
              </a:buClr>
              <a:buSzPct val="100000"/>
            </a:pPr>
            <a:r>
              <a:rPr lang="en-US" sz="1900" dirty="0">
                <a:latin typeface="Times New Roman" pitchFamily="18" charset="0"/>
                <a:cs typeface="Times New Roman" pitchFamily="18" charset="0"/>
              </a:rPr>
              <a:t> 	The buyer did claim it in the right time. It</a:t>
            </a:r>
            <a:r>
              <a:rPr lang="en-US" altLang="en-GB" sz="1900" dirty="0">
                <a:latin typeface="Times New Roman" pitchFamily="18" charset="0"/>
                <a:cs typeface="Times New Roman" pitchFamily="18" charset="0"/>
              </a:rPr>
              <a:t>’</a:t>
            </a:r>
            <a:r>
              <a:rPr lang="en-US" sz="1900" dirty="0">
                <a:latin typeface="Times New Roman" pitchFamily="18" charset="0"/>
                <a:cs typeface="Times New Roman" pitchFamily="18" charset="0"/>
              </a:rPr>
              <a:t>s significant breach of contract -&gt; 	other performance. The claim has to be reasonable – 30 pallets is too much. 	Possible to claim  only real damages and lost profits</a:t>
            </a:r>
          </a:p>
          <a:p>
            <a:pPr marL="571500" lvl="2" algn="just">
              <a:lnSpc>
                <a:spcPct val="95000"/>
              </a:lnSpc>
              <a:buClr>
                <a:srgbClr val="000000"/>
              </a:buClr>
              <a:buSzPct val="100000"/>
            </a:pPr>
            <a:endParaRPr lang="en-US" sz="2000" dirty="0">
              <a:latin typeface="Times New Roman" pitchFamily="18" charset="0"/>
              <a:cs typeface="Times New Roman" pitchFamily="18" charset="0"/>
            </a:endParaRPr>
          </a:p>
          <a:p>
            <a:pPr lvl="1" indent="-342900" algn="just">
              <a:lnSpc>
                <a:spcPct val="95000"/>
              </a:lnSpc>
              <a:buClr>
                <a:srgbClr val="000000"/>
              </a:buClr>
              <a:buSzPct val="100000"/>
              <a:buFontTx/>
              <a:buChar char="•"/>
            </a:pPr>
            <a:r>
              <a:rPr lang="en-US" sz="2000" b="1" dirty="0">
                <a:latin typeface="Times New Roman" pitchFamily="18" charset="0"/>
                <a:cs typeface="Times New Roman" pitchFamily="18" charset="0"/>
              </a:rPr>
              <a:t>Q: </a:t>
            </a:r>
            <a:r>
              <a:rPr lang="en-US" sz="2000" dirty="0">
                <a:latin typeface="Times New Roman" pitchFamily="18" charset="0"/>
                <a:cs typeface="Times New Roman" pitchFamily="18" charset="0"/>
              </a:rPr>
              <a:t>Presume the </a:t>
            </a:r>
            <a:r>
              <a:rPr lang="en-US" sz="2000" dirty="0" err="1">
                <a:latin typeface="Times New Roman" pitchFamily="18" charset="0"/>
                <a:cs typeface="Times New Roman" pitchFamily="18" charset="0"/>
              </a:rPr>
              <a:t>authorised</a:t>
            </a:r>
            <a:r>
              <a:rPr lang="en-US" sz="2000" dirty="0">
                <a:latin typeface="Times New Roman" pitchFamily="18" charset="0"/>
                <a:cs typeface="Times New Roman" pitchFamily="18" charset="0"/>
              </a:rPr>
              <a:t> employee noticed defects: bricks are cracked in the every second pallet, but it was </a:t>
            </a:r>
            <a:r>
              <a:rPr lang="en-US" sz="2000" u="sng" dirty="0">
                <a:latin typeface="Times New Roman" pitchFamily="18" charset="0"/>
                <a:cs typeface="Times New Roman" pitchFamily="18" charset="0"/>
              </a:rPr>
              <a:t>caused by using low-quality clay </a:t>
            </a:r>
            <a:r>
              <a:rPr lang="en-US" sz="2000" dirty="0">
                <a:latin typeface="Times New Roman" pitchFamily="18" charset="0"/>
                <a:cs typeface="Times New Roman" pitchFamily="18" charset="0"/>
              </a:rPr>
              <a:t>which was delivered from the German partner. How would the legal classification of the case change?</a:t>
            </a:r>
          </a:p>
          <a:p>
            <a:pPr lvl="1" indent="-342900" algn="just">
              <a:lnSpc>
                <a:spcPct val="95000"/>
              </a:lnSpc>
              <a:buClr>
                <a:srgbClr val="000000"/>
              </a:buClr>
              <a:buSzPct val="100000"/>
            </a:pPr>
            <a:r>
              <a:rPr lang="en-US" sz="2000" dirty="0">
                <a:latin typeface="Times New Roman" pitchFamily="18" charset="0"/>
                <a:cs typeface="Times New Roman" pitchFamily="18" charset="0"/>
              </a:rPr>
              <a:t>	</a:t>
            </a:r>
            <a:r>
              <a:rPr lang="en-US" sz="1900" b="1" dirty="0">
                <a:latin typeface="Times New Roman" pitchFamily="18" charset="0"/>
                <a:cs typeface="Times New Roman" pitchFamily="18" charset="0"/>
              </a:rPr>
              <a:t>A: </a:t>
            </a:r>
            <a:r>
              <a:rPr lang="en-US" sz="1900" dirty="0">
                <a:latin typeface="Times New Roman" pitchFamily="18" charset="0"/>
                <a:cs typeface="Times New Roman" pitchFamily="18" charset="0"/>
              </a:rPr>
              <a:t>Significantly. It would not longer be a matter of Vienna Convention, but 	Contract for Work.</a:t>
            </a:r>
          </a:p>
          <a:p>
            <a:pPr marL="571500" lvl="2" algn="just">
              <a:lnSpc>
                <a:spcPct val="95000"/>
              </a:lnSpc>
              <a:buClr>
                <a:srgbClr val="000000"/>
              </a:buClr>
              <a:buSzPct val="100000"/>
              <a:buFontTx/>
              <a:buChar char=" "/>
            </a:pPr>
            <a:endParaRPr lang="en-US" dirty="0">
              <a:latin typeface="Times New Roman" pitchFamily="18" charset="0"/>
              <a:cs typeface="Times New Roman" pitchFamily="18" charset="0"/>
            </a:endParaRPr>
          </a:p>
          <a:p>
            <a:pPr algn="just">
              <a:lnSpc>
                <a:spcPct val="95000"/>
              </a:lnSpc>
              <a:buClr>
                <a:srgbClr val="000000"/>
              </a:buClr>
              <a:buSzPct val="100000"/>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b="1" dirty="0">
                <a:solidFill>
                  <a:schemeClr val="bg1"/>
                </a:solidFill>
                <a:latin typeface="Times New Roman" pitchFamily="18" charset="0"/>
                <a:ea typeface="ＭＳ Ｐゴシック" pitchFamily="34" charset="-128"/>
                <a:cs typeface="Times New Roman" pitchFamily="18" charset="0"/>
              </a:rPr>
              <a:t>Example </a:t>
            </a:r>
            <a:br>
              <a:rPr lang="en-GB" sz="3600" b="1" dirty="0">
                <a:solidFill>
                  <a:schemeClr val="bg1"/>
                </a:solidFill>
                <a:latin typeface="Times New Roman" pitchFamily="18" charset="0"/>
                <a:ea typeface="ＭＳ Ｐゴシック" pitchFamily="34" charset="-128"/>
                <a:cs typeface="Times New Roman" pitchFamily="18" charset="0"/>
              </a:rPr>
            </a:br>
            <a:r>
              <a:rPr lang="en-GB" sz="3600" b="1" dirty="0">
                <a:solidFill>
                  <a:schemeClr val="bg1"/>
                </a:solidFill>
                <a:latin typeface="Times New Roman" pitchFamily="18" charset="0"/>
                <a:ea typeface="ＭＳ Ｐゴシック" pitchFamily="34" charset="-128"/>
                <a:cs typeface="Times New Roman" pitchFamily="18" charset="0"/>
              </a:rPr>
              <a:t>ABC + Murphy [1]</a:t>
            </a:r>
            <a:endParaRPr lang="en-GB" sz="3600" b="1" dirty="0">
              <a:solidFill>
                <a:schemeClr val="bg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79375" y="1071546"/>
            <a:ext cx="8778905" cy="5964710"/>
          </a:xfrm>
          <a:prstGeom prst="rect">
            <a:avLst/>
          </a:prstGeom>
          <a:noFill/>
          <a:ln>
            <a:noFill/>
          </a:ln>
          <a:effectLst/>
          <a:extLst>
            <a:ext uri="{909E8E84-426E-40dd-AFC4-6F175D3DCCD1}"/>
            <a:ext uri="{91240B29-F687-4f45-9708-019B960494DF}"/>
            <a:ext uri="{AF507438-7753-43e0-B8FC-AC1667EBCBE1}"/>
          </a:extLst>
        </p:spPr>
        <p:txBody>
          <a:bodyPr wrap="square" lIns="0" tIns="0" rIns="0" bIns="0">
            <a:spAutoFit/>
          </a:bodyPr>
          <a:lstStyle>
            <a:lvl1pPr>
              <a:defRPr sz="2400">
                <a:solidFill>
                  <a:schemeClr val="tx1"/>
                </a:solidFill>
                <a:latin typeface="Times New Roman" charset="0"/>
                <a:ea typeface="ＭＳ Ｐゴシック" charset="0"/>
              </a:defRPr>
            </a:lvl1pPr>
            <a:lvl2pPr indent="-342900">
              <a:defRPr sz="2400">
                <a:solidFill>
                  <a:schemeClr val="tx1"/>
                </a:solidFill>
                <a:latin typeface="Times New Roman" charset="0"/>
                <a:ea typeface="ＭＳ Ｐゴシック" charset="0"/>
              </a:defRPr>
            </a:lvl2pPr>
            <a:lvl3pPr marL="857250" indent="-285750">
              <a:defRPr sz="2400">
                <a:solidFill>
                  <a:schemeClr val="tx1"/>
                </a:solidFill>
                <a:latin typeface="Times New Roman" charset="0"/>
                <a:ea typeface="ＭＳ Ｐゴシック" charset="0"/>
              </a:defRPr>
            </a:lvl3pPr>
            <a:lvl4pPr marL="1257300" indent="-228600">
              <a:defRPr sz="2400">
                <a:solidFill>
                  <a:schemeClr val="tx1"/>
                </a:solidFill>
                <a:latin typeface="Times New Roman" charset="0"/>
                <a:ea typeface="ＭＳ Ｐゴシック" charset="0"/>
              </a:defRPr>
            </a:lvl4pPr>
            <a:lvl5pPr marL="1714500" indent="-228600">
              <a:defRPr sz="2400">
                <a:solidFill>
                  <a:schemeClr val="tx1"/>
                </a:solidFill>
                <a:latin typeface="Times New Roman" charset="0"/>
                <a:ea typeface="ＭＳ Ｐゴシック" charset="0"/>
              </a:defRPr>
            </a:lvl5pPr>
            <a:lvl6pPr marL="2171700" indent="-228600" fontAlgn="base">
              <a:spcBef>
                <a:spcPct val="0"/>
              </a:spcBef>
              <a:spcAft>
                <a:spcPct val="0"/>
              </a:spcAft>
              <a:defRPr sz="2400">
                <a:solidFill>
                  <a:schemeClr val="tx1"/>
                </a:solidFill>
                <a:latin typeface="Times New Roman" charset="0"/>
                <a:ea typeface="ＭＳ Ｐゴシック" charset="0"/>
              </a:defRPr>
            </a:lvl6pPr>
            <a:lvl7pPr marL="2628900" indent="-228600" fontAlgn="base">
              <a:spcBef>
                <a:spcPct val="0"/>
              </a:spcBef>
              <a:spcAft>
                <a:spcPct val="0"/>
              </a:spcAft>
              <a:defRPr sz="2400">
                <a:solidFill>
                  <a:schemeClr val="tx1"/>
                </a:solidFill>
                <a:latin typeface="Times New Roman" charset="0"/>
                <a:ea typeface="ＭＳ Ｐゴシック" charset="0"/>
              </a:defRPr>
            </a:lvl7pPr>
            <a:lvl8pPr marL="3086100" indent="-228600" fontAlgn="base">
              <a:spcBef>
                <a:spcPct val="0"/>
              </a:spcBef>
              <a:spcAft>
                <a:spcPct val="0"/>
              </a:spcAft>
              <a:defRPr sz="2400">
                <a:solidFill>
                  <a:schemeClr val="tx1"/>
                </a:solidFill>
                <a:latin typeface="Times New Roman" charset="0"/>
                <a:ea typeface="ＭＳ Ｐゴシック" charset="0"/>
              </a:defRPr>
            </a:lvl8pPr>
            <a:lvl9pPr marL="3543300" indent="-228600" fontAlgn="base">
              <a:spcBef>
                <a:spcPct val="0"/>
              </a:spcBef>
              <a:spcAft>
                <a:spcPct val="0"/>
              </a:spcAft>
              <a:defRPr sz="2400">
                <a:solidFill>
                  <a:schemeClr val="tx1"/>
                </a:solidFill>
                <a:latin typeface="Times New Roman" charset="0"/>
                <a:ea typeface="ＭＳ Ｐゴシック" charset="0"/>
              </a:defRPr>
            </a:lvl9pPr>
          </a:lstStyle>
          <a:p>
            <a:pPr algn="just">
              <a:lnSpc>
                <a:spcPct val="95000"/>
              </a:lnSpc>
              <a:defRPr/>
            </a:pPr>
            <a:r>
              <a:rPr lang="en-US" b="1" dirty="0">
                <a:latin typeface="Times New Roman" pitchFamily="18" charset="0"/>
                <a:cs typeface="Times New Roman" pitchFamily="18" charset="0"/>
              </a:rPr>
              <a:t>Company ABC Compact</a:t>
            </a:r>
            <a:r>
              <a:rPr lang="en-US" dirty="0">
                <a:latin typeface="Times New Roman" pitchFamily="18" charset="0"/>
                <a:cs typeface="Times New Roman" pitchFamily="18" charset="0"/>
              </a:rPr>
              <a:t> is settled in Padua, Italy and the other company is </a:t>
            </a:r>
            <a:r>
              <a:rPr lang="en-US" b="1" dirty="0">
                <a:latin typeface="Times New Roman" pitchFamily="18" charset="0"/>
                <a:cs typeface="Times New Roman" pitchFamily="18" charset="0"/>
              </a:rPr>
              <a:t>Murphy, Ltd. </a:t>
            </a:r>
            <a:r>
              <a:rPr lang="en-US" dirty="0">
                <a:latin typeface="Times New Roman" pitchFamily="18" charset="0"/>
                <a:cs typeface="Times New Roman" pitchFamily="18" charset="0"/>
              </a:rPr>
              <a:t> Which was established in Great Britain and now operating in the Czech republic. Those two parties concluded a </a:t>
            </a:r>
            <a:r>
              <a:rPr lang="en-US" b="1" dirty="0">
                <a:latin typeface="Times New Roman" pitchFamily="18" charset="0"/>
                <a:cs typeface="Times New Roman" pitchFamily="18" charset="0"/>
              </a:rPr>
              <a:t>sample contract. </a:t>
            </a:r>
          </a:p>
          <a:p>
            <a:pPr marL="114300" lvl="1" indent="0" algn="just">
              <a:lnSpc>
                <a:spcPct val="95000"/>
              </a:lnSpc>
              <a:buClr>
                <a:srgbClr val="000000"/>
              </a:buClr>
              <a:buSzPct val="100000"/>
              <a:defRPr/>
            </a:pPr>
            <a:r>
              <a:rPr lang="en-US" dirty="0">
                <a:latin typeface="Times New Roman" pitchFamily="18" charset="0"/>
                <a:cs typeface="Times New Roman" pitchFamily="18" charset="0"/>
              </a:rPr>
              <a:t> 	According to that contract ABC should do a research and other marketing  activity in the territory of Italy for Murphy, Ltd. And also ABC should take </a:t>
            </a:r>
            <a:r>
              <a:rPr lang="en-US" b="1" dirty="0">
                <a:latin typeface="Times New Roman" pitchFamily="18" charset="0"/>
                <a:cs typeface="Times New Roman" pitchFamily="18" charset="0"/>
              </a:rPr>
              <a:t>different industrial goods </a:t>
            </a:r>
            <a:r>
              <a:rPr lang="en-US" dirty="0">
                <a:latin typeface="Times New Roman" pitchFamily="18" charset="0"/>
                <a:cs typeface="Times New Roman" pitchFamily="18" charset="0"/>
              </a:rPr>
              <a:t>on own account and behalf. Details about the goods was regulated in an attachment of the sample contract. </a:t>
            </a:r>
          </a:p>
          <a:p>
            <a:pPr marL="114300" lvl="1" indent="0" algn="just">
              <a:lnSpc>
                <a:spcPct val="95000"/>
              </a:lnSpc>
              <a:buClr>
                <a:srgbClr val="000000"/>
              </a:buClr>
              <a:buSzPct val="100000"/>
              <a:defRPr/>
            </a:pPr>
            <a:r>
              <a:rPr lang="en-US" dirty="0">
                <a:latin typeface="Times New Roman" pitchFamily="18" charset="0"/>
                <a:cs typeface="Times New Roman" pitchFamily="18" charset="0"/>
              </a:rPr>
              <a:t> 	Specific </a:t>
            </a:r>
            <a:r>
              <a:rPr lang="en-US" b="1" dirty="0">
                <a:latin typeface="Times New Roman" pitchFamily="18" charset="0"/>
                <a:cs typeface="Times New Roman" pitchFamily="18" charset="0"/>
              </a:rPr>
              <a:t>sub-contracts</a:t>
            </a:r>
            <a:r>
              <a:rPr lang="en-US" dirty="0">
                <a:latin typeface="Times New Roman" pitchFamily="18" charset="0"/>
                <a:cs typeface="Times New Roman" pitchFamily="18" charset="0"/>
              </a:rPr>
              <a:t> were supposed to be concluded in an easier way (via email containing type and amount of goods) because most of provisions regarding purchase and sale was already in the sample contract. </a:t>
            </a:r>
          </a:p>
          <a:p>
            <a:pPr marL="114300" lvl="1" indent="0" algn="just">
              <a:lnSpc>
                <a:spcPct val="95000"/>
              </a:lnSpc>
              <a:buClr>
                <a:srgbClr val="000000"/>
              </a:buClr>
              <a:buSzPct val="100000"/>
              <a:defRPr/>
            </a:pPr>
            <a:r>
              <a:rPr lang="en-US" dirty="0">
                <a:latin typeface="Times New Roman" pitchFamily="18" charset="0"/>
                <a:cs typeface="Times New Roman" pitchFamily="18" charset="0"/>
              </a:rPr>
              <a:t>	The goods had been delivered regularly for approx. 3 years.  All complains were solved and the seller never objected anything. </a:t>
            </a:r>
            <a:r>
              <a:rPr lang="en-US" b="1" dirty="0">
                <a:latin typeface="Times New Roman" pitchFamily="18" charset="0"/>
                <a:cs typeface="Times New Roman" pitchFamily="18" charset="0"/>
              </a:rPr>
              <a:t>There is no notarial deed. </a:t>
            </a:r>
            <a:endParaRPr lang="en-US" dirty="0">
              <a:latin typeface="Times New Roman" pitchFamily="18" charset="0"/>
              <a:cs typeface="Times New Roman" pitchFamily="18" charset="0"/>
            </a:endParaRPr>
          </a:p>
          <a:p>
            <a:pPr marL="114300" lvl="1" indent="0" algn="just">
              <a:lnSpc>
                <a:spcPct val="95000"/>
              </a:lnSpc>
              <a:buClr>
                <a:srgbClr val="000000"/>
              </a:buClr>
              <a:buSzPct val="100000"/>
              <a:defRPr/>
            </a:pP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1504720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b="1" dirty="0">
                <a:solidFill>
                  <a:schemeClr val="bg1"/>
                </a:solidFill>
                <a:latin typeface="Times New Roman" pitchFamily="18" charset="0"/>
                <a:ea typeface="ＭＳ Ｐゴシック" pitchFamily="34" charset="-128"/>
                <a:cs typeface="Times New Roman" pitchFamily="18" charset="0"/>
              </a:rPr>
              <a:t>In the sample contract was also included: </a:t>
            </a:r>
            <a:endParaRPr lang="en-GB" sz="3600" b="1" dirty="0">
              <a:solidFill>
                <a:schemeClr val="bg1"/>
              </a:solidFill>
              <a:latin typeface="Times New Roman" pitchFamily="18" charset="0"/>
              <a:cs typeface="Times New Roman" pitchFamily="18" charset="0"/>
            </a:endParaRPr>
          </a:p>
        </p:txBody>
      </p:sp>
      <p:sp>
        <p:nvSpPr>
          <p:cNvPr id="5" name="Content Placeholder 1"/>
          <p:cNvSpPr txBox="1">
            <a:spLocks/>
          </p:cNvSpPr>
          <p:nvPr/>
        </p:nvSpPr>
        <p:spPr>
          <a:xfrm>
            <a:off x="0" y="1142984"/>
            <a:ext cx="8858280" cy="5500702"/>
          </a:xfrm>
          <a:prstGeom prst="rect">
            <a:avLst/>
          </a:prstGeom>
        </p:spPr>
        <p:txBody>
          <a:bodyPr vert="horz" lIns="91440" tIns="45720" rIns="91440" bIns="45720" rtlCol="0">
            <a:normAutofit/>
          </a:bodyPr>
          <a:lstStyle/>
          <a:p>
            <a:pPr marL="360000" marR="0" lvl="2" indent="0" algn="just"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Any disputes arising from this contract shall be settled by </a:t>
            </a:r>
            <a:r>
              <a:rPr kumimoji="0" lang="en-US" sz="2200" b="0" u="none"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consolidational</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process in the International Court of Arbitration in Paris.</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endPar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2" indent="0" algn="just"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This contracts as well as its clauses and performance of it is followed by </a:t>
            </a:r>
            <a:r>
              <a:rPr kumimoji="0" lang="en-US" sz="2200" b="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Czech law</a:t>
            </a:r>
          </a:p>
          <a:p>
            <a:pPr marL="360000" marR="0" lvl="2" indent="0" algn="just"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Parties declare that in case of breaching the contract there is a </a:t>
            </a:r>
            <a:r>
              <a:rPr kumimoji="0" lang="en-US" sz="2200" b="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lump sum for damages </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in the amount 10times more than breached performance</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endPar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2" indent="0" algn="just"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buyer is obliged to check the goods immediately, not later than in three working days after stocking in in the warehouse in </a:t>
            </a:r>
            <a:r>
              <a:rPr kumimoji="0" lang="en-US" sz="2200" b="0" u="none"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Padova</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Italy. </a:t>
            </a:r>
            <a:r>
              <a:rPr kumimoji="0" lang="en-US" sz="2200" b="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Quantitative</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defects shall be noticed and </a:t>
            </a:r>
            <a:r>
              <a:rPr kumimoji="0" lang="en-US" sz="2200" b="0" u="none"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summarised</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in the presence of a notary. This notification should be sent by recorded delivery to the seller in five days after the checking. Other defects – which are not possible to notice at regular check – can be noticed within one year from the date of delivery. </a:t>
            </a:r>
          </a:p>
          <a:p>
            <a:pPr marL="360000" marR="0" lvl="2" indent="0" algn="just" defTabSz="914400" rtl="0" eaLnBrk="1" fontAlgn="auto" latinLnBrk="0" hangingPunct="1">
              <a:lnSpc>
                <a:spcPct val="95000"/>
              </a:lnSpc>
              <a:spcBef>
                <a:spcPct val="20000"/>
              </a:spcBef>
              <a:spcAft>
                <a:spcPts val="0"/>
              </a:spcAft>
              <a:buClr>
                <a:srgbClr val="000000"/>
              </a:buClr>
              <a:buSzPct val="80000"/>
              <a:buFont typeface="Courier New" pitchFamily="49" charset="0"/>
              <a:buChar char="o"/>
              <a:tabLst/>
              <a:defRPr/>
            </a:pP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Any deviation from this written contract is possible in written form only</a:t>
            </a:r>
          </a:p>
          <a:p>
            <a:pPr marL="360000" marR="0" lvl="2" indent="0" algn="just" defTabSz="914400" rtl="0" eaLnBrk="1" fontAlgn="auto" latinLnBrk="0" hangingPunct="1">
              <a:lnSpc>
                <a:spcPct val="95000"/>
              </a:lnSpc>
              <a:spcBef>
                <a:spcPct val="20000"/>
              </a:spcBef>
              <a:spcAft>
                <a:spcPts val="0"/>
              </a:spcAft>
              <a:buClr>
                <a:srgbClr val="000000"/>
              </a:buClr>
              <a:buSzPct val="80000"/>
              <a:buFont typeface="Wingdings" pitchFamily="2" charset="2"/>
              <a:buNone/>
              <a:tabLst/>
              <a:defRPr/>
            </a:pPr>
            <a:endPar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DEFECTS</a:t>
            </a:r>
            <a:endParaRPr lang="en-GB" sz="3600" b="1" dirty="0">
              <a:solidFill>
                <a:schemeClr val="bg1"/>
              </a:solidFill>
              <a:latin typeface="Times New Roman" pitchFamily="18" charset="0"/>
              <a:cs typeface="Times New Roman" pitchFamily="18" charset="0"/>
            </a:endParaRPr>
          </a:p>
        </p:txBody>
      </p:sp>
      <p:sp>
        <p:nvSpPr>
          <p:cNvPr id="5" name="Content Placeholder 1"/>
          <p:cNvSpPr txBox="1">
            <a:spLocks/>
          </p:cNvSpPr>
          <p:nvPr/>
        </p:nvSpPr>
        <p:spPr>
          <a:xfrm>
            <a:off x="500034" y="1071546"/>
            <a:ext cx="8072494" cy="5429264"/>
          </a:xfrm>
          <a:prstGeom prst="rect">
            <a:avLst/>
          </a:prstGeom>
        </p:spPr>
        <p:txBody>
          <a:bodyPr vert="horz" lIns="91440" tIns="45720" rIns="91440" bIns="45720" rtlCol="0">
            <a:normAutofit fontScale="85000" lnSpcReduction="20000"/>
          </a:bodyPr>
          <a:lstStyle/>
          <a:p>
            <a:pPr marL="365125" marR="0" lvl="1" indent="0" algn="ctr" defTabSz="914400" rtl="0" eaLnBrk="1" fontAlgn="auto" latinLnBrk="0" hangingPunct="1">
              <a:lnSpc>
                <a:spcPct val="100000"/>
              </a:lnSpc>
              <a:spcBef>
                <a:spcPct val="20000"/>
              </a:spcBef>
              <a:spcAft>
                <a:spcPts val="0"/>
              </a:spcAft>
              <a:buClrTx/>
              <a:buSzTx/>
              <a:tabLst/>
              <a:defRPr/>
            </a:pPr>
            <a:r>
              <a:rPr kumimoji="0" lang="en-US" sz="33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seller has to deliver goods without defects – </a:t>
            </a:r>
            <a:r>
              <a:rPr kumimoji="0" lang="en-US" sz="33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in </a:t>
            </a:r>
            <a:r>
              <a:rPr kumimoji="0" lang="en-US" sz="3300" b="0" i="0" u="sng" strike="noStrike" kern="1200" cap="none" spc="0" normalizeH="0" baseline="0" noProof="0" dirty="0" err="1">
                <a:ln>
                  <a:noFill/>
                </a:ln>
                <a:solidFill>
                  <a:srgbClr val="000000"/>
                </a:solidFill>
                <a:effectLst/>
                <a:uLnTx/>
                <a:uFillTx/>
                <a:latin typeface="Times New Roman" pitchFamily="18" charset="0"/>
                <a:ea typeface="ＭＳ Ｐゴシック" pitchFamily="34" charset="-128"/>
                <a:cs typeface="Times New Roman" pitchFamily="18" charset="0"/>
              </a:rPr>
              <a:t>practise</a:t>
            </a:r>
            <a:r>
              <a:rPr kumimoji="0" lang="en-US" sz="33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it is the most common reason for breach the contract</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a:ln>
                <a:noFill/>
              </a:ln>
              <a:solidFill>
                <a:schemeClr val="tx1">
                  <a:tint val="75000"/>
                </a:schemeClr>
              </a:solidFill>
              <a:effectLst/>
              <a:uLnTx/>
              <a:uFillTx/>
              <a:latin typeface="Times New Roman" pitchFamily="18" charset="0"/>
              <a:ea typeface="ＭＳ Ｐゴシック" pitchFamily="34" charset="-128"/>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cs-CZ" sz="3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r>
              <a:rPr kumimoji="0" lang="en-GB" sz="3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Two types of defects: </a:t>
            </a:r>
            <a:endParaRPr kumimoji="0" lang="cs-CZ" sz="3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3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914400" marR="0" lvl="2" indent="0" algn="ctr" defTabSz="914400" rtl="0" eaLnBrk="1" fontAlgn="auto" latinLnBrk="0" hangingPunct="1">
              <a:lnSpc>
                <a:spcPct val="95000"/>
              </a:lnSpc>
              <a:spcBef>
                <a:spcPct val="20000"/>
              </a:spcBef>
              <a:spcAft>
                <a:spcPts val="0"/>
              </a:spcAft>
              <a:buClr>
                <a:srgbClr val="000000"/>
              </a:buClr>
              <a:buSzPct val="80000"/>
              <a:tabLst/>
              <a:defRPr/>
            </a:pPr>
            <a:r>
              <a:rPr kumimoji="0" lang="en-US" sz="31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Factual defects</a:t>
            </a:r>
            <a:endParaRPr kumimoji="0" lang="en-US" sz="3100" b="0" i="0" u="none" strike="noStrike" kern="1200" cap="none" spc="0" normalizeH="0" baseline="0" noProof="0" dirty="0">
              <a:ln>
                <a:noFill/>
              </a:ln>
              <a:solidFill>
                <a:schemeClr val="tx1">
                  <a:tint val="75000"/>
                </a:schemeClr>
              </a:solidFill>
              <a:effectLst/>
              <a:uLnTx/>
              <a:uFillTx/>
              <a:latin typeface="Times New Roman" pitchFamily="18" charset="0"/>
              <a:ea typeface="ＭＳ Ｐゴシック" pitchFamily="34" charset="-128"/>
              <a:cs typeface="Times New Roman" pitchFamily="18" charset="0"/>
            </a:endParaRPr>
          </a:p>
          <a:p>
            <a:pPr marL="1371600" marR="0" lvl="3" indent="0" algn="ctr" defTabSz="914400" rtl="0" eaLnBrk="1" fontAlgn="auto" latinLnBrk="0" hangingPunct="1">
              <a:lnSpc>
                <a:spcPct val="95000"/>
              </a:lnSpc>
              <a:spcBef>
                <a:spcPct val="20000"/>
              </a:spcBef>
              <a:spcAft>
                <a:spcPts val="0"/>
              </a:spcAft>
              <a:buClr>
                <a:srgbClr val="000000"/>
              </a:buClr>
              <a:buSzTx/>
              <a:buFont typeface="Wingdings" pitchFamily="2" charset="2"/>
              <a:buChar char="§"/>
              <a:tabLst/>
              <a:defRPr/>
            </a:pPr>
            <a:r>
              <a:rPr kumimoji="0" lang="en-US" sz="28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Quality, manufacturing and quantity</a:t>
            </a:r>
          </a:p>
          <a:p>
            <a:pPr marL="1371600" marR="0" lvl="3" indent="0" algn="ctr" defTabSz="914400" rtl="0" eaLnBrk="1" fontAlgn="auto" latinLnBrk="0" hangingPunct="1">
              <a:lnSpc>
                <a:spcPct val="95000"/>
              </a:lnSpc>
              <a:spcBef>
                <a:spcPct val="20000"/>
              </a:spcBef>
              <a:spcAft>
                <a:spcPts val="0"/>
              </a:spcAft>
              <a:buClr>
                <a:srgbClr val="000000"/>
              </a:buClr>
              <a:buSzTx/>
              <a:buFont typeface="Wingdings" pitchFamily="2" charset="2"/>
              <a:buChar char="§"/>
              <a:tabLst/>
              <a:defRPr/>
            </a:pPr>
            <a:r>
              <a:rPr kumimoji="0" 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Factual defect is also goods which is not properly </a:t>
            </a:r>
            <a:r>
              <a:rPr kumimoji="0" lang="en-US" sz="28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packed</a:t>
            </a:r>
            <a:endParaRPr kumimoji="0" lang="cs-CZ" sz="28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1371600" marR="0" lvl="3" indent="0" algn="ctr" defTabSz="914400" rtl="0" eaLnBrk="1" fontAlgn="auto" latinLnBrk="0" hangingPunct="1">
              <a:lnSpc>
                <a:spcPct val="95000"/>
              </a:lnSpc>
              <a:spcBef>
                <a:spcPct val="20000"/>
              </a:spcBef>
              <a:spcAft>
                <a:spcPts val="0"/>
              </a:spcAft>
              <a:buClr>
                <a:srgbClr val="000000"/>
              </a:buClr>
              <a:buSzTx/>
              <a:tabLst/>
              <a:defRPr/>
            </a:pPr>
            <a:endParaRPr kumimoji="0" lang="en-US" sz="28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914400" marR="0" lvl="2" indent="0" algn="ctr" defTabSz="914400" rtl="0" eaLnBrk="1" fontAlgn="auto" latinLnBrk="0" hangingPunct="1">
              <a:lnSpc>
                <a:spcPct val="95000"/>
              </a:lnSpc>
              <a:spcBef>
                <a:spcPct val="20000"/>
              </a:spcBef>
              <a:spcAft>
                <a:spcPts val="0"/>
              </a:spcAft>
              <a:buClr>
                <a:srgbClr val="000000"/>
              </a:buClr>
              <a:buSzPct val="80000"/>
              <a:tabLst/>
              <a:defRPr/>
            </a:pPr>
            <a:r>
              <a:rPr kumimoji="0" lang="en-US" sz="31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Legal defects</a:t>
            </a:r>
            <a:endParaRPr kumimoji="0" lang="en-US" sz="3100" b="0" i="0" u="none" strike="noStrike" kern="1200" cap="none" spc="0" normalizeH="0" baseline="0" noProof="0" dirty="0">
              <a:ln>
                <a:noFill/>
              </a:ln>
              <a:solidFill>
                <a:schemeClr val="tx1">
                  <a:tint val="75000"/>
                </a:schemeClr>
              </a:solidFill>
              <a:effectLst/>
              <a:uLnTx/>
              <a:uFillTx/>
              <a:latin typeface="Times New Roman" pitchFamily="18" charset="0"/>
              <a:ea typeface="ＭＳ Ｐゴシック" pitchFamily="34" charset="-128"/>
              <a:cs typeface="Times New Roman" pitchFamily="18" charset="0"/>
            </a:endParaRPr>
          </a:p>
          <a:p>
            <a:pPr marL="1371600" marR="0" lvl="3" indent="0" algn="ctr" defTabSz="914400" rtl="0" eaLnBrk="1" fontAlgn="auto" latinLnBrk="0" hangingPunct="1">
              <a:lnSpc>
                <a:spcPct val="95000"/>
              </a:lnSpc>
              <a:spcBef>
                <a:spcPct val="20000"/>
              </a:spcBef>
              <a:spcAft>
                <a:spcPts val="0"/>
              </a:spcAft>
              <a:buClr>
                <a:srgbClr val="000000"/>
              </a:buClr>
              <a:buSzTx/>
              <a:buFont typeface="Wingdings" pitchFamily="2" charset="2"/>
              <a:buChar char="§"/>
              <a:tabLst/>
              <a:defRPr/>
            </a:pPr>
            <a:r>
              <a:rPr kumimoji="0" 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Transferring of ownership rights which do not follow the law of third party (liens, copyright, industrial property…)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a:ln>
                <a:noFill/>
              </a:ln>
              <a:solidFill>
                <a:schemeClr val="tx1">
                  <a:tint val="75000"/>
                </a:schemeClr>
              </a:solidFill>
              <a:effectLst/>
              <a:uLnTx/>
              <a:uFillTx/>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85720" y="214290"/>
            <a:ext cx="8858280" cy="6934206"/>
          </a:xfrm>
          <a:prstGeom prst="rect">
            <a:avLst/>
          </a:prstGeom>
        </p:spPr>
        <p:txBody>
          <a:bodyPr wrap="square">
            <a:spAutoFit/>
          </a:bodyPr>
          <a:lstStyle/>
          <a:p>
            <a:pPr algn="just">
              <a:lnSpc>
                <a:spcPct val="95000"/>
              </a:lnSpc>
            </a:pPr>
            <a:r>
              <a:rPr lang="en-US" sz="2600" dirty="0">
                <a:latin typeface="Times New Roman" pitchFamily="18" charset="0"/>
                <a:cs typeface="Times New Roman" pitchFamily="18" charset="0"/>
              </a:rPr>
              <a:t>After about one year the seller</a:t>
            </a:r>
            <a:r>
              <a:rPr lang="en-US" altLang="en-GB" sz="2600" dirty="0">
                <a:latin typeface="Times New Roman" pitchFamily="18" charset="0"/>
                <a:cs typeface="Times New Roman" pitchFamily="18" charset="0"/>
              </a:rPr>
              <a:t>’</a:t>
            </a:r>
            <a:r>
              <a:rPr lang="en-US" sz="2600" dirty="0">
                <a:latin typeface="Times New Roman" pitchFamily="18" charset="0"/>
                <a:cs typeface="Times New Roman" pitchFamily="18" charset="0"/>
              </a:rPr>
              <a:t>s situation began to change. The seller had </a:t>
            </a:r>
            <a:r>
              <a:rPr lang="en-US" sz="2600" b="1" dirty="0">
                <a:latin typeface="Times New Roman" pitchFamily="18" charset="0"/>
                <a:cs typeface="Times New Roman" pitchFamily="18" charset="0"/>
              </a:rPr>
              <a:t>changed the supplier of material </a:t>
            </a:r>
            <a:r>
              <a:rPr lang="en-US" sz="2600" dirty="0">
                <a:latin typeface="Times New Roman" pitchFamily="18" charset="0"/>
                <a:cs typeface="Times New Roman" pitchFamily="18" charset="0"/>
              </a:rPr>
              <a:t>of the production and the new supplier obviously </a:t>
            </a:r>
            <a:r>
              <a:rPr lang="en-US" sz="2600" b="1" dirty="0">
                <a:latin typeface="Times New Roman" pitchFamily="18" charset="0"/>
                <a:cs typeface="Times New Roman" pitchFamily="18" charset="0"/>
              </a:rPr>
              <a:t>wasn</a:t>
            </a:r>
            <a:r>
              <a:rPr lang="en-US" altLang="en-GB" sz="2600" b="1" dirty="0">
                <a:latin typeface="Times New Roman" pitchFamily="18" charset="0"/>
                <a:cs typeface="Times New Roman" pitchFamily="18" charset="0"/>
              </a:rPr>
              <a:t>’</a:t>
            </a:r>
            <a:r>
              <a:rPr lang="en-US" sz="2600" b="1" dirty="0">
                <a:latin typeface="Times New Roman" pitchFamily="18" charset="0"/>
                <a:cs typeface="Times New Roman" pitchFamily="18" charset="0"/>
              </a:rPr>
              <a:t>t very good at technology</a:t>
            </a:r>
            <a:r>
              <a:rPr lang="en-US" sz="2600" dirty="0">
                <a:latin typeface="Times New Roman" pitchFamily="18" charset="0"/>
                <a:cs typeface="Times New Roman" pitchFamily="18" charset="0"/>
              </a:rPr>
              <a:t> of the production. </a:t>
            </a:r>
          </a:p>
          <a:p>
            <a:pPr algn="just">
              <a:lnSpc>
                <a:spcPct val="95000"/>
              </a:lnSpc>
            </a:pPr>
            <a:r>
              <a:rPr lang="en-US" sz="2600" dirty="0">
                <a:latin typeface="Times New Roman" pitchFamily="18" charset="0"/>
                <a:cs typeface="Times New Roman" pitchFamily="18" charset="0"/>
              </a:rPr>
              <a:t>Three years later the cooperation between parties </a:t>
            </a:r>
            <a:r>
              <a:rPr lang="en-US" sz="2600" b="1" dirty="0">
                <a:latin typeface="Times New Roman" pitchFamily="18" charset="0"/>
                <a:cs typeface="Times New Roman" pitchFamily="18" charset="0"/>
              </a:rPr>
              <a:t>hit a snag</a:t>
            </a:r>
            <a:r>
              <a:rPr lang="en-US" sz="2600" dirty="0">
                <a:latin typeface="Times New Roman" pitchFamily="18" charset="0"/>
                <a:cs typeface="Times New Roman" pitchFamily="18" charset="0"/>
              </a:rPr>
              <a:t>. There was following situation: The buyer took over one shipment and kept it in the warehouse. </a:t>
            </a:r>
            <a:r>
              <a:rPr lang="en-US" sz="2600" b="1" dirty="0">
                <a:latin typeface="Times New Roman" pitchFamily="18" charset="0"/>
                <a:cs typeface="Times New Roman" pitchFamily="18" charset="0"/>
              </a:rPr>
              <a:t>After approx. two weeks</a:t>
            </a:r>
            <a:r>
              <a:rPr lang="en-US" sz="2600" dirty="0">
                <a:latin typeface="Times New Roman" pitchFamily="18" charset="0"/>
                <a:cs typeface="Times New Roman" pitchFamily="18" charset="0"/>
              </a:rPr>
              <a:t> they </a:t>
            </a:r>
            <a:r>
              <a:rPr lang="en-US" sz="2600" b="1" dirty="0">
                <a:latin typeface="Times New Roman" pitchFamily="18" charset="0"/>
                <a:cs typeface="Times New Roman" pitchFamily="18" charset="0"/>
              </a:rPr>
              <a:t>checked the amount and found out it doesn</a:t>
            </a:r>
            <a:r>
              <a:rPr lang="en-US" altLang="en-GB" sz="2600" b="1" dirty="0">
                <a:latin typeface="Times New Roman" pitchFamily="18" charset="0"/>
                <a:cs typeface="Times New Roman" pitchFamily="18" charset="0"/>
              </a:rPr>
              <a:t>’</a:t>
            </a:r>
            <a:r>
              <a:rPr lang="en-US" sz="2600" b="1" dirty="0">
                <a:latin typeface="Times New Roman" pitchFamily="18" charset="0"/>
                <a:cs typeface="Times New Roman" pitchFamily="18" charset="0"/>
              </a:rPr>
              <a:t>t match </a:t>
            </a:r>
            <a:r>
              <a:rPr lang="en-US" sz="2600" dirty="0">
                <a:latin typeface="Times New Roman" pitchFamily="18" charset="0"/>
                <a:cs typeface="Times New Roman" pitchFamily="18" charset="0"/>
              </a:rPr>
              <a:t>with the contract. So they lodged a complaint and sent it by recorder delivery by themselves. </a:t>
            </a:r>
            <a:r>
              <a:rPr lang="en-US" sz="2600" b="1" dirty="0">
                <a:latin typeface="Times New Roman" pitchFamily="18" charset="0"/>
                <a:cs typeface="Times New Roman" pitchFamily="18" charset="0"/>
              </a:rPr>
              <a:t>And also reduced the purchase price. </a:t>
            </a:r>
            <a:endParaRPr lang="en-US" sz="2600" dirty="0">
              <a:latin typeface="Times New Roman" pitchFamily="18" charset="0"/>
              <a:cs typeface="Times New Roman" pitchFamily="18" charset="0"/>
            </a:endParaRPr>
          </a:p>
          <a:p>
            <a:pPr algn="just">
              <a:lnSpc>
                <a:spcPct val="95000"/>
              </a:lnSpc>
            </a:pPr>
            <a:endParaRPr lang="en-US" sz="2600" dirty="0">
              <a:latin typeface="Times New Roman" pitchFamily="18" charset="0"/>
              <a:cs typeface="Times New Roman" pitchFamily="18" charset="0"/>
            </a:endParaRPr>
          </a:p>
          <a:p>
            <a:pPr marL="114300" lvl="1" algn="just">
              <a:lnSpc>
                <a:spcPct val="95000"/>
              </a:lnSpc>
              <a:buClr>
                <a:srgbClr val="000000"/>
              </a:buClr>
              <a:buSzPct val="100000"/>
            </a:pPr>
            <a:r>
              <a:rPr lang="en-US" sz="2600" dirty="0">
                <a:latin typeface="Times New Roman" pitchFamily="18" charset="0"/>
                <a:cs typeface="Times New Roman" pitchFamily="18" charset="0"/>
              </a:rPr>
              <a:t>At the same time other </a:t>
            </a:r>
            <a:r>
              <a:rPr lang="en-US" sz="2600" b="1" dirty="0">
                <a:latin typeface="Times New Roman" pitchFamily="18" charset="0"/>
                <a:cs typeface="Times New Roman" pitchFamily="18" charset="0"/>
              </a:rPr>
              <a:t>buyer collectively began to complain</a:t>
            </a:r>
            <a:r>
              <a:rPr lang="en-US" sz="2600" dirty="0">
                <a:latin typeface="Times New Roman" pitchFamily="18" charset="0"/>
                <a:cs typeface="Times New Roman" pitchFamily="18" charset="0"/>
              </a:rPr>
              <a:t> about seller</a:t>
            </a:r>
            <a:r>
              <a:rPr lang="en-US" altLang="en-GB" sz="2600" dirty="0">
                <a:latin typeface="Times New Roman" pitchFamily="18" charset="0"/>
                <a:cs typeface="Times New Roman" pitchFamily="18" charset="0"/>
              </a:rPr>
              <a:t>’</a:t>
            </a:r>
            <a:r>
              <a:rPr lang="en-US" sz="2600" dirty="0">
                <a:latin typeface="Times New Roman" pitchFamily="18" charset="0"/>
                <a:cs typeface="Times New Roman" pitchFamily="18" charset="0"/>
              </a:rPr>
              <a:t>s goods. Most common reasoning was that the act of </a:t>
            </a:r>
            <a:r>
              <a:rPr lang="en-US" sz="2600" b="1" dirty="0">
                <a:latin typeface="Times New Roman" pitchFamily="18" charset="0"/>
                <a:cs typeface="Times New Roman" pitchFamily="18" charset="0"/>
              </a:rPr>
              <a:t>wearing out came too fast</a:t>
            </a:r>
            <a:r>
              <a:rPr lang="en-US" sz="2600" dirty="0">
                <a:latin typeface="Times New Roman" pitchFamily="18" charset="0"/>
                <a:cs typeface="Times New Roman" pitchFamily="18" charset="0"/>
              </a:rPr>
              <a:t>. According to expert</a:t>
            </a:r>
            <a:r>
              <a:rPr lang="en-US" altLang="en-GB" sz="2600" dirty="0">
                <a:latin typeface="Times New Roman" pitchFamily="18" charset="0"/>
                <a:cs typeface="Times New Roman" pitchFamily="18" charset="0"/>
              </a:rPr>
              <a:t>’</a:t>
            </a:r>
            <a:r>
              <a:rPr lang="en-US" sz="2600" dirty="0">
                <a:latin typeface="Times New Roman" pitchFamily="18" charset="0"/>
                <a:cs typeface="Times New Roman" pitchFamily="18" charset="0"/>
              </a:rPr>
              <a:t>s opinion which it was caused by using inappropriate technology during production of material for goods. The buyer also claimed the same cause and </a:t>
            </a:r>
            <a:r>
              <a:rPr lang="en-US" sz="2600" b="1" dirty="0">
                <a:latin typeface="Times New Roman" pitchFamily="18" charset="0"/>
                <a:cs typeface="Times New Roman" pitchFamily="18" charset="0"/>
              </a:rPr>
              <a:t>demanded a compensation. </a:t>
            </a:r>
          </a:p>
          <a:p>
            <a:pPr marL="114300" lvl="1" algn="just">
              <a:lnSpc>
                <a:spcPct val="95000"/>
              </a:lnSpc>
              <a:buClr>
                <a:srgbClr val="000000"/>
              </a:buClr>
              <a:buSzPct val="100000"/>
            </a:pP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b="1" dirty="0">
                <a:latin typeface="Times New Roman" pitchFamily="18" charset="0"/>
                <a:ea typeface="ＭＳ Ｐゴシック" pitchFamily="34" charset="-128"/>
                <a:cs typeface="Times New Roman" pitchFamily="18" charset="0"/>
              </a:rPr>
              <a:t>The seller replied following: </a:t>
            </a:r>
            <a:endParaRPr lang="en-GB" sz="3600" b="1" dirty="0">
              <a:solidFill>
                <a:schemeClr val="bg1"/>
              </a:solidFill>
              <a:latin typeface="Times New Roman" pitchFamily="18" charset="0"/>
              <a:cs typeface="Times New Roman" pitchFamily="18" charset="0"/>
            </a:endParaRPr>
          </a:p>
        </p:txBody>
      </p:sp>
      <p:sp>
        <p:nvSpPr>
          <p:cNvPr id="5" name="Content Placeholder 2"/>
          <p:cNvSpPr txBox="1">
            <a:spLocks/>
          </p:cNvSpPr>
          <p:nvPr/>
        </p:nvSpPr>
        <p:spPr>
          <a:xfrm>
            <a:off x="-214346" y="928670"/>
            <a:ext cx="9144000" cy="5013325"/>
          </a:xfrm>
          <a:prstGeom prst="rect">
            <a:avLst/>
          </a:prstGeom>
        </p:spPr>
        <p:txBody>
          <a:bodyPr vert="horz" lIns="91440" tIns="45720" rIns="91440" bIns="45720" rtlCol="0">
            <a:noAutofit/>
          </a:bodyPr>
          <a:lstStyle/>
          <a:p>
            <a:pPr marL="365125" marR="0" lvl="1" indent="0" algn="just" defTabSz="914400" rtl="0" eaLnBrk="1" fontAlgn="auto" latinLnBrk="0" hangingPunct="1">
              <a:lnSpc>
                <a:spcPct val="100000"/>
              </a:lnSpc>
              <a:spcBef>
                <a:spcPct val="20000"/>
              </a:spcBef>
              <a:spcAft>
                <a:spcPts val="0"/>
              </a:spcAft>
              <a:buClrTx/>
              <a:buSzTx/>
              <a:tabLst/>
              <a:defRPr/>
            </a:pP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the claim is a quantitative nature, then it</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inconsistent with contract, because it didn</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follow certain method and deadlines. The contract can be change only in writing.</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endParaRPr kumimoji="0" lang="cs-CZ"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5125" marR="0" lvl="1" indent="0" algn="just" defTabSz="914400" rtl="0" eaLnBrk="1" fontAlgn="auto" latinLnBrk="0" hangingPunct="1">
              <a:lnSpc>
                <a:spcPct val="100000"/>
              </a:lnSpc>
              <a:spcBef>
                <a:spcPct val="20000"/>
              </a:spcBef>
              <a:spcAft>
                <a:spcPts val="0"/>
              </a:spcAft>
              <a:buClrTx/>
              <a:buSzTx/>
              <a:tabLst/>
              <a:defRPr/>
            </a:pPr>
            <a:endParaRPr kumimoji="0" lang="en-US" altLang="ja-JP"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5125" marR="0" lvl="1" indent="0" algn="just" defTabSz="914400" rtl="0" eaLnBrk="1" fontAlgn="auto" latinLnBrk="0" hangingPunct="1">
              <a:lnSpc>
                <a:spcPct val="100000"/>
              </a:lnSpc>
              <a:spcBef>
                <a:spcPct val="20000"/>
              </a:spcBef>
              <a:spcAft>
                <a:spcPts val="0"/>
              </a:spcAft>
              <a:buClrTx/>
              <a:buSzTx/>
              <a:tabLst/>
              <a:defRPr/>
            </a:pP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the claim is a qualitative nature then it</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interesting the situation is about material which was already known as not perfect. However given the one-year period the complaint is unjustified and all claims of its customer has to be dealt on their own.</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endParaRPr kumimoji="0" lang="cs-CZ"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5125" marR="0" lvl="1" indent="0" algn="just" defTabSz="914400" rtl="0" eaLnBrk="1" fontAlgn="auto" latinLnBrk="0" hangingPunct="1">
              <a:lnSpc>
                <a:spcPct val="100000"/>
              </a:lnSpc>
              <a:spcBef>
                <a:spcPct val="20000"/>
              </a:spcBef>
              <a:spcAft>
                <a:spcPts val="0"/>
              </a:spcAft>
              <a:buClrTx/>
              <a:buSzTx/>
              <a:tabLst/>
              <a:defRPr/>
            </a:pPr>
            <a:endParaRPr kumimoji="0" lang="en-US" altLang="ja-JP"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5125" marR="0" lvl="1" indent="0" algn="just" defTabSz="914400" rtl="0" eaLnBrk="1" fontAlgn="auto" latinLnBrk="0" hangingPunct="1">
              <a:lnSpc>
                <a:spcPct val="100000"/>
              </a:lnSpc>
              <a:spcBef>
                <a:spcPct val="20000"/>
              </a:spcBef>
              <a:spcAft>
                <a:spcPts val="0"/>
              </a:spcAft>
              <a:buClrTx/>
              <a:buSzTx/>
              <a:tabLst/>
              <a:defRPr/>
            </a:pP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If the claim is about the clause </a:t>
            </a:r>
            <a:r>
              <a:rPr kumimoji="0" lang="en-US" sz="2200" b="0" u="none"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conserning</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r>
              <a:rPr kumimoji="0" lang="en-US" sz="2200" b="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lump</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r>
              <a:rPr kumimoji="0" lang="en-US" sz="2200" b="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sum,</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then it</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invalid from the perspective of the Czech law, because it</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too vague and can</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be specified.</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endPar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5125" marR="0" lvl="1" indent="0" algn="just" defTabSz="914400" rtl="0" eaLnBrk="1" fontAlgn="auto" latinLnBrk="0" hangingPunct="1">
              <a:lnSpc>
                <a:spcPct val="100000"/>
              </a:lnSpc>
              <a:spcBef>
                <a:spcPct val="20000"/>
              </a:spcBef>
              <a:spcAft>
                <a:spcPts val="0"/>
              </a:spcAft>
              <a:buClrTx/>
              <a:buSzTx/>
              <a:buFont typeface="Wingdings" pitchFamily="2" charset="2"/>
              <a:buChar char=""/>
              <a:tabLst/>
              <a:defRPr/>
            </a:pPr>
            <a:endParaRPr kumimoji="0" lang="en-US" sz="2200" b="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5125" marR="0" lvl="1" indent="0" algn="just" defTabSz="914400" rtl="0" eaLnBrk="1" fontAlgn="auto" latinLnBrk="0" hangingPunct="1">
              <a:lnSpc>
                <a:spcPct val="100000"/>
              </a:lnSpc>
              <a:spcBef>
                <a:spcPct val="20000"/>
              </a:spcBef>
              <a:spcAft>
                <a:spcPts val="0"/>
              </a:spcAft>
              <a:buClrTx/>
              <a:buSzTx/>
              <a:tabLst/>
              <a:defRPr/>
            </a:pP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the same time the seller stated that withdraw from the sample contract</a:t>
            </a:r>
            <a:b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b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in all parts with one month</a:t>
            </a:r>
            <a:r>
              <a:rPr kumimoji="0" lang="en-US" alt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notice, due to untrustworthiness of the buyer.</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200" b="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b="1" dirty="0">
                <a:solidFill>
                  <a:schemeClr val="bg1"/>
                </a:solidFill>
                <a:latin typeface="Times New Roman" pitchFamily="18" charset="0"/>
                <a:ea typeface="ＭＳ Ｐゴシック" pitchFamily="34" charset="-128"/>
                <a:cs typeface="Times New Roman" pitchFamily="18" charset="0"/>
              </a:rPr>
              <a:t>Questions and answers </a:t>
            </a:r>
            <a:endParaRPr lang="en-GB" sz="3600" b="1" dirty="0">
              <a:solidFill>
                <a:schemeClr val="bg1"/>
              </a:solidFill>
              <a:latin typeface="Times New Roman" pitchFamily="18" charset="0"/>
              <a:cs typeface="Times New Roman" pitchFamily="18" charset="0"/>
            </a:endParaRPr>
          </a:p>
        </p:txBody>
      </p:sp>
      <p:sp>
        <p:nvSpPr>
          <p:cNvPr id="6" name="Text Box 4"/>
          <p:cNvSpPr txBox="1">
            <a:spLocks noChangeArrowheads="1"/>
          </p:cNvSpPr>
          <p:nvPr/>
        </p:nvSpPr>
        <p:spPr bwMode="auto">
          <a:xfrm>
            <a:off x="428596" y="1000108"/>
            <a:ext cx="8286776" cy="6142038"/>
          </a:xfrm>
          <a:prstGeom prst="rect">
            <a:avLst/>
          </a:prstGeom>
          <a:noFill/>
          <a:ln w="9525">
            <a:noFill/>
            <a:miter lim="800000"/>
            <a:headEnd/>
            <a:tailEnd/>
          </a:ln>
        </p:spPr>
        <p:txBody>
          <a:bodyPr wrap="square" lIns="0" tIns="0" rIns="0" bIns="0">
            <a:spAutoFit/>
          </a:bodyPr>
          <a:lstStyle/>
          <a:p>
            <a:pPr marL="114300" lvl="1" algn="just">
              <a:lnSpc>
                <a:spcPct val="95000"/>
              </a:lnSpc>
              <a:buClr>
                <a:srgbClr val="000000"/>
              </a:buClr>
              <a:buSzPct val="100000"/>
            </a:pPr>
            <a:r>
              <a:rPr lang="en-US" sz="2100" b="1" dirty="0">
                <a:latin typeface="Times New Roman" pitchFamily="18" charset="0"/>
                <a:cs typeface="Times New Roman" pitchFamily="18" charset="0"/>
              </a:rPr>
              <a:t>Q: </a:t>
            </a:r>
            <a:r>
              <a:rPr lang="en-US" sz="2100" dirty="0">
                <a:latin typeface="Times New Roman" pitchFamily="18" charset="0"/>
                <a:cs typeface="Times New Roman" pitchFamily="18" charset="0"/>
              </a:rPr>
              <a:t>What is the legal regime of those contracts?</a:t>
            </a:r>
          </a:p>
          <a:p>
            <a:pPr marL="114300" lvl="1" algn="just">
              <a:lnSpc>
                <a:spcPct val="95000"/>
              </a:lnSpc>
              <a:buClr>
                <a:srgbClr val="000000"/>
              </a:buClr>
              <a:buSzPct val="100000"/>
            </a:pPr>
            <a:r>
              <a:rPr lang="en-US" sz="2100" dirty="0">
                <a:latin typeface="Times New Roman" pitchFamily="18" charset="0"/>
                <a:cs typeface="Times New Roman" pitchFamily="18" charset="0"/>
              </a:rPr>
              <a:t> 	</a:t>
            </a:r>
            <a:r>
              <a:rPr lang="en-US" sz="2100" b="1" dirty="0">
                <a:latin typeface="Times New Roman" pitchFamily="18" charset="0"/>
                <a:cs typeface="Times New Roman" pitchFamily="18" charset="0"/>
              </a:rPr>
              <a:t>A: </a:t>
            </a:r>
            <a:r>
              <a:rPr lang="en-US" sz="2100" dirty="0">
                <a:latin typeface="Times New Roman" pitchFamily="18" charset="0"/>
                <a:cs typeface="Times New Roman" pitchFamily="18" charset="0"/>
              </a:rPr>
              <a:t>Sample contract. Generally it</a:t>
            </a:r>
            <a:r>
              <a:rPr lang="en-US" altLang="en-GB" sz="2100" dirty="0">
                <a:latin typeface="Times New Roman" pitchFamily="18" charset="0"/>
                <a:cs typeface="Times New Roman" pitchFamily="18" charset="0"/>
              </a:rPr>
              <a:t>’</a:t>
            </a:r>
            <a:r>
              <a:rPr lang="en-US" sz="2100" dirty="0">
                <a:latin typeface="Times New Roman" pitchFamily="18" charset="0"/>
                <a:cs typeface="Times New Roman" pitchFamily="18" charset="0"/>
              </a:rPr>
              <a:t>s the same as settlement of distributor, but the choice of Czech law takes precedence. The individual purchase contracts: Vienna Convention</a:t>
            </a:r>
          </a:p>
          <a:p>
            <a:pPr marL="114300" lvl="1" algn="just">
              <a:lnSpc>
                <a:spcPct val="95000"/>
              </a:lnSpc>
              <a:buClr>
                <a:srgbClr val="000000"/>
              </a:buClr>
              <a:buSzPct val="100000"/>
            </a:pPr>
            <a:endParaRPr lang="en-US" sz="2100" dirty="0">
              <a:latin typeface="Times New Roman" pitchFamily="18" charset="0"/>
              <a:cs typeface="Times New Roman" pitchFamily="18" charset="0"/>
            </a:endParaRPr>
          </a:p>
          <a:p>
            <a:pPr marL="114300" lvl="1" algn="just">
              <a:lnSpc>
                <a:spcPct val="95000"/>
              </a:lnSpc>
              <a:buClr>
                <a:srgbClr val="000000"/>
              </a:buClr>
              <a:buSzPct val="100000"/>
            </a:pPr>
            <a:r>
              <a:rPr lang="en-US" sz="2100" b="1" dirty="0">
                <a:latin typeface="Times New Roman" pitchFamily="18" charset="0"/>
                <a:cs typeface="Times New Roman" pitchFamily="18" charset="0"/>
              </a:rPr>
              <a:t>Q: </a:t>
            </a:r>
            <a:r>
              <a:rPr lang="en-US" sz="2100" dirty="0">
                <a:latin typeface="Times New Roman" pitchFamily="18" charset="0"/>
                <a:cs typeface="Times New Roman" pitchFamily="18" charset="0"/>
              </a:rPr>
              <a:t>What if the buyer wants to sue the seller directly, before a Czech court. Is it even possible? </a:t>
            </a:r>
          </a:p>
          <a:p>
            <a:pPr marL="114300" lvl="1" algn="just">
              <a:lnSpc>
                <a:spcPct val="95000"/>
              </a:lnSpc>
              <a:buClr>
                <a:srgbClr val="000000"/>
              </a:buClr>
              <a:buSzPct val="100000"/>
            </a:pPr>
            <a:r>
              <a:rPr lang="en-US" sz="2100" dirty="0">
                <a:latin typeface="Times New Roman" pitchFamily="18" charset="0"/>
                <a:cs typeface="Times New Roman" pitchFamily="18" charset="0"/>
              </a:rPr>
              <a:t>	</a:t>
            </a:r>
            <a:r>
              <a:rPr lang="en-US" sz="2100" b="1" dirty="0">
                <a:latin typeface="Times New Roman" pitchFamily="18" charset="0"/>
                <a:cs typeface="Times New Roman" pitchFamily="18" charset="0"/>
              </a:rPr>
              <a:t>A: </a:t>
            </a:r>
            <a:r>
              <a:rPr lang="en-US" sz="2100" dirty="0">
                <a:latin typeface="Times New Roman" pitchFamily="18" charset="0"/>
                <a:cs typeface="Times New Roman" pitchFamily="18" charset="0"/>
              </a:rPr>
              <a:t>The collision of judicial and conciliation procedure is not solved anyhow (only by arbitration). Therefore it is possible to sue them before a court in the Czech republic.</a:t>
            </a:r>
          </a:p>
          <a:p>
            <a:pPr marL="114300" lvl="1" algn="just">
              <a:lnSpc>
                <a:spcPct val="95000"/>
              </a:lnSpc>
              <a:buClr>
                <a:srgbClr val="000000"/>
              </a:buClr>
              <a:buSzPct val="100000"/>
            </a:pPr>
            <a:endParaRPr lang="en-US" sz="2100" dirty="0">
              <a:latin typeface="Times New Roman" pitchFamily="18" charset="0"/>
              <a:cs typeface="Times New Roman" pitchFamily="18" charset="0"/>
            </a:endParaRPr>
          </a:p>
          <a:p>
            <a:pPr marL="114300" lvl="1" algn="just">
              <a:lnSpc>
                <a:spcPct val="95000"/>
              </a:lnSpc>
              <a:buClr>
                <a:srgbClr val="000000"/>
              </a:buClr>
              <a:buSzPct val="100000"/>
            </a:pPr>
            <a:r>
              <a:rPr lang="en-US" sz="2100" b="1" dirty="0">
                <a:latin typeface="Times New Roman" pitchFamily="18" charset="0"/>
                <a:cs typeface="Times New Roman" pitchFamily="18" charset="0"/>
              </a:rPr>
              <a:t>Q: </a:t>
            </a:r>
            <a:r>
              <a:rPr lang="en-US" sz="2100" dirty="0">
                <a:latin typeface="Times New Roman" pitchFamily="18" charset="0"/>
                <a:cs typeface="Times New Roman" pitchFamily="18" charset="0"/>
              </a:rPr>
              <a:t>Consider the seller</a:t>
            </a:r>
            <a:r>
              <a:rPr lang="en-US" altLang="en-GB" sz="2100" dirty="0">
                <a:latin typeface="Times New Roman" pitchFamily="18" charset="0"/>
                <a:cs typeface="Times New Roman" pitchFamily="18" charset="0"/>
              </a:rPr>
              <a:t>’</a:t>
            </a:r>
            <a:r>
              <a:rPr lang="en-US" sz="2100" dirty="0">
                <a:latin typeface="Times New Roman" pitchFamily="18" charset="0"/>
                <a:cs typeface="Times New Roman" pitchFamily="18" charset="0"/>
              </a:rPr>
              <a:t>s objection concerning the claim about quantitative defects. How could the buyer respond?</a:t>
            </a:r>
          </a:p>
          <a:p>
            <a:pPr marL="114300" lvl="1" algn="just">
              <a:lnSpc>
                <a:spcPct val="95000"/>
              </a:lnSpc>
              <a:buClr>
                <a:srgbClr val="000000"/>
              </a:buClr>
              <a:buSzPct val="100000"/>
            </a:pPr>
            <a:r>
              <a:rPr lang="en-US" sz="2100" dirty="0">
                <a:latin typeface="Times New Roman" pitchFamily="18" charset="0"/>
                <a:cs typeface="Times New Roman" pitchFamily="18" charset="0"/>
              </a:rPr>
              <a:t>	</a:t>
            </a:r>
            <a:r>
              <a:rPr lang="en-US" sz="2100" b="1" dirty="0">
                <a:latin typeface="Times New Roman" pitchFamily="18" charset="0"/>
                <a:cs typeface="Times New Roman" pitchFamily="18" charset="0"/>
              </a:rPr>
              <a:t>A: </a:t>
            </a:r>
            <a:r>
              <a:rPr lang="en-US" sz="2100" dirty="0">
                <a:latin typeface="Times New Roman" pitchFamily="18" charset="0"/>
                <a:cs typeface="Times New Roman" pitchFamily="18" charset="0"/>
              </a:rPr>
              <a:t>Given that the seller didn</a:t>
            </a:r>
            <a:r>
              <a:rPr lang="en-US" altLang="en-GB" sz="2100" dirty="0">
                <a:latin typeface="Times New Roman" pitchFamily="18" charset="0"/>
                <a:cs typeface="Times New Roman" pitchFamily="18" charset="0"/>
              </a:rPr>
              <a:t>’</a:t>
            </a:r>
            <a:r>
              <a:rPr lang="en-US" sz="2100" dirty="0">
                <a:latin typeface="Times New Roman" pitchFamily="18" charset="0"/>
                <a:cs typeface="Times New Roman" pitchFamily="18" charset="0"/>
              </a:rPr>
              <a:t>t object anything against the complaints in the past, it means they accepted them, so they lost the possibility to demand  any written changes in the contract (see art. 29/2). According to that the party lost the opportunity to demand any changes in written contract if the party breach the contract itself. </a:t>
            </a:r>
          </a:p>
          <a:p>
            <a:pPr marL="114300" lvl="1" algn="just">
              <a:lnSpc>
                <a:spcPct val="95000"/>
              </a:lnSpc>
              <a:buClr>
                <a:srgbClr val="000000"/>
              </a:buClr>
              <a:buSzPct val="100000"/>
            </a:pPr>
            <a:endParaRPr lang="en-US" sz="2100" dirty="0">
              <a:latin typeface="Times New Roman" pitchFamily="18" charset="0"/>
              <a:cs typeface="Times New Roman" pitchFamily="18" charset="0"/>
            </a:endParaRPr>
          </a:p>
          <a:p>
            <a:pPr marL="114300" lvl="1" algn="just">
              <a:lnSpc>
                <a:spcPct val="95000"/>
              </a:lnSpc>
              <a:buClr>
                <a:srgbClr val="000000"/>
              </a:buClr>
              <a:buSzPct val="100000"/>
            </a:pPr>
            <a:endParaRPr lang="en-US" sz="2100" dirty="0">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188913"/>
            <a:ext cx="8858280" cy="6669087"/>
          </a:xfrm>
          <a:prstGeom prst="rect">
            <a:avLst/>
          </a:prstGeom>
        </p:spPr>
        <p:txBody>
          <a:bodyPr vert="horz" lIns="91440" tIns="45720" rIns="91440" bIns="45720" rtlCol="0">
            <a:normAutofit/>
          </a:bodyPr>
          <a:lstStyle/>
          <a:p>
            <a:pPr marL="114300" marR="0" lvl="1" indent="0" algn="just" defTabSz="914400" rtl="0" eaLnBrk="1" fontAlgn="auto" latinLnBrk="0" hangingPunct="1">
              <a:lnSpc>
                <a:spcPct val="95000"/>
              </a:lnSpc>
              <a:spcBef>
                <a:spcPct val="20000"/>
              </a:spcBef>
              <a:spcAft>
                <a:spcPts val="0"/>
              </a:spcAft>
              <a:buClr>
                <a:srgbClr val="000000"/>
              </a:buClr>
              <a:buSzTx/>
              <a:buFont typeface="Wingdings" pitchFamily="2" charset="2"/>
              <a:buNone/>
              <a:tabLst/>
              <a:defRPr/>
            </a:pP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Q: </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Consider the seller</a:t>
            </a:r>
            <a:r>
              <a:rPr kumimoji="0" lang="en-US" altLang="en-GB"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objection concerning the quality of goods. How could the buyer respond?</a:t>
            </a:r>
          </a:p>
          <a:p>
            <a:pPr marL="114300" marR="0" lvl="1" indent="0" algn="just" defTabSz="914400" rtl="0" eaLnBrk="1" fontAlgn="auto" latinLnBrk="0" hangingPunct="1">
              <a:lnSpc>
                <a:spcPct val="95000"/>
              </a:lnSpc>
              <a:spcBef>
                <a:spcPct val="20000"/>
              </a:spcBef>
              <a:spcAft>
                <a:spcPts val="0"/>
              </a:spcAft>
              <a:buClr>
                <a:srgbClr val="000000"/>
              </a:buClr>
              <a:buSzTx/>
              <a:buFont typeface="Wingdings" pitchFamily="2" charset="2"/>
              <a:buNone/>
              <a:tabLst/>
              <a:defRPr/>
            </a:pP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 </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Quality defects are bright example of </a:t>
            </a: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hidden defects. </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deadline for claims is reduced by parties </a:t>
            </a: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from two year to one year</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However the seller can</a:t>
            </a:r>
            <a:r>
              <a:rPr kumimoji="0" lang="en-US" altLang="en-GB"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rely on the deadline if </a:t>
            </a: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he knew about the fact </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that material used for the goods wasn</a:t>
            </a:r>
            <a:r>
              <a:rPr kumimoji="0" lang="en-US" altLang="en-GB"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in a good quality (=</a:t>
            </a: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caused defects</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and didn</a:t>
            </a:r>
            <a:r>
              <a:rPr kumimoji="0" lang="en-US" altLang="en-GB"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inform the buyer. In this case the buyer can lay a claim.</a:t>
            </a:r>
          </a:p>
          <a:p>
            <a:pPr marL="114300" marR="0" lvl="1" indent="0" algn="just" defTabSz="914400" rtl="0" eaLnBrk="1" fontAlgn="auto" latinLnBrk="0" hangingPunct="1">
              <a:lnSpc>
                <a:spcPct val="95000"/>
              </a:lnSpc>
              <a:spcBef>
                <a:spcPct val="20000"/>
              </a:spcBef>
              <a:spcAft>
                <a:spcPts val="0"/>
              </a:spcAft>
              <a:buClr>
                <a:srgbClr val="000000"/>
              </a:buClr>
              <a:buSzTx/>
              <a:buFont typeface="Wingdings" pitchFamily="2" charset="2"/>
              <a:buNone/>
              <a:tabLst/>
              <a:defRPr/>
            </a:pPr>
            <a:endPar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114300" marR="0" lvl="1" indent="0" algn="just" defTabSz="914400" rtl="0" eaLnBrk="1" fontAlgn="auto" latinLnBrk="0" hangingPunct="1">
              <a:lnSpc>
                <a:spcPct val="95000"/>
              </a:lnSpc>
              <a:spcBef>
                <a:spcPct val="20000"/>
              </a:spcBef>
              <a:spcAft>
                <a:spcPts val="0"/>
              </a:spcAft>
              <a:buClr>
                <a:srgbClr val="000000"/>
              </a:buClr>
              <a:buSzTx/>
              <a:buFont typeface="Wingdings" pitchFamily="2" charset="2"/>
              <a:buNone/>
              <a:tabLst/>
              <a:defRPr/>
            </a:pP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Q: </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Presume the dispute is settled before a court or Arbitration Court in Czech republic. Consider the law regime of the clause on a lump sum compensation.</a:t>
            </a:r>
          </a:p>
          <a:p>
            <a:pPr marL="114300" marR="0" lvl="1" indent="0" algn="just" defTabSz="914400" rtl="0" eaLnBrk="1" fontAlgn="auto" latinLnBrk="0" hangingPunct="1">
              <a:lnSpc>
                <a:spcPct val="95000"/>
              </a:lnSpc>
              <a:spcBef>
                <a:spcPct val="20000"/>
              </a:spcBef>
              <a:spcAft>
                <a:spcPts val="0"/>
              </a:spcAft>
              <a:buClr>
                <a:srgbClr val="000000"/>
              </a:buClr>
              <a:buSzTx/>
              <a:buFont typeface="Wingdings" pitchFamily="2" charset="2"/>
              <a:buNone/>
              <a:tabLst/>
              <a:defRPr/>
            </a:pP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 </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Apply of Czech law: Most likely it</a:t>
            </a:r>
            <a:r>
              <a:rPr kumimoji="0" lang="en-US" altLang="en-GB"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not a limitation of damages, but a contractual penalty</a:t>
            </a:r>
          </a:p>
          <a:p>
            <a:pPr marL="114300" marR="0" lvl="1" indent="0" algn="just" defTabSz="914400" rtl="0" eaLnBrk="1" fontAlgn="auto" latinLnBrk="0" hangingPunct="1">
              <a:lnSpc>
                <a:spcPct val="95000"/>
              </a:lnSpc>
              <a:spcBef>
                <a:spcPct val="20000"/>
              </a:spcBef>
              <a:spcAft>
                <a:spcPts val="0"/>
              </a:spcAft>
              <a:buClr>
                <a:srgbClr val="000000"/>
              </a:buClr>
              <a:buSzTx/>
              <a:buFont typeface="Wingdings" pitchFamily="2" charset="2"/>
              <a:buNone/>
              <a:tabLst/>
              <a:defRPr/>
            </a:pPr>
            <a:endPar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114300" marR="0" lvl="1" indent="0" algn="just" defTabSz="914400" rtl="0" eaLnBrk="1" fontAlgn="auto" latinLnBrk="0" hangingPunct="1">
              <a:lnSpc>
                <a:spcPct val="95000"/>
              </a:lnSpc>
              <a:spcBef>
                <a:spcPct val="20000"/>
              </a:spcBef>
              <a:spcAft>
                <a:spcPts val="0"/>
              </a:spcAft>
              <a:buClr>
                <a:srgbClr val="000000"/>
              </a:buClr>
              <a:buSzTx/>
              <a:buFont typeface="Wingdings" pitchFamily="2" charset="2"/>
              <a:buNone/>
              <a:tabLst/>
              <a:defRPr/>
            </a:pP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Q: </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Could the seller withdraw? Consider it, keeping Vienna Convention in mind.</a:t>
            </a:r>
          </a:p>
          <a:p>
            <a:pPr marL="114300" marR="0" lvl="1" indent="0" algn="just" defTabSz="914400" rtl="0" eaLnBrk="1" fontAlgn="auto" latinLnBrk="0" hangingPunct="1">
              <a:lnSpc>
                <a:spcPct val="95000"/>
              </a:lnSpc>
              <a:spcBef>
                <a:spcPct val="20000"/>
              </a:spcBef>
              <a:spcAft>
                <a:spcPts val="0"/>
              </a:spcAft>
              <a:buClr>
                <a:srgbClr val="000000"/>
              </a:buClr>
              <a:buSzTx/>
              <a:buFont typeface="Wingdings" pitchFamily="2" charset="2"/>
              <a:buNone/>
              <a:tabLst/>
              <a:defRPr/>
            </a:pP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a:t>
            </a:r>
            <a:r>
              <a:rPr kumimoji="0" lang="en-US" sz="21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 </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No, the seller couldn</a:t>
            </a:r>
            <a:r>
              <a:rPr kumimoji="0" lang="en-US" altLang="en-GB"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 just withdraw from the contract. Vienna Convention provides two types of withdrawing, a) performing the contract, b) termination of a contract based on a unilateral act – withdrawal from a contract that is fixed to certain conditions</a:t>
            </a:r>
            <a:endParaRPr kumimoji="0" lang="en-GB" sz="21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515890835"/>
              </p:ext>
            </p:extLst>
          </p:nvPr>
        </p:nvGraphicFramePr>
        <p:xfrm>
          <a:off x="-714412" y="260648"/>
          <a:ext cx="7632848" cy="6597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1"/>
          <p:cNvSpPr txBox="1">
            <a:spLocks noChangeArrowheads="1"/>
          </p:cNvSpPr>
          <p:nvPr/>
        </p:nvSpPr>
        <p:spPr>
          <a:xfrm>
            <a:off x="3929058" y="285728"/>
            <a:ext cx="5508625" cy="1346201"/>
          </a:xfrm>
          <a:prstGeom prst="rect">
            <a:avLst/>
          </a:prstGeom>
        </p:spPr>
        <p:txBody>
          <a:bodyPr vert="horz" lIns="0" tIns="0" rIns="0" bIns="0" rtlCol="0" anchor="ctr">
            <a:normAutofit/>
          </a:bodyPr>
          <a:lstStyle/>
          <a:p>
            <a:pPr marL="0" marR="0" lvl="0" indent="0" algn="ctr" defTabSz="914400" rtl="0" eaLnBrk="1" fontAlgn="auto" latinLnBrk="0" hangingPunct="1">
              <a:lnSpc>
                <a:spcPct val="95000"/>
              </a:lnSpc>
              <a:spcBef>
                <a:spcPct val="0"/>
              </a:spcBef>
              <a:spcAft>
                <a:spcPts val="0"/>
              </a:spcAft>
              <a:buClrTx/>
              <a:buSzTx/>
              <a:buFontTx/>
              <a:buNone/>
              <a:tabLst/>
              <a:defRPr/>
            </a:pPr>
            <a:r>
              <a:rPr kumimoji="0" lang="en-US" sz="44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Defects sorting</a:t>
            </a:r>
          </a:p>
        </p:txBody>
      </p:sp>
    </p:spTree>
    <p:extLst>
      <p:ext uri="{BB962C8B-B14F-4D97-AF65-F5344CB8AC3E}">
        <p14:creationId xmlns:p14="http://schemas.microsoft.com/office/powerpoint/2010/main" val="1504720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Process of factual defect notifying</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107504" y="1214422"/>
            <a:ext cx="8822150" cy="5500726"/>
          </a:xfrm>
          <a:prstGeom prst="rect">
            <a:avLst/>
          </a:prstGeom>
        </p:spPr>
        <p:txBody>
          <a:bodyPr vert="horz" lIns="0" tIns="0" rIns="0" bIns="0" rtlCol="0">
            <a:normAutofit/>
          </a:bodyPr>
          <a:lstStyle/>
          <a:p>
            <a:pPr lvl="1" indent="-307975">
              <a:lnSpc>
                <a:spcPct val="95000"/>
              </a:lnSpc>
              <a:spcBef>
                <a:spcPct val="0"/>
              </a:spcBef>
              <a:buClr>
                <a:srgbClr val="000000"/>
              </a:buClr>
              <a:defRPr/>
            </a:pPr>
            <a:r>
              <a:rPr lang="cs-CZ" i="1" dirty="0"/>
              <a:t>Art. 36: </a:t>
            </a:r>
            <a:r>
              <a:rPr lang="cs-CZ" i="1" dirty="0" err="1"/>
              <a:t>The</a:t>
            </a:r>
            <a:r>
              <a:rPr lang="cs-CZ" i="1" dirty="0"/>
              <a:t> </a:t>
            </a:r>
            <a:r>
              <a:rPr lang="cs-CZ" i="1" dirty="0" err="1"/>
              <a:t>seller</a:t>
            </a:r>
            <a:r>
              <a:rPr lang="cs-CZ" i="1" dirty="0"/>
              <a:t> </a:t>
            </a:r>
            <a:r>
              <a:rPr lang="cs-CZ" i="1" dirty="0" err="1"/>
              <a:t>is</a:t>
            </a:r>
            <a:r>
              <a:rPr lang="cs-CZ" i="1" dirty="0"/>
              <a:t> </a:t>
            </a:r>
            <a:r>
              <a:rPr lang="cs-CZ" i="1" dirty="0" err="1"/>
              <a:t>liable</a:t>
            </a:r>
            <a:r>
              <a:rPr lang="cs-CZ" i="1" dirty="0"/>
              <a:t> in </a:t>
            </a:r>
            <a:r>
              <a:rPr lang="cs-CZ" i="1" dirty="0" err="1"/>
              <a:t>accordance</a:t>
            </a:r>
            <a:r>
              <a:rPr lang="cs-CZ" i="1" dirty="0"/>
              <a:t> </a:t>
            </a:r>
            <a:r>
              <a:rPr lang="cs-CZ" i="1" dirty="0" err="1"/>
              <a:t>with</a:t>
            </a:r>
            <a:r>
              <a:rPr lang="cs-CZ" i="1" dirty="0"/>
              <a:t> </a:t>
            </a:r>
            <a:r>
              <a:rPr lang="cs-CZ" i="1" dirty="0" err="1"/>
              <a:t>the</a:t>
            </a:r>
            <a:r>
              <a:rPr lang="cs-CZ" i="1" dirty="0"/>
              <a:t> </a:t>
            </a:r>
            <a:r>
              <a:rPr lang="cs-CZ" i="1" dirty="0" err="1"/>
              <a:t>contract</a:t>
            </a:r>
            <a:r>
              <a:rPr lang="cs-CZ" i="1" dirty="0"/>
              <a:t> and </a:t>
            </a:r>
            <a:r>
              <a:rPr lang="cs-CZ" i="1" dirty="0" err="1"/>
              <a:t>this</a:t>
            </a:r>
            <a:r>
              <a:rPr lang="cs-CZ" i="1" dirty="0"/>
              <a:t> </a:t>
            </a:r>
            <a:r>
              <a:rPr lang="cs-CZ" i="1" dirty="0" err="1"/>
              <a:t>Convention</a:t>
            </a:r>
            <a:r>
              <a:rPr lang="cs-CZ" i="1" dirty="0"/>
              <a:t> </a:t>
            </a:r>
            <a:r>
              <a:rPr lang="cs-CZ" i="1" dirty="0" err="1"/>
              <a:t>for</a:t>
            </a:r>
            <a:r>
              <a:rPr lang="cs-CZ" i="1" dirty="0"/>
              <a:t> </a:t>
            </a:r>
            <a:r>
              <a:rPr lang="cs-CZ" i="1" dirty="0" err="1"/>
              <a:t>any</a:t>
            </a:r>
            <a:r>
              <a:rPr lang="cs-CZ" i="1" dirty="0"/>
              <a:t> </a:t>
            </a:r>
            <a:r>
              <a:rPr lang="cs-CZ" i="1" dirty="0" err="1"/>
              <a:t>lack</a:t>
            </a:r>
            <a:r>
              <a:rPr lang="cs-CZ" i="1" dirty="0"/>
              <a:t> </a:t>
            </a:r>
            <a:r>
              <a:rPr lang="cs-CZ" i="1" dirty="0" err="1"/>
              <a:t>of</a:t>
            </a:r>
            <a:r>
              <a:rPr lang="cs-CZ" i="1" dirty="0"/>
              <a:t> </a:t>
            </a:r>
            <a:r>
              <a:rPr lang="cs-CZ" i="1" dirty="0" err="1"/>
              <a:t>conformity</a:t>
            </a:r>
            <a:r>
              <a:rPr lang="cs-CZ" i="1" dirty="0"/>
              <a:t> </a:t>
            </a:r>
            <a:r>
              <a:rPr lang="cs-CZ" i="1" dirty="0" err="1"/>
              <a:t>which</a:t>
            </a:r>
            <a:r>
              <a:rPr lang="cs-CZ" i="1" dirty="0"/>
              <a:t> </a:t>
            </a:r>
            <a:r>
              <a:rPr lang="cs-CZ" i="1" dirty="0" err="1"/>
              <a:t>exists</a:t>
            </a:r>
            <a:r>
              <a:rPr lang="cs-CZ" i="1" dirty="0"/>
              <a:t> </a:t>
            </a:r>
            <a:r>
              <a:rPr lang="cs-CZ" i="1" dirty="0" err="1"/>
              <a:t>at</a:t>
            </a:r>
            <a:r>
              <a:rPr lang="cs-CZ" i="1" dirty="0"/>
              <a:t> </a:t>
            </a:r>
            <a:r>
              <a:rPr lang="cs-CZ" i="1" dirty="0" err="1"/>
              <a:t>the</a:t>
            </a:r>
            <a:r>
              <a:rPr lang="cs-CZ" i="1" dirty="0"/>
              <a:t> </a:t>
            </a:r>
            <a:r>
              <a:rPr lang="cs-CZ" i="1" dirty="0" err="1"/>
              <a:t>time</a:t>
            </a:r>
            <a:r>
              <a:rPr lang="cs-CZ" i="1" dirty="0"/>
              <a:t> </a:t>
            </a:r>
            <a:r>
              <a:rPr lang="cs-CZ" b="1" i="1" dirty="0" err="1"/>
              <a:t>when</a:t>
            </a:r>
            <a:r>
              <a:rPr lang="cs-CZ" b="1" i="1" dirty="0"/>
              <a:t> </a:t>
            </a:r>
            <a:r>
              <a:rPr lang="cs-CZ" b="1" i="1" dirty="0" err="1"/>
              <a:t>the</a:t>
            </a:r>
            <a:r>
              <a:rPr lang="cs-CZ" b="1" i="1" dirty="0"/>
              <a:t> risk </a:t>
            </a:r>
            <a:r>
              <a:rPr lang="cs-CZ" b="1" i="1" dirty="0" err="1"/>
              <a:t>passes</a:t>
            </a:r>
            <a:r>
              <a:rPr lang="cs-CZ" b="1" i="1" dirty="0"/>
              <a:t> to </a:t>
            </a:r>
            <a:r>
              <a:rPr lang="cs-CZ" b="1" i="1" dirty="0" err="1"/>
              <a:t>the</a:t>
            </a:r>
            <a:r>
              <a:rPr lang="cs-CZ" b="1" i="1" dirty="0"/>
              <a:t> </a:t>
            </a:r>
            <a:r>
              <a:rPr lang="cs-CZ" b="1" i="1" dirty="0" err="1"/>
              <a:t>buyer</a:t>
            </a:r>
            <a:r>
              <a:rPr lang="cs-CZ" i="1" dirty="0"/>
              <a:t>, </a:t>
            </a:r>
            <a:r>
              <a:rPr lang="cs-CZ" i="1" dirty="0" err="1"/>
              <a:t>even</a:t>
            </a:r>
            <a:r>
              <a:rPr lang="cs-CZ" i="1" dirty="0"/>
              <a:t> </a:t>
            </a:r>
            <a:r>
              <a:rPr lang="cs-CZ" i="1" dirty="0" err="1"/>
              <a:t>though</a:t>
            </a:r>
            <a:r>
              <a:rPr lang="cs-CZ" i="1" dirty="0"/>
              <a:t> </a:t>
            </a:r>
            <a:r>
              <a:rPr lang="cs-CZ" i="1" dirty="0" err="1"/>
              <a:t>the</a:t>
            </a:r>
            <a:r>
              <a:rPr lang="cs-CZ" i="1" dirty="0"/>
              <a:t> </a:t>
            </a:r>
            <a:r>
              <a:rPr lang="cs-CZ" i="1" dirty="0" err="1"/>
              <a:t>lack</a:t>
            </a:r>
            <a:r>
              <a:rPr lang="cs-CZ" i="1" dirty="0"/>
              <a:t> </a:t>
            </a:r>
            <a:r>
              <a:rPr lang="cs-CZ" i="1" dirty="0" err="1"/>
              <a:t>of</a:t>
            </a:r>
            <a:r>
              <a:rPr lang="cs-CZ" i="1" dirty="0"/>
              <a:t> </a:t>
            </a:r>
            <a:r>
              <a:rPr lang="cs-CZ" i="1" dirty="0" err="1"/>
              <a:t>conformity</a:t>
            </a:r>
            <a:r>
              <a:rPr lang="cs-CZ" i="1" dirty="0"/>
              <a:t> </a:t>
            </a:r>
            <a:r>
              <a:rPr lang="cs-CZ" i="1" dirty="0" err="1"/>
              <a:t>becomes</a:t>
            </a:r>
            <a:r>
              <a:rPr lang="cs-CZ" i="1" dirty="0"/>
              <a:t> ­</a:t>
            </a:r>
            <a:r>
              <a:rPr lang="cs-CZ" i="1" dirty="0" err="1"/>
              <a:t>apparent</a:t>
            </a:r>
            <a:r>
              <a:rPr lang="cs-CZ" i="1" dirty="0"/>
              <a:t> </a:t>
            </a:r>
            <a:r>
              <a:rPr lang="cs-CZ" i="1" dirty="0" err="1"/>
              <a:t>only</a:t>
            </a:r>
            <a:r>
              <a:rPr lang="cs-CZ" i="1" dirty="0"/>
              <a:t> </a:t>
            </a:r>
            <a:r>
              <a:rPr lang="cs-CZ" i="1" dirty="0" err="1"/>
              <a:t>after</a:t>
            </a:r>
            <a:r>
              <a:rPr lang="cs-CZ" i="1" dirty="0"/>
              <a:t> </a:t>
            </a:r>
            <a:r>
              <a:rPr lang="cs-CZ" i="1" dirty="0" err="1"/>
              <a:t>that</a:t>
            </a:r>
            <a:r>
              <a:rPr lang="cs-CZ" i="1" dirty="0"/>
              <a:t> </a:t>
            </a:r>
            <a:r>
              <a:rPr lang="cs-CZ" i="1" dirty="0" err="1"/>
              <a:t>time</a:t>
            </a:r>
            <a:r>
              <a:rPr lang="cs-CZ" i="1" dirty="0"/>
              <a:t>.</a:t>
            </a:r>
          </a:p>
          <a:p>
            <a:pPr marL="149225" marR="0" lvl="1" defTabSz="914400" rtl="0" eaLnBrk="1" fontAlgn="auto" latinLnBrk="0" hangingPunct="1">
              <a:lnSpc>
                <a:spcPct val="95000"/>
              </a:lnSpc>
              <a:spcBef>
                <a:spcPct val="0"/>
              </a:spcBef>
              <a:spcAft>
                <a:spcPts val="0"/>
              </a:spcAft>
              <a:buClr>
                <a:srgbClr val="000000"/>
              </a:buClr>
              <a:buSzTx/>
              <a:tabLst/>
              <a:defRPr/>
            </a:pPr>
            <a:endParaRPr kumimoji="0" lang="en-US" sz="3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457200" marR="0" lvl="1" indent="-307975" algn="ctr" defTabSz="914400" rtl="0" eaLnBrk="1" fontAlgn="auto" latinLnBrk="0" hangingPunct="1">
              <a:lnSpc>
                <a:spcPct val="95000"/>
              </a:lnSpc>
              <a:spcBef>
                <a:spcPct val="0"/>
              </a:spcBef>
              <a:spcAft>
                <a:spcPts val="0"/>
              </a:spcAft>
              <a:buClr>
                <a:srgbClr val="000000"/>
              </a:buClr>
              <a:buSzTx/>
              <a:tabLst/>
              <a:defRPr/>
            </a:pP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moment of risk transition (art. 36)</a:t>
            </a:r>
            <a:endParaRPr kumimoji="0" lang="en-US" sz="2600" b="0" i="0" u="none" strike="noStrike" kern="1200" cap="none" spc="0" normalizeH="0" baseline="0" noProof="0" dirty="0">
              <a:ln>
                <a:noFill/>
              </a:ln>
              <a:solidFill>
                <a:schemeClr val="tx1">
                  <a:tint val="75000"/>
                </a:schemeClr>
              </a:solidFill>
              <a:effectLst/>
              <a:uLnTx/>
              <a:uFillTx/>
              <a:latin typeface="Times New Roman" pitchFamily="18" charset="0"/>
              <a:ea typeface="ＭＳ Ｐゴシック" pitchFamily="34" charset="-128"/>
              <a:cs typeface="Times New Roman" pitchFamily="18" charset="0"/>
            </a:endParaRPr>
          </a:p>
          <a:p>
            <a:pPr marL="1130300" marR="0" lvl="3" indent="-204788" algn="ctr" defTabSz="914400" rtl="0" eaLnBrk="1" fontAlgn="auto" latinLnBrk="0" hangingPunct="1">
              <a:lnSpc>
                <a:spcPct val="95000"/>
              </a:lnSpc>
              <a:spcBef>
                <a:spcPct val="0"/>
              </a:spcBef>
              <a:spcAft>
                <a:spcPts val="0"/>
              </a:spcAft>
              <a:buClr>
                <a:srgbClr val="000000"/>
              </a:buClr>
              <a:buSzTx/>
              <a:tabLst/>
              <a:defRPr/>
            </a:pPr>
            <a:r>
              <a:rPr kumimoji="0" lang="en-US"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Seller is </a:t>
            </a:r>
            <a:r>
              <a:rPr kumimoji="0" lang="en-US" sz="2400" b="0" i="1"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responsible for any damage</a:t>
            </a:r>
            <a:r>
              <a:rPr kumimoji="0" lang="en-US"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which has been done to goods </a:t>
            </a:r>
            <a:r>
              <a:rPr kumimoji="0" lang="en-US" sz="2400" b="1"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to the moment when risk passes </a:t>
            </a:r>
            <a:r>
              <a:rPr kumimoji="0" lang="en-US"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to the buyer even if the damage is obvious after that time. </a:t>
            </a:r>
          </a:p>
          <a:p>
            <a:pPr marL="457200" marR="0" lvl="1" indent="-307975" algn="ctr" defTabSz="914400" rtl="0" eaLnBrk="1" fontAlgn="auto" latinLnBrk="0" hangingPunct="1">
              <a:lnSpc>
                <a:spcPct val="95000"/>
              </a:lnSpc>
              <a:spcBef>
                <a:spcPct val="0"/>
              </a:spcBef>
              <a:spcAft>
                <a:spcPts val="0"/>
              </a:spcAft>
              <a:buClr>
                <a:srgbClr val="000000"/>
              </a:buClr>
              <a:buSzTx/>
              <a:buFontTx/>
              <a:buChar char="•"/>
              <a:tabLst/>
              <a:defRPr/>
            </a:pPr>
            <a:endParaRPr kumimoji="0" lang="en-US" sz="32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457200" marR="0" lvl="1" indent="-307975" algn="ctr" defTabSz="914400" rtl="0" eaLnBrk="1" fontAlgn="auto" latinLnBrk="0" hangingPunct="1">
              <a:lnSpc>
                <a:spcPct val="95000"/>
              </a:lnSpc>
              <a:spcBef>
                <a:spcPct val="0"/>
              </a:spcBef>
              <a:spcAft>
                <a:spcPts val="0"/>
              </a:spcAft>
              <a:buClr>
                <a:srgbClr val="000000"/>
              </a:buClr>
              <a:buSzTx/>
              <a:tabLst/>
              <a:defRPr/>
            </a:pPr>
            <a:r>
              <a:rPr kumimoji="0" lang="en-US" sz="26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Answer to the following questions are important for buyer:</a:t>
            </a:r>
            <a:endParaRPr kumimoji="0" lang="cs-CZ" sz="26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457200" marR="0" lvl="1" indent="-307975" algn="ctr" defTabSz="914400" rtl="0" eaLnBrk="1" fontAlgn="auto" latinLnBrk="0" hangingPunct="1">
              <a:lnSpc>
                <a:spcPct val="95000"/>
              </a:lnSpc>
              <a:spcBef>
                <a:spcPct val="0"/>
              </a:spcBef>
              <a:spcAft>
                <a:spcPts val="0"/>
              </a:spcAft>
              <a:buClr>
                <a:srgbClr val="000000"/>
              </a:buClr>
              <a:buSzTx/>
              <a:tabLst/>
              <a:defRPr/>
            </a:pPr>
            <a:endParaRPr kumimoji="0" lang="en-US" sz="26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771525" marR="0" lvl="2" indent="-257175" algn="ctr"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Until when the defect should be </a:t>
            </a:r>
            <a:r>
              <a:rPr kumimoji="0" lang="en-US" sz="28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discovered</a:t>
            </a:r>
            <a:endParaRPr kumimoji="0" lang="en-US" sz="2400" b="0" i="0" u="sng" strike="noStrike" kern="1200" cap="none" spc="0" normalizeH="0" baseline="0" noProof="0" dirty="0">
              <a:ln>
                <a:noFill/>
              </a:ln>
              <a:solidFill>
                <a:schemeClr val="tx1">
                  <a:tint val="75000"/>
                </a:schemeClr>
              </a:solidFill>
              <a:effectLst/>
              <a:uLnTx/>
              <a:uFillTx/>
              <a:latin typeface="Times New Roman" pitchFamily="18" charset="0"/>
              <a:ea typeface="ＭＳ Ｐゴシック" pitchFamily="34" charset="-128"/>
              <a:cs typeface="Times New Roman" pitchFamily="18" charset="0"/>
            </a:endParaRPr>
          </a:p>
          <a:p>
            <a:pPr marL="771525" marR="0" lvl="2" indent="-257175" algn="ctr"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Until when the defect should be </a:t>
            </a:r>
            <a:r>
              <a:rPr kumimoji="0" lang="en-US" sz="28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notified</a:t>
            </a:r>
            <a:endParaRPr kumimoji="0" lang="en-US" sz="2400" b="0" i="0" u="sng" strike="noStrike" kern="1200" cap="none" spc="0" normalizeH="0" baseline="0" noProof="0" dirty="0">
              <a:ln>
                <a:noFill/>
              </a:ln>
              <a:solidFill>
                <a:schemeClr val="tx1">
                  <a:tint val="75000"/>
                </a:schemeClr>
              </a:solidFill>
              <a:effectLst/>
              <a:uLnTx/>
              <a:uFillTx/>
              <a:latin typeface="Times New Roman" pitchFamily="18" charset="0"/>
              <a:ea typeface="ＭＳ Ｐゴシック" pitchFamily="34" charset="-128"/>
              <a:cs typeface="Times New Roman" pitchFamily="18" charset="0"/>
            </a:endParaRPr>
          </a:p>
          <a:p>
            <a:pPr marL="771525" marR="0" lvl="2" indent="-257175" algn="ctr"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What </a:t>
            </a:r>
            <a:r>
              <a:rPr kumimoji="0" lang="en-US" sz="28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content and form </a:t>
            </a:r>
            <a:r>
              <a:rPr kumimoji="0" 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should the notification have</a:t>
            </a:r>
          </a:p>
        </p:txBody>
      </p:sp>
    </p:spTree>
    <p:extLst>
      <p:ext uri="{BB962C8B-B14F-4D97-AF65-F5344CB8AC3E}">
        <p14:creationId xmlns:p14="http://schemas.microsoft.com/office/powerpoint/2010/main" val="150472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u="sng" dirty="0">
                <a:solidFill>
                  <a:schemeClr val="bg1"/>
                </a:solidFill>
                <a:latin typeface="Times New Roman" pitchFamily="18" charset="0"/>
                <a:ea typeface="ＭＳ Ｐゴシック" pitchFamily="34" charset="-128"/>
                <a:cs typeface="Times New Roman" pitchFamily="18" charset="0"/>
              </a:rPr>
              <a:t>1. Defect discovery</a:t>
            </a:r>
            <a:br>
              <a:rPr lang="en-US" sz="3600" dirty="0">
                <a:solidFill>
                  <a:schemeClr val="bg1"/>
                </a:solidFill>
                <a:latin typeface="Times New Roman" pitchFamily="18" charset="0"/>
                <a:ea typeface="ＭＳ Ｐゴシック" pitchFamily="34" charset="-128"/>
                <a:cs typeface="Times New Roman" pitchFamily="18" charset="0"/>
              </a:rPr>
            </a:br>
            <a:r>
              <a:rPr lang="en-US" sz="3600" dirty="0">
                <a:solidFill>
                  <a:schemeClr val="bg1"/>
                </a:solidFill>
                <a:latin typeface="Times New Roman" pitchFamily="18" charset="0"/>
                <a:ea typeface="ＭＳ Ｐゴシック" pitchFamily="34" charset="-128"/>
                <a:cs typeface="Times New Roman" pitchFamily="18" charset="0"/>
              </a:rPr>
              <a:t>Checking the goods (art. 38)</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179512" y="2254753"/>
            <a:ext cx="8501122" cy="4592576"/>
          </a:xfrm>
          <a:prstGeom prst="rect">
            <a:avLst/>
          </a:prstGeom>
        </p:spPr>
        <p:txBody>
          <a:bodyPr vert="horz" lIns="0" tIns="0" rIns="0" bIns="0" rtlCol="0">
            <a:normAutofit/>
          </a:bodyPr>
          <a:lstStyle/>
          <a:p>
            <a:pPr marL="457200" marR="0" lvl="1" indent="-307975" algn="ctr"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buyer has to </a:t>
            </a:r>
            <a:r>
              <a:rPr kumimoji="0" lang="en-US" sz="26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check the goods</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or make someone to do so </a:t>
            </a:r>
            <a:r>
              <a:rPr kumimoji="0" lang="en-US" sz="2600" b="1"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as soon as possible</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 depending on the circumstances</a:t>
            </a:r>
          </a:p>
          <a:p>
            <a:pPr marL="771525" marR="0" lvl="2" indent="-257175" algn="ctr"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Generally: the more sophisticated goods, the more time the checking takes</a:t>
            </a:r>
          </a:p>
          <a:p>
            <a:pPr marL="771525" marR="0" lvl="2" indent="-257175" algn="ctr" defTabSz="914400" rtl="0" eaLnBrk="1" fontAlgn="auto" latinLnBrk="0" hangingPunct="1">
              <a:lnSpc>
                <a:spcPct val="95000"/>
              </a:lnSpc>
              <a:spcBef>
                <a:spcPct val="0"/>
              </a:spcBef>
              <a:spcAft>
                <a:spcPts val="0"/>
              </a:spcAft>
              <a:buClr>
                <a:srgbClr val="000000"/>
              </a:buClr>
              <a:buSzTx/>
              <a:buFontTx/>
              <a:buChar char=" "/>
              <a:tabLst/>
              <a:defRPr/>
            </a:pPr>
            <a:endParaRPr kumimoji="0" lang="cs-CZ"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771525" marR="0" lvl="2" indent="-257175" algn="ctr" defTabSz="914400" rtl="0" eaLnBrk="1" fontAlgn="auto" latinLnBrk="0" hangingPunct="1">
              <a:lnSpc>
                <a:spcPct val="95000"/>
              </a:lnSpc>
              <a:spcBef>
                <a:spcPct val="0"/>
              </a:spcBef>
              <a:spcAft>
                <a:spcPts val="0"/>
              </a:spcAft>
              <a:buClr>
                <a:srgbClr val="000000"/>
              </a:buClr>
              <a:buSzTx/>
              <a:buFontTx/>
              <a:buChar char=" "/>
              <a:tabLst/>
              <a:defRPr/>
            </a:pPr>
            <a:endParaRPr kumimoji="0" lang="en-US"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457200" marR="0" lvl="1" indent="-307975" algn="ctr" defTabSz="914400" rtl="0" eaLnBrk="1" fontAlgn="auto" latinLnBrk="0" hangingPunct="1">
              <a:lnSpc>
                <a:spcPct val="95000"/>
              </a:lnSpc>
              <a:spcBef>
                <a:spcPct val="0"/>
              </a:spcBef>
              <a:spcAft>
                <a:spcPts val="0"/>
              </a:spcAft>
              <a:buClr>
                <a:srgbClr val="000000"/>
              </a:buClr>
              <a:buSzTx/>
              <a:buFontTx/>
              <a:buChar char="•"/>
              <a:tabLst/>
              <a:defRPr/>
            </a:pP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If the contract </a:t>
            </a:r>
            <a:r>
              <a:rPr kumimoji="0" lang="en-US" sz="26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include the transport</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of goods, then </a:t>
            </a:r>
            <a:r>
              <a:rPr kumimoji="0" lang="en-US" sz="2600" b="1"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checking the goods</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 can be postponed till it</a:t>
            </a:r>
            <a:r>
              <a:rPr kumimoji="0" lang="en-US" altLang="en-GB"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t>
            </a:r>
            <a:r>
              <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s delivered to </a:t>
            </a:r>
            <a:r>
              <a:rPr kumimoji="0" lang="en-US" sz="2600" b="0" i="0" u="sng"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the destination</a:t>
            </a:r>
            <a:endParaRPr kumimoji="0" lang="en-US" sz="26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a:p>
            <a:pPr marL="771525" marR="0" lvl="2" indent="-257175" algn="ctr"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It</a:t>
            </a:r>
            <a:r>
              <a:rPr kumimoji="0" lang="en-US" altLang="en-GB"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t>
            </a:r>
            <a:r>
              <a:rPr kumimoji="0" lang="en-US"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s situation when the goods is handed over, e.g. in Hamburg (the place of fulfillment) and it</a:t>
            </a:r>
            <a:r>
              <a:rPr kumimoji="0" lang="en-US" altLang="en-GB"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t>
            </a:r>
            <a:r>
              <a:rPr kumimoji="0" lang="en-US"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s transported by cargo ship to the buyer</a:t>
            </a:r>
            <a:r>
              <a:rPr kumimoji="0" lang="en-US" altLang="en-GB"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a:t>
            </a:r>
            <a:r>
              <a:rPr kumimoji="0" lang="en-US" sz="2400" b="0" i="1"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rPr>
              <a:t>s factory (the destination)</a:t>
            </a:r>
            <a:endParaRPr kumimoji="0" lang="en-US" sz="2400" b="0" i="0" u="none" strike="noStrike" kern="1200" cap="none" spc="0" normalizeH="0" baseline="0" noProof="0" dirty="0">
              <a:ln>
                <a:noFill/>
              </a:ln>
              <a:solidFill>
                <a:srgbClr val="000000"/>
              </a:solidFill>
              <a:effectLst/>
              <a:uLnTx/>
              <a:uFillTx/>
              <a:latin typeface="Times New Roman" pitchFamily="18" charset="0"/>
              <a:ea typeface="ＭＳ Ｐゴシック" pitchFamily="34" charset="-128"/>
              <a:cs typeface="Times New Roman" pitchFamily="18" charset="0"/>
            </a:endParaRPr>
          </a:p>
        </p:txBody>
      </p:sp>
      <p:sp>
        <p:nvSpPr>
          <p:cNvPr id="2" name="Obdélník 1">
            <a:extLst>
              <a:ext uri="{FF2B5EF4-FFF2-40B4-BE49-F238E27FC236}">
                <a16:creationId xmlns:a16="http://schemas.microsoft.com/office/drawing/2014/main" id="{ED0EE40F-3863-1B49-AE76-FCFDD26ABAAC}"/>
              </a:ext>
            </a:extLst>
          </p:cNvPr>
          <p:cNvSpPr/>
          <p:nvPr/>
        </p:nvSpPr>
        <p:spPr>
          <a:xfrm>
            <a:off x="251520" y="1113827"/>
            <a:ext cx="8501122" cy="646331"/>
          </a:xfrm>
          <a:prstGeom prst="rect">
            <a:avLst/>
          </a:prstGeom>
        </p:spPr>
        <p:txBody>
          <a:bodyPr wrap="square">
            <a:spAutoFit/>
          </a:bodyPr>
          <a:lstStyle/>
          <a:p>
            <a:r>
              <a:rPr lang="cs-CZ" i="1" dirty="0"/>
              <a:t>Art. 38: </a:t>
            </a:r>
            <a:r>
              <a:rPr lang="cs-CZ" i="1" dirty="0" err="1"/>
              <a:t>The</a:t>
            </a:r>
            <a:r>
              <a:rPr lang="cs-CZ" i="1" dirty="0"/>
              <a:t> </a:t>
            </a:r>
            <a:r>
              <a:rPr lang="cs-CZ" i="1" dirty="0" err="1"/>
              <a:t>buyer</a:t>
            </a:r>
            <a:r>
              <a:rPr lang="cs-CZ" i="1" dirty="0"/>
              <a:t> </a:t>
            </a:r>
            <a:r>
              <a:rPr lang="cs-CZ" i="1" dirty="0" err="1"/>
              <a:t>must</a:t>
            </a:r>
            <a:r>
              <a:rPr lang="cs-CZ" i="1" dirty="0"/>
              <a:t> </a:t>
            </a:r>
            <a:r>
              <a:rPr lang="cs-CZ" i="1" dirty="0" err="1"/>
              <a:t>examine</a:t>
            </a:r>
            <a:r>
              <a:rPr lang="cs-CZ" i="1" dirty="0"/>
              <a:t> </a:t>
            </a:r>
            <a:r>
              <a:rPr lang="cs-CZ" i="1" dirty="0" err="1"/>
              <a:t>the</a:t>
            </a:r>
            <a:r>
              <a:rPr lang="cs-CZ" i="1" dirty="0"/>
              <a:t> </a:t>
            </a:r>
            <a:r>
              <a:rPr lang="cs-CZ" i="1" dirty="0" err="1"/>
              <a:t>goods</a:t>
            </a:r>
            <a:r>
              <a:rPr lang="cs-CZ" i="1" dirty="0"/>
              <a:t>, </a:t>
            </a:r>
            <a:r>
              <a:rPr lang="cs-CZ" i="1" dirty="0" err="1"/>
              <a:t>or</a:t>
            </a:r>
            <a:r>
              <a:rPr lang="cs-CZ" i="1" dirty="0"/>
              <a:t> cause </a:t>
            </a:r>
            <a:r>
              <a:rPr lang="cs-CZ" i="1" dirty="0" err="1"/>
              <a:t>them</a:t>
            </a:r>
            <a:r>
              <a:rPr lang="cs-CZ" i="1" dirty="0"/>
              <a:t> to </a:t>
            </a:r>
            <a:r>
              <a:rPr lang="cs-CZ" i="1" dirty="0" err="1"/>
              <a:t>be</a:t>
            </a:r>
            <a:r>
              <a:rPr lang="cs-CZ" i="1" dirty="0"/>
              <a:t> </a:t>
            </a:r>
            <a:r>
              <a:rPr lang="cs-CZ" i="1" dirty="0" err="1"/>
              <a:t>examined</a:t>
            </a:r>
            <a:r>
              <a:rPr lang="cs-CZ" i="1" dirty="0"/>
              <a:t>, </a:t>
            </a:r>
            <a:r>
              <a:rPr lang="cs-CZ" i="1" dirty="0" err="1"/>
              <a:t>within</a:t>
            </a:r>
            <a:r>
              <a:rPr lang="cs-CZ" i="1" dirty="0"/>
              <a:t> as </a:t>
            </a:r>
            <a:r>
              <a:rPr lang="cs-CZ" i="1" dirty="0" err="1"/>
              <a:t>short</a:t>
            </a:r>
            <a:r>
              <a:rPr lang="cs-CZ" i="1" dirty="0"/>
              <a:t> a period as </a:t>
            </a:r>
            <a:r>
              <a:rPr lang="cs-CZ" i="1" dirty="0" err="1"/>
              <a:t>is</a:t>
            </a:r>
            <a:r>
              <a:rPr lang="cs-CZ" i="1" dirty="0"/>
              <a:t> </a:t>
            </a:r>
            <a:r>
              <a:rPr lang="cs-CZ" i="1" dirty="0" err="1"/>
              <a:t>practicable</a:t>
            </a:r>
            <a:r>
              <a:rPr lang="cs-CZ" i="1" dirty="0"/>
              <a:t> in </a:t>
            </a:r>
            <a:r>
              <a:rPr lang="cs-CZ" i="1" dirty="0" err="1"/>
              <a:t>the</a:t>
            </a:r>
            <a:r>
              <a:rPr lang="cs-CZ" i="1" dirty="0"/>
              <a:t> </a:t>
            </a:r>
            <a:r>
              <a:rPr lang="cs-CZ" i="1" dirty="0" err="1"/>
              <a:t>circumstances</a:t>
            </a:r>
            <a:r>
              <a:rPr lang="cs-CZ" i="1" dirty="0"/>
              <a:t>.</a:t>
            </a:r>
          </a:p>
        </p:txBody>
      </p:sp>
    </p:spTree>
    <p:extLst>
      <p:ext uri="{BB962C8B-B14F-4D97-AF65-F5344CB8AC3E}">
        <p14:creationId xmlns:p14="http://schemas.microsoft.com/office/powerpoint/2010/main" val="1504720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5000"/>
              </a:lnSpc>
              <a:spcBef>
                <a:spcPct val="0"/>
              </a:spcBef>
            </a:pPr>
            <a:r>
              <a:rPr lang="en-US" sz="3600" dirty="0">
                <a:solidFill>
                  <a:schemeClr val="bg1"/>
                </a:solidFill>
                <a:latin typeface="Times New Roman" pitchFamily="18" charset="0"/>
                <a:ea typeface="ＭＳ Ｐゴシック" pitchFamily="34" charset="-128"/>
                <a:cs typeface="Times New Roman" pitchFamily="18" charset="0"/>
              </a:rPr>
              <a:t>Example (</a:t>
            </a:r>
            <a:r>
              <a:rPr lang="en-US" sz="3600" b="1" i="1" dirty="0">
                <a:solidFill>
                  <a:schemeClr val="bg1"/>
                </a:solidFill>
                <a:latin typeface="Times New Roman" pitchFamily="18" charset="0"/>
                <a:ea typeface="ＭＳ Ｐゴシック" pitchFamily="34" charset="-128"/>
                <a:cs typeface="Times New Roman" pitchFamily="18" charset="0"/>
              </a:rPr>
              <a:t>checking the goods by another buyer</a:t>
            </a:r>
            <a:r>
              <a:rPr lang="en-US" sz="3600" dirty="0">
                <a:solidFill>
                  <a:schemeClr val="bg1"/>
                </a:solidFill>
                <a:latin typeface="Times New Roman" pitchFamily="18" charset="0"/>
                <a:ea typeface="ＭＳ Ｐゴシック" pitchFamily="34" charset="-128"/>
                <a:cs typeface="Times New Roman" pitchFamily="18" charset="0"/>
              </a:rPr>
              <a:t>)</a:t>
            </a:r>
          </a:p>
        </p:txBody>
      </p:sp>
      <p:sp>
        <p:nvSpPr>
          <p:cNvPr id="5" name="Obdélník 4"/>
          <p:cNvSpPr/>
          <p:nvPr/>
        </p:nvSpPr>
        <p:spPr>
          <a:xfrm>
            <a:off x="214282" y="1285860"/>
            <a:ext cx="8643998" cy="4595104"/>
          </a:xfrm>
          <a:prstGeom prst="rect">
            <a:avLst/>
          </a:prstGeom>
        </p:spPr>
        <p:txBody>
          <a:bodyPr wrap="square">
            <a:spAutoFit/>
          </a:bodyPr>
          <a:lstStyle/>
          <a:p>
            <a:pPr lvl="1" indent="-307975" algn="just">
              <a:lnSpc>
                <a:spcPct val="95000"/>
              </a:lnSpc>
              <a:spcBef>
                <a:spcPct val="0"/>
              </a:spcBef>
              <a:buClr>
                <a:srgbClr val="000000"/>
              </a:buClr>
              <a:buFontTx/>
              <a:buChar char="•"/>
            </a:pPr>
            <a:r>
              <a:rPr lang="en-US" sz="2800" i="1" u="sng" dirty="0">
                <a:latin typeface="Times New Roman" pitchFamily="18" charset="0"/>
                <a:ea typeface="ＭＳ Ｐゴシック" pitchFamily="34" charset="-128"/>
                <a:cs typeface="Times New Roman" pitchFamily="18" charset="0"/>
              </a:rPr>
              <a:t>A German seller and Belgian buyer.</a:t>
            </a:r>
            <a:r>
              <a:rPr lang="en-US" sz="2800" i="1" dirty="0">
                <a:latin typeface="Times New Roman" pitchFamily="18" charset="0"/>
                <a:ea typeface="ＭＳ Ｐゴシック" pitchFamily="34" charset="-128"/>
                <a:cs typeface="Times New Roman" pitchFamily="18" charset="0"/>
              </a:rPr>
              <a:t> Object – </a:t>
            </a:r>
            <a:r>
              <a:rPr lang="en-US" sz="2800" b="1" i="1" dirty="0">
                <a:latin typeface="Times New Roman" pitchFamily="18" charset="0"/>
                <a:ea typeface="ＭＳ Ｐゴシック" pitchFamily="34" charset="-128"/>
                <a:cs typeface="Times New Roman" pitchFamily="18" charset="0"/>
              </a:rPr>
              <a:t>water polo T-shirts</a:t>
            </a:r>
            <a:r>
              <a:rPr lang="en-US" sz="2800" i="1" dirty="0">
                <a:latin typeface="Times New Roman" pitchFamily="18" charset="0"/>
                <a:ea typeface="ＭＳ Ｐゴシック" pitchFamily="34" charset="-128"/>
                <a:cs typeface="Times New Roman" pitchFamily="18" charset="0"/>
              </a:rPr>
              <a:t>.</a:t>
            </a:r>
          </a:p>
          <a:p>
            <a:pPr lvl="1" indent="-307975" algn="just">
              <a:lnSpc>
                <a:spcPct val="95000"/>
              </a:lnSpc>
              <a:spcBef>
                <a:spcPct val="0"/>
              </a:spcBef>
              <a:buClr>
                <a:srgbClr val="000000"/>
              </a:buClr>
              <a:buFontTx/>
              <a:buChar char="•"/>
            </a:pPr>
            <a:r>
              <a:rPr lang="en-US" sz="2800" i="1" dirty="0">
                <a:latin typeface="Times New Roman" pitchFamily="18" charset="0"/>
                <a:ea typeface="ＭＳ Ｐゴシック" pitchFamily="34" charset="-128"/>
                <a:cs typeface="Times New Roman" pitchFamily="18" charset="0"/>
              </a:rPr>
              <a:t>T-shirts were sold to </a:t>
            </a:r>
            <a:r>
              <a:rPr lang="en-US" sz="2800" i="1" u="sng" dirty="0">
                <a:latin typeface="Times New Roman" pitchFamily="18" charset="0"/>
                <a:ea typeface="ＭＳ Ｐゴシック" pitchFamily="34" charset="-128"/>
                <a:cs typeface="Times New Roman" pitchFamily="18" charset="0"/>
              </a:rPr>
              <a:t>another buyer </a:t>
            </a:r>
            <a:r>
              <a:rPr lang="en-US" sz="2800" i="1" dirty="0">
                <a:latin typeface="Times New Roman" pitchFamily="18" charset="0"/>
                <a:ea typeface="ＭＳ Ｐゴシック" pitchFamily="34" charset="-128"/>
                <a:cs typeface="Times New Roman" pitchFamily="18" charset="0"/>
              </a:rPr>
              <a:t>after 6 weeks. In the meantime there </a:t>
            </a:r>
            <a:r>
              <a:rPr lang="en-US" sz="2800" b="1" i="1" dirty="0">
                <a:latin typeface="Times New Roman" pitchFamily="18" charset="0"/>
                <a:ea typeface="ＭＳ Ｐゴシック" pitchFamily="34" charset="-128"/>
                <a:cs typeface="Times New Roman" pitchFamily="18" charset="0"/>
              </a:rPr>
              <a:t>were not checked. </a:t>
            </a:r>
          </a:p>
          <a:p>
            <a:pPr lvl="1" indent="-307975" algn="just">
              <a:lnSpc>
                <a:spcPct val="95000"/>
              </a:lnSpc>
              <a:spcBef>
                <a:spcPct val="0"/>
              </a:spcBef>
              <a:buClr>
                <a:srgbClr val="000000"/>
              </a:buClr>
              <a:buFontTx/>
              <a:buChar char="•"/>
            </a:pPr>
            <a:r>
              <a:rPr lang="en-US" sz="2800" b="1" i="1" dirty="0">
                <a:latin typeface="Times New Roman" pitchFamily="18" charset="0"/>
                <a:ea typeface="ＭＳ Ｐゴシック" pitchFamily="34" charset="-128"/>
                <a:cs typeface="Times New Roman" pitchFamily="18" charset="0"/>
              </a:rPr>
              <a:t>The other buyer noticed some defects.</a:t>
            </a:r>
          </a:p>
          <a:p>
            <a:pPr lvl="1" indent="-307975" algn="just">
              <a:lnSpc>
                <a:spcPct val="95000"/>
              </a:lnSpc>
              <a:spcBef>
                <a:spcPct val="0"/>
              </a:spcBef>
              <a:buClr>
                <a:srgbClr val="000000"/>
              </a:buClr>
              <a:buFontTx/>
              <a:buChar char="•"/>
            </a:pPr>
            <a:r>
              <a:rPr lang="en-US" sz="2800" i="1" dirty="0">
                <a:latin typeface="Times New Roman" pitchFamily="18" charset="0"/>
                <a:ea typeface="ＭＳ Ｐゴシック" pitchFamily="34" charset="-128"/>
                <a:cs typeface="Times New Roman" pitchFamily="18" charset="0"/>
              </a:rPr>
              <a:t>The court rejected the reasoning that T-shirts weren</a:t>
            </a:r>
            <a:r>
              <a:rPr lang="en-US" altLang="en-GB" sz="2800" i="1" dirty="0">
                <a:latin typeface="Times New Roman" pitchFamily="18" charset="0"/>
                <a:ea typeface="ＭＳ Ｐゴシック" pitchFamily="34" charset="-128"/>
                <a:cs typeface="Times New Roman" pitchFamily="18" charset="0"/>
              </a:rPr>
              <a:t>’</a:t>
            </a:r>
            <a:r>
              <a:rPr lang="en-US" sz="2800" i="1" dirty="0">
                <a:latin typeface="Times New Roman" pitchFamily="18" charset="0"/>
                <a:ea typeface="ＭＳ Ｐゴシック" pitchFamily="34" charset="-128"/>
                <a:cs typeface="Times New Roman" pitchFamily="18" charset="0"/>
              </a:rPr>
              <a:t>t checked because they could be damaged during the control which was provided by the Belgian buyer.</a:t>
            </a:r>
          </a:p>
          <a:p>
            <a:pPr lvl="1" indent="-307975" algn="just">
              <a:lnSpc>
                <a:spcPct val="95000"/>
              </a:lnSpc>
              <a:spcBef>
                <a:spcPct val="0"/>
              </a:spcBef>
              <a:buClr>
                <a:srgbClr val="000000"/>
              </a:buClr>
              <a:buFontTx/>
              <a:buChar char="•"/>
            </a:pPr>
            <a:r>
              <a:rPr lang="en-US" sz="2800" i="1" u="sng" dirty="0">
                <a:latin typeface="Times New Roman" pitchFamily="18" charset="0"/>
                <a:ea typeface="ＭＳ Ｐゴシック" pitchFamily="34" charset="-128"/>
                <a:cs typeface="Times New Roman" pitchFamily="18" charset="0"/>
              </a:rPr>
              <a:t>Decision: The Belgian buyer was obliged to</a:t>
            </a:r>
            <a:r>
              <a:rPr lang="en-US" sz="2800" b="1" i="1" dirty="0">
                <a:latin typeface="Times New Roman" pitchFamily="18" charset="0"/>
                <a:ea typeface="ＭＳ Ｐゴシック" pitchFamily="34" charset="-128"/>
                <a:cs typeface="Times New Roman" pitchFamily="18" charset="0"/>
              </a:rPr>
              <a:t> randomly check the goods </a:t>
            </a:r>
            <a:r>
              <a:rPr lang="en-US" sz="2800" i="1" dirty="0">
                <a:latin typeface="Times New Roman" pitchFamily="18" charset="0"/>
                <a:ea typeface="ＭＳ Ｐゴシック" pitchFamily="34" charset="-128"/>
                <a:cs typeface="Times New Roman" pitchFamily="18" charset="0"/>
              </a:rPr>
              <a:t>and was not entitled to let the duty of checking the goods to the other buyer.</a:t>
            </a:r>
          </a:p>
        </p:txBody>
      </p:sp>
    </p:spTree>
    <p:extLst>
      <p:ext uri="{BB962C8B-B14F-4D97-AF65-F5344CB8AC3E}">
        <p14:creationId xmlns:p14="http://schemas.microsoft.com/office/powerpoint/2010/main" val="1504720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u="sng" dirty="0">
                <a:solidFill>
                  <a:schemeClr val="bg1"/>
                </a:solidFill>
                <a:latin typeface="Times New Roman" pitchFamily="18" charset="0"/>
                <a:ea typeface="ＭＳ Ｐゴシック" pitchFamily="34" charset="-128"/>
                <a:cs typeface="Times New Roman" pitchFamily="18" charset="0"/>
              </a:rPr>
              <a:t>2. Notifying a defect</a:t>
            </a:r>
            <a:br>
              <a:rPr lang="en-US" sz="3600" dirty="0">
                <a:solidFill>
                  <a:schemeClr val="bg1"/>
                </a:solidFill>
                <a:latin typeface="Times New Roman" pitchFamily="18" charset="0"/>
                <a:ea typeface="ＭＳ Ｐゴシック" pitchFamily="34" charset="-128"/>
                <a:cs typeface="Times New Roman" pitchFamily="18" charset="0"/>
              </a:rPr>
            </a:br>
            <a:r>
              <a:rPr lang="en-US" sz="3600" dirty="0">
                <a:solidFill>
                  <a:schemeClr val="bg1"/>
                </a:solidFill>
                <a:latin typeface="Times New Roman" pitchFamily="18" charset="0"/>
                <a:ea typeface="ＭＳ Ｐゴシック" pitchFamily="34" charset="-128"/>
                <a:cs typeface="Times New Roman" pitchFamily="18" charset="0"/>
              </a:rPr>
              <a:t>Termination of buyer</a:t>
            </a:r>
            <a:r>
              <a:rPr lang="en-US" altLang="en-GB" sz="3600" dirty="0">
                <a:solidFill>
                  <a:schemeClr val="bg1"/>
                </a:solidFill>
                <a:latin typeface="Times New Roman" pitchFamily="18" charset="0"/>
                <a:ea typeface="ＭＳ Ｐゴシック" pitchFamily="34" charset="-128"/>
                <a:cs typeface="Times New Roman" pitchFamily="18" charset="0"/>
              </a:rPr>
              <a:t>’</a:t>
            </a:r>
            <a:r>
              <a:rPr lang="en-US" sz="3600" dirty="0">
                <a:solidFill>
                  <a:schemeClr val="bg1"/>
                </a:solidFill>
                <a:latin typeface="Times New Roman" pitchFamily="18" charset="0"/>
                <a:ea typeface="ＭＳ Ｐゴシック" pitchFamily="34" charset="-128"/>
                <a:cs typeface="Times New Roman" pitchFamily="18" charset="0"/>
              </a:rPr>
              <a:t>s rights (art. 39/1)</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179512" y="2780927"/>
            <a:ext cx="8572528" cy="4063787"/>
          </a:xfrm>
          <a:prstGeom prst="rect">
            <a:avLst/>
          </a:prstGeom>
        </p:spPr>
        <p:txBody>
          <a:bodyPr vert="horz" lIns="0" tIns="0" rIns="0" bIns="0" rtlCol="0">
            <a:normAutofit/>
          </a:bodyPr>
          <a:lstStyle/>
          <a:p>
            <a:pPr marL="360000" marR="0" lvl="1" indent="-307975"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4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OBVIOUS defects</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(can be found at regular checking)</a:t>
            </a:r>
          </a:p>
          <a:p>
            <a:pPr marL="360000" marR="0" lvl="2" indent="-257175"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Esp.: amount, packaging, missing parts</a:t>
            </a:r>
          </a:p>
          <a:p>
            <a:pPr marL="360000" marR="0" lvl="2" indent="-257175"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The buyer has </a:t>
            </a:r>
            <a:r>
              <a:rPr kumimoji="0" lang="en-US" sz="2400" b="1" i="0" u="sng"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to notify a defect in due time </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after the defect was discovered. </a:t>
            </a:r>
          </a:p>
          <a:p>
            <a:pPr marL="360000" marR="0" lvl="3" indent="-204788" algn="ctr"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endPar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3" indent="-204788" algn="ctr"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Otherwise the buyer</a:t>
            </a:r>
            <a:r>
              <a:rPr kumimoji="0" lang="en-US" altLang="en-GB"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rights are terminated (damage compensation right, right to change or repair of goods, withdraw from the contract or right to reduce the purchase price)</a:t>
            </a:r>
          </a:p>
          <a:p>
            <a:pPr marL="360000" marR="0" lvl="3" indent="-204788" algn="ctr"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Problem: </a:t>
            </a:r>
            <a:r>
              <a:rPr kumimoji="0" lang="en-US" altLang="en-GB"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0" i="1" u="none" strike="noStrike" kern="1200" cap="none" spc="0" normalizeH="0" baseline="0" noProof="0" dirty="0" err="1">
                <a:ln>
                  <a:noFill/>
                </a:ln>
                <a:effectLst/>
                <a:uLnTx/>
                <a:uFillTx/>
                <a:latin typeface="Times New Roman" pitchFamily="18" charset="0"/>
                <a:ea typeface="ＭＳ Ｐゴシック" pitchFamily="34" charset="-128"/>
                <a:cs typeface="Times New Roman" pitchFamily="18" charset="0"/>
              </a:rPr>
              <a:t>reasonabl</a:t>
            </a:r>
            <a:r>
              <a:rPr lang="en-US" sz="2400" i="1" dirty="0">
                <a:latin typeface="Times New Roman" pitchFamily="18" charset="0"/>
                <a:ea typeface="ＭＳ Ｐゴシック" pitchFamily="34" charset="-128"/>
                <a:cs typeface="Times New Roman" pitchFamily="18" charset="0"/>
              </a:rPr>
              <a:t>e </a:t>
            </a:r>
            <a:r>
              <a:rPr kumimoji="0" lang="en-US" sz="2400" b="0" i="1"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time</a:t>
            </a:r>
            <a:r>
              <a:rPr kumimoji="0" lang="en-US" altLang="en-GB"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 (in practice it</a:t>
            </a:r>
            <a:r>
              <a:rPr kumimoji="0" lang="en-US" altLang="en-GB"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a:t>
            </a:r>
            <a:r>
              <a:rPr kumimoji="0" lang="en-US" sz="24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rPr>
              <a:t>s better to set a fixed date in the contract)</a:t>
            </a:r>
          </a:p>
          <a:p>
            <a:pPr marL="360000" marR="0" lvl="3" indent="-204788" algn="ctr"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endParaRPr kumimoji="0" lang="en-US" sz="2000" b="1"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a:p>
            <a:pPr marL="360000" marR="0" lvl="2" indent="-257175" algn="ctr" defTabSz="914400" rtl="0" eaLnBrk="1" fontAlgn="auto" latinLnBrk="0" hangingPunct="1">
              <a:lnSpc>
                <a:spcPct val="95000"/>
              </a:lnSpc>
              <a:spcBef>
                <a:spcPct val="0"/>
              </a:spcBef>
              <a:spcAft>
                <a:spcPts val="0"/>
              </a:spcAft>
              <a:buClr>
                <a:srgbClr val="000000"/>
              </a:buClr>
              <a:buSzTx/>
              <a:buFont typeface="Arial" pitchFamily="34" charset="0"/>
              <a:buNone/>
              <a:tabLst/>
              <a:defRPr/>
            </a:pPr>
            <a:endParaRPr kumimoji="0" lang="en-US" sz="2000" b="0" i="0" u="none" strike="noStrike" kern="1200" cap="none" spc="0" normalizeH="0" baseline="0" noProof="0" dirty="0">
              <a:ln>
                <a:noFill/>
              </a:ln>
              <a:effectLst/>
              <a:uLnTx/>
              <a:uFillTx/>
              <a:latin typeface="Times New Roman" pitchFamily="18" charset="0"/>
              <a:ea typeface="ＭＳ Ｐゴシック" pitchFamily="34" charset="-128"/>
              <a:cs typeface="Times New Roman" pitchFamily="18" charset="0"/>
            </a:endParaRPr>
          </a:p>
        </p:txBody>
      </p:sp>
      <p:sp>
        <p:nvSpPr>
          <p:cNvPr id="2" name="Obdélník 1">
            <a:extLst>
              <a:ext uri="{FF2B5EF4-FFF2-40B4-BE49-F238E27FC236}">
                <a16:creationId xmlns:a16="http://schemas.microsoft.com/office/drawing/2014/main" id="{4E1F579F-B458-8A47-A54C-BA7849AB6097}"/>
              </a:ext>
            </a:extLst>
          </p:cNvPr>
          <p:cNvSpPr/>
          <p:nvPr/>
        </p:nvSpPr>
        <p:spPr>
          <a:xfrm>
            <a:off x="179512" y="997302"/>
            <a:ext cx="8856984" cy="923330"/>
          </a:xfrm>
          <a:prstGeom prst="rect">
            <a:avLst/>
          </a:prstGeom>
        </p:spPr>
        <p:txBody>
          <a:bodyPr wrap="square">
            <a:spAutoFit/>
          </a:bodyPr>
          <a:lstStyle/>
          <a:p>
            <a:r>
              <a:rPr lang="cs-CZ" dirty="0"/>
              <a:t>(1) </a:t>
            </a:r>
            <a:r>
              <a:rPr lang="cs-CZ" dirty="0" err="1"/>
              <a:t>The</a:t>
            </a:r>
            <a:r>
              <a:rPr lang="cs-CZ" dirty="0"/>
              <a:t> </a:t>
            </a:r>
            <a:r>
              <a:rPr lang="cs-CZ" dirty="0" err="1"/>
              <a:t>buyer</a:t>
            </a:r>
            <a:r>
              <a:rPr lang="cs-CZ" dirty="0"/>
              <a:t> </a:t>
            </a:r>
            <a:r>
              <a:rPr lang="cs-CZ" dirty="0" err="1"/>
              <a:t>loses</a:t>
            </a:r>
            <a:r>
              <a:rPr lang="cs-CZ" dirty="0"/>
              <a:t> </a:t>
            </a:r>
            <a:r>
              <a:rPr lang="cs-CZ" dirty="0" err="1"/>
              <a:t>the</a:t>
            </a:r>
            <a:r>
              <a:rPr lang="cs-CZ" dirty="0"/>
              <a:t> </a:t>
            </a:r>
            <a:r>
              <a:rPr lang="cs-CZ" dirty="0" err="1"/>
              <a:t>right</a:t>
            </a:r>
            <a:r>
              <a:rPr lang="cs-CZ" dirty="0"/>
              <a:t> to </a:t>
            </a:r>
            <a:r>
              <a:rPr lang="cs-CZ" dirty="0" err="1"/>
              <a:t>rely</a:t>
            </a:r>
            <a:r>
              <a:rPr lang="cs-CZ" dirty="0"/>
              <a:t> on a </a:t>
            </a:r>
            <a:r>
              <a:rPr lang="cs-CZ" dirty="0" err="1"/>
              <a:t>lack</a:t>
            </a:r>
            <a:r>
              <a:rPr lang="cs-CZ" dirty="0"/>
              <a:t> </a:t>
            </a:r>
            <a:r>
              <a:rPr lang="cs-CZ" dirty="0" err="1"/>
              <a:t>of</a:t>
            </a:r>
            <a:r>
              <a:rPr lang="cs-CZ" dirty="0"/>
              <a:t> </a:t>
            </a:r>
            <a:r>
              <a:rPr lang="cs-CZ" dirty="0" err="1"/>
              <a:t>conformity</a:t>
            </a:r>
            <a:r>
              <a:rPr lang="cs-CZ" dirty="0"/>
              <a:t> </a:t>
            </a:r>
            <a:r>
              <a:rPr lang="cs-CZ" dirty="0" err="1"/>
              <a:t>of</a:t>
            </a:r>
            <a:r>
              <a:rPr lang="cs-CZ" dirty="0"/>
              <a:t> </a:t>
            </a:r>
            <a:r>
              <a:rPr lang="cs-CZ" dirty="0" err="1"/>
              <a:t>the</a:t>
            </a:r>
            <a:r>
              <a:rPr lang="cs-CZ" dirty="0"/>
              <a:t> </a:t>
            </a:r>
            <a:r>
              <a:rPr lang="cs-CZ" dirty="0" err="1"/>
              <a:t>goods</a:t>
            </a:r>
            <a:r>
              <a:rPr lang="cs-CZ" dirty="0"/>
              <a:t> </a:t>
            </a:r>
            <a:r>
              <a:rPr lang="cs-CZ" dirty="0" err="1"/>
              <a:t>if</a:t>
            </a:r>
            <a:r>
              <a:rPr lang="cs-CZ" dirty="0"/>
              <a:t> he </a:t>
            </a:r>
            <a:r>
              <a:rPr lang="cs-CZ" dirty="0" err="1"/>
              <a:t>does</a:t>
            </a:r>
            <a:r>
              <a:rPr lang="cs-CZ" dirty="0"/>
              <a:t> not </a:t>
            </a:r>
            <a:r>
              <a:rPr lang="cs-CZ" dirty="0" err="1"/>
              <a:t>give</a:t>
            </a:r>
            <a:r>
              <a:rPr lang="cs-CZ" dirty="0"/>
              <a:t> </a:t>
            </a:r>
            <a:r>
              <a:rPr lang="cs-CZ" dirty="0" err="1"/>
              <a:t>notice</a:t>
            </a:r>
            <a:r>
              <a:rPr lang="cs-CZ" dirty="0"/>
              <a:t> to </a:t>
            </a:r>
            <a:r>
              <a:rPr lang="cs-CZ" dirty="0" err="1"/>
              <a:t>the</a:t>
            </a:r>
            <a:r>
              <a:rPr lang="cs-CZ" dirty="0"/>
              <a:t> </a:t>
            </a:r>
            <a:r>
              <a:rPr lang="cs-CZ" dirty="0" err="1"/>
              <a:t>seller</a:t>
            </a:r>
            <a:r>
              <a:rPr lang="cs-CZ" dirty="0"/>
              <a:t> </a:t>
            </a:r>
            <a:r>
              <a:rPr lang="cs-CZ" dirty="0" err="1"/>
              <a:t>specifying</a:t>
            </a:r>
            <a:r>
              <a:rPr lang="cs-CZ" dirty="0"/>
              <a:t> </a:t>
            </a:r>
            <a:r>
              <a:rPr lang="cs-CZ" dirty="0" err="1"/>
              <a:t>the</a:t>
            </a:r>
            <a:r>
              <a:rPr lang="cs-CZ" dirty="0"/>
              <a:t> </a:t>
            </a:r>
            <a:r>
              <a:rPr lang="cs-CZ" dirty="0" err="1"/>
              <a:t>nature</a:t>
            </a:r>
            <a:r>
              <a:rPr lang="cs-CZ" dirty="0"/>
              <a:t> </a:t>
            </a:r>
            <a:r>
              <a:rPr lang="cs-CZ" dirty="0" err="1"/>
              <a:t>of</a:t>
            </a:r>
            <a:r>
              <a:rPr lang="cs-CZ" dirty="0"/>
              <a:t> </a:t>
            </a:r>
            <a:r>
              <a:rPr lang="cs-CZ" dirty="0" err="1"/>
              <a:t>the</a:t>
            </a:r>
            <a:r>
              <a:rPr lang="cs-CZ" dirty="0"/>
              <a:t> </a:t>
            </a:r>
            <a:r>
              <a:rPr lang="cs-CZ" dirty="0" err="1"/>
              <a:t>lack</a:t>
            </a:r>
            <a:r>
              <a:rPr lang="cs-CZ" dirty="0"/>
              <a:t> </a:t>
            </a:r>
            <a:r>
              <a:rPr lang="cs-CZ" dirty="0" err="1"/>
              <a:t>of</a:t>
            </a:r>
            <a:r>
              <a:rPr lang="cs-CZ" dirty="0"/>
              <a:t> </a:t>
            </a:r>
            <a:r>
              <a:rPr lang="cs-CZ" dirty="0" err="1"/>
              <a:t>conformity</a:t>
            </a:r>
            <a:r>
              <a:rPr lang="cs-CZ" dirty="0"/>
              <a:t> </a:t>
            </a:r>
            <a:r>
              <a:rPr lang="cs-CZ" b="1" dirty="0" err="1"/>
              <a:t>within</a:t>
            </a:r>
            <a:r>
              <a:rPr lang="cs-CZ" b="1" dirty="0"/>
              <a:t> a </a:t>
            </a:r>
            <a:r>
              <a:rPr lang="cs-CZ" b="1" dirty="0" err="1"/>
              <a:t>reasonable</a:t>
            </a:r>
            <a:r>
              <a:rPr lang="cs-CZ" b="1" dirty="0"/>
              <a:t> </a:t>
            </a:r>
            <a:r>
              <a:rPr lang="cs-CZ" b="1" dirty="0" err="1"/>
              <a:t>time</a:t>
            </a:r>
            <a:r>
              <a:rPr lang="cs-CZ" b="1" dirty="0"/>
              <a:t> </a:t>
            </a:r>
            <a:r>
              <a:rPr lang="cs-CZ" dirty="0" err="1"/>
              <a:t>after</a:t>
            </a:r>
            <a:r>
              <a:rPr lang="cs-CZ" dirty="0"/>
              <a:t> he has </a:t>
            </a:r>
            <a:r>
              <a:rPr lang="cs-CZ" dirty="0" err="1"/>
              <a:t>discovered</a:t>
            </a:r>
            <a:r>
              <a:rPr lang="cs-CZ" dirty="0"/>
              <a:t> </a:t>
            </a:r>
            <a:r>
              <a:rPr lang="cs-CZ" dirty="0" err="1"/>
              <a:t>it</a:t>
            </a:r>
            <a:r>
              <a:rPr lang="cs-CZ" dirty="0"/>
              <a:t> </a:t>
            </a:r>
            <a:r>
              <a:rPr lang="cs-CZ" dirty="0" err="1"/>
              <a:t>or</a:t>
            </a:r>
            <a:r>
              <a:rPr lang="cs-CZ" dirty="0"/>
              <a:t> </a:t>
            </a:r>
            <a:r>
              <a:rPr lang="cs-CZ" dirty="0" err="1"/>
              <a:t>ought</a:t>
            </a:r>
            <a:r>
              <a:rPr lang="cs-CZ" dirty="0"/>
              <a:t> to </a:t>
            </a:r>
            <a:r>
              <a:rPr lang="cs-CZ" dirty="0" err="1"/>
              <a:t>have</a:t>
            </a:r>
            <a:r>
              <a:rPr lang="cs-CZ" dirty="0"/>
              <a:t> </a:t>
            </a:r>
            <a:r>
              <a:rPr lang="cs-CZ" dirty="0" err="1"/>
              <a:t>discovered</a:t>
            </a:r>
            <a:r>
              <a:rPr lang="cs-CZ" dirty="0"/>
              <a:t> </a:t>
            </a:r>
            <a:r>
              <a:rPr lang="cs-CZ" dirty="0" err="1"/>
              <a:t>it</a:t>
            </a:r>
            <a:r>
              <a:rPr lang="cs-CZ" dirty="0"/>
              <a:t>.</a:t>
            </a:r>
          </a:p>
        </p:txBody>
      </p:sp>
    </p:spTree>
    <p:extLst>
      <p:ext uri="{BB962C8B-B14F-4D97-AF65-F5344CB8AC3E}">
        <p14:creationId xmlns:p14="http://schemas.microsoft.com/office/powerpoint/2010/main" val="1504720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p:cNvPicPr>
          <p:nvPr/>
        </p:nvPicPr>
        <p:blipFill>
          <a:blip r:embed="rId2"/>
          <a:srcRect/>
          <a:stretch>
            <a:fillRect/>
          </a:stretch>
        </p:blipFill>
        <p:spPr bwMode="auto">
          <a:xfrm>
            <a:off x="5786446" y="3432175"/>
            <a:ext cx="4019550" cy="3425825"/>
          </a:xfrm>
          <a:prstGeom prst="rect">
            <a:avLst/>
          </a:prstGeom>
          <a:noFill/>
          <a:ln w="9525">
            <a:noFill/>
            <a:miter lim="800000"/>
            <a:headEnd/>
            <a:tailEnd/>
          </a:ln>
        </p:spPr>
      </p:pic>
      <p:sp>
        <p:nvSpPr>
          <p:cNvPr id="4" name="Obdélník 3"/>
          <p:cNvSpPr/>
          <p:nvPr/>
        </p:nvSpPr>
        <p:spPr>
          <a:xfrm>
            <a:off x="0" y="0"/>
            <a:ext cx="9144000" cy="92867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u="sng" dirty="0">
                <a:solidFill>
                  <a:schemeClr val="bg1"/>
                </a:solidFill>
                <a:latin typeface="Times New Roman" pitchFamily="18" charset="0"/>
                <a:ea typeface="ＭＳ Ｐゴシック" pitchFamily="34" charset="-128"/>
                <a:cs typeface="Times New Roman" pitchFamily="18" charset="0"/>
              </a:rPr>
              <a:t>2. Notifying a defect</a:t>
            </a:r>
            <a:br>
              <a:rPr lang="en-US" sz="3600" dirty="0">
                <a:solidFill>
                  <a:schemeClr val="bg1"/>
                </a:solidFill>
                <a:latin typeface="Times New Roman" pitchFamily="18" charset="0"/>
                <a:ea typeface="ＭＳ Ｐゴシック" pitchFamily="34" charset="-128"/>
                <a:cs typeface="Times New Roman" pitchFamily="18" charset="0"/>
              </a:rPr>
            </a:br>
            <a:r>
              <a:rPr lang="en-US" sz="3600" dirty="0">
                <a:solidFill>
                  <a:schemeClr val="bg1"/>
                </a:solidFill>
                <a:latin typeface="Times New Roman" pitchFamily="18" charset="0"/>
                <a:ea typeface="ＭＳ Ｐゴシック" pitchFamily="34" charset="-128"/>
                <a:cs typeface="Times New Roman" pitchFamily="18" charset="0"/>
              </a:rPr>
              <a:t>Termination of buyer</a:t>
            </a:r>
            <a:r>
              <a:rPr lang="en-US" altLang="en-GB" sz="3600" dirty="0">
                <a:solidFill>
                  <a:schemeClr val="bg1"/>
                </a:solidFill>
                <a:latin typeface="Times New Roman" pitchFamily="18" charset="0"/>
                <a:ea typeface="ＭＳ Ｐゴシック" pitchFamily="34" charset="-128"/>
                <a:cs typeface="Times New Roman" pitchFamily="18" charset="0"/>
              </a:rPr>
              <a:t>’</a:t>
            </a:r>
            <a:r>
              <a:rPr lang="en-US" sz="3600" dirty="0">
                <a:solidFill>
                  <a:schemeClr val="bg1"/>
                </a:solidFill>
                <a:latin typeface="Times New Roman" pitchFamily="18" charset="0"/>
                <a:ea typeface="ＭＳ Ｐゴシック" pitchFamily="34" charset="-128"/>
                <a:cs typeface="Times New Roman" pitchFamily="18" charset="0"/>
              </a:rPr>
              <a:t>s rights (art. 39/2)</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0" y="2636912"/>
            <a:ext cx="7919344" cy="3878263"/>
          </a:xfrm>
          <a:prstGeom prst="rect">
            <a:avLst/>
          </a:prstGeom>
        </p:spPr>
        <p:txBody>
          <a:bodyPr vert="horz" lIns="0" tIns="0" rIns="0" bIns="0" rtlCol="0">
            <a:normAutofit/>
          </a:bodyPr>
          <a:lstStyle/>
          <a:p>
            <a:pPr marL="360000" marR="0" lvl="3" indent="0" algn="ctr" defTabSz="914400" rtl="0" eaLnBrk="1" fontAlgn="auto" latinLnBrk="0" hangingPunct="1">
              <a:lnSpc>
                <a:spcPct val="95000"/>
              </a:lnSpc>
              <a:spcBef>
                <a:spcPct val="0"/>
              </a:spcBef>
              <a:spcAft>
                <a:spcPts val="0"/>
              </a:spcAft>
              <a:buClr>
                <a:srgbClr val="000000"/>
              </a:buClr>
              <a:buSzTx/>
              <a:buFont typeface="Wingdings" charset="0"/>
              <a:buNone/>
              <a:tabLst/>
              <a:defRPr/>
            </a:pPr>
            <a:endParaRPr kumimoji="0" lang="en-US" sz="2000" b="1" i="0" u="none" strike="noStrike" kern="1200" cap="none" spc="0" normalizeH="0" baseline="0" noProof="0" dirty="0">
              <a:ln>
                <a:noFill/>
              </a:ln>
              <a:effectLst/>
              <a:uLnTx/>
              <a:uFillTx/>
              <a:latin typeface="Times New Roman" pitchFamily="18" charset="0"/>
              <a:cs typeface="Times New Roman" pitchFamily="18" charset="0"/>
            </a:endParaRPr>
          </a:p>
          <a:p>
            <a:pPr marL="51390" marR="0" lvl="1" defTabSz="914400" rtl="0" eaLnBrk="1" fontAlgn="auto" latinLnBrk="0" hangingPunct="1">
              <a:lnSpc>
                <a:spcPct val="95000"/>
              </a:lnSpc>
              <a:spcBef>
                <a:spcPct val="0"/>
              </a:spcBef>
              <a:spcAft>
                <a:spcPts val="0"/>
              </a:spcAft>
              <a:buClr>
                <a:srgbClr val="000000"/>
              </a:buClr>
              <a:buSzTx/>
              <a:tabLst/>
              <a:defRPr/>
            </a:pPr>
            <a:r>
              <a:rPr kumimoji="0" lang="en-US" sz="2400" b="1" i="0" u="sng" strike="noStrike" kern="1200" cap="none" spc="0" normalizeH="0" baseline="0" noProof="0" dirty="0">
                <a:ln>
                  <a:noFill/>
                </a:ln>
                <a:effectLst/>
                <a:uLnTx/>
                <a:uFillTx/>
                <a:latin typeface="Times New Roman" pitchFamily="18" charset="0"/>
                <a:cs typeface="Times New Roman" pitchFamily="18" charset="0"/>
              </a:rPr>
              <a:t>2. HIDDEN defects</a:t>
            </a:r>
            <a:endParaRPr kumimoji="0" lang="cs-CZ" sz="2400" b="1" i="0" u="sng" strike="noStrike" kern="1200" cap="none" spc="0" normalizeH="0" baseline="0" noProof="0" dirty="0">
              <a:ln>
                <a:noFill/>
              </a:ln>
              <a:effectLst/>
              <a:uLnTx/>
              <a:uFillTx/>
              <a:latin typeface="Times New Roman" pitchFamily="18" charset="0"/>
              <a:cs typeface="Times New Roman" pitchFamily="18" charset="0"/>
            </a:endParaRPr>
          </a:p>
          <a:p>
            <a:pPr marL="445725" marR="0" lvl="2" indent="-342900" defTabSz="914400" rtl="0" eaLnBrk="1" fontAlgn="auto" latinLnBrk="0" hangingPunct="1">
              <a:lnSpc>
                <a:spcPct val="95000"/>
              </a:lnSpc>
              <a:spcBef>
                <a:spcPct val="0"/>
              </a:spcBef>
              <a:spcAft>
                <a:spcPts val="0"/>
              </a:spcAft>
              <a:buClr>
                <a:srgbClr val="000000"/>
              </a:buClr>
              <a:buSzPct val="80000"/>
              <a:buFont typeface="Arial" panose="020B0604020202020204" pitchFamily="34" charset="0"/>
              <a:buChar char="•"/>
              <a:tabLst/>
              <a:defRPr/>
            </a:pPr>
            <a:r>
              <a:rPr kumimoji="0" lang="en-US" sz="2000" b="0" i="0" u="none" strike="noStrike" kern="1200" cap="none" spc="0" normalizeH="0" baseline="0" noProof="0" dirty="0">
                <a:ln>
                  <a:noFill/>
                </a:ln>
                <a:effectLst/>
                <a:uLnTx/>
                <a:uFillTx/>
                <a:latin typeface="Times New Roman" pitchFamily="18" charset="0"/>
                <a:cs typeface="Times New Roman" pitchFamily="18" charset="0"/>
              </a:rPr>
              <a:t>The buyer has to </a:t>
            </a:r>
            <a:r>
              <a:rPr kumimoji="0" lang="en-US" sz="2000" b="1" i="1" u="sng" strike="noStrike" kern="1200" cap="none" spc="0" normalizeH="0" baseline="0" noProof="0" dirty="0">
                <a:ln>
                  <a:noFill/>
                </a:ln>
                <a:effectLst/>
                <a:uLnTx/>
                <a:uFillTx/>
                <a:latin typeface="Times New Roman" pitchFamily="18" charset="0"/>
                <a:cs typeface="Times New Roman" pitchFamily="18" charset="0"/>
              </a:rPr>
              <a:t>notify the defect in two years</a:t>
            </a:r>
            <a:r>
              <a:rPr kumimoji="0" lang="en-US" sz="2000" b="0" i="1" u="none" strike="noStrike" kern="1200" cap="none" spc="0" normalizeH="0" baseline="0" noProof="0" dirty="0">
                <a:ln>
                  <a:noFill/>
                </a:ln>
                <a:effectLst/>
                <a:uLnTx/>
                <a:uFillTx/>
                <a:latin typeface="Times New Roman" pitchFamily="18" charset="0"/>
                <a:cs typeface="Times New Roman" pitchFamily="18" charset="0"/>
              </a:rPr>
              <a:t> from the day when the goods were </a:t>
            </a:r>
            <a:r>
              <a:rPr kumimoji="0" lang="en-US" sz="2000" b="1" i="1" u="none" strike="noStrike" kern="1200" cap="none" spc="0" normalizeH="0" baseline="0" noProof="0" dirty="0">
                <a:ln>
                  <a:noFill/>
                </a:ln>
                <a:effectLst/>
                <a:uLnTx/>
                <a:uFillTx/>
                <a:latin typeface="Times New Roman" pitchFamily="18" charset="0"/>
                <a:cs typeface="Times New Roman" pitchFamily="18" charset="0"/>
              </a:rPr>
              <a:t>handed over to the buyer.</a:t>
            </a:r>
            <a:endParaRPr kumimoji="0" lang="en-US" sz="2000" b="1" i="1" u="sng" strike="noStrike" kern="1200" cap="none" spc="0" normalizeH="0" baseline="0" noProof="0" dirty="0">
              <a:ln>
                <a:noFill/>
              </a:ln>
              <a:effectLst/>
              <a:uLnTx/>
              <a:uFillTx/>
              <a:latin typeface="Times New Roman" pitchFamily="18" charset="0"/>
              <a:cs typeface="Times New Roman" pitchFamily="18" charset="0"/>
            </a:endParaRPr>
          </a:p>
          <a:p>
            <a:pPr marL="360000" marR="0" lvl="3" indent="-205740" defTabSz="914400" rtl="0" eaLnBrk="1" fontAlgn="auto" latinLnBrk="0" hangingPunct="1">
              <a:lnSpc>
                <a:spcPct val="95000"/>
              </a:lnSpc>
              <a:spcBef>
                <a:spcPct val="0"/>
              </a:spcBef>
              <a:spcAft>
                <a:spcPts val="0"/>
              </a:spcAft>
              <a:buClr>
                <a:srgbClr val="000000"/>
              </a:buClr>
              <a:buSzTx/>
              <a:buFont typeface="Wingdings" charset="0"/>
              <a:buChar char="§"/>
              <a:tabLst/>
              <a:defRPr/>
            </a:pPr>
            <a:endParaRPr kumimoji="0" lang="en-US" sz="2000" b="0" i="0" u="none" strike="noStrike" kern="1200" cap="none" spc="0" normalizeH="0" baseline="0" noProof="0" dirty="0">
              <a:ln>
                <a:noFill/>
              </a:ln>
              <a:effectLst/>
              <a:uLnTx/>
              <a:uFillTx/>
              <a:latin typeface="Times New Roman" pitchFamily="18" charset="0"/>
              <a:cs typeface="Times New Roman" pitchFamily="18" charset="0"/>
            </a:endParaRPr>
          </a:p>
          <a:p>
            <a:pPr marL="360000" marR="0" lvl="3" indent="-205740" defTabSz="914400" rtl="0" eaLnBrk="1" fontAlgn="auto" latinLnBrk="0" hangingPunct="1">
              <a:lnSpc>
                <a:spcPct val="95000"/>
              </a:lnSpc>
              <a:spcBef>
                <a:spcPct val="0"/>
              </a:spcBef>
              <a:spcAft>
                <a:spcPts val="0"/>
              </a:spcAft>
              <a:buClr>
                <a:srgbClr val="000000"/>
              </a:buClr>
              <a:buSzTx/>
              <a:buFont typeface="Wingdings" charset="0"/>
              <a:buChar char="§"/>
              <a:tabLst/>
              <a:defRPr/>
            </a:pPr>
            <a:r>
              <a:rPr kumimoji="0" lang="en-US" sz="2000" b="0" i="0" u="none" strike="noStrike" kern="1200" cap="none" spc="0" normalizeH="0" baseline="0" noProof="0" dirty="0">
                <a:ln>
                  <a:noFill/>
                </a:ln>
                <a:effectLst/>
                <a:uLnTx/>
                <a:uFillTx/>
                <a:latin typeface="Times New Roman" pitchFamily="18" charset="0"/>
                <a:cs typeface="Times New Roman" pitchFamily="18" charset="0"/>
              </a:rPr>
              <a:t>Unless this period is in accordance with</a:t>
            </a:r>
            <a:br>
              <a:rPr kumimoji="0" lang="en-US" sz="2000" b="0" i="0" u="none" strike="noStrike" kern="1200" cap="none" spc="0" normalizeH="0" baseline="0" noProof="0" dirty="0">
                <a:ln>
                  <a:noFill/>
                </a:ln>
                <a:effectLst/>
                <a:uLnTx/>
                <a:uFillTx/>
                <a:latin typeface="Times New Roman" pitchFamily="18" charset="0"/>
                <a:cs typeface="Times New Roman" pitchFamily="18" charset="0"/>
              </a:rPr>
            </a:br>
            <a:r>
              <a:rPr kumimoji="0" lang="en-US" sz="2000" b="0" i="0" u="none" strike="noStrike" kern="1200" cap="none" spc="0" normalizeH="0" baseline="0" noProof="0" dirty="0">
                <a:ln>
                  <a:noFill/>
                </a:ln>
                <a:effectLst/>
                <a:uLnTx/>
                <a:uFillTx/>
                <a:latin typeface="Times New Roman" pitchFamily="18" charset="0"/>
                <a:cs typeface="Times New Roman" pitchFamily="18" charset="0"/>
              </a:rPr>
              <a:t> the contractual guarantee period </a:t>
            </a:r>
            <a:br>
              <a:rPr kumimoji="0" lang="en-US" sz="2000" b="0" i="0" u="none" strike="noStrike" kern="1200" cap="none" spc="0" normalizeH="0" baseline="0" noProof="0" dirty="0">
                <a:ln>
                  <a:noFill/>
                </a:ln>
                <a:effectLst/>
                <a:uLnTx/>
                <a:uFillTx/>
                <a:latin typeface="Times New Roman" pitchFamily="18" charset="0"/>
                <a:cs typeface="Times New Roman" pitchFamily="18" charset="0"/>
              </a:rPr>
            </a:br>
            <a:r>
              <a:rPr kumimoji="0" lang="en-US" sz="2000" b="0" i="0" u="none" strike="noStrike" kern="1200" cap="none" spc="0" normalizeH="0" baseline="0" noProof="0" dirty="0">
                <a:ln>
                  <a:noFill/>
                </a:ln>
                <a:effectLst/>
                <a:uLnTx/>
                <a:uFillTx/>
                <a:latin typeface="Times New Roman" pitchFamily="18" charset="0"/>
                <a:cs typeface="Times New Roman" pitchFamily="18" charset="0"/>
              </a:rPr>
              <a:t>(the guarantee can be agreed also by contract, </a:t>
            </a:r>
            <a:br>
              <a:rPr kumimoji="0" lang="en-US" sz="2000" b="0" i="0" u="none" strike="noStrike" kern="1200" cap="none" spc="0" normalizeH="0" baseline="0" noProof="0" dirty="0">
                <a:ln>
                  <a:noFill/>
                </a:ln>
                <a:effectLst/>
                <a:uLnTx/>
                <a:uFillTx/>
                <a:latin typeface="Times New Roman" pitchFamily="18" charset="0"/>
                <a:cs typeface="Times New Roman" pitchFamily="18" charset="0"/>
              </a:rPr>
            </a:br>
            <a:r>
              <a:rPr kumimoji="0" lang="en-US" sz="2000" b="0" i="0" u="none" strike="noStrike" kern="1200" cap="none" spc="0" normalizeH="0" baseline="0" noProof="0" dirty="0">
                <a:ln>
                  <a:noFill/>
                </a:ln>
                <a:effectLst/>
                <a:uLnTx/>
                <a:uFillTx/>
                <a:latin typeface="Times New Roman" pitchFamily="18" charset="0"/>
                <a:cs typeface="Times New Roman" pitchFamily="18" charset="0"/>
              </a:rPr>
              <a:t>there is nothing about that in </a:t>
            </a:r>
            <a:br>
              <a:rPr kumimoji="0" lang="en-US" sz="2000" b="0" i="0" u="none" strike="noStrike" kern="1200" cap="none" spc="0" normalizeH="0" baseline="0" noProof="0" dirty="0">
                <a:ln>
                  <a:noFill/>
                </a:ln>
                <a:effectLst/>
                <a:uLnTx/>
                <a:uFillTx/>
                <a:latin typeface="Times New Roman" pitchFamily="18" charset="0"/>
                <a:cs typeface="Times New Roman" pitchFamily="18" charset="0"/>
              </a:rPr>
            </a:br>
            <a:r>
              <a:rPr kumimoji="0" lang="en-US" sz="2000" b="0" i="0" u="none" strike="noStrike" kern="1200" cap="none" spc="0" normalizeH="0" baseline="0" noProof="0" dirty="0">
                <a:ln>
                  <a:noFill/>
                </a:ln>
                <a:effectLst/>
                <a:uLnTx/>
                <a:uFillTx/>
                <a:latin typeface="Times New Roman" pitchFamily="18" charset="0"/>
                <a:cs typeface="Times New Roman" pitchFamily="18" charset="0"/>
              </a:rPr>
              <a:t>Vienna Convention)</a:t>
            </a:r>
          </a:p>
          <a:p>
            <a:pPr marL="360000" marR="0" lvl="2" indent="0" algn="ctr" defTabSz="914400" rtl="0" eaLnBrk="1" fontAlgn="auto" latinLnBrk="0" hangingPunct="1">
              <a:lnSpc>
                <a:spcPct val="95000"/>
              </a:lnSpc>
              <a:spcBef>
                <a:spcPct val="0"/>
              </a:spcBef>
              <a:spcAft>
                <a:spcPts val="0"/>
              </a:spcAft>
              <a:buClr>
                <a:srgbClr val="000000"/>
              </a:buClr>
              <a:buSzTx/>
              <a:buFont typeface="Wingdings" charset="0"/>
              <a:buChar char=""/>
              <a:tabLst/>
              <a:defRPr/>
            </a:pPr>
            <a:endParaRPr kumimoji="0" lang="en-US" sz="2000" b="0" i="0" u="none" strike="noStrike" kern="1200" cap="none" spc="0" normalizeH="0" baseline="0" noProof="0" dirty="0">
              <a:ln>
                <a:noFill/>
              </a:ln>
              <a:effectLst/>
              <a:uLnTx/>
              <a:uFillTx/>
              <a:latin typeface="Times New Roman" pitchFamily="18" charset="0"/>
              <a:cs typeface="Times New Roman" pitchFamily="18" charset="0"/>
            </a:endParaRPr>
          </a:p>
        </p:txBody>
      </p:sp>
      <p:sp>
        <p:nvSpPr>
          <p:cNvPr id="2" name="Obdélník 1">
            <a:extLst>
              <a:ext uri="{FF2B5EF4-FFF2-40B4-BE49-F238E27FC236}">
                <a16:creationId xmlns:a16="http://schemas.microsoft.com/office/drawing/2014/main" id="{0C67C914-888B-EC47-AD97-E0BCC0B1A3AC}"/>
              </a:ext>
            </a:extLst>
          </p:cNvPr>
          <p:cNvSpPr/>
          <p:nvPr/>
        </p:nvSpPr>
        <p:spPr>
          <a:xfrm>
            <a:off x="107504" y="1026260"/>
            <a:ext cx="9001000" cy="1200329"/>
          </a:xfrm>
          <a:prstGeom prst="rect">
            <a:avLst/>
          </a:prstGeom>
        </p:spPr>
        <p:txBody>
          <a:bodyPr wrap="square">
            <a:spAutoFit/>
          </a:bodyPr>
          <a:lstStyle/>
          <a:p>
            <a:r>
              <a:rPr lang="cs-CZ" i="1" dirty="0"/>
              <a:t>(2) In </a:t>
            </a:r>
            <a:r>
              <a:rPr lang="cs-CZ" i="1" dirty="0" err="1"/>
              <a:t>any</a:t>
            </a:r>
            <a:r>
              <a:rPr lang="cs-CZ" i="1" dirty="0"/>
              <a:t> </a:t>
            </a:r>
            <a:r>
              <a:rPr lang="cs-CZ" i="1" dirty="0" err="1"/>
              <a:t>event</a:t>
            </a:r>
            <a:r>
              <a:rPr lang="cs-CZ" i="1" dirty="0"/>
              <a:t>, </a:t>
            </a:r>
            <a:r>
              <a:rPr lang="cs-CZ" i="1" dirty="0" err="1"/>
              <a:t>the</a:t>
            </a:r>
            <a:r>
              <a:rPr lang="cs-CZ" i="1" dirty="0"/>
              <a:t> </a:t>
            </a:r>
            <a:r>
              <a:rPr lang="cs-CZ" i="1" dirty="0" err="1"/>
              <a:t>buyer</a:t>
            </a:r>
            <a:r>
              <a:rPr lang="cs-CZ" i="1" dirty="0"/>
              <a:t> </a:t>
            </a:r>
            <a:r>
              <a:rPr lang="cs-CZ" i="1" dirty="0" err="1"/>
              <a:t>loses</a:t>
            </a:r>
            <a:r>
              <a:rPr lang="cs-CZ" i="1" dirty="0"/>
              <a:t> </a:t>
            </a:r>
            <a:r>
              <a:rPr lang="cs-CZ" i="1" dirty="0" err="1"/>
              <a:t>the</a:t>
            </a:r>
            <a:r>
              <a:rPr lang="cs-CZ" i="1" dirty="0"/>
              <a:t> </a:t>
            </a:r>
            <a:r>
              <a:rPr lang="cs-CZ" i="1" dirty="0" err="1"/>
              <a:t>right</a:t>
            </a:r>
            <a:r>
              <a:rPr lang="cs-CZ" i="1" dirty="0"/>
              <a:t> to </a:t>
            </a:r>
            <a:r>
              <a:rPr lang="cs-CZ" i="1" dirty="0" err="1"/>
              <a:t>rely</a:t>
            </a:r>
            <a:r>
              <a:rPr lang="cs-CZ" i="1" dirty="0"/>
              <a:t> on a </a:t>
            </a:r>
            <a:r>
              <a:rPr lang="cs-CZ" i="1" dirty="0" err="1"/>
              <a:t>lack</a:t>
            </a:r>
            <a:r>
              <a:rPr lang="cs-CZ" i="1" dirty="0"/>
              <a:t> </a:t>
            </a:r>
            <a:r>
              <a:rPr lang="cs-CZ" i="1" dirty="0" err="1"/>
              <a:t>of</a:t>
            </a:r>
            <a:r>
              <a:rPr lang="cs-CZ" i="1" dirty="0"/>
              <a:t> ­</a:t>
            </a:r>
            <a:r>
              <a:rPr lang="cs-CZ" i="1" dirty="0" err="1"/>
              <a:t>conformity</a:t>
            </a:r>
            <a:r>
              <a:rPr lang="cs-CZ" i="1" dirty="0"/>
              <a:t> </a:t>
            </a:r>
            <a:r>
              <a:rPr lang="cs-CZ" i="1" dirty="0" err="1"/>
              <a:t>of</a:t>
            </a:r>
            <a:r>
              <a:rPr lang="cs-CZ" i="1" dirty="0"/>
              <a:t> </a:t>
            </a:r>
            <a:r>
              <a:rPr lang="cs-CZ" i="1" dirty="0" err="1"/>
              <a:t>the</a:t>
            </a:r>
            <a:r>
              <a:rPr lang="cs-CZ" i="1" dirty="0"/>
              <a:t> </a:t>
            </a:r>
            <a:r>
              <a:rPr lang="cs-CZ" i="1" dirty="0" err="1"/>
              <a:t>goods</a:t>
            </a:r>
            <a:r>
              <a:rPr lang="cs-CZ" i="1" dirty="0"/>
              <a:t> </a:t>
            </a:r>
            <a:r>
              <a:rPr lang="cs-CZ" i="1" dirty="0" err="1"/>
              <a:t>if</a:t>
            </a:r>
            <a:r>
              <a:rPr lang="cs-CZ" i="1" dirty="0"/>
              <a:t> he </a:t>
            </a:r>
            <a:r>
              <a:rPr lang="cs-CZ" i="1" dirty="0" err="1"/>
              <a:t>does</a:t>
            </a:r>
            <a:r>
              <a:rPr lang="cs-CZ" i="1" dirty="0"/>
              <a:t> not </a:t>
            </a:r>
            <a:r>
              <a:rPr lang="cs-CZ" i="1" dirty="0" err="1"/>
              <a:t>give</a:t>
            </a:r>
            <a:r>
              <a:rPr lang="cs-CZ" i="1" dirty="0"/>
              <a:t> </a:t>
            </a:r>
            <a:r>
              <a:rPr lang="cs-CZ" i="1" dirty="0" err="1"/>
              <a:t>the</a:t>
            </a:r>
            <a:r>
              <a:rPr lang="cs-CZ" i="1" dirty="0"/>
              <a:t> </a:t>
            </a:r>
            <a:r>
              <a:rPr lang="cs-CZ" i="1" dirty="0" err="1"/>
              <a:t>seller</a:t>
            </a:r>
            <a:r>
              <a:rPr lang="cs-CZ" i="1" dirty="0"/>
              <a:t> </a:t>
            </a:r>
            <a:r>
              <a:rPr lang="cs-CZ" i="1" dirty="0" err="1"/>
              <a:t>notice</a:t>
            </a:r>
            <a:r>
              <a:rPr lang="cs-CZ" i="1" dirty="0"/>
              <a:t> </a:t>
            </a:r>
            <a:r>
              <a:rPr lang="cs-CZ" i="1" dirty="0" err="1"/>
              <a:t>thereof</a:t>
            </a:r>
            <a:r>
              <a:rPr lang="cs-CZ" i="1" dirty="0"/>
              <a:t> </a:t>
            </a:r>
            <a:r>
              <a:rPr lang="cs-CZ" i="1" dirty="0" err="1"/>
              <a:t>at</a:t>
            </a:r>
            <a:r>
              <a:rPr lang="cs-CZ" i="1" dirty="0"/>
              <a:t> </a:t>
            </a:r>
            <a:r>
              <a:rPr lang="cs-CZ" i="1" dirty="0" err="1"/>
              <a:t>the</a:t>
            </a:r>
            <a:r>
              <a:rPr lang="cs-CZ" i="1" dirty="0"/>
              <a:t> </a:t>
            </a:r>
            <a:r>
              <a:rPr lang="cs-CZ" i="1" dirty="0" err="1"/>
              <a:t>latest</a:t>
            </a:r>
            <a:r>
              <a:rPr lang="cs-CZ" i="1" dirty="0"/>
              <a:t> </a:t>
            </a:r>
            <a:r>
              <a:rPr lang="cs-CZ" i="1" dirty="0" err="1"/>
              <a:t>within</a:t>
            </a:r>
            <a:r>
              <a:rPr lang="cs-CZ" i="1" dirty="0"/>
              <a:t> a </a:t>
            </a:r>
            <a:r>
              <a:rPr lang="cs-CZ" b="1" i="1" dirty="0"/>
              <a:t>period </a:t>
            </a:r>
            <a:r>
              <a:rPr lang="cs-CZ" b="1" i="1" dirty="0" err="1"/>
              <a:t>of</a:t>
            </a:r>
            <a:r>
              <a:rPr lang="cs-CZ" b="1" i="1" dirty="0"/>
              <a:t> </a:t>
            </a:r>
            <a:r>
              <a:rPr lang="cs-CZ" b="1" i="1" dirty="0" err="1"/>
              <a:t>two</a:t>
            </a:r>
            <a:r>
              <a:rPr lang="cs-CZ" b="1" i="1" dirty="0"/>
              <a:t> </a:t>
            </a:r>
            <a:r>
              <a:rPr lang="cs-CZ" b="1" i="1" dirty="0" err="1"/>
              <a:t>years</a:t>
            </a:r>
            <a:r>
              <a:rPr lang="cs-CZ" b="1" i="1" dirty="0"/>
              <a:t> </a:t>
            </a:r>
            <a:r>
              <a:rPr lang="cs-CZ" i="1" dirty="0" err="1"/>
              <a:t>from</a:t>
            </a:r>
            <a:r>
              <a:rPr lang="cs-CZ" i="1" dirty="0"/>
              <a:t> </a:t>
            </a:r>
            <a:r>
              <a:rPr lang="cs-CZ" i="1" dirty="0" err="1"/>
              <a:t>the</a:t>
            </a:r>
            <a:r>
              <a:rPr lang="cs-CZ" i="1" dirty="0"/>
              <a:t> </a:t>
            </a:r>
            <a:r>
              <a:rPr lang="cs-CZ" i="1" dirty="0" err="1"/>
              <a:t>date</a:t>
            </a:r>
            <a:r>
              <a:rPr lang="cs-CZ" i="1" dirty="0"/>
              <a:t> on </a:t>
            </a:r>
            <a:r>
              <a:rPr lang="cs-CZ" i="1" dirty="0" err="1"/>
              <a:t>which</a:t>
            </a:r>
            <a:r>
              <a:rPr lang="cs-CZ" i="1" dirty="0"/>
              <a:t> </a:t>
            </a:r>
            <a:r>
              <a:rPr lang="cs-CZ" i="1" dirty="0" err="1"/>
              <a:t>the</a:t>
            </a:r>
            <a:r>
              <a:rPr lang="cs-CZ" i="1" dirty="0"/>
              <a:t> </a:t>
            </a:r>
            <a:r>
              <a:rPr lang="cs-CZ" i="1" dirty="0" err="1"/>
              <a:t>goods</a:t>
            </a:r>
            <a:r>
              <a:rPr lang="cs-CZ" i="1" dirty="0"/>
              <a:t> </a:t>
            </a:r>
            <a:r>
              <a:rPr lang="cs-CZ" i="1" dirty="0" err="1"/>
              <a:t>were</a:t>
            </a:r>
            <a:r>
              <a:rPr lang="cs-CZ" i="1" dirty="0"/>
              <a:t> </a:t>
            </a:r>
            <a:r>
              <a:rPr lang="cs-CZ" i="1" dirty="0" err="1"/>
              <a:t>actually</a:t>
            </a:r>
            <a:r>
              <a:rPr lang="cs-CZ" i="1" dirty="0"/>
              <a:t> </a:t>
            </a:r>
            <a:r>
              <a:rPr lang="cs-CZ" i="1" dirty="0" err="1"/>
              <a:t>handed</a:t>
            </a:r>
            <a:r>
              <a:rPr lang="cs-CZ" i="1" dirty="0"/>
              <a:t> </a:t>
            </a:r>
            <a:r>
              <a:rPr lang="cs-CZ" i="1" dirty="0" err="1"/>
              <a:t>over</a:t>
            </a:r>
            <a:r>
              <a:rPr lang="cs-CZ" i="1" dirty="0"/>
              <a:t> to </a:t>
            </a:r>
            <a:r>
              <a:rPr lang="cs-CZ" i="1" dirty="0" err="1"/>
              <a:t>the</a:t>
            </a:r>
            <a:r>
              <a:rPr lang="cs-CZ" i="1" dirty="0"/>
              <a:t> </a:t>
            </a:r>
            <a:r>
              <a:rPr lang="cs-CZ" i="1" dirty="0" err="1"/>
              <a:t>buyer</a:t>
            </a:r>
            <a:r>
              <a:rPr lang="cs-CZ" i="1" dirty="0"/>
              <a:t>, </a:t>
            </a:r>
            <a:r>
              <a:rPr lang="cs-CZ" i="1" dirty="0" err="1"/>
              <a:t>unless</a:t>
            </a:r>
            <a:r>
              <a:rPr lang="cs-CZ" i="1" dirty="0"/>
              <a:t> </a:t>
            </a:r>
            <a:r>
              <a:rPr lang="cs-CZ" i="1" dirty="0" err="1"/>
              <a:t>this</a:t>
            </a:r>
            <a:r>
              <a:rPr lang="cs-CZ" i="1" dirty="0"/>
              <a:t> </a:t>
            </a:r>
            <a:r>
              <a:rPr lang="cs-CZ" i="1" dirty="0" err="1"/>
              <a:t>time</a:t>
            </a:r>
            <a:r>
              <a:rPr lang="cs-CZ" i="1" dirty="0"/>
              <a:t> limit </a:t>
            </a:r>
            <a:r>
              <a:rPr lang="cs-CZ" i="1" dirty="0" err="1"/>
              <a:t>is</a:t>
            </a:r>
            <a:r>
              <a:rPr lang="cs-CZ" i="1" dirty="0"/>
              <a:t> </a:t>
            </a:r>
            <a:r>
              <a:rPr lang="cs-CZ" i="1" dirty="0" err="1"/>
              <a:t>inconsistent</a:t>
            </a:r>
            <a:r>
              <a:rPr lang="cs-CZ" i="1" dirty="0"/>
              <a:t> </a:t>
            </a:r>
            <a:r>
              <a:rPr lang="cs-CZ" i="1" dirty="0" err="1"/>
              <a:t>with</a:t>
            </a:r>
            <a:r>
              <a:rPr lang="cs-CZ" i="1" dirty="0"/>
              <a:t> a </a:t>
            </a:r>
            <a:r>
              <a:rPr lang="cs-CZ" i="1" dirty="0" err="1"/>
              <a:t>contractual</a:t>
            </a:r>
            <a:r>
              <a:rPr lang="cs-CZ" i="1" dirty="0"/>
              <a:t> period </a:t>
            </a:r>
            <a:r>
              <a:rPr lang="cs-CZ" i="1" dirty="0" err="1"/>
              <a:t>of</a:t>
            </a:r>
            <a:r>
              <a:rPr lang="cs-CZ" i="1" dirty="0"/>
              <a:t> </a:t>
            </a:r>
            <a:r>
              <a:rPr lang="cs-CZ" i="1" dirty="0" err="1"/>
              <a:t>guarantee</a:t>
            </a:r>
            <a:r>
              <a:rPr lang="cs-CZ" i="1" dirty="0"/>
              <a:t>.</a:t>
            </a:r>
          </a:p>
        </p:txBody>
      </p:sp>
    </p:spTree>
    <p:extLst>
      <p:ext uri="{BB962C8B-B14F-4D97-AF65-F5344CB8AC3E}">
        <p14:creationId xmlns:p14="http://schemas.microsoft.com/office/powerpoint/2010/main" val="150472036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4360</Words>
  <Application>Microsoft Macintosh PowerPoint</Application>
  <PresentationFormat>Předvádění na obrazovce (4:3)</PresentationFormat>
  <Paragraphs>307</Paragraphs>
  <Slides>33</Slides>
  <Notes>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33</vt:i4>
      </vt:variant>
    </vt:vector>
  </HeadingPairs>
  <TitlesOfParts>
    <vt:vector size="40" baseType="lpstr">
      <vt:lpstr>Arial</vt:lpstr>
      <vt:lpstr>Book Antiqua</vt:lpstr>
      <vt:lpstr>Calibri</vt:lpstr>
      <vt:lpstr>Courier New</vt:lpstr>
      <vt:lpstr>Times New Roman</vt:lpstr>
      <vt:lpstr>Wingdings</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Adéla Chromčáková</dc:creator>
  <cp:lastModifiedBy>Tomáš Gongol</cp:lastModifiedBy>
  <cp:revision>38</cp:revision>
  <dcterms:created xsi:type="dcterms:W3CDTF">2016-08-07T13:12:10Z</dcterms:created>
  <dcterms:modified xsi:type="dcterms:W3CDTF">2019-11-28T12:38:22Z</dcterms:modified>
</cp:coreProperties>
</file>