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71" r:id="rId5"/>
    <p:sldId id="372" r:id="rId6"/>
    <p:sldId id="373" r:id="rId7"/>
    <p:sldId id="379" r:id="rId8"/>
    <p:sldId id="374" r:id="rId9"/>
    <p:sldId id="375" r:id="rId10"/>
    <p:sldId id="376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16" r:id="rId25"/>
    <p:sldId id="342" r:id="rId26"/>
    <p:sldId id="343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7" r:id="rId38"/>
    <p:sldId id="356" r:id="rId39"/>
    <p:sldId id="355" r:id="rId40"/>
    <p:sldId id="358" r:id="rId41"/>
    <p:sldId id="359" r:id="rId42"/>
    <p:sldId id="360" r:id="rId43"/>
    <p:sldId id="363" r:id="rId44"/>
    <p:sldId id="362" r:id="rId45"/>
    <p:sldId id="361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404" r:id="rId65"/>
    <p:sldId id="405" r:id="rId66"/>
    <p:sldId id="406" r:id="rId67"/>
    <p:sldId id="407" r:id="rId68"/>
    <p:sldId id="408" r:id="rId69"/>
    <p:sldId id="409" r:id="rId70"/>
    <p:sldId id="410" r:id="rId71"/>
    <p:sldId id="411" r:id="rId72"/>
    <p:sldId id="412" r:id="rId73"/>
    <p:sldId id="413" r:id="rId74"/>
    <p:sldId id="414" r:id="rId75"/>
    <p:sldId id="415" r:id="rId76"/>
    <p:sldId id="416" r:id="rId77"/>
    <p:sldId id="417" r:id="rId78"/>
    <p:sldId id="418" r:id="rId79"/>
    <p:sldId id="419" r:id="rId80"/>
    <p:sldId id="420" r:id="rId81"/>
    <p:sldId id="421" r:id="rId82"/>
    <p:sldId id="422" r:id="rId83"/>
    <p:sldId id="423" r:id="rId84"/>
    <p:sldId id="424" r:id="rId85"/>
    <p:sldId id="425" r:id="rId86"/>
    <p:sldId id="426" r:id="rId87"/>
    <p:sldId id="427" r:id="rId8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40" y="32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20.09.2019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smtClean="0">
                <a:latin typeface="Arial" pitchFamily="34" charset="0"/>
                <a:cs typeface="Arial" pitchFamily="34" charset="0"/>
              </a:rPr>
              <a:t>Strategy Formulation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Šárka Zapletalová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Corporate strategy is primarily about the choice of direction for a firm as a whole and the </a:t>
            </a:r>
            <a:r>
              <a:rPr lang="en-US" altLang="cs-CZ" sz="2200" b="1" i="1" smtClean="0">
                <a:latin typeface="Arial" panose="020B0604020202020204" pitchFamily="34" charset="0"/>
              </a:rPr>
              <a:t>management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of </a:t>
            </a:r>
            <a:r>
              <a:rPr lang="en-US" altLang="cs-CZ" sz="2200" b="1" i="1">
                <a:latin typeface="Arial" panose="020B0604020202020204" pitchFamily="34" charset="0"/>
              </a:rPr>
              <a:t>its business or product </a:t>
            </a:r>
            <a:r>
              <a:rPr lang="en-US" altLang="cs-CZ" sz="2200" b="1" i="1" smtClean="0">
                <a:latin typeface="Arial" panose="020B0604020202020204" pitchFamily="34" charset="0"/>
              </a:rPr>
              <a:t>portfolio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This </a:t>
            </a:r>
            <a:r>
              <a:rPr lang="en-US" altLang="cs-CZ" sz="2200">
                <a:latin typeface="Arial" panose="020B0604020202020204" pitchFamily="34" charset="0"/>
              </a:rPr>
              <a:t>is true whether the firm is a small </a:t>
            </a:r>
            <a:r>
              <a:rPr lang="en-US" altLang="cs-CZ" sz="2200" smtClean="0">
                <a:latin typeface="Arial" panose="020B0604020202020204" pitchFamily="34" charset="0"/>
              </a:rPr>
              <a:t>company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or </a:t>
            </a:r>
            <a:r>
              <a:rPr lang="en-US" altLang="cs-CZ" sz="2200">
                <a:latin typeface="Arial" panose="020B0604020202020204" pitchFamily="34" charset="0"/>
              </a:rPr>
              <a:t>a large multinational corporation (MNC).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In </a:t>
            </a:r>
            <a:r>
              <a:rPr lang="en-US" altLang="cs-CZ" sz="2200">
                <a:latin typeface="Arial" panose="020B0604020202020204" pitchFamily="34" charset="0"/>
              </a:rPr>
              <a:t>a large multiple-business company, in </a:t>
            </a:r>
            <a:r>
              <a:rPr lang="en-US" altLang="cs-CZ" sz="2200" smtClean="0">
                <a:latin typeface="Arial" panose="020B0604020202020204" pitchFamily="34" charset="0"/>
              </a:rPr>
              <a:t>particular,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corporate </a:t>
            </a:r>
            <a:r>
              <a:rPr lang="en-US" altLang="cs-CZ" sz="2200">
                <a:latin typeface="Arial" panose="020B0604020202020204" pitchFamily="34" charset="0"/>
              </a:rPr>
              <a:t>strategy is concerned with managing various product lines and business units </a:t>
            </a:r>
            <a:r>
              <a:rPr lang="en-US" altLang="cs-CZ" sz="2200" smtClean="0">
                <a:latin typeface="Arial" panose="020B0604020202020204" pitchFamily="34" charset="0"/>
              </a:rPr>
              <a:t>for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maximumvalue</a:t>
            </a:r>
            <a:r>
              <a:rPr lang="en-US" altLang="cs-CZ" sz="2200">
                <a:latin typeface="Arial" panose="020B0604020202020204" pitchFamily="34" charset="0"/>
              </a:rPr>
              <a:t>. In this instance, corporate headquarters must play the role of the </a:t>
            </a:r>
            <a:r>
              <a:rPr lang="en-US" altLang="cs-CZ" sz="2200" smtClean="0">
                <a:latin typeface="Arial" panose="020B0604020202020204" pitchFamily="34" charset="0"/>
              </a:rPr>
              <a:t>organizational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“parent</a:t>
            </a:r>
            <a:r>
              <a:rPr lang="en-US" altLang="cs-CZ" sz="2200">
                <a:latin typeface="Arial" panose="020B0604020202020204" pitchFamily="34" charset="0"/>
              </a:rPr>
              <a:t>,” in that it must deal with various product and business unit “</a:t>
            </a:r>
            <a:r>
              <a:rPr lang="en-US" altLang="cs-CZ" sz="2200" smtClean="0">
                <a:latin typeface="Arial" panose="020B0604020202020204" pitchFamily="34" charset="0"/>
              </a:rPr>
              <a:t>children</a:t>
            </a:r>
            <a:r>
              <a:rPr lang="cs-CZ" altLang="cs-CZ" sz="2200" smtClean="0">
                <a:latin typeface="Arial" panose="020B0604020202020204" pitchFamily="34" charset="0"/>
              </a:rPr>
              <a:t>“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Corporate strategy, therefore, </a:t>
            </a:r>
            <a:r>
              <a:rPr lang="en-US" altLang="cs-CZ" sz="2200" i="1">
                <a:latin typeface="Arial" panose="020B0604020202020204" pitchFamily="34" charset="0"/>
              </a:rPr>
              <a:t>includes decisions regarding the flow of financial and </a:t>
            </a:r>
            <a:r>
              <a:rPr lang="en-US" altLang="cs-CZ" sz="2200" i="1" smtClean="0">
                <a:latin typeface="Arial" panose="020B0604020202020204" pitchFamily="34" charset="0"/>
              </a:rPr>
              <a:t>other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resources </a:t>
            </a:r>
            <a:r>
              <a:rPr lang="en-US" altLang="cs-CZ" sz="2200" i="1">
                <a:latin typeface="Arial" panose="020B0604020202020204" pitchFamily="34" charset="0"/>
              </a:rPr>
              <a:t>to and from a company’s product lines and business units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Through </a:t>
            </a:r>
            <a:r>
              <a:rPr lang="en-US" altLang="cs-CZ" sz="2200">
                <a:latin typeface="Arial" panose="020B0604020202020204" pitchFamily="34" charset="0"/>
              </a:rPr>
              <a:t>a series of </a:t>
            </a:r>
            <a:r>
              <a:rPr lang="en-US" altLang="cs-CZ" sz="2200" smtClean="0">
                <a:latin typeface="Arial" panose="020B0604020202020204" pitchFamily="34" charset="0"/>
              </a:rPr>
              <a:t>coordinating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devices</a:t>
            </a:r>
            <a:r>
              <a:rPr lang="en-US" altLang="cs-CZ" sz="2200">
                <a:latin typeface="Arial" panose="020B0604020202020204" pitchFamily="34" charset="0"/>
              </a:rPr>
              <a:t>, a company transfers skills and capabilities developed in one unit to </a:t>
            </a:r>
            <a:r>
              <a:rPr lang="en-US" altLang="cs-CZ" sz="2200" smtClean="0">
                <a:latin typeface="Arial" panose="020B0604020202020204" pitchFamily="34" charset="0"/>
              </a:rPr>
              <a:t>other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units </a:t>
            </a:r>
            <a:r>
              <a:rPr lang="en-US" altLang="cs-CZ" sz="2200">
                <a:latin typeface="Arial" panose="020B0604020202020204" pitchFamily="34" charset="0"/>
              </a:rPr>
              <a:t>that need such resources.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In </a:t>
            </a:r>
            <a:r>
              <a:rPr lang="en-US" altLang="cs-CZ" sz="2200">
                <a:latin typeface="Arial" panose="020B0604020202020204" pitchFamily="34" charset="0"/>
              </a:rPr>
              <a:t>this way, it attempts to obtain </a:t>
            </a:r>
            <a:r>
              <a:rPr lang="en-US" altLang="cs-CZ" sz="2200" b="1">
                <a:latin typeface="Arial" panose="020B0604020202020204" pitchFamily="34" charset="0"/>
              </a:rPr>
              <a:t>synergy</a:t>
            </a:r>
            <a:r>
              <a:rPr lang="en-US" altLang="cs-CZ" sz="2200">
                <a:latin typeface="Arial" panose="020B0604020202020204" pitchFamily="34" charset="0"/>
              </a:rPr>
              <a:t> among </a:t>
            </a:r>
            <a:r>
              <a:rPr lang="en-US" altLang="cs-CZ" sz="2200" smtClean="0">
                <a:latin typeface="Arial" panose="020B0604020202020204" pitchFamily="34" charset="0"/>
              </a:rPr>
              <a:t>numerous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product </a:t>
            </a:r>
            <a:r>
              <a:rPr lang="en-US" altLang="cs-CZ" sz="2200">
                <a:latin typeface="Arial" panose="020B0604020202020204" pitchFamily="34" charset="0"/>
              </a:rPr>
              <a:t>lines and business units so that the </a:t>
            </a:r>
            <a:r>
              <a:rPr lang="en-US" altLang="cs-CZ" sz="2200" b="1">
                <a:latin typeface="Arial" panose="020B0604020202020204" pitchFamily="34" charset="0"/>
              </a:rPr>
              <a:t>corporate whole is greater</a:t>
            </a:r>
            <a:r>
              <a:rPr lang="en-US" altLang="cs-CZ" sz="2200">
                <a:latin typeface="Arial" panose="020B0604020202020204" pitchFamily="34" charset="0"/>
              </a:rPr>
              <a:t> than the sum of its </a:t>
            </a:r>
            <a:r>
              <a:rPr lang="en-US" altLang="cs-CZ" sz="2200" smtClean="0">
                <a:latin typeface="Arial" panose="020B0604020202020204" pitchFamily="34" charset="0"/>
              </a:rPr>
              <a:t>individual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</a:t>
            </a:r>
            <a:r>
              <a:rPr lang="en-US" altLang="cs-CZ" sz="2200" smtClean="0">
                <a:latin typeface="Arial" panose="020B0604020202020204" pitchFamily="34" charset="0"/>
              </a:rPr>
              <a:t>parts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Corporate strategy </a:t>
            </a:r>
            <a:r>
              <a:rPr lang="en-US" altLang="cs-CZ" sz="2200">
                <a:latin typeface="Arial" panose="020B0604020202020204" pitchFamily="34" charset="0"/>
              </a:rPr>
              <a:t>deals with three key issues facing the corporation as a whole</a:t>
            </a:r>
            <a:r>
              <a:rPr lang="en-US" altLang="cs-CZ" sz="2200" smtClean="0">
                <a:latin typeface="Arial" panose="020B0604020202020204" pitchFamily="34" charset="0"/>
              </a:rPr>
              <a:t>: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firm’s overall orientation toward growth, stability, or retrenchment (</a:t>
            </a:r>
            <a:r>
              <a:rPr lang="en-US" altLang="cs-CZ" sz="2200" b="1">
                <a:latin typeface="Arial" panose="020B0604020202020204" pitchFamily="34" charset="0"/>
              </a:rPr>
              <a:t>directional strategy</a:t>
            </a:r>
            <a:r>
              <a:rPr lang="en-US" altLang="cs-CZ" sz="2200" smtClean="0">
                <a:latin typeface="Arial" panose="020B0604020202020204" pitchFamily="34" charset="0"/>
              </a:rPr>
              <a:t>)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industries or markets in which the firm competes through its products and </a:t>
            </a:r>
            <a:r>
              <a:rPr lang="en-US" altLang="cs-CZ" sz="2200" smtClean="0">
                <a:latin typeface="Arial" panose="020B0604020202020204" pitchFamily="34" charset="0"/>
              </a:rPr>
              <a:t>business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units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b="1">
                <a:latin typeface="Arial" panose="020B0604020202020204" pitchFamily="34" charset="0"/>
              </a:rPr>
              <a:t>portfolio analysis</a:t>
            </a:r>
            <a:r>
              <a:rPr lang="en-US" altLang="cs-CZ" sz="2200" smtClean="0">
                <a:latin typeface="Arial" panose="020B0604020202020204" pitchFamily="34" charset="0"/>
              </a:rPr>
              <a:t>)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manner in which management coordinates activities and transfers resources and </a:t>
            </a:r>
            <a:r>
              <a:rPr lang="en-US" altLang="cs-CZ" sz="2200" smtClean="0">
                <a:latin typeface="Arial" panose="020B0604020202020204" pitchFamily="34" charset="0"/>
              </a:rPr>
              <a:t>cultivates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capabilities </a:t>
            </a:r>
            <a:r>
              <a:rPr lang="en-US" altLang="cs-CZ" sz="2200">
                <a:latin typeface="Arial" panose="020B0604020202020204" pitchFamily="34" charset="0"/>
              </a:rPr>
              <a:t>among product lines and business units (</a:t>
            </a:r>
            <a:r>
              <a:rPr lang="en-US" altLang="cs-CZ" sz="2200" b="1">
                <a:latin typeface="Arial" panose="020B0604020202020204" pitchFamily="34" charset="0"/>
              </a:rPr>
              <a:t>parenting strategy</a:t>
            </a:r>
            <a:r>
              <a:rPr lang="en-US" altLang="cs-CZ" sz="2200" smtClean="0">
                <a:latin typeface="Arial" panose="020B0604020202020204" pitchFamily="34" charset="0"/>
              </a:rPr>
              <a:t>)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Directional Strategy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corporation’s directional strategy is composed of three general orientations (</a:t>
            </a:r>
            <a:r>
              <a:rPr lang="en-US" altLang="cs-CZ" sz="2200" smtClean="0">
                <a:latin typeface="Arial" panose="020B0604020202020204" pitchFamily="34" charset="0"/>
              </a:rPr>
              <a:t>sometimes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called </a:t>
            </a:r>
            <a:r>
              <a:rPr lang="en-US" altLang="cs-CZ" sz="2200">
                <a:latin typeface="Arial" panose="020B0604020202020204" pitchFamily="34" charset="0"/>
              </a:rPr>
              <a:t>grand strategies</a:t>
            </a:r>
            <a:r>
              <a:rPr lang="en-US" altLang="cs-CZ" sz="2200" smtClean="0">
                <a:latin typeface="Arial" panose="020B0604020202020204" pitchFamily="34" charset="0"/>
              </a:rPr>
              <a:t>):</a:t>
            </a:r>
            <a:endParaRPr lang="en-US" altLang="cs-CZ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b="1" smtClean="0">
                <a:latin typeface="Arial" panose="020B0604020202020204" pitchFamily="34" charset="0"/>
              </a:rPr>
              <a:t>Growth </a:t>
            </a:r>
            <a:r>
              <a:rPr lang="en-US" altLang="cs-CZ" sz="2000" b="1">
                <a:latin typeface="Arial" panose="020B0604020202020204" pitchFamily="34" charset="0"/>
              </a:rPr>
              <a:t>strategies</a:t>
            </a:r>
            <a:r>
              <a:rPr lang="en-US" altLang="cs-CZ" sz="2000">
                <a:latin typeface="Arial" panose="020B0604020202020204" pitchFamily="34" charset="0"/>
              </a:rPr>
              <a:t> expand the company’s activities</a:t>
            </a:r>
            <a:r>
              <a:rPr lang="en-US" altLang="cs-CZ" sz="2000" smtClean="0">
                <a:latin typeface="Arial" panose="020B0604020202020204" pitchFamily="34" charset="0"/>
              </a:rPr>
              <a:t>.</a:t>
            </a:r>
            <a:endParaRPr lang="en-US" altLang="cs-CZ" sz="20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b="1" smtClean="0">
                <a:latin typeface="Arial" panose="020B0604020202020204" pitchFamily="34" charset="0"/>
              </a:rPr>
              <a:t>Stability </a:t>
            </a:r>
            <a:r>
              <a:rPr lang="en-US" altLang="cs-CZ" sz="2000" b="1">
                <a:latin typeface="Arial" panose="020B0604020202020204" pitchFamily="34" charset="0"/>
              </a:rPr>
              <a:t>strategies </a:t>
            </a:r>
            <a:r>
              <a:rPr lang="en-US" altLang="cs-CZ" sz="2000">
                <a:latin typeface="Arial" panose="020B0604020202020204" pitchFamily="34" charset="0"/>
              </a:rPr>
              <a:t>make no change to the company’s current activities</a:t>
            </a:r>
            <a:r>
              <a:rPr lang="en-US" altLang="cs-CZ" sz="2000" smtClean="0">
                <a:latin typeface="Arial" panose="020B0604020202020204" pitchFamily="34" charset="0"/>
              </a:rPr>
              <a:t>.</a:t>
            </a:r>
            <a:endParaRPr lang="en-US" altLang="cs-CZ" sz="20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b="1" smtClean="0">
                <a:latin typeface="Arial" panose="020B0604020202020204" pitchFamily="34" charset="0"/>
              </a:rPr>
              <a:t>Retrenchment </a:t>
            </a:r>
            <a:r>
              <a:rPr lang="en-US" altLang="cs-CZ" sz="2000" b="1">
                <a:latin typeface="Arial" panose="020B0604020202020204" pitchFamily="34" charset="0"/>
              </a:rPr>
              <a:t>strategies </a:t>
            </a:r>
            <a:r>
              <a:rPr lang="en-US" altLang="cs-CZ" sz="2000">
                <a:latin typeface="Arial" panose="020B0604020202020204" pitchFamily="34" charset="0"/>
              </a:rPr>
              <a:t>reduce the company’s level of activities.</a:t>
            </a:r>
            <a:endParaRPr lang="cs-CZ" altLang="cs-CZ" sz="20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0429" t="35334" r="7249" b="27333"/>
          <a:stretch/>
        </p:blipFill>
        <p:spPr>
          <a:xfrm>
            <a:off x="231025" y="3862387"/>
            <a:ext cx="8691476" cy="25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Growth Strategies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D</a:t>
            </a:r>
            <a:r>
              <a:rPr lang="en-US" altLang="cs-CZ" sz="2200" smtClean="0">
                <a:latin typeface="Arial" panose="020B0604020202020204" pitchFamily="34" charset="0"/>
              </a:rPr>
              <a:t>esigned </a:t>
            </a:r>
            <a:r>
              <a:rPr lang="en-US" altLang="cs-CZ" sz="2200">
                <a:latin typeface="Arial" panose="020B0604020202020204" pitchFamily="34" charset="0"/>
              </a:rPr>
              <a:t>to </a:t>
            </a:r>
            <a:r>
              <a:rPr lang="en-US" altLang="cs-CZ" sz="2200" smtClean="0">
                <a:latin typeface="Arial" panose="020B0604020202020204" pitchFamily="34" charset="0"/>
              </a:rPr>
              <a:t>achieve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growth </a:t>
            </a:r>
            <a:r>
              <a:rPr lang="en-US" altLang="cs-CZ" sz="2200">
                <a:latin typeface="Arial" panose="020B0604020202020204" pitchFamily="34" charset="0"/>
              </a:rPr>
              <a:t>in sales, assets, profits, or some combination.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Continuing </a:t>
            </a:r>
            <a:r>
              <a:rPr lang="en-US" altLang="cs-CZ" sz="2200">
                <a:latin typeface="Arial" panose="020B0604020202020204" pitchFamily="34" charset="0"/>
              </a:rPr>
              <a:t>growth means increasing sales and a </a:t>
            </a:r>
            <a:r>
              <a:rPr lang="en-US" altLang="cs-CZ" sz="2200" smtClean="0">
                <a:latin typeface="Arial" panose="020B0604020202020204" pitchFamily="34" charset="0"/>
              </a:rPr>
              <a:t>chance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 </a:t>
            </a:r>
            <a:r>
              <a:rPr lang="en-US" altLang="cs-CZ" sz="2200">
                <a:latin typeface="Arial" panose="020B0604020202020204" pitchFamily="34" charset="0"/>
              </a:rPr>
              <a:t>take advantage of the experience curve to reduce the per-unit cost of products sold, </a:t>
            </a:r>
            <a:r>
              <a:rPr lang="en-US" altLang="cs-CZ" sz="2200" smtClean="0">
                <a:latin typeface="Arial" panose="020B0604020202020204" pitchFamily="34" charset="0"/>
              </a:rPr>
              <a:t>thereby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increasing </a:t>
            </a:r>
            <a:r>
              <a:rPr lang="en-US" altLang="cs-CZ" sz="2200">
                <a:latin typeface="Arial" panose="020B0604020202020204" pitchFamily="34" charset="0"/>
              </a:rPr>
              <a:t>profits.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This </a:t>
            </a:r>
            <a:r>
              <a:rPr lang="en-US" altLang="cs-CZ" sz="1800">
                <a:latin typeface="Arial" panose="020B0604020202020204" pitchFamily="34" charset="0"/>
              </a:rPr>
              <a:t>cost reduction becomes extremely important if a corporation’s </a:t>
            </a:r>
            <a:r>
              <a:rPr lang="en-US" altLang="cs-CZ" sz="1800" smtClean="0">
                <a:latin typeface="Arial" panose="020B0604020202020204" pitchFamily="34" charset="0"/>
              </a:rPr>
              <a:t>industry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is </a:t>
            </a:r>
            <a:r>
              <a:rPr lang="en-US" altLang="cs-CZ" sz="1800">
                <a:latin typeface="Arial" panose="020B0604020202020204" pitchFamily="34" charset="0"/>
              </a:rPr>
              <a:t>growing quickly or consolidating and if competitors are engaging in price wars in </a:t>
            </a:r>
            <a:r>
              <a:rPr lang="en-US" altLang="cs-CZ" sz="1800" smtClean="0">
                <a:latin typeface="Arial" panose="020B0604020202020204" pitchFamily="34" charset="0"/>
              </a:rPr>
              <a:t>attempts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to </a:t>
            </a:r>
            <a:r>
              <a:rPr lang="en-US" altLang="cs-CZ" sz="1800">
                <a:latin typeface="Arial" panose="020B0604020202020204" pitchFamily="34" charset="0"/>
              </a:rPr>
              <a:t>increase their shares of the market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corporation can grow </a:t>
            </a:r>
            <a:r>
              <a:rPr lang="en-US" altLang="cs-CZ" sz="2200" b="1">
                <a:latin typeface="Arial" panose="020B0604020202020204" pitchFamily="34" charset="0"/>
              </a:rPr>
              <a:t>internally</a:t>
            </a:r>
            <a:r>
              <a:rPr lang="en-US" altLang="cs-CZ" sz="2200">
                <a:latin typeface="Arial" panose="020B0604020202020204" pitchFamily="34" charset="0"/>
              </a:rPr>
              <a:t> by expanding its operations both globally and </a:t>
            </a:r>
            <a:r>
              <a:rPr lang="en-US" altLang="cs-CZ" sz="2200" smtClean="0">
                <a:latin typeface="Arial" panose="020B0604020202020204" pitchFamily="34" charset="0"/>
              </a:rPr>
              <a:t>domestically,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or </a:t>
            </a:r>
            <a:r>
              <a:rPr lang="en-US" altLang="cs-CZ" sz="2200">
                <a:latin typeface="Arial" panose="020B0604020202020204" pitchFamily="34" charset="0"/>
              </a:rPr>
              <a:t>it can grow </a:t>
            </a:r>
            <a:r>
              <a:rPr lang="en-US" altLang="cs-CZ" sz="2200" b="1">
                <a:latin typeface="Arial" panose="020B0604020202020204" pitchFamily="34" charset="0"/>
              </a:rPr>
              <a:t>externally</a:t>
            </a:r>
            <a:r>
              <a:rPr lang="en-US" altLang="cs-CZ" sz="2200">
                <a:latin typeface="Arial" panose="020B0604020202020204" pitchFamily="34" charset="0"/>
              </a:rPr>
              <a:t> through mergers, acquisitions, and strategic alliances.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A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b="1" smtClean="0">
                <a:latin typeface="Arial" panose="020B0604020202020204" pitchFamily="34" charset="0"/>
              </a:rPr>
              <a:t>merger</a:t>
            </a:r>
            <a:r>
              <a:rPr lang="en-US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is a transaction involving two or more corporations in which stock is exchanged </a:t>
            </a:r>
            <a:r>
              <a:rPr lang="en-US" altLang="cs-CZ" sz="1800" smtClean="0">
                <a:latin typeface="Arial" panose="020B0604020202020204" pitchFamily="34" charset="0"/>
              </a:rPr>
              <a:t>but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in </a:t>
            </a:r>
            <a:r>
              <a:rPr lang="en-US" altLang="cs-CZ" sz="1800">
                <a:latin typeface="Arial" panose="020B0604020202020204" pitchFamily="34" charset="0"/>
              </a:rPr>
              <a:t>which only one corporation survives.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2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Growth Strategies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two basic growth strategies are </a:t>
            </a:r>
            <a:r>
              <a:rPr lang="en-US" altLang="cs-CZ" sz="2200" b="1">
                <a:latin typeface="Arial" panose="020B0604020202020204" pitchFamily="34" charset="0"/>
              </a:rPr>
              <a:t>concentration</a:t>
            </a:r>
            <a:r>
              <a:rPr lang="en-US" altLang="cs-CZ" sz="2200">
                <a:latin typeface="Arial" panose="020B0604020202020204" pitchFamily="34" charset="0"/>
              </a:rPr>
              <a:t> on the current product line(s) in </a:t>
            </a:r>
            <a:r>
              <a:rPr lang="en-US" altLang="cs-CZ" sz="2200" smtClean="0">
                <a:latin typeface="Arial" panose="020B0604020202020204" pitchFamily="34" charset="0"/>
              </a:rPr>
              <a:t>one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industry </a:t>
            </a:r>
            <a:r>
              <a:rPr lang="en-US" altLang="cs-CZ" sz="2200">
                <a:latin typeface="Arial" panose="020B0604020202020204" pitchFamily="34" charset="0"/>
              </a:rPr>
              <a:t>and </a:t>
            </a:r>
            <a:r>
              <a:rPr lang="en-US" altLang="cs-CZ" sz="2200" b="1">
                <a:latin typeface="Arial" panose="020B0604020202020204" pitchFamily="34" charset="0"/>
              </a:rPr>
              <a:t>diversification</a:t>
            </a:r>
            <a:r>
              <a:rPr lang="en-US" altLang="cs-CZ" sz="2200">
                <a:latin typeface="Arial" panose="020B0604020202020204" pitchFamily="34" charset="0"/>
              </a:rPr>
              <a:t> into other product lines in other </a:t>
            </a:r>
            <a:r>
              <a:rPr lang="en-US" altLang="cs-CZ" sz="2200" smtClean="0">
                <a:latin typeface="Arial" panose="020B0604020202020204" pitchFamily="34" charset="0"/>
              </a:rPr>
              <a:t>industries.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smtClean="0">
                <a:latin typeface="Arial" panose="020B0604020202020204" pitchFamily="34" charset="0"/>
              </a:rPr>
              <a:t>Concentration</a:t>
            </a:r>
            <a:endParaRPr lang="cs-CZ" altLang="cs-CZ" sz="20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If </a:t>
            </a:r>
            <a:r>
              <a:rPr lang="en-US" altLang="cs-CZ" sz="2000">
                <a:latin typeface="Arial" panose="020B0604020202020204" pitchFamily="34" charset="0"/>
              </a:rPr>
              <a:t>a company’s current product lines have real growth potential, concentration of resources </a:t>
            </a:r>
            <a:r>
              <a:rPr lang="en-US" altLang="cs-CZ" sz="2000" smtClean="0">
                <a:latin typeface="Arial" panose="020B0604020202020204" pitchFamily="34" charset="0"/>
              </a:rPr>
              <a:t>on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those </a:t>
            </a:r>
            <a:r>
              <a:rPr lang="en-US" altLang="cs-CZ" sz="2000">
                <a:latin typeface="Arial" panose="020B0604020202020204" pitchFamily="34" charset="0"/>
              </a:rPr>
              <a:t>product lines makes sense as a strategy for growth. 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The </a:t>
            </a:r>
            <a:r>
              <a:rPr lang="en-US" altLang="cs-CZ" sz="2000">
                <a:latin typeface="Arial" panose="020B0604020202020204" pitchFamily="34" charset="0"/>
              </a:rPr>
              <a:t>two basic concentration </a:t>
            </a:r>
            <a:r>
              <a:rPr lang="en-US" altLang="cs-CZ" sz="2000" smtClean="0">
                <a:latin typeface="Arial" panose="020B0604020202020204" pitchFamily="34" charset="0"/>
              </a:rPr>
              <a:t>strategies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are </a:t>
            </a:r>
            <a:r>
              <a:rPr lang="en-US" altLang="cs-CZ" sz="2000" b="1">
                <a:latin typeface="Arial" panose="020B0604020202020204" pitchFamily="34" charset="0"/>
              </a:rPr>
              <a:t>vertical growth </a:t>
            </a:r>
            <a:r>
              <a:rPr lang="en-US" altLang="cs-CZ" sz="2000">
                <a:latin typeface="Arial" panose="020B0604020202020204" pitchFamily="34" charset="0"/>
              </a:rPr>
              <a:t>and </a:t>
            </a:r>
            <a:r>
              <a:rPr lang="en-US" altLang="cs-CZ" sz="2000" b="1">
                <a:latin typeface="Arial" panose="020B0604020202020204" pitchFamily="34" charset="0"/>
              </a:rPr>
              <a:t>horizontal growth</a:t>
            </a:r>
            <a:r>
              <a:rPr lang="en-US" altLang="cs-CZ" sz="2000" smtClean="0">
                <a:latin typeface="Arial" panose="020B0604020202020204" pitchFamily="34" charset="0"/>
              </a:rPr>
              <a:t>.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4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4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Vertical </a:t>
            </a:r>
            <a:r>
              <a:rPr lang="en-US" altLang="cs-CZ" sz="2200" b="1" smtClean="0">
                <a:latin typeface="Arial" panose="020B0604020202020204" pitchFamily="34" charset="0"/>
              </a:rPr>
              <a:t>Growth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Vertical </a:t>
            </a:r>
            <a:r>
              <a:rPr lang="en-US" altLang="cs-CZ" sz="2200">
                <a:latin typeface="Arial" panose="020B0604020202020204" pitchFamily="34" charset="0"/>
              </a:rPr>
              <a:t>growth can be achieved by taking over a function </a:t>
            </a:r>
            <a:r>
              <a:rPr lang="en-US" altLang="cs-CZ" sz="2200" smtClean="0">
                <a:latin typeface="Arial" panose="020B0604020202020204" pitchFamily="34" charset="0"/>
              </a:rPr>
              <a:t>previously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provided </a:t>
            </a:r>
            <a:r>
              <a:rPr lang="en-US" altLang="cs-CZ" sz="2200">
                <a:latin typeface="Arial" panose="020B0604020202020204" pitchFamily="34" charset="0"/>
              </a:rPr>
              <a:t>by a supplier or by a distributor.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company, in effect, grows by making its </a:t>
            </a:r>
            <a:r>
              <a:rPr lang="en-US" altLang="cs-CZ" sz="2200" smtClean="0">
                <a:latin typeface="Arial" panose="020B0604020202020204" pitchFamily="34" charset="0"/>
              </a:rPr>
              <a:t>own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supplies </a:t>
            </a:r>
            <a:r>
              <a:rPr lang="en-US" altLang="cs-CZ" sz="2200">
                <a:latin typeface="Arial" panose="020B0604020202020204" pitchFamily="34" charset="0"/>
              </a:rPr>
              <a:t>and/or by distributing its own products.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This </a:t>
            </a:r>
            <a:r>
              <a:rPr lang="en-US" altLang="cs-CZ" sz="2200">
                <a:latin typeface="Arial" panose="020B0604020202020204" pitchFamily="34" charset="0"/>
              </a:rPr>
              <a:t>may be </a:t>
            </a:r>
            <a:r>
              <a:rPr lang="en-US" altLang="cs-CZ" sz="2200" i="1">
                <a:latin typeface="Arial" panose="020B0604020202020204" pitchFamily="34" charset="0"/>
              </a:rPr>
              <a:t>done in order to reduce </a:t>
            </a:r>
            <a:r>
              <a:rPr lang="en-US" altLang="cs-CZ" sz="2200" i="1" smtClean="0">
                <a:latin typeface="Arial" panose="020B0604020202020204" pitchFamily="34" charset="0"/>
              </a:rPr>
              <a:t>costs,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gain </a:t>
            </a:r>
            <a:r>
              <a:rPr lang="en-US" altLang="cs-CZ" sz="2200" i="1">
                <a:latin typeface="Arial" panose="020B0604020202020204" pitchFamily="34" charset="0"/>
              </a:rPr>
              <a:t>control over a </a:t>
            </a:r>
            <a:r>
              <a:rPr lang="en-US" altLang="cs-CZ" sz="2200">
                <a:latin typeface="Arial" panose="020B0604020202020204" pitchFamily="34" charset="0"/>
              </a:rPr>
              <a:t>scarce resource, guarantee quality of a key input, or obtain access to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potential customers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Vertical </a:t>
            </a:r>
            <a:r>
              <a:rPr lang="en-US" altLang="cs-CZ" sz="2200" b="1" smtClean="0">
                <a:latin typeface="Arial" panose="020B0604020202020204" pitchFamily="34" charset="0"/>
              </a:rPr>
              <a:t>Growth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Vertical </a:t>
            </a:r>
            <a:r>
              <a:rPr lang="en-US" altLang="cs-CZ" sz="2200">
                <a:latin typeface="Arial" panose="020B0604020202020204" pitchFamily="34" charset="0"/>
              </a:rPr>
              <a:t>growth results in </a:t>
            </a:r>
            <a:r>
              <a:rPr lang="en-US" altLang="cs-CZ" sz="2200" b="1" smtClean="0">
                <a:latin typeface="Arial" panose="020B0604020202020204" pitchFamily="34" charset="0"/>
              </a:rPr>
              <a:t>vertical integration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-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degree to which a firm operates </a:t>
            </a:r>
            <a:r>
              <a:rPr lang="en-US" altLang="cs-CZ" sz="2200" smtClean="0">
                <a:latin typeface="Arial" panose="020B0604020202020204" pitchFamily="34" charset="0"/>
              </a:rPr>
              <a:t>vertically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 multiple </a:t>
            </a:r>
            <a:r>
              <a:rPr lang="en-US" altLang="cs-CZ" sz="2200">
                <a:latin typeface="Arial" panose="020B0604020202020204" pitchFamily="34" charset="0"/>
              </a:rPr>
              <a:t>locations on an industry’s value chain from extracting raw materials to </a:t>
            </a:r>
            <a:r>
              <a:rPr lang="en-US" altLang="cs-CZ" sz="2200" smtClean="0">
                <a:latin typeface="Arial" panose="020B0604020202020204" pitchFamily="34" charset="0"/>
              </a:rPr>
              <a:t>manufacturing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 </a:t>
            </a:r>
            <a:r>
              <a:rPr lang="en-US" altLang="cs-CZ" sz="2200">
                <a:latin typeface="Arial" panose="020B0604020202020204" pitchFamily="34" charset="0"/>
              </a:rPr>
              <a:t>retailing.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More </a:t>
            </a:r>
            <a:r>
              <a:rPr lang="en-US" altLang="cs-CZ" sz="2000">
                <a:latin typeface="Arial" panose="020B0604020202020204" pitchFamily="34" charset="0"/>
              </a:rPr>
              <a:t>specifically, assuming a function previously provided by </a:t>
            </a:r>
            <a:r>
              <a:rPr lang="en-US" altLang="cs-CZ" sz="2000" smtClean="0">
                <a:latin typeface="Arial" panose="020B0604020202020204" pitchFamily="34" charset="0"/>
              </a:rPr>
              <a:t>a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supplier </a:t>
            </a:r>
            <a:r>
              <a:rPr lang="en-US" altLang="cs-CZ" sz="2000">
                <a:latin typeface="Arial" panose="020B0604020202020204" pitchFamily="34" charset="0"/>
              </a:rPr>
              <a:t>is called </a:t>
            </a:r>
            <a:r>
              <a:rPr lang="en-US" altLang="cs-CZ" sz="2000" b="1">
                <a:latin typeface="Arial" panose="020B0604020202020204" pitchFamily="34" charset="0"/>
              </a:rPr>
              <a:t>backward integration </a:t>
            </a:r>
            <a:r>
              <a:rPr lang="en-US" altLang="cs-CZ" sz="2000">
                <a:latin typeface="Arial" panose="020B0604020202020204" pitchFamily="34" charset="0"/>
              </a:rPr>
              <a:t>(going backward on an industry’s value chain</a:t>
            </a:r>
            <a:r>
              <a:rPr lang="en-US" altLang="cs-CZ" sz="2000" smtClean="0">
                <a:latin typeface="Arial" panose="020B0604020202020204" pitchFamily="34" charset="0"/>
              </a:rPr>
              <a:t>).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>
                <a:latin typeface="Arial" panose="020B0604020202020204" pitchFamily="34" charset="0"/>
              </a:rPr>
              <a:t>Assuming a function </a:t>
            </a:r>
            <a:r>
              <a:rPr lang="en-US" altLang="cs-CZ" sz="2000" smtClean="0">
                <a:latin typeface="Arial" panose="020B0604020202020204" pitchFamily="34" charset="0"/>
              </a:rPr>
              <a:t>previousl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provided </a:t>
            </a:r>
            <a:r>
              <a:rPr lang="en-US" altLang="cs-CZ" sz="2000">
                <a:latin typeface="Arial" panose="020B0604020202020204" pitchFamily="34" charset="0"/>
              </a:rPr>
              <a:t>by a distributor is labeled </a:t>
            </a:r>
            <a:r>
              <a:rPr lang="en-US" altLang="cs-CZ" sz="2000" b="1">
                <a:latin typeface="Arial" panose="020B0604020202020204" pitchFamily="34" charset="0"/>
              </a:rPr>
              <a:t>forward integration </a:t>
            </a:r>
            <a:r>
              <a:rPr lang="en-US" altLang="cs-CZ" sz="2000">
                <a:latin typeface="Arial" panose="020B0604020202020204" pitchFamily="34" charset="0"/>
              </a:rPr>
              <a:t>(going forward on an </a:t>
            </a:r>
            <a:r>
              <a:rPr lang="en-US" altLang="cs-CZ" sz="2000" smtClean="0">
                <a:latin typeface="Arial" panose="020B0604020202020204" pitchFamily="34" charset="0"/>
              </a:rPr>
              <a:t>industry’s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value </a:t>
            </a:r>
            <a:r>
              <a:rPr lang="en-US" altLang="cs-CZ" sz="2000">
                <a:latin typeface="Arial" panose="020B0604020202020204" pitchFamily="34" charset="0"/>
              </a:rPr>
              <a:t>chain</a:t>
            </a:r>
            <a:r>
              <a:rPr lang="en-US" altLang="cs-CZ" sz="2000" smtClean="0">
                <a:latin typeface="Arial" panose="020B0604020202020204" pitchFamily="34" charset="0"/>
              </a:rPr>
              <a:t>)</a:t>
            </a:r>
            <a:r>
              <a:rPr lang="cs-CZ" altLang="cs-CZ" sz="20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b="1">
                <a:latin typeface="Arial" panose="020B0604020202020204" pitchFamily="34" charset="0"/>
              </a:rPr>
              <a:t>Transaction cost economics </a:t>
            </a:r>
            <a:r>
              <a:rPr lang="en-US" altLang="cs-CZ" sz="2000">
                <a:latin typeface="Arial" panose="020B0604020202020204" pitchFamily="34" charset="0"/>
              </a:rPr>
              <a:t>proposes that vertical integration is more efficient than </a:t>
            </a:r>
            <a:r>
              <a:rPr lang="en-US" altLang="cs-CZ" sz="2000" smtClean="0">
                <a:latin typeface="Arial" panose="020B0604020202020204" pitchFamily="34" charset="0"/>
              </a:rPr>
              <a:t>contracting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for </a:t>
            </a:r>
            <a:r>
              <a:rPr lang="en-US" altLang="cs-CZ" sz="2000">
                <a:latin typeface="Arial" panose="020B0604020202020204" pitchFamily="34" charset="0"/>
              </a:rPr>
              <a:t>goods and services in the marketplace when the transaction costs of buying </a:t>
            </a:r>
            <a:r>
              <a:rPr lang="en-US" altLang="cs-CZ" sz="2000" smtClean="0">
                <a:latin typeface="Arial" panose="020B0604020202020204" pitchFamily="34" charset="0"/>
              </a:rPr>
              <a:t>goods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on </a:t>
            </a:r>
            <a:r>
              <a:rPr lang="en-US" altLang="cs-CZ" sz="2000">
                <a:latin typeface="Arial" panose="020B0604020202020204" pitchFamily="34" charset="0"/>
              </a:rPr>
              <a:t>the open market become too </a:t>
            </a:r>
            <a:r>
              <a:rPr lang="en-US" altLang="cs-CZ" sz="2000" smtClean="0">
                <a:latin typeface="Arial" panose="020B0604020202020204" pitchFamily="34" charset="0"/>
              </a:rPr>
              <a:t>great</a:t>
            </a:r>
            <a:r>
              <a:rPr lang="cs-CZ" altLang="cs-CZ" sz="2000" smtClean="0">
                <a:latin typeface="Arial" panose="020B0604020202020204" pitchFamily="34" charset="0"/>
              </a:rPr>
              <a:t>.</a:t>
            </a:r>
            <a:endParaRPr lang="cs-CZ" altLang="cs-CZ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Vertical </a:t>
            </a:r>
            <a:r>
              <a:rPr lang="en-US" altLang="cs-CZ" sz="2200" b="1" smtClean="0">
                <a:latin typeface="Arial" panose="020B0604020202020204" pitchFamily="34" charset="0"/>
              </a:rPr>
              <a:t>Growth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Under </a:t>
            </a:r>
            <a:r>
              <a:rPr lang="en-US" altLang="cs-CZ" sz="2200" b="1">
                <a:latin typeface="Arial" panose="020B0604020202020204" pitchFamily="34" charset="0"/>
              </a:rPr>
              <a:t>full integration</a:t>
            </a:r>
            <a:r>
              <a:rPr lang="en-US" altLang="cs-CZ" sz="2200">
                <a:latin typeface="Arial" panose="020B0604020202020204" pitchFamily="34" charset="0"/>
              </a:rPr>
              <a:t>, a firm internally makes 100% of its key supplies and </a:t>
            </a:r>
            <a:r>
              <a:rPr lang="en-US" altLang="cs-CZ" sz="2200" smtClean="0">
                <a:latin typeface="Arial" panose="020B0604020202020204" pitchFamily="34" charset="0"/>
              </a:rPr>
              <a:t>completely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controls </a:t>
            </a:r>
            <a:r>
              <a:rPr lang="en-US" altLang="cs-CZ" sz="2200">
                <a:latin typeface="Arial" panose="020B0604020202020204" pitchFamily="34" charset="0"/>
              </a:rPr>
              <a:t>its distributors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With </a:t>
            </a:r>
            <a:r>
              <a:rPr lang="en-US" altLang="cs-CZ" sz="2200" b="1">
                <a:latin typeface="Arial" panose="020B0604020202020204" pitchFamily="34" charset="0"/>
              </a:rPr>
              <a:t>taper integration </a:t>
            </a:r>
            <a:r>
              <a:rPr lang="en-US" altLang="cs-CZ" sz="2200">
                <a:latin typeface="Arial" panose="020B0604020202020204" pitchFamily="34" charset="0"/>
              </a:rPr>
              <a:t>(also called concurrent sourcing), a firm internally produces </a:t>
            </a:r>
            <a:r>
              <a:rPr lang="en-US" altLang="cs-CZ" sz="2200" smtClean="0">
                <a:latin typeface="Arial" panose="020B0604020202020204" pitchFamily="34" charset="0"/>
              </a:rPr>
              <a:t>less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than </a:t>
            </a:r>
            <a:r>
              <a:rPr lang="en-US" altLang="cs-CZ" sz="2200">
                <a:latin typeface="Arial" panose="020B0604020202020204" pitchFamily="34" charset="0"/>
              </a:rPr>
              <a:t>half of its own requirements and buys the rest from outside suppliers (backward taper integration</a:t>
            </a:r>
            <a:r>
              <a:rPr lang="en-US" altLang="cs-CZ" sz="2200" smtClean="0">
                <a:latin typeface="Arial" panose="020B0604020202020204" pitchFamily="34" charset="0"/>
              </a:rPr>
              <a:t>)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With </a:t>
            </a:r>
            <a:r>
              <a:rPr lang="en-US" altLang="cs-CZ" sz="2200" b="1">
                <a:latin typeface="Arial" panose="020B0604020202020204" pitchFamily="34" charset="0"/>
              </a:rPr>
              <a:t>quasi-integration</a:t>
            </a:r>
            <a:r>
              <a:rPr lang="en-US" altLang="cs-CZ" sz="2200">
                <a:latin typeface="Arial" panose="020B0604020202020204" pitchFamily="34" charset="0"/>
              </a:rPr>
              <a:t>, a company does not make any of its key supplies but </a:t>
            </a:r>
            <a:r>
              <a:rPr lang="en-US" altLang="cs-CZ" sz="2200" smtClean="0">
                <a:latin typeface="Arial" panose="020B0604020202020204" pitchFamily="34" charset="0"/>
              </a:rPr>
              <a:t>purchases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most </a:t>
            </a:r>
            <a:r>
              <a:rPr lang="en-US" altLang="cs-CZ" sz="2200">
                <a:latin typeface="Arial" panose="020B0604020202020204" pitchFamily="34" charset="0"/>
              </a:rPr>
              <a:t>of its requirements from outside suppliers that are under its partial </a:t>
            </a:r>
            <a:r>
              <a:rPr lang="en-US" altLang="cs-CZ" sz="2200" smtClean="0">
                <a:latin typeface="Arial" panose="020B0604020202020204" pitchFamily="34" charset="0"/>
              </a:rPr>
              <a:t>control</a:t>
            </a:r>
            <a:r>
              <a:rPr lang="cs-CZ" altLang="cs-CZ" sz="2200" smtClean="0">
                <a:latin typeface="Arial" panose="020B0604020202020204" pitchFamily="34" charset="0"/>
              </a:rPr>
              <a:t> (backward </a:t>
            </a:r>
            <a:r>
              <a:rPr lang="en-US" altLang="cs-CZ" sz="2200" smtClean="0">
                <a:latin typeface="Arial" panose="020B0604020202020204" pitchFamily="34" charset="0"/>
              </a:rPr>
              <a:t>quasi-integration</a:t>
            </a:r>
            <a:r>
              <a:rPr lang="en-US" altLang="cs-CZ" sz="2200">
                <a:latin typeface="Arial" panose="020B0604020202020204" pitchFamily="34" charset="0"/>
              </a:rPr>
              <a:t>).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537" t="45809" r="13678" b="36477"/>
          <a:stretch/>
        </p:blipFill>
        <p:spPr>
          <a:xfrm>
            <a:off x="1188584" y="5457642"/>
            <a:ext cx="6776357" cy="11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Horizontal </a:t>
            </a:r>
            <a:r>
              <a:rPr lang="en-US" altLang="cs-CZ" sz="2200" b="1" smtClean="0">
                <a:latin typeface="Arial" panose="020B0604020202020204" pitchFamily="34" charset="0"/>
              </a:rPr>
              <a:t>Growth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firm </a:t>
            </a:r>
            <a:r>
              <a:rPr lang="en-US" altLang="cs-CZ" sz="2200">
                <a:latin typeface="Arial" panose="020B0604020202020204" pitchFamily="34" charset="0"/>
              </a:rPr>
              <a:t>can achieve horizontal growth by </a:t>
            </a:r>
            <a:r>
              <a:rPr lang="en-US" altLang="cs-CZ" sz="2200" b="1" i="1">
                <a:latin typeface="Arial" panose="020B0604020202020204" pitchFamily="34" charset="0"/>
              </a:rPr>
              <a:t>expanding its operations </a:t>
            </a:r>
            <a:r>
              <a:rPr lang="en-US" altLang="cs-CZ" sz="2200" b="1" i="1" smtClean="0">
                <a:latin typeface="Arial" panose="020B0604020202020204" pitchFamily="34" charset="0"/>
              </a:rPr>
              <a:t>into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other </a:t>
            </a:r>
            <a:r>
              <a:rPr lang="en-US" altLang="cs-CZ" sz="2200" b="1" i="1">
                <a:latin typeface="Arial" panose="020B0604020202020204" pitchFamily="34" charset="0"/>
              </a:rPr>
              <a:t>geographic locations </a:t>
            </a:r>
            <a:r>
              <a:rPr lang="en-US" altLang="cs-CZ" sz="2200">
                <a:latin typeface="Arial" panose="020B0604020202020204" pitchFamily="34" charset="0"/>
              </a:rPr>
              <a:t>and/or by increasing the range of products and services offered to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current markets.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Horizontal growth results in </a:t>
            </a:r>
            <a:r>
              <a:rPr lang="en-US" altLang="cs-CZ" sz="2200" b="1">
                <a:latin typeface="Arial" panose="020B0604020202020204" pitchFamily="34" charset="0"/>
              </a:rPr>
              <a:t>horizontal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integration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- </a:t>
            </a:r>
            <a:r>
              <a:rPr lang="en-US" altLang="cs-CZ" sz="2200" smtClean="0">
                <a:latin typeface="Arial" panose="020B0604020202020204" pitchFamily="34" charset="0"/>
              </a:rPr>
              <a:t>he </a:t>
            </a:r>
            <a:r>
              <a:rPr lang="en-US" altLang="cs-CZ" sz="2200">
                <a:latin typeface="Arial" panose="020B0604020202020204" pitchFamily="34" charset="0"/>
              </a:rPr>
              <a:t>degree to which a firm operates in multiple geographic locations at the same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point on an industry’s value </a:t>
            </a:r>
            <a:r>
              <a:rPr lang="en-US" altLang="cs-CZ" sz="2200" smtClean="0">
                <a:latin typeface="Arial" panose="020B0604020202020204" pitchFamily="34" charset="0"/>
              </a:rPr>
              <a:t>chain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International Entry Options for Horizontal </a:t>
            </a:r>
            <a:r>
              <a:rPr lang="en-US" altLang="cs-CZ" sz="2200" b="1" smtClean="0">
                <a:latin typeface="Arial" panose="020B0604020202020204" pitchFamily="34" charset="0"/>
              </a:rPr>
              <a:t>Growth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Exporting</a:t>
            </a:r>
            <a:r>
              <a:rPr lang="en-US" altLang="cs-CZ" sz="1600">
                <a:latin typeface="Arial" panose="020B0604020202020204" pitchFamily="34" charset="0"/>
              </a:rPr>
              <a:t>: A good way to minimize risk and experiment with a specific product </a:t>
            </a:r>
            <a:r>
              <a:rPr lang="en-US" altLang="cs-CZ" sz="1600" smtClean="0">
                <a:latin typeface="Arial" panose="020B0604020202020204" pitchFamily="34" charset="0"/>
              </a:rPr>
              <a:t>is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exporting</a:t>
            </a:r>
            <a:r>
              <a:rPr lang="en-US" altLang="cs-CZ" sz="1600">
                <a:latin typeface="Arial" panose="020B0604020202020204" pitchFamily="34" charset="0"/>
              </a:rPr>
              <a:t>, shipping goods produced in the company’s home country to other countries </a:t>
            </a:r>
            <a:r>
              <a:rPr lang="en-US" altLang="cs-CZ" sz="1600" smtClean="0">
                <a:latin typeface="Arial" panose="020B0604020202020204" pitchFamily="34" charset="0"/>
              </a:rPr>
              <a:t>for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marketing.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Licensing</a:t>
            </a:r>
            <a:r>
              <a:rPr lang="en-US" altLang="cs-CZ" sz="1600">
                <a:latin typeface="Arial" panose="020B0604020202020204" pitchFamily="34" charset="0"/>
              </a:rPr>
              <a:t>: Under a licensing agreement, the licensing firm grants rights to another </a:t>
            </a:r>
            <a:r>
              <a:rPr lang="en-US" altLang="cs-CZ" sz="1600" smtClean="0">
                <a:latin typeface="Arial" panose="020B0604020202020204" pitchFamily="34" charset="0"/>
              </a:rPr>
              <a:t>firm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in </a:t>
            </a:r>
            <a:r>
              <a:rPr lang="en-US" altLang="cs-CZ" sz="1600">
                <a:latin typeface="Arial" panose="020B0604020202020204" pitchFamily="34" charset="0"/>
              </a:rPr>
              <a:t>the host country to produce and/or sell a product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Franchising</a:t>
            </a:r>
            <a:r>
              <a:rPr lang="en-US" altLang="cs-CZ" sz="1600">
                <a:latin typeface="Arial" panose="020B0604020202020204" pitchFamily="34" charset="0"/>
              </a:rPr>
              <a:t>: Under a franchising agreement, the franchiser grants rights to </a:t>
            </a:r>
            <a:r>
              <a:rPr lang="en-US" altLang="cs-CZ" sz="1600" smtClean="0">
                <a:latin typeface="Arial" panose="020B0604020202020204" pitchFamily="34" charset="0"/>
              </a:rPr>
              <a:t>another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company </a:t>
            </a:r>
            <a:r>
              <a:rPr lang="en-US" altLang="cs-CZ" sz="1600">
                <a:latin typeface="Arial" panose="020B0604020202020204" pitchFamily="34" charset="0"/>
              </a:rPr>
              <a:t>to open a retail store using the franchiser’s name and operating system.</a:t>
            </a: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9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Strategy Formulation</a:t>
            </a: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 smtClean="0">
                <a:latin typeface="Arial" panose="020B0604020202020204" pitchFamily="34" charset="0"/>
              </a:rPr>
              <a:t>Outline of the </a:t>
            </a:r>
            <a:r>
              <a:rPr lang="en-GB" altLang="cs-CZ" sz="2400" b="1" cap="all" smtClean="0">
                <a:latin typeface="Arial" panose="020B0604020202020204" pitchFamily="34" charset="0"/>
              </a:rPr>
              <a:t>lecture 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Strategy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Business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Strategies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Strategies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International </a:t>
            </a:r>
            <a:r>
              <a:rPr lang="en-US" altLang="cs-CZ" sz="2200" b="1">
                <a:latin typeface="Arial" panose="020B0604020202020204" pitchFamily="34" charset="0"/>
              </a:rPr>
              <a:t>Entry Options for Horizontal </a:t>
            </a:r>
            <a:r>
              <a:rPr lang="en-US" altLang="cs-CZ" sz="2200" b="1" smtClean="0">
                <a:latin typeface="Arial" panose="020B0604020202020204" pitchFamily="34" charset="0"/>
              </a:rPr>
              <a:t>Growth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Joint Ventures: </a:t>
            </a:r>
            <a:r>
              <a:rPr lang="en-US" altLang="cs-CZ" sz="1800">
                <a:latin typeface="Arial" panose="020B0604020202020204" pitchFamily="34" charset="0"/>
              </a:rPr>
              <a:t>Forming a joint venture between a foreign corporation and a </a:t>
            </a:r>
            <a:r>
              <a:rPr lang="en-US" altLang="cs-CZ" sz="1800" smtClean="0">
                <a:latin typeface="Arial" panose="020B0604020202020204" pitchFamily="34" charset="0"/>
              </a:rPr>
              <a:t>domestic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company </a:t>
            </a:r>
            <a:r>
              <a:rPr lang="en-US" altLang="cs-CZ" sz="1800">
                <a:latin typeface="Arial" panose="020B0604020202020204" pitchFamily="34" charset="0"/>
              </a:rPr>
              <a:t>is the most popular strategy used to enter a new </a:t>
            </a:r>
            <a:r>
              <a:rPr lang="en-US" altLang="cs-CZ" sz="1800" smtClean="0">
                <a:latin typeface="Arial" panose="020B0604020202020204" pitchFamily="34" charset="0"/>
              </a:rPr>
              <a:t>country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Acquisitions:Arelatively </a:t>
            </a:r>
            <a:r>
              <a:rPr lang="en-US" altLang="cs-CZ" sz="1800">
                <a:latin typeface="Arial" panose="020B0604020202020204" pitchFamily="34" charset="0"/>
              </a:rPr>
              <a:t>quick way to move into an international area is through </a:t>
            </a:r>
            <a:r>
              <a:rPr lang="en-US" altLang="cs-CZ" sz="1800" smtClean="0">
                <a:latin typeface="Arial" panose="020B0604020202020204" pitchFamily="34" charset="0"/>
              </a:rPr>
              <a:t>acquisitions</a:t>
            </a:r>
            <a:r>
              <a:rPr lang="cs-CZ" altLang="cs-CZ" sz="1800" smtClean="0">
                <a:latin typeface="Arial" panose="020B0604020202020204" pitchFamily="34" charset="0"/>
              </a:rPr>
              <a:t> - </a:t>
            </a:r>
            <a:r>
              <a:rPr lang="en-US" altLang="cs-CZ" sz="1800" smtClean="0">
                <a:latin typeface="Arial" panose="020B0604020202020204" pitchFamily="34" charset="0"/>
              </a:rPr>
              <a:t>purchasing </a:t>
            </a:r>
            <a:r>
              <a:rPr lang="en-US" altLang="cs-CZ" sz="1800">
                <a:latin typeface="Arial" panose="020B0604020202020204" pitchFamily="34" charset="0"/>
              </a:rPr>
              <a:t>another company already operating in that area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Green-Field Development</a:t>
            </a:r>
            <a:r>
              <a:rPr lang="en-US" altLang="cs-CZ" sz="1800">
                <a:latin typeface="Arial" panose="020B0604020202020204" pitchFamily="34" charset="0"/>
              </a:rPr>
              <a:t>: If a company doesn’t want to purchase another </a:t>
            </a:r>
            <a:r>
              <a:rPr lang="en-US" altLang="cs-CZ" sz="1800" smtClean="0">
                <a:latin typeface="Arial" panose="020B0604020202020204" pitchFamily="34" charset="0"/>
              </a:rPr>
              <a:t>company’s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problems </a:t>
            </a:r>
            <a:r>
              <a:rPr lang="en-US" altLang="cs-CZ" sz="1800">
                <a:latin typeface="Arial" panose="020B0604020202020204" pitchFamily="34" charset="0"/>
              </a:rPr>
              <a:t>along with its assets, it may choose green-field development and build its </a:t>
            </a:r>
            <a:r>
              <a:rPr lang="en-US" altLang="cs-CZ" sz="1800" smtClean="0">
                <a:latin typeface="Arial" panose="020B0604020202020204" pitchFamily="34" charset="0"/>
              </a:rPr>
              <a:t>own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manufacturing </a:t>
            </a:r>
            <a:r>
              <a:rPr lang="en-US" altLang="cs-CZ" sz="1800">
                <a:latin typeface="Arial" panose="020B0604020202020204" pitchFamily="34" charset="0"/>
              </a:rPr>
              <a:t>plant and distribution system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Production Sharing</a:t>
            </a:r>
            <a:r>
              <a:rPr lang="en-US" altLang="cs-CZ" sz="1800">
                <a:latin typeface="Arial" panose="020B0604020202020204" pitchFamily="34" charset="0"/>
              </a:rPr>
              <a:t>: </a:t>
            </a:r>
            <a:r>
              <a:rPr lang="cs-CZ" altLang="cs-CZ" sz="1800">
                <a:latin typeface="Arial" panose="020B0604020202020204" pitchFamily="34" charset="0"/>
              </a:rPr>
              <a:t>M</a:t>
            </a:r>
            <a:r>
              <a:rPr lang="en-US" altLang="cs-CZ" sz="1800" smtClean="0">
                <a:latin typeface="Arial" panose="020B0604020202020204" pitchFamily="34" charset="0"/>
              </a:rPr>
              <a:t>eans the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process </a:t>
            </a:r>
            <a:r>
              <a:rPr lang="en-US" altLang="cs-CZ" sz="1800">
                <a:latin typeface="Arial" panose="020B0604020202020204" pitchFamily="34" charset="0"/>
              </a:rPr>
              <a:t>of combining the higher labor skills and technology available in developed </a:t>
            </a:r>
            <a:r>
              <a:rPr lang="en-US" altLang="cs-CZ" sz="1800" smtClean="0">
                <a:latin typeface="Arial" panose="020B0604020202020204" pitchFamily="34" charset="0"/>
              </a:rPr>
              <a:t>Countries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with </a:t>
            </a:r>
            <a:r>
              <a:rPr lang="en-US" altLang="cs-CZ" sz="1800">
                <a:latin typeface="Arial" panose="020B0604020202020204" pitchFamily="34" charset="0"/>
              </a:rPr>
              <a:t>the lower-cost labor available in developing countries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Turnkey Operations</a:t>
            </a:r>
            <a:r>
              <a:rPr lang="en-US" altLang="cs-CZ" sz="1800">
                <a:latin typeface="Arial" panose="020B0604020202020204" pitchFamily="34" charset="0"/>
              </a:rPr>
              <a:t>: Turnkey operations are typically contracts for the construction </a:t>
            </a:r>
            <a:r>
              <a:rPr lang="en-US" altLang="cs-CZ" sz="1800" smtClean="0">
                <a:latin typeface="Arial" panose="020B0604020202020204" pitchFamily="34" charset="0"/>
              </a:rPr>
              <a:t>of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operating </a:t>
            </a:r>
            <a:r>
              <a:rPr lang="en-US" altLang="cs-CZ" sz="1800">
                <a:latin typeface="Arial" panose="020B0604020202020204" pitchFamily="34" charset="0"/>
              </a:rPr>
              <a:t>facilities in exchange for a fee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Management Contracts</a:t>
            </a:r>
            <a:r>
              <a:rPr lang="en-US" altLang="cs-CZ" sz="1800">
                <a:latin typeface="Arial" panose="020B0604020202020204" pitchFamily="34" charset="0"/>
              </a:rPr>
              <a:t>: A large corporation operating throughout the world is likely </a:t>
            </a:r>
            <a:r>
              <a:rPr lang="en-US" altLang="cs-CZ" sz="1800" smtClean="0">
                <a:latin typeface="Arial" panose="020B0604020202020204" pitchFamily="34" charset="0"/>
              </a:rPr>
              <a:t>to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have </a:t>
            </a:r>
            <a:r>
              <a:rPr lang="en-US" altLang="cs-CZ" sz="1800">
                <a:latin typeface="Arial" panose="020B0604020202020204" pitchFamily="34" charset="0"/>
              </a:rPr>
              <a:t>a large amount of management talent at its disposal.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Diversification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C</a:t>
            </a:r>
            <a:r>
              <a:rPr lang="en-US" altLang="cs-CZ" sz="2200" smtClean="0">
                <a:latin typeface="Arial" panose="020B0604020202020204" pitchFamily="34" charset="0"/>
              </a:rPr>
              <a:t>ompanies </a:t>
            </a:r>
            <a:r>
              <a:rPr lang="en-US" altLang="cs-CZ" sz="2200">
                <a:latin typeface="Arial" panose="020B0604020202020204" pitchFamily="34" charset="0"/>
              </a:rPr>
              <a:t>begin thinking about diversification </a:t>
            </a:r>
            <a:r>
              <a:rPr lang="en-US" altLang="cs-CZ" sz="2200" smtClean="0">
                <a:latin typeface="Arial" panose="020B0604020202020204" pitchFamily="34" charset="0"/>
              </a:rPr>
              <a:t>when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their </a:t>
            </a:r>
            <a:r>
              <a:rPr lang="en-US" altLang="cs-CZ" sz="2200">
                <a:latin typeface="Arial" panose="020B0604020202020204" pitchFamily="34" charset="0"/>
              </a:rPr>
              <a:t>growth has plateaued and opportunities for growth in the original business have been </a:t>
            </a:r>
            <a:r>
              <a:rPr lang="en-US" altLang="cs-CZ" sz="2200" smtClean="0">
                <a:latin typeface="Arial" panose="020B0604020202020204" pitchFamily="34" charset="0"/>
              </a:rPr>
              <a:t>depleted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two basic diversification strategies are </a:t>
            </a:r>
            <a:r>
              <a:rPr lang="en-US" altLang="cs-CZ" sz="2200" b="1">
                <a:latin typeface="Arial" panose="020B0604020202020204" pitchFamily="34" charset="0"/>
              </a:rPr>
              <a:t>concentric</a:t>
            </a:r>
            <a:r>
              <a:rPr lang="en-US" altLang="cs-CZ" sz="2200">
                <a:latin typeface="Arial" panose="020B0604020202020204" pitchFamily="34" charset="0"/>
              </a:rPr>
              <a:t> and </a:t>
            </a:r>
            <a:r>
              <a:rPr lang="en-US" altLang="cs-CZ" sz="2200" b="1">
                <a:latin typeface="Arial" panose="020B0604020202020204" pitchFamily="34" charset="0"/>
              </a:rPr>
              <a:t>conglomerate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Growth through </a:t>
            </a:r>
            <a:r>
              <a:rPr lang="en-US" altLang="cs-CZ" sz="1800" b="1">
                <a:latin typeface="Arial" panose="020B0604020202020204" pitchFamily="34" charset="0"/>
              </a:rPr>
              <a:t>concentric diversification </a:t>
            </a:r>
            <a:r>
              <a:rPr lang="en-US" altLang="cs-CZ" sz="1800">
                <a:latin typeface="Arial" panose="020B0604020202020204" pitchFamily="34" charset="0"/>
              </a:rPr>
              <a:t>into </a:t>
            </a:r>
            <a:r>
              <a:rPr lang="en-US" altLang="cs-CZ" sz="1800" smtClean="0">
                <a:latin typeface="Arial" panose="020B0604020202020204" pitchFamily="34" charset="0"/>
              </a:rPr>
              <a:t>a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related </a:t>
            </a:r>
            <a:r>
              <a:rPr lang="en-US" altLang="cs-CZ" sz="1800">
                <a:latin typeface="Arial" panose="020B0604020202020204" pitchFamily="34" charset="0"/>
              </a:rPr>
              <a:t>industry may be a very appropriate corporate strategy when a firm has a </a:t>
            </a:r>
            <a:r>
              <a:rPr lang="en-US" altLang="cs-CZ" sz="1800" smtClean="0">
                <a:latin typeface="Arial" panose="020B0604020202020204" pitchFamily="34" charset="0"/>
              </a:rPr>
              <a:t>strong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competitive </a:t>
            </a:r>
            <a:r>
              <a:rPr lang="en-US" altLang="cs-CZ" sz="1800">
                <a:latin typeface="Arial" panose="020B0604020202020204" pitchFamily="34" charset="0"/>
              </a:rPr>
              <a:t>position but industry attractiveness is low. The search is for </a:t>
            </a:r>
            <a:r>
              <a:rPr lang="en-US" altLang="cs-CZ" sz="1800" b="1">
                <a:latin typeface="Arial" panose="020B0604020202020204" pitchFamily="34" charset="0"/>
              </a:rPr>
              <a:t>synergy</a:t>
            </a:r>
            <a:r>
              <a:rPr lang="en-US" altLang="cs-CZ" sz="1800">
                <a:latin typeface="Arial" panose="020B0604020202020204" pitchFamily="34" charset="0"/>
              </a:rPr>
              <a:t>, the concept that two businesses will generate more profits </a:t>
            </a:r>
            <a:r>
              <a:rPr lang="en-US" altLang="cs-CZ" sz="1800" smtClean="0">
                <a:latin typeface="Arial" panose="020B0604020202020204" pitchFamily="34" charset="0"/>
              </a:rPr>
              <a:t>together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than </a:t>
            </a:r>
            <a:r>
              <a:rPr lang="en-US" altLang="cs-CZ" sz="1800">
                <a:latin typeface="Arial" panose="020B0604020202020204" pitchFamily="34" charset="0"/>
              </a:rPr>
              <a:t>they could separately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Conglomerate (Unrelated) Diversification</a:t>
            </a:r>
            <a:r>
              <a:rPr lang="en-US" altLang="cs-CZ" sz="1800">
                <a:latin typeface="Arial" panose="020B0604020202020204" pitchFamily="34" charset="0"/>
              </a:rPr>
              <a:t>. When management realizes that the </a:t>
            </a:r>
            <a:r>
              <a:rPr lang="en-US" altLang="cs-CZ" sz="1800" smtClean="0">
                <a:latin typeface="Arial" panose="020B0604020202020204" pitchFamily="34" charset="0"/>
              </a:rPr>
              <a:t>current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industry </a:t>
            </a:r>
            <a:r>
              <a:rPr lang="en-US" altLang="cs-CZ" sz="1800">
                <a:latin typeface="Arial" panose="020B0604020202020204" pitchFamily="34" charset="0"/>
              </a:rPr>
              <a:t>is unattractive and that the firm lacks outstanding abilities or skills that it could </a:t>
            </a:r>
            <a:r>
              <a:rPr lang="en-US" altLang="cs-CZ" sz="1800" smtClean="0">
                <a:latin typeface="Arial" panose="020B0604020202020204" pitchFamily="34" charset="0"/>
              </a:rPr>
              <a:t>easily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transfer </a:t>
            </a:r>
            <a:r>
              <a:rPr lang="en-US" altLang="cs-CZ" sz="1800">
                <a:latin typeface="Arial" panose="020B0604020202020204" pitchFamily="34" charset="0"/>
              </a:rPr>
              <a:t>to related products or services in other </a:t>
            </a:r>
            <a:r>
              <a:rPr lang="en-US" altLang="cs-CZ" sz="1800" smtClean="0">
                <a:latin typeface="Arial" panose="020B0604020202020204" pitchFamily="34" charset="0"/>
              </a:rPr>
              <a:t>industries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Corporate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Diversification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C</a:t>
            </a:r>
            <a:r>
              <a:rPr lang="en-US" altLang="cs-CZ" sz="2200" smtClean="0">
                <a:latin typeface="Arial" panose="020B0604020202020204" pitchFamily="34" charset="0"/>
              </a:rPr>
              <a:t>ompanies </a:t>
            </a:r>
            <a:r>
              <a:rPr lang="en-US" altLang="cs-CZ" sz="2200">
                <a:latin typeface="Arial" panose="020B0604020202020204" pitchFamily="34" charset="0"/>
              </a:rPr>
              <a:t>begin thinking about diversification </a:t>
            </a:r>
            <a:r>
              <a:rPr lang="en-US" altLang="cs-CZ" sz="2200" smtClean="0">
                <a:latin typeface="Arial" panose="020B0604020202020204" pitchFamily="34" charset="0"/>
              </a:rPr>
              <a:t>when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their </a:t>
            </a:r>
            <a:r>
              <a:rPr lang="en-US" altLang="cs-CZ" sz="2200">
                <a:latin typeface="Arial" panose="020B0604020202020204" pitchFamily="34" charset="0"/>
              </a:rPr>
              <a:t>growth has plateaued and opportunities for growth in the original business have been </a:t>
            </a:r>
            <a:r>
              <a:rPr lang="en-US" altLang="cs-CZ" sz="2200" smtClean="0">
                <a:latin typeface="Arial" panose="020B0604020202020204" pitchFamily="34" charset="0"/>
              </a:rPr>
              <a:t>depleted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two basic diversification strategies are </a:t>
            </a:r>
            <a:r>
              <a:rPr lang="en-US" altLang="cs-CZ" sz="2200" b="1">
                <a:latin typeface="Arial" panose="020B0604020202020204" pitchFamily="34" charset="0"/>
              </a:rPr>
              <a:t>concentric</a:t>
            </a:r>
            <a:r>
              <a:rPr lang="en-US" altLang="cs-CZ" sz="2200">
                <a:latin typeface="Arial" panose="020B0604020202020204" pitchFamily="34" charset="0"/>
              </a:rPr>
              <a:t> and </a:t>
            </a:r>
            <a:r>
              <a:rPr lang="en-US" altLang="cs-CZ" sz="2200" b="1">
                <a:latin typeface="Arial" panose="020B0604020202020204" pitchFamily="34" charset="0"/>
              </a:rPr>
              <a:t>conglomerate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Growth through </a:t>
            </a:r>
            <a:r>
              <a:rPr lang="en-US" altLang="cs-CZ" sz="1800" b="1">
                <a:latin typeface="Arial" panose="020B0604020202020204" pitchFamily="34" charset="0"/>
              </a:rPr>
              <a:t>concentric diversification </a:t>
            </a:r>
            <a:r>
              <a:rPr lang="en-US" altLang="cs-CZ" sz="1800">
                <a:latin typeface="Arial" panose="020B0604020202020204" pitchFamily="34" charset="0"/>
              </a:rPr>
              <a:t>into </a:t>
            </a:r>
            <a:r>
              <a:rPr lang="en-US" altLang="cs-CZ" sz="1800" smtClean="0">
                <a:latin typeface="Arial" panose="020B0604020202020204" pitchFamily="34" charset="0"/>
              </a:rPr>
              <a:t>a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related </a:t>
            </a:r>
            <a:r>
              <a:rPr lang="en-US" altLang="cs-CZ" sz="1800">
                <a:latin typeface="Arial" panose="020B0604020202020204" pitchFamily="34" charset="0"/>
              </a:rPr>
              <a:t>industry may be a very appropriate corporate strategy when a firm has a </a:t>
            </a:r>
            <a:r>
              <a:rPr lang="en-US" altLang="cs-CZ" sz="1800" smtClean="0">
                <a:latin typeface="Arial" panose="020B0604020202020204" pitchFamily="34" charset="0"/>
              </a:rPr>
              <a:t>strong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competitive </a:t>
            </a:r>
            <a:r>
              <a:rPr lang="en-US" altLang="cs-CZ" sz="1800">
                <a:latin typeface="Arial" panose="020B0604020202020204" pitchFamily="34" charset="0"/>
              </a:rPr>
              <a:t>position but industry attractiveness is low. The search is for </a:t>
            </a:r>
            <a:r>
              <a:rPr lang="en-US" altLang="cs-CZ" sz="1800" b="1">
                <a:latin typeface="Arial" panose="020B0604020202020204" pitchFamily="34" charset="0"/>
              </a:rPr>
              <a:t>synergy</a:t>
            </a:r>
            <a:r>
              <a:rPr lang="en-US" altLang="cs-CZ" sz="1800">
                <a:latin typeface="Arial" panose="020B0604020202020204" pitchFamily="34" charset="0"/>
              </a:rPr>
              <a:t>, the concept that two businesses will generate more profits </a:t>
            </a:r>
            <a:r>
              <a:rPr lang="en-US" altLang="cs-CZ" sz="1800" smtClean="0">
                <a:latin typeface="Arial" panose="020B0604020202020204" pitchFamily="34" charset="0"/>
              </a:rPr>
              <a:t>together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than </a:t>
            </a:r>
            <a:r>
              <a:rPr lang="en-US" altLang="cs-CZ" sz="1800">
                <a:latin typeface="Arial" panose="020B0604020202020204" pitchFamily="34" charset="0"/>
              </a:rPr>
              <a:t>they could separately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Conglomerate (Unrelated) Diversification</a:t>
            </a:r>
            <a:r>
              <a:rPr lang="en-US" altLang="cs-CZ" sz="1800">
                <a:latin typeface="Arial" panose="020B0604020202020204" pitchFamily="34" charset="0"/>
              </a:rPr>
              <a:t>. When management realizes that the </a:t>
            </a:r>
            <a:r>
              <a:rPr lang="en-US" altLang="cs-CZ" sz="1800" smtClean="0">
                <a:latin typeface="Arial" panose="020B0604020202020204" pitchFamily="34" charset="0"/>
              </a:rPr>
              <a:t>current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industry </a:t>
            </a:r>
            <a:r>
              <a:rPr lang="en-US" altLang="cs-CZ" sz="1800">
                <a:latin typeface="Arial" panose="020B0604020202020204" pitchFamily="34" charset="0"/>
              </a:rPr>
              <a:t>is unattractive and that the firm lacks outstanding abilities or skills that it could </a:t>
            </a:r>
            <a:r>
              <a:rPr lang="en-US" altLang="cs-CZ" sz="1800" smtClean="0">
                <a:latin typeface="Arial" panose="020B0604020202020204" pitchFamily="34" charset="0"/>
              </a:rPr>
              <a:t>easily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transfer </a:t>
            </a:r>
            <a:r>
              <a:rPr lang="en-US" altLang="cs-CZ" sz="1800">
                <a:latin typeface="Arial" panose="020B0604020202020204" pitchFamily="34" charset="0"/>
              </a:rPr>
              <a:t>to related products or services in other </a:t>
            </a:r>
            <a:r>
              <a:rPr lang="en-US" altLang="cs-CZ" sz="1800" smtClean="0">
                <a:latin typeface="Arial" panose="020B0604020202020204" pitchFamily="34" charset="0"/>
              </a:rPr>
              <a:t>industries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5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b="1" i="1" smtClean="0">
                <a:latin typeface="Arial" panose="020B0604020202020204" pitchFamily="34" charset="0"/>
              </a:rPr>
              <a:t>We are concentrated at </a:t>
            </a:r>
            <a:r>
              <a:rPr lang="en-US" altLang="cs-CZ" sz="2200" b="1" i="1" smtClean="0">
                <a:latin typeface="Arial" panose="020B0604020202020204" pitchFamily="34" charset="0"/>
              </a:rPr>
              <a:t>Business </a:t>
            </a:r>
            <a:r>
              <a:rPr lang="en-US" altLang="cs-CZ" sz="2200" b="1" i="1">
                <a:latin typeface="Arial" panose="020B0604020202020204" pitchFamily="34" charset="0"/>
              </a:rPr>
              <a:t>strategy </a:t>
            </a:r>
            <a:r>
              <a:rPr lang="cs-CZ" altLang="cs-CZ" sz="2200" b="1" i="1" smtClean="0">
                <a:latin typeface="Arial" panose="020B0604020202020204" pitchFamily="34" charset="0"/>
              </a:rPr>
              <a:t> - which is focused on </a:t>
            </a:r>
            <a:r>
              <a:rPr lang="en-US" altLang="cs-CZ" sz="2200" b="1" i="1" smtClean="0">
                <a:latin typeface="Arial" panose="020B0604020202020204" pitchFamily="34" charset="0"/>
              </a:rPr>
              <a:t>improving </a:t>
            </a:r>
            <a:r>
              <a:rPr lang="en-US" altLang="cs-CZ" sz="2200" b="1" i="1">
                <a:latin typeface="Arial" panose="020B0604020202020204" pitchFamily="34" charset="0"/>
              </a:rPr>
              <a:t>the competitive position of a company’s or </a:t>
            </a:r>
            <a:r>
              <a:rPr lang="en-US" altLang="cs-CZ" sz="2200" b="1" i="1" smtClean="0">
                <a:latin typeface="Arial" panose="020B0604020202020204" pitchFamily="34" charset="0"/>
              </a:rPr>
              <a:t>business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unit’s </a:t>
            </a:r>
            <a:r>
              <a:rPr lang="en-US" altLang="cs-CZ" sz="2200" b="1" i="1">
                <a:latin typeface="Arial" panose="020B0604020202020204" pitchFamily="34" charset="0"/>
              </a:rPr>
              <a:t>products or services </a:t>
            </a:r>
            <a:r>
              <a:rPr lang="en-US" altLang="cs-CZ" sz="2200">
                <a:latin typeface="Arial" panose="020B0604020202020204" pitchFamily="34" charset="0"/>
              </a:rPr>
              <a:t>within the specific industry or market segment that the company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serves.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strategy is </a:t>
            </a:r>
            <a:r>
              <a:rPr lang="en-US" altLang="cs-CZ" sz="2200" b="1" i="1">
                <a:latin typeface="Arial" panose="020B0604020202020204" pitchFamily="34" charset="0"/>
              </a:rPr>
              <a:t>extremely important </a:t>
            </a:r>
            <a:r>
              <a:rPr lang="en-US" altLang="cs-CZ" sz="2200">
                <a:latin typeface="Arial" panose="020B0604020202020204" pitchFamily="34" charset="0"/>
              </a:rPr>
              <a:t>because research shows </a:t>
            </a:r>
            <a:r>
              <a:rPr lang="en-US" altLang="cs-CZ" sz="2200" smtClean="0">
                <a:latin typeface="Arial" panose="020B0604020202020204" pitchFamily="34" charset="0"/>
              </a:rPr>
              <a:t>that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</a:t>
            </a:r>
            <a:r>
              <a:rPr lang="en-US" altLang="cs-CZ" sz="2200" b="1">
                <a:latin typeface="Arial" panose="020B0604020202020204" pitchFamily="34" charset="0"/>
              </a:rPr>
              <a:t>effects have double the impact on overall company performance </a:t>
            </a:r>
            <a:r>
              <a:rPr lang="en-US" altLang="cs-CZ" sz="2200">
                <a:latin typeface="Arial" panose="020B0604020202020204" pitchFamily="34" charset="0"/>
              </a:rPr>
              <a:t>than do </a:t>
            </a:r>
            <a:r>
              <a:rPr lang="en-US" altLang="cs-CZ" sz="2200" smtClean="0">
                <a:latin typeface="Arial" panose="020B0604020202020204" pitchFamily="34" charset="0"/>
              </a:rPr>
              <a:t>either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corporate </a:t>
            </a:r>
            <a:r>
              <a:rPr lang="en-US" altLang="cs-CZ" sz="2200">
                <a:latin typeface="Arial" panose="020B0604020202020204" pitchFamily="34" charset="0"/>
              </a:rPr>
              <a:t>or industry effects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Business </a:t>
            </a:r>
            <a:r>
              <a:rPr lang="en-US" altLang="cs-CZ" sz="2200" dirty="0">
                <a:latin typeface="Arial" panose="020B0604020202020204" pitchFamily="34" charset="0"/>
              </a:rPr>
              <a:t>strategy can be </a:t>
            </a:r>
            <a:r>
              <a:rPr lang="en-US" altLang="cs-CZ" sz="2200" b="1" i="1" dirty="0">
                <a:latin typeface="Arial" panose="020B0604020202020204" pitchFamily="34" charset="0"/>
              </a:rPr>
              <a:t>competitive</a:t>
            </a:r>
            <a:r>
              <a:rPr lang="en-US" altLang="cs-CZ" sz="2200" dirty="0">
                <a:latin typeface="Arial" panose="020B0604020202020204" pitchFamily="34" charset="0"/>
              </a:rPr>
              <a:t> (battling against all </a:t>
            </a:r>
            <a:r>
              <a:rPr lang="en-US" altLang="cs-CZ" sz="2200" dirty="0" smtClean="0">
                <a:latin typeface="Arial" panose="020B0604020202020204" pitchFamily="34" charset="0"/>
              </a:rPr>
              <a:t>competitors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for </a:t>
            </a:r>
            <a:r>
              <a:rPr lang="en-US" altLang="cs-CZ" sz="2200" dirty="0">
                <a:latin typeface="Arial" panose="020B0604020202020204" pitchFamily="34" charset="0"/>
              </a:rPr>
              <a:t>advantage) </a:t>
            </a:r>
            <a:r>
              <a:rPr lang="en-US" altLang="cs-CZ" sz="2200" i="1" dirty="0">
                <a:latin typeface="Arial" panose="020B0604020202020204" pitchFamily="34" charset="0"/>
              </a:rPr>
              <a:t>and/or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cooperative</a:t>
            </a:r>
            <a:r>
              <a:rPr lang="en-US" altLang="cs-CZ" sz="2200" dirty="0">
                <a:latin typeface="Arial" panose="020B0604020202020204" pitchFamily="34" charset="0"/>
              </a:rPr>
              <a:t> (working with one or more companies to gain </a:t>
            </a:r>
            <a:r>
              <a:rPr lang="en-US" altLang="cs-CZ" sz="2200" dirty="0" smtClean="0">
                <a:latin typeface="Arial" panose="020B0604020202020204" pitchFamily="34" charset="0"/>
              </a:rPr>
              <a:t>advantage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against </a:t>
            </a:r>
            <a:r>
              <a:rPr lang="en-US" altLang="cs-CZ" sz="2200" dirty="0">
                <a:latin typeface="Arial" panose="020B0604020202020204" pitchFamily="34" charset="0"/>
              </a:rPr>
              <a:t>other competitors).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Just </a:t>
            </a:r>
            <a:r>
              <a:rPr lang="en-US" altLang="cs-CZ" sz="2200" dirty="0">
                <a:latin typeface="Arial" panose="020B0604020202020204" pitchFamily="34" charset="0"/>
              </a:rPr>
              <a:t>as corporate strategy asks what industry(</a:t>
            </a:r>
            <a:r>
              <a:rPr lang="en-US" altLang="cs-CZ" sz="2200" dirty="0" err="1">
                <a:latin typeface="Arial" panose="020B0604020202020204" pitchFamily="34" charset="0"/>
              </a:rPr>
              <a:t>ies</a:t>
            </a:r>
            <a:r>
              <a:rPr lang="en-US" altLang="cs-CZ" sz="2200" dirty="0">
                <a:latin typeface="Arial" panose="020B0604020202020204" pitchFamily="34" charset="0"/>
              </a:rPr>
              <a:t>) </a:t>
            </a:r>
            <a:r>
              <a:rPr lang="en-US" altLang="cs-CZ" sz="2200" dirty="0" smtClean="0">
                <a:latin typeface="Arial" panose="020B0604020202020204" pitchFamily="34" charset="0"/>
              </a:rPr>
              <a:t>the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company </a:t>
            </a:r>
            <a:r>
              <a:rPr lang="en-US" altLang="cs-CZ" sz="2200" dirty="0">
                <a:latin typeface="Arial" panose="020B0604020202020204" pitchFamily="34" charset="0"/>
              </a:rPr>
              <a:t>should be in, </a:t>
            </a:r>
            <a:r>
              <a:rPr lang="en-US" altLang="cs-CZ" sz="2200" b="1" i="1" dirty="0">
                <a:latin typeface="Arial" panose="020B0604020202020204" pitchFamily="34" charset="0"/>
              </a:rPr>
              <a:t>business strategy asks how the company or its units should compete </a:t>
            </a:r>
            <a:r>
              <a:rPr lang="en-US" altLang="cs-CZ" sz="2200" b="1" i="1" dirty="0" smtClean="0">
                <a:latin typeface="Arial" panose="020B0604020202020204" pitchFamily="34" charset="0"/>
              </a:rPr>
              <a:t>or</a:t>
            </a:r>
            <a:r>
              <a:rPr lang="cs-CZ" altLang="cs-CZ" sz="2200" b="1" i="1" dirty="0" smtClean="0">
                <a:latin typeface="Arial" panose="020B0604020202020204" pitchFamily="34" charset="0"/>
              </a:rPr>
              <a:t> </a:t>
            </a:r>
            <a:r>
              <a:rPr lang="en-US" altLang="cs-CZ" sz="2200" b="1" i="1" dirty="0" smtClean="0">
                <a:latin typeface="Arial" panose="020B0604020202020204" pitchFamily="34" charset="0"/>
              </a:rPr>
              <a:t>cooperate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 each industry.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Porter´s </a:t>
            </a:r>
            <a:r>
              <a:rPr lang="cs-CZ" altLang="cs-CZ" sz="2200" b="1">
                <a:latin typeface="Arial" panose="020B0604020202020204" pitchFamily="34" charset="0"/>
              </a:rPr>
              <a:t>c</a:t>
            </a:r>
            <a:r>
              <a:rPr lang="en-US" altLang="cs-CZ" sz="2200" b="1" smtClean="0">
                <a:latin typeface="Arial" panose="020B0604020202020204" pitchFamily="34" charset="0"/>
              </a:rPr>
              <a:t>ompetitive </a:t>
            </a:r>
            <a:r>
              <a:rPr lang="en-US" altLang="cs-CZ" sz="2200" b="1">
                <a:latin typeface="Arial" panose="020B0604020202020204" pitchFamily="34" charset="0"/>
              </a:rPr>
              <a:t>strategy </a:t>
            </a:r>
            <a:r>
              <a:rPr lang="en-US" altLang="cs-CZ" sz="2200">
                <a:latin typeface="Arial" panose="020B0604020202020204" pitchFamily="34" charset="0"/>
              </a:rPr>
              <a:t>raises the following questions: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smtClean="0">
                <a:latin typeface="Arial" panose="020B0604020202020204" pitchFamily="34" charset="0"/>
              </a:rPr>
              <a:t>Should </a:t>
            </a:r>
            <a:r>
              <a:rPr lang="en-US" altLang="cs-CZ" sz="2000" i="1">
                <a:latin typeface="Arial" panose="020B0604020202020204" pitchFamily="34" charset="0"/>
              </a:rPr>
              <a:t>we compete on the basis of lower cost (and thus price), or should we </a:t>
            </a:r>
            <a:r>
              <a:rPr lang="en-US" altLang="cs-CZ" sz="2000" i="1" smtClean="0">
                <a:latin typeface="Arial" panose="020B0604020202020204" pitchFamily="34" charset="0"/>
              </a:rPr>
              <a:t>differentiate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our </a:t>
            </a:r>
            <a:r>
              <a:rPr lang="en-US" altLang="cs-CZ" sz="2000" i="1">
                <a:latin typeface="Arial" panose="020B0604020202020204" pitchFamily="34" charset="0"/>
              </a:rPr>
              <a:t>products or services on some basis other than cost, such as quality or service</a:t>
            </a:r>
            <a:r>
              <a:rPr lang="en-US" altLang="cs-CZ" sz="2000" i="1" smtClean="0">
                <a:latin typeface="Arial" panose="020B0604020202020204" pitchFamily="34" charset="0"/>
              </a:rPr>
              <a:t>?</a:t>
            </a:r>
            <a:endParaRPr lang="cs-CZ" altLang="cs-CZ" sz="2000" i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i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>
                <a:latin typeface="Arial" panose="020B0604020202020204" pitchFamily="34" charset="0"/>
              </a:rPr>
              <a:t>Should we compete head to head with our major competitors for the biggest but </a:t>
            </a:r>
            <a:r>
              <a:rPr lang="en-US" altLang="cs-CZ" sz="2000" i="1" smtClean="0">
                <a:latin typeface="Arial" panose="020B0604020202020204" pitchFamily="34" charset="0"/>
              </a:rPr>
              <a:t>most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sought-after </a:t>
            </a:r>
            <a:r>
              <a:rPr lang="en-US" altLang="cs-CZ" sz="2000" i="1">
                <a:latin typeface="Arial" panose="020B0604020202020204" pitchFamily="34" charset="0"/>
              </a:rPr>
              <a:t>share of the market, or should we focus on a niche in which we can satisfy </a:t>
            </a:r>
            <a:r>
              <a:rPr lang="en-US" altLang="cs-CZ" sz="2000" i="1" smtClean="0">
                <a:latin typeface="Arial" panose="020B0604020202020204" pitchFamily="34" charset="0"/>
              </a:rPr>
              <a:t>a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less </a:t>
            </a:r>
            <a:r>
              <a:rPr lang="en-US" altLang="cs-CZ" sz="2000" i="1">
                <a:latin typeface="Arial" panose="020B0604020202020204" pitchFamily="34" charset="0"/>
              </a:rPr>
              <a:t>sought-after but also profitable segment of the market</a:t>
            </a:r>
            <a:r>
              <a:rPr lang="en-US" altLang="cs-CZ" sz="2000" i="1" smtClean="0">
                <a:latin typeface="Arial" panose="020B0604020202020204" pitchFamily="34" charset="0"/>
              </a:rPr>
              <a:t>?</a:t>
            </a:r>
            <a:endParaRPr lang="cs-CZ" altLang="cs-CZ" sz="20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Michael Porter proposes two “</a:t>
            </a:r>
            <a:r>
              <a:rPr lang="en-US" altLang="cs-CZ" sz="2200" b="1" i="1">
                <a:latin typeface="Arial" panose="020B0604020202020204" pitchFamily="34" charset="0"/>
              </a:rPr>
              <a:t>generic</a:t>
            </a:r>
            <a:r>
              <a:rPr lang="en-US" altLang="cs-CZ" sz="2200">
                <a:latin typeface="Arial" panose="020B0604020202020204" pitchFamily="34" charset="0"/>
              </a:rPr>
              <a:t>” competitive strategies for outperforming </a:t>
            </a:r>
            <a:r>
              <a:rPr lang="en-US" altLang="cs-CZ" sz="2200" smtClean="0">
                <a:latin typeface="Arial" panose="020B0604020202020204" pitchFamily="34" charset="0"/>
              </a:rPr>
              <a:t>other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corporations </a:t>
            </a:r>
            <a:r>
              <a:rPr lang="en-US" altLang="cs-CZ" sz="2200">
                <a:latin typeface="Arial" panose="020B0604020202020204" pitchFamily="34" charset="0"/>
              </a:rPr>
              <a:t>in a particular industry: </a:t>
            </a:r>
            <a:r>
              <a:rPr lang="en-US" altLang="cs-CZ" sz="2200" b="1">
                <a:latin typeface="Arial" panose="020B0604020202020204" pitchFamily="34" charset="0"/>
              </a:rPr>
              <a:t>lower cost </a:t>
            </a:r>
            <a:r>
              <a:rPr lang="en-US" altLang="cs-CZ" sz="2200">
                <a:latin typeface="Arial" panose="020B0604020202020204" pitchFamily="34" charset="0"/>
              </a:rPr>
              <a:t>and </a:t>
            </a:r>
            <a:r>
              <a:rPr lang="en-US" altLang="cs-CZ" sz="2200" b="1" smtClean="0">
                <a:latin typeface="Arial" panose="020B0604020202020204" pitchFamily="34" charset="0"/>
              </a:rPr>
              <a:t>differentiation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These strategies </a:t>
            </a:r>
            <a:r>
              <a:rPr lang="en-US" altLang="cs-CZ" sz="2200" smtClean="0">
                <a:latin typeface="Arial" panose="020B0604020202020204" pitchFamily="34" charset="0"/>
              </a:rPr>
              <a:t>are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called </a:t>
            </a:r>
            <a:r>
              <a:rPr lang="en-US" altLang="cs-CZ" sz="2200" b="1">
                <a:latin typeface="Arial" panose="020B0604020202020204" pitchFamily="34" charset="0"/>
              </a:rPr>
              <a:t>generic</a:t>
            </a:r>
            <a:r>
              <a:rPr lang="en-US" altLang="cs-CZ" sz="2200">
                <a:latin typeface="Arial" panose="020B0604020202020204" pitchFamily="34" charset="0"/>
              </a:rPr>
              <a:t> because they </a:t>
            </a:r>
            <a:r>
              <a:rPr lang="en-US" altLang="cs-CZ" sz="2200" b="1" i="1">
                <a:latin typeface="Arial" panose="020B0604020202020204" pitchFamily="34" charset="0"/>
              </a:rPr>
              <a:t>can be pursued by any type or size of business firm</a:t>
            </a:r>
            <a:r>
              <a:rPr lang="en-US" altLang="cs-CZ" sz="2200">
                <a:latin typeface="Arial" panose="020B0604020202020204" pitchFamily="34" charset="0"/>
              </a:rPr>
              <a:t>, even by </a:t>
            </a:r>
            <a:r>
              <a:rPr lang="en-US" altLang="cs-CZ" sz="2200" smtClean="0">
                <a:latin typeface="Arial" panose="020B0604020202020204" pitchFamily="34" charset="0"/>
              </a:rPr>
              <a:t>notfor-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profit </a:t>
            </a:r>
            <a:r>
              <a:rPr lang="en-US" altLang="cs-CZ" sz="2200">
                <a:latin typeface="Arial" panose="020B0604020202020204" pitchFamily="34" charset="0"/>
              </a:rPr>
              <a:t>organizations: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 smtClean="0">
                <a:latin typeface="Arial" panose="020B0604020202020204" pitchFamily="34" charset="0"/>
              </a:rPr>
              <a:t>Lower </a:t>
            </a:r>
            <a:r>
              <a:rPr lang="en-US" altLang="cs-CZ" sz="1800" b="1">
                <a:latin typeface="Arial" panose="020B0604020202020204" pitchFamily="34" charset="0"/>
              </a:rPr>
              <a:t>cost strategy </a:t>
            </a:r>
            <a:r>
              <a:rPr lang="en-US" altLang="cs-CZ" sz="1800">
                <a:latin typeface="Arial" panose="020B0604020202020204" pitchFamily="34" charset="0"/>
              </a:rPr>
              <a:t>is the ability of a company or a business unit to design, produce, </a:t>
            </a:r>
            <a:r>
              <a:rPr lang="en-US" altLang="cs-CZ" sz="1800" smtClean="0">
                <a:latin typeface="Arial" panose="020B0604020202020204" pitchFamily="34" charset="0"/>
              </a:rPr>
              <a:t>and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market </a:t>
            </a:r>
            <a:r>
              <a:rPr lang="en-US" altLang="cs-CZ" sz="1800">
                <a:latin typeface="Arial" panose="020B0604020202020204" pitchFamily="34" charset="0"/>
              </a:rPr>
              <a:t>a comparable product more efficiently than its competitors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 smtClean="0">
                <a:latin typeface="Arial" panose="020B0604020202020204" pitchFamily="34" charset="0"/>
              </a:rPr>
              <a:t>Differentiation </a:t>
            </a:r>
            <a:r>
              <a:rPr lang="en-US" altLang="cs-CZ" sz="1800" b="1">
                <a:latin typeface="Arial" panose="020B0604020202020204" pitchFamily="34" charset="0"/>
              </a:rPr>
              <a:t>strategy </a:t>
            </a:r>
            <a:r>
              <a:rPr lang="en-US" altLang="cs-CZ" sz="1800">
                <a:latin typeface="Arial" panose="020B0604020202020204" pitchFamily="34" charset="0"/>
              </a:rPr>
              <a:t>is the ability of a company to provide unique and superior </a:t>
            </a:r>
            <a:r>
              <a:rPr lang="en-US" altLang="cs-CZ" sz="1800" smtClean="0">
                <a:latin typeface="Arial" panose="020B0604020202020204" pitchFamily="34" charset="0"/>
              </a:rPr>
              <a:t>value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to </a:t>
            </a:r>
            <a:r>
              <a:rPr lang="en-US" altLang="cs-CZ" sz="1800">
                <a:latin typeface="Arial" panose="020B0604020202020204" pitchFamily="34" charset="0"/>
              </a:rPr>
              <a:t>the buyer in terms of product quality, special features, or after-sale service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Porter further proposes that a firm’s competitive advantage in an industry is </a:t>
            </a:r>
            <a:r>
              <a:rPr lang="en-US" altLang="cs-CZ" sz="2200" smtClean="0">
                <a:latin typeface="Arial" panose="020B0604020202020204" pitchFamily="34" charset="0"/>
              </a:rPr>
              <a:t>determined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by </a:t>
            </a:r>
            <a:r>
              <a:rPr lang="en-US" altLang="cs-CZ" sz="2200">
                <a:latin typeface="Arial" panose="020B0604020202020204" pitchFamily="34" charset="0"/>
              </a:rPr>
              <a:t>its </a:t>
            </a:r>
            <a:r>
              <a:rPr lang="en-US" altLang="cs-CZ" sz="2200" b="1">
                <a:latin typeface="Arial" panose="020B0604020202020204" pitchFamily="34" charset="0"/>
              </a:rPr>
              <a:t>competitive scope</a:t>
            </a:r>
            <a:r>
              <a:rPr lang="en-US" altLang="cs-CZ" sz="2200">
                <a:latin typeface="Arial" panose="020B0604020202020204" pitchFamily="34" charset="0"/>
              </a:rPr>
              <a:t>, that is, the breadth of the company’s or business unit’s target market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Before using one of the two generic competitive strategies </a:t>
            </a:r>
            <a:r>
              <a:rPr lang="en-US" altLang="cs-CZ" sz="2200">
                <a:latin typeface="Arial" panose="020B0604020202020204" pitchFamily="34" charset="0"/>
              </a:rPr>
              <a:t>(lower cost or differentiation</a:t>
            </a:r>
            <a:r>
              <a:rPr lang="en-US" altLang="cs-CZ" sz="2200" smtClean="0">
                <a:latin typeface="Arial" panose="020B0604020202020204" pitchFamily="34" charset="0"/>
              </a:rPr>
              <a:t>),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firm or unit </a:t>
            </a:r>
            <a:r>
              <a:rPr lang="en-US" altLang="cs-CZ" sz="2200" b="1" i="1">
                <a:latin typeface="Arial" panose="020B0604020202020204" pitchFamily="34" charset="0"/>
              </a:rPr>
              <a:t>must choose </a:t>
            </a: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b="1" i="1">
                <a:latin typeface="Arial" panose="020B0604020202020204" pitchFamily="34" charset="0"/>
              </a:rPr>
              <a:t>range of product</a:t>
            </a:r>
            <a:r>
              <a:rPr lang="en-US" altLang="cs-CZ" sz="2200">
                <a:latin typeface="Arial" panose="020B0604020202020204" pitchFamily="34" charset="0"/>
              </a:rPr>
              <a:t> varieties it will produce, the </a:t>
            </a:r>
            <a:r>
              <a:rPr lang="en-US" altLang="cs-CZ" sz="2200" b="1" i="1" smtClean="0">
                <a:latin typeface="Arial" panose="020B0604020202020204" pitchFamily="34" charset="0"/>
              </a:rPr>
              <a:t>distribution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channels </a:t>
            </a:r>
            <a:r>
              <a:rPr lang="en-US" altLang="cs-CZ" sz="2200">
                <a:latin typeface="Arial" panose="020B0604020202020204" pitchFamily="34" charset="0"/>
              </a:rPr>
              <a:t>it will employ, the </a:t>
            </a:r>
            <a:r>
              <a:rPr lang="en-US" altLang="cs-CZ" sz="2200" b="1" i="1">
                <a:latin typeface="Arial" panose="020B0604020202020204" pitchFamily="34" charset="0"/>
              </a:rPr>
              <a:t>types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of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buyers</a:t>
            </a:r>
            <a:r>
              <a:rPr lang="en-US" altLang="cs-CZ" sz="2200">
                <a:latin typeface="Arial" panose="020B0604020202020204" pitchFamily="34" charset="0"/>
              </a:rPr>
              <a:t> it will serve, the </a:t>
            </a:r>
            <a:r>
              <a:rPr lang="en-US" altLang="cs-CZ" sz="2200" b="1" i="1">
                <a:latin typeface="Arial" panose="020B0604020202020204" pitchFamily="34" charset="0"/>
              </a:rPr>
              <a:t>geographic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areas</a:t>
            </a:r>
            <a:r>
              <a:rPr lang="en-US" altLang="cs-CZ" sz="2200">
                <a:latin typeface="Arial" panose="020B0604020202020204" pitchFamily="34" charset="0"/>
              </a:rPr>
              <a:t> in which it </a:t>
            </a:r>
            <a:r>
              <a:rPr lang="en-US" altLang="cs-CZ" sz="2200" smtClean="0">
                <a:latin typeface="Arial" panose="020B0604020202020204" pitchFamily="34" charset="0"/>
              </a:rPr>
              <a:t>will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sell</a:t>
            </a:r>
            <a:r>
              <a:rPr lang="en-US" altLang="cs-CZ" sz="2200">
                <a:latin typeface="Arial" panose="020B0604020202020204" pitchFamily="34" charset="0"/>
              </a:rPr>
              <a:t>, and the </a:t>
            </a:r>
            <a:r>
              <a:rPr lang="en-US" altLang="cs-CZ" sz="2200" b="1" i="1">
                <a:latin typeface="Arial" panose="020B0604020202020204" pitchFamily="34" charset="0"/>
              </a:rPr>
              <a:t>array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of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related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industries</a:t>
            </a:r>
            <a:r>
              <a:rPr lang="en-US" altLang="cs-CZ" sz="2200">
                <a:latin typeface="Arial" panose="020B0604020202020204" pitchFamily="34" charset="0"/>
              </a:rPr>
              <a:t> in which it will also compete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A</a:t>
            </a:r>
            <a:r>
              <a:rPr lang="en-US" altLang="cs-CZ" sz="2200" smtClean="0">
                <a:latin typeface="Arial" panose="020B0604020202020204" pitchFamily="34" charset="0"/>
              </a:rPr>
              <a:t>company </a:t>
            </a:r>
            <a:r>
              <a:rPr lang="en-US" altLang="cs-CZ" sz="2200">
                <a:latin typeface="Arial" panose="020B0604020202020204" pitchFamily="34" charset="0"/>
              </a:rPr>
              <a:t>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can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choose </a:t>
            </a: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>
                <a:latin typeface="Arial" panose="020B0604020202020204" pitchFamily="34" charset="0"/>
              </a:rPr>
              <a:t>broad target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i="1">
                <a:latin typeface="Arial" panose="020B0604020202020204" pitchFamily="34" charset="0"/>
              </a:rPr>
              <a:t>that is, aim at the middle of the mass market</a:t>
            </a:r>
            <a:r>
              <a:rPr lang="en-US" altLang="cs-CZ" sz="2200">
                <a:latin typeface="Arial" panose="020B0604020202020204" pitchFamily="34" charset="0"/>
              </a:rPr>
              <a:t>) or a </a:t>
            </a:r>
            <a:r>
              <a:rPr lang="en-US" altLang="cs-CZ" sz="2200" b="1">
                <a:latin typeface="Arial" panose="020B0604020202020204" pitchFamily="34" charset="0"/>
              </a:rPr>
              <a:t>narrow target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i="1" smtClean="0">
                <a:latin typeface="Arial" panose="020B0604020202020204" pitchFamily="34" charset="0"/>
              </a:rPr>
              <a:t>that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is</a:t>
            </a:r>
            <a:r>
              <a:rPr lang="en-US" altLang="cs-CZ" sz="2200" i="1">
                <a:latin typeface="Arial" panose="020B0604020202020204" pitchFamily="34" charset="0"/>
              </a:rPr>
              <a:t>, aim at a market niche</a:t>
            </a:r>
            <a:r>
              <a:rPr lang="en-US" altLang="cs-CZ" sz="2200">
                <a:latin typeface="Arial" panose="020B0604020202020204" pitchFamily="34" charset="0"/>
              </a:rPr>
              <a:t>).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Combining </a:t>
            </a:r>
            <a:r>
              <a:rPr lang="en-US" altLang="cs-CZ" sz="2200">
                <a:latin typeface="Arial" panose="020B0604020202020204" pitchFamily="34" charset="0"/>
              </a:rPr>
              <a:t>these two types of target markets with the </a:t>
            </a:r>
            <a:r>
              <a:rPr lang="en-US" altLang="cs-CZ" sz="2200" b="1" i="1">
                <a:latin typeface="Arial" panose="020B0604020202020204" pitchFamily="34" charset="0"/>
              </a:rPr>
              <a:t>two </a:t>
            </a:r>
            <a:r>
              <a:rPr lang="en-US" altLang="cs-CZ" sz="2200" b="1" i="1" smtClean="0">
                <a:latin typeface="Arial" panose="020B0604020202020204" pitchFamily="34" charset="0"/>
              </a:rPr>
              <a:t>competitive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strategies </a:t>
            </a:r>
            <a:r>
              <a:rPr lang="en-US" altLang="cs-CZ" sz="2200" b="1" i="1">
                <a:latin typeface="Arial" panose="020B0604020202020204" pitchFamily="34" charset="0"/>
              </a:rPr>
              <a:t>results in the four variations of generic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strategies</a:t>
            </a:r>
            <a:r>
              <a:rPr lang="cs-CZ" altLang="cs-CZ" sz="2200" b="1" i="1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415221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Porter’s </a:t>
            </a:r>
            <a:r>
              <a:rPr lang="en-US" altLang="cs-CZ" sz="2200" b="1" smtClean="0">
                <a:latin typeface="Arial" panose="020B0604020202020204" pitchFamily="34" charset="0"/>
              </a:rPr>
              <a:t>Generic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Competitive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When the lower-cost and </a:t>
            </a:r>
            <a:r>
              <a:rPr lang="en-US" altLang="cs-CZ" sz="2200" b="1" i="1">
                <a:latin typeface="Arial" panose="020B0604020202020204" pitchFamily="34" charset="0"/>
              </a:rPr>
              <a:t>differentiation strategies </a:t>
            </a:r>
            <a:r>
              <a:rPr lang="en-US" altLang="cs-CZ" sz="2200">
                <a:latin typeface="Arial" panose="020B0604020202020204" pitchFamily="34" charset="0"/>
              </a:rPr>
              <a:t>have a broad mass-market target, they </a:t>
            </a:r>
            <a:r>
              <a:rPr lang="en-US" altLang="cs-CZ" sz="2200" smtClean="0">
                <a:latin typeface="Arial" panose="020B0604020202020204" pitchFamily="34" charset="0"/>
              </a:rPr>
              <a:t>are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simply </a:t>
            </a:r>
            <a:r>
              <a:rPr lang="en-US" altLang="cs-CZ" sz="2200">
                <a:latin typeface="Arial" panose="020B0604020202020204" pitchFamily="34" charset="0"/>
              </a:rPr>
              <a:t>called cost leadership and differentiation.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When </a:t>
            </a:r>
            <a:r>
              <a:rPr lang="en-US" altLang="cs-CZ" sz="2200">
                <a:latin typeface="Arial" panose="020B0604020202020204" pitchFamily="34" charset="0"/>
              </a:rPr>
              <a:t>they are focused on a </a:t>
            </a:r>
            <a:r>
              <a:rPr lang="en-US" altLang="cs-CZ" sz="2200" b="1" i="1">
                <a:latin typeface="Arial" panose="020B0604020202020204" pitchFamily="34" charset="0"/>
              </a:rPr>
              <a:t>market </a:t>
            </a:r>
            <a:r>
              <a:rPr lang="en-US" altLang="cs-CZ" sz="2200" b="1" i="1" smtClean="0">
                <a:latin typeface="Arial" panose="020B0604020202020204" pitchFamily="34" charset="0"/>
              </a:rPr>
              <a:t>niche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(narrow </a:t>
            </a:r>
            <a:r>
              <a:rPr lang="en-US" altLang="cs-CZ" sz="2200">
                <a:latin typeface="Arial" panose="020B0604020202020204" pitchFamily="34" charset="0"/>
              </a:rPr>
              <a:t>target), however, they are called cost focus </a:t>
            </a:r>
            <a:r>
              <a:rPr lang="en-US" altLang="cs-CZ" sz="2200" smtClean="0">
                <a:latin typeface="Arial" panose="020B0604020202020204" pitchFamily="34" charset="0"/>
              </a:rPr>
              <a:t>and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differentiation </a:t>
            </a:r>
            <a:r>
              <a:rPr lang="en-US" altLang="cs-CZ" sz="2200">
                <a:latin typeface="Arial" panose="020B0604020202020204" pitchFamily="34" charset="0"/>
              </a:rPr>
              <a:t>focus.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9071" t="13809" r="17750" b="17048"/>
          <a:stretch/>
        </p:blipFill>
        <p:spPr>
          <a:xfrm>
            <a:off x="4490357" y="1700822"/>
            <a:ext cx="4457700" cy="40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Cost leadership </a:t>
            </a:r>
            <a:r>
              <a:rPr lang="en-US" altLang="cs-CZ" sz="2200">
                <a:latin typeface="Arial" panose="020B0604020202020204" pitchFamily="34" charset="0"/>
              </a:rPr>
              <a:t>is a lower-cost competitive strategy that aims at the broad mass </a:t>
            </a:r>
            <a:r>
              <a:rPr lang="en-US" altLang="cs-CZ" sz="2200" smtClean="0">
                <a:latin typeface="Arial" panose="020B0604020202020204" pitchFamily="34" charset="0"/>
              </a:rPr>
              <a:t>market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requires “aggressive construction of efficient-scale facilities, vigorous pursuit of cost </a:t>
            </a:r>
            <a:r>
              <a:rPr lang="en-US" altLang="cs-CZ" sz="2200" smtClean="0">
                <a:latin typeface="Arial" panose="020B0604020202020204" pitchFamily="34" charset="0"/>
              </a:rPr>
              <a:t>reductions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from </a:t>
            </a:r>
            <a:r>
              <a:rPr lang="en-US" altLang="cs-CZ" sz="2200">
                <a:latin typeface="Arial" panose="020B0604020202020204" pitchFamily="34" charset="0"/>
              </a:rPr>
              <a:t>experience, tight cost and overhead control, avoidance of marginal customer </a:t>
            </a:r>
            <a:r>
              <a:rPr lang="en-US" altLang="cs-CZ" sz="2200" smtClean="0">
                <a:latin typeface="Arial" panose="020B0604020202020204" pitchFamily="34" charset="0"/>
              </a:rPr>
              <a:t>accounts,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cost minimization in areas like R&amp;D, service, sales force, advertising, and </a:t>
            </a:r>
            <a:r>
              <a:rPr lang="en-US" altLang="cs-CZ" sz="2200" smtClean="0">
                <a:latin typeface="Arial" panose="020B0604020202020204" pitchFamily="34" charset="0"/>
              </a:rPr>
              <a:t>so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on.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Because of its lower costs, the </a:t>
            </a:r>
            <a:r>
              <a:rPr lang="en-US" altLang="cs-CZ" sz="1800" b="1">
                <a:latin typeface="Arial" panose="020B0604020202020204" pitchFamily="34" charset="0"/>
              </a:rPr>
              <a:t>cost leader is able to charge a lower price for its </a:t>
            </a:r>
            <a:r>
              <a:rPr lang="en-US" altLang="cs-CZ" sz="1800" b="1" smtClean="0">
                <a:latin typeface="Arial" panose="020B0604020202020204" pitchFamily="34" charset="0"/>
              </a:rPr>
              <a:t>products</a:t>
            </a:r>
            <a:r>
              <a:rPr lang="cs-CZ" altLang="cs-CZ" sz="1800" b="1" smtClean="0">
                <a:latin typeface="Arial" panose="020B0604020202020204" pitchFamily="34" charset="0"/>
              </a:rPr>
              <a:t> </a:t>
            </a:r>
            <a:r>
              <a:rPr lang="en-US" altLang="cs-CZ" sz="1800" b="1" smtClean="0">
                <a:latin typeface="Arial" panose="020B0604020202020204" pitchFamily="34" charset="0"/>
              </a:rPr>
              <a:t>than </a:t>
            </a:r>
            <a:r>
              <a:rPr lang="en-US" altLang="cs-CZ" sz="1800" b="1">
                <a:latin typeface="Arial" panose="020B0604020202020204" pitchFamily="34" charset="0"/>
              </a:rPr>
              <a:t>its competitors </a:t>
            </a:r>
            <a:r>
              <a:rPr lang="en-US" altLang="cs-CZ" sz="1800">
                <a:latin typeface="Arial" panose="020B0604020202020204" pitchFamily="34" charset="0"/>
              </a:rPr>
              <a:t>and still make a satisfactory profit. Although it may not necessarily </a:t>
            </a:r>
            <a:r>
              <a:rPr lang="en-US" altLang="cs-CZ" sz="1800" smtClean="0">
                <a:latin typeface="Arial" panose="020B0604020202020204" pitchFamily="34" charset="0"/>
              </a:rPr>
              <a:t>have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the </a:t>
            </a:r>
            <a:r>
              <a:rPr lang="en-US" altLang="cs-CZ" sz="1800">
                <a:latin typeface="Arial" panose="020B0604020202020204" pitchFamily="34" charset="0"/>
              </a:rPr>
              <a:t>lowest costs in the industry, it has lower costs than its competitors.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Some </a:t>
            </a:r>
            <a:r>
              <a:rPr lang="en-US" altLang="cs-CZ" sz="1800">
                <a:latin typeface="Arial" panose="020B0604020202020204" pitchFamily="34" charset="0"/>
              </a:rPr>
              <a:t>companies </a:t>
            </a:r>
            <a:r>
              <a:rPr lang="en-US" altLang="cs-CZ" sz="1800" smtClean="0">
                <a:latin typeface="Arial" panose="020B0604020202020204" pitchFamily="34" charset="0"/>
              </a:rPr>
              <a:t>successfully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following </a:t>
            </a:r>
            <a:r>
              <a:rPr lang="en-US" altLang="cs-CZ" sz="1800">
                <a:latin typeface="Arial" panose="020B0604020202020204" pitchFamily="34" charset="0"/>
              </a:rPr>
              <a:t>this strategy are Wal-Mart (discount retailing), McDonald’s (</a:t>
            </a:r>
            <a:r>
              <a:rPr lang="en-US" altLang="cs-CZ" sz="1800" smtClean="0">
                <a:latin typeface="Arial" panose="020B0604020202020204" pitchFamily="34" charset="0"/>
              </a:rPr>
              <a:t>fast-food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restaurants</a:t>
            </a:r>
            <a:r>
              <a:rPr lang="en-US" altLang="cs-CZ" sz="1800">
                <a:latin typeface="Arial" panose="020B0604020202020204" pitchFamily="34" charset="0"/>
              </a:rPr>
              <a:t>), Dell (computers), Alamo (rental cars), Aldi (grocery stores), Southwest </a:t>
            </a:r>
            <a:r>
              <a:rPr lang="en-US" altLang="cs-CZ" sz="1800" smtClean="0">
                <a:latin typeface="Arial" panose="020B0604020202020204" pitchFamily="34" charset="0"/>
              </a:rPr>
              <a:t>Airlines,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and </a:t>
            </a:r>
            <a:r>
              <a:rPr lang="en-US" altLang="cs-CZ" sz="1800">
                <a:latin typeface="Arial" panose="020B0604020202020204" pitchFamily="34" charset="0"/>
              </a:rPr>
              <a:t>Timex (watches).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Objectives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74299"/>
            <a:ext cx="847725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Objectives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Objectives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are the end results of planned activity.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They </a:t>
            </a:r>
            <a:r>
              <a:rPr lang="en-US" altLang="cs-CZ" sz="2200">
                <a:latin typeface="Arial" panose="020B0604020202020204" pitchFamily="34" charset="0"/>
              </a:rPr>
              <a:t>should be stated as action verbs </a:t>
            </a:r>
            <a:r>
              <a:rPr lang="en-US" altLang="cs-CZ" sz="2200" smtClean="0">
                <a:latin typeface="Arial" panose="020B0604020202020204" pitchFamily="34" charset="0"/>
              </a:rPr>
              <a:t>and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tell </a:t>
            </a:r>
            <a:r>
              <a:rPr lang="en-US" altLang="cs-CZ" sz="2200">
                <a:latin typeface="Arial" panose="020B0604020202020204" pitchFamily="34" charset="0"/>
              </a:rPr>
              <a:t>what is to be accomplished by when and quantified if possible.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achievement of </a:t>
            </a:r>
            <a:r>
              <a:rPr lang="en-US" altLang="cs-CZ" sz="2200" smtClean="0">
                <a:latin typeface="Arial" panose="020B0604020202020204" pitchFamily="34" charset="0"/>
              </a:rPr>
              <a:t>corporate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objectives </a:t>
            </a:r>
            <a:r>
              <a:rPr lang="en-US" altLang="cs-CZ" sz="2200">
                <a:latin typeface="Arial" panose="020B0604020202020204" pitchFamily="34" charset="0"/>
              </a:rPr>
              <a:t>should result in the fulfillment of a corporation’s mission.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In </a:t>
            </a:r>
            <a:r>
              <a:rPr lang="en-US" altLang="cs-CZ" sz="1800">
                <a:latin typeface="Arial" panose="020B0604020202020204" pitchFamily="34" charset="0"/>
              </a:rPr>
              <a:t>effect, </a:t>
            </a:r>
            <a:r>
              <a:rPr lang="en-US" altLang="cs-CZ" sz="1800" smtClean="0">
                <a:latin typeface="Arial" panose="020B0604020202020204" pitchFamily="34" charset="0"/>
              </a:rPr>
              <a:t>this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is </a:t>
            </a:r>
            <a:r>
              <a:rPr lang="en-US" altLang="cs-CZ" sz="1800">
                <a:latin typeface="Arial" panose="020B0604020202020204" pitchFamily="34" charset="0"/>
              </a:rPr>
              <a:t>what society gives back to the corporation when the corporation does a good job of </a:t>
            </a:r>
            <a:r>
              <a:rPr lang="en-US" altLang="cs-CZ" sz="1800" smtClean="0">
                <a:latin typeface="Arial" panose="020B0604020202020204" pitchFamily="34" charset="0"/>
              </a:rPr>
              <a:t>fulfilling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its </a:t>
            </a:r>
            <a:r>
              <a:rPr lang="en-US" altLang="cs-CZ" sz="1800">
                <a:latin typeface="Arial" panose="020B0604020202020204" pitchFamily="34" charset="0"/>
              </a:rPr>
              <a:t>mission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term </a:t>
            </a:r>
            <a:r>
              <a:rPr lang="en-US" altLang="cs-CZ" sz="2200" b="1">
                <a:latin typeface="Arial" panose="020B0604020202020204" pitchFamily="34" charset="0"/>
              </a:rPr>
              <a:t>goal</a:t>
            </a:r>
            <a:r>
              <a:rPr lang="en-US" altLang="cs-CZ" sz="2200">
                <a:latin typeface="Arial" panose="020B0604020202020204" pitchFamily="34" charset="0"/>
              </a:rPr>
              <a:t> is often used interchangeably with the term objective.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cs-CZ" altLang="cs-CZ" sz="1800" smtClean="0">
                <a:latin typeface="Arial" panose="020B0604020202020204" pitchFamily="34" charset="0"/>
              </a:rPr>
              <a:t>W</a:t>
            </a:r>
            <a:r>
              <a:rPr lang="en-US" altLang="cs-CZ" sz="1800" smtClean="0">
                <a:latin typeface="Arial" panose="020B0604020202020204" pitchFamily="34" charset="0"/>
              </a:rPr>
              <a:t>e prefer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to </a:t>
            </a:r>
            <a:r>
              <a:rPr lang="en-US" altLang="cs-CZ" sz="1800">
                <a:latin typeface="Arial" panose="020B0604020202020204" pitchFamily="34" charset="0"/>
              </a:rPr>
              <a:t>differentiate the two terms. In contrast to an objective, we consider a goal as an </a:t>
            </a:r>
            <a:r>
              <a:rPr lang="en-US" altLang="cs-CZ" sz="1800" smtClean="0">
                <a:latin typeface="Arial" panose="020B0604020202020204" pitchFamily="34" charset="0"/>
              </a:rPr>
              <a:t>openended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statement </a:t>
            </a:r>
            <a:r>
              <a:rPr lang="en-US" altLang="cs-CZ" sz="1800">
                <a:latin typeface="Arial" panose="020B0604020202020204" pitchFamily="34" charset="0"/>
              </a:rPr>
              <a:t>of what one wants to accomplish, with no quantification of what is to </a:t>
            </a:r>
            <a:r>
              <a:rPr lang="en-US" altLang="cs-CZ" sz="1800" smtClean="0">
                <a:latin typeface="Arial" panose="020B0604020202020204" pitchFamily="34" charset="0"/>
              </a:rPr>
              <a:t>be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achieved </a:t>
            </a:r>
            <a:r>
              <a:rPr lang="en-US" altLang="cs-CZ" sz="1800">
                <a:latin typeface="Arial" panose="020B0604020202020204" pitchFamily="34" charset="0"/>
              </a:rPr>
              <a:t>and no time criteria for completion. </a:t>
            </a:r>
            <a:r>
              <a:rPr lang="en-US" altLang="cs-CZ" sz="1800" i="1">
                <a:latin typeface="Arial" panose="020B0604020202020204" pitchFamily="34" charset="0"/>
              </a:rPr>
              <a:t>For example, a simple statement of “</a:t>
            </a:r>
            <a:r>
              <a:rPr lang="en-US" altLang="cs-CZ" sz="1800" i="1" smtClean="0">
                <a:latin typeface="Arial" panose="020B0604020202020204" pitchFamily="34" charset="0"/>
              </a:rPr>
              <a:t>increased</a:t>
            </a:r>
            <a:r>
              <a:rPr lang="cs-CZ" altLang="cs-CZ" sz="1800" i="1" smtClean="0">
                <a:latin typeface="Arial" panose="020B0604020202020204" pitchFamily="34" charset="0"/>
              </a:rPr>
              <a:t> </a:t>
            </a:r>
            <a:r>
              <a:rPr lang="en-US" altLang="cs-CZ" sz="1800" i="1" smtClean="0">
                <a:latin typeface="Arial" panose="020B0604020202020204" pitchFamily="34" charset="0"/>
              </a:rPr>
              <a:t>profitability</a:t>
            </a:r>
            <a:r>
              <a:rPr lang="en-US" altLang="cs-CZ" sz="1800" i="1">
                <a:latin typeface="Arial" panose="020B0604020202020204" pitchFamily="34" charset="0"/>
              </a:rPr>
              <a:t>” is thus a goal, not an objective, because it does not state how much profit the </a:t>
            </a:r>
            <a:r>
              <a:rPr lang="en-US" altLang="cs-CZ" sz="1800" i="1" smtClean="0">
                <a:latin typeface="Arial" panose="020B0604020202020204" pitchFamily="34" charset="0"/>
              </a:rPr>
              <a:t>firm</a:t>
            </a:r>
            <a:r>
              <a:rPr lang="cs-CZ" altLang="cs-CZ" sz="1800" i="1" smtClean="0">
                <a:latin typeface="Arial" panose="020B0604020202020204" pitchFamily="34" charset="0"/>
              </a:rPr>
              <a:t> </a:t>
            </a:r>
            <a:r>
              <a:rPr lang="en-US" altLang="cs-CZ" sz="1800" i="1" smtClean="0">
                <a:latin typeface="Arial" panose="020B0604020202020204" pitchFamily="34" charset="0"/>
              </a:rPr>
              <a:t>wants </a:t>
            </a:r>
            <a:r>
              <a:rPr lang="en-US" altLang="cs-CZ" sz="1800" i="1">
                <a:latin typeface="Arial" panose="020B0604020202020204" pitchFamily="34" charset="0"/>
              </a:rPr>
              <a:t>to make the next year</a:t>
            </a:r>
            <a:r>
              <a:rPr lang="en-US" altLang="cs-CZ" sz="1800" i="1" smtClean="0">
                <a:latin typeface="Arial" panose="020B0604020202020204" pitchFamily="34" charset="0"/>
              </a:rPr>
              <a:t>.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good </a:t>
            </a:r>
            <a:r>
              <a:rPr lang="en-US" altLang="cs-CZ" sz="1800">
                <a:latin typeface="Arial" panose="020B0604020202020204" pitchFamily="34" charset="0"/>
              </a:rPr>
              <a:t>objective should be action-oriented and begin with </a:t>
            </a:r>
            <a:r>
              <a:rPr lang="en-US" altLang="cs-CZ" sz="1800" smtClean="0">
                <a:latin typeface="Arial" panose="020B0604020202020204" pitchFamily="34" charset="0"/>
              </a:rPr>
              <a:t>the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word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to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Cost leadership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Having </a:t>
            </a:r>
            <a:r>
              <a:rPr lang="en-US" altLang="cs-CZ" sz="2200" b="1" i="1">
                <a:latin typeface="Arial" panose="020B0604020202020204" pitchFamily="34" charset="0"/>
              </a:rPr>
              <a:t>a lower-cost position </a:t>
            </a:r>
            <a:r>
              <a:rPr lang="en-US" altLang="cs-CZ" sz="2200">
                <a:latin typeface="Arial" panose="020B0604020202020204" pitchFamily="34" charset="0"/>
              </a:rPr>
              <a:t>also gives a company 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defense </a:t>
            </a:r>
            <a:r>
              <a:rPr lang="en-US" altLang="cs-CZ" sz="2200" b="1" i="1">
                <a:latin typeface="Arial" panose="020B0604020202020204" pitchFamily="34" charset="0"/>
              </a:rPr>
              <a:t>against rivals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L</a:t>
            </a:r>
            <a:r>
              <a:rPr lang="en-US" altLang="cs-CZ" sz="2200" smtClean="0">
                <a:latin typeface="Arial" panose="020B0604020202020204" pitchFamily="34" charset="0"/>
              </a:rPr>
              <a:t>ower </a:t>
            </a:r>
            <a:r>
              <a:rPr lang="en-US" altLang="cs-CZ" sz="2200">
                <a:latin typeface="Arial" panose="020B0604020202020204" pitchFamily="34" charset="0"/>
              </a:rPr>
              <a:t>costs allow it to continue to earn profits during times of </a:t>
            </a:r>
            <a:r>
              <a:rPr lang="en-US" altLang="cs-CZ" sz="2200" smtClean="0">
                <a:latin typeface="Arial" panose="020B0604020202020204" pitchFamily="34" charset="0"/>
              </a:rPr>
              <a:t>heavy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competition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r>
              <a:rPr lang="cs-CZ" altLang="cs-CZ" sz="2200" b="1" i="1">
                <a:latin typeface="Arial" panose="020B0604020202020204" pitchFamily="34" charset="0"/>
              </a:rPr>
              <a:t>H</a:t>
            </a:r>
            <a:r>
              <a:rPr lang="en-US" altLang="cs-CZ" sz="2200" b="1" i="1" smtClean="0">
                <a:latin typeface="Arial" panose="020B0604020202020204" pitchFamily="34" charset="0"/>
              </a:rPr>
              <a:t>igh </a:t>
            </a:r>
            <a:r>
              <a:rPr lang="en-US" altLang="cs-CZ" sz="2200" b="1" i="1">
                <a:latin typeface="Arial" panose="020B0604020202020204" pitchFamily="34" charset="0"/>
              </a:rPr>
              <a:t>market share means </a:t>
            </a:r>
            <a:r>
              <a:rPr lang="en-US" altLang="cs-CZ" sz="2200">
                <a:latin typeface="Arial" panose="020B0604020202020204" pitchFamily="34" charset="0"/>
              </a:rPr>
              <a:t>that it will have </a:t>
            </a:r>
            <a:r>
              <a:rPr lang="en-US" altLang="cs-CZ" sz="2200" b="1" i="1">
                <a:latin typeface="Arial" panose="020B0604020202020204" pitchFamily="34" charset="0"/>
              </a:rPr>
              <a:t>high bargaining power </a:t>
            </a:r>
            <a:r>
              <a:rPr lang="en-US" altLang="cs-CZ" sz="2200">
                <a:latin typeface="Arial" panose="020B0604020202020204" pitchFamily="34" charset="0"/>
              </a:rPr>
              <a:t>relative to </a:t>
            </a:r>
            <a:r>
              <a:rPr lang="en-US" altLang="cs-CZ" sz="2200" smtClean="0">
                <a:latin typeface="Arial" panose="020B0604020202020204" pitchFamily="34" charset="0"/>
              </a:rPr>
              <a:t>its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suppliers </a:t>
            </a:r>
            <a:r>
              <a:rPr lang="en-US" altLang="cs-CZ" sz="2200">
                <a:latin typeface="Arial" panose="020B0604020202020204" pitchFamily="34" charset="0"/>
              </a:rPr>
              <a:t>(because it buys in large quantities).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L</a:t>
            </a:r>
            <a:r>
              <a:rPr lang="en-US" altLang="cs-CZ" sz="2200" smtClean="0">
                <a:latin typeface="Arial" panose="020B0604020202020204" pitchFamily="34" charset="0"/>
              </a:rPr>
              <a:t>ow </a:t>
            </a:r>
            <a:r>
              <a:rPr lang="en-US" altLang="cs-CZ" sz="2200">
                <a:latin typeface="Arial" panose="020B0604020202020204" pitchFamily="34" charset="0"/>
              </a:rPr>
              <a:t>price will also </a:t>
            </a:r>
            <a:r>
              <a:rPr lang="en-US" altLang="cs-CZ" sz="2200" b="1" i="1">
                <a:latin typeface="Arial" panose="020B0604020202020204" pitchFamily="34" charset="0"/>
              </a:rPr>
              <a:t>serve as a barrier to </a:t>
            </a:r>
            <a:r>
              <a:rPr lang="en-US" altLang="cs-CZ" sz="2200" b="1" i="1" smtClean="0">
                <a:latin typeface="Arial" panose="020B0604020202020204" pitchFamily="34" charset="0"/>
              </a:rPr>
              <a:t>entry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because </a:t>
            </a:r>
            <a:r>
              <a:rPr lang="en-US" altLang="cs-CZ" sz="2200">
                <a:latin typeface="Arial" panose="020B0604020202020204" pitchFamily="34" charset="0"/>
              </a:rPr>
              <a:t>few new entrants will be able to match the leader’s cost advantage. As a result, </a:t>
            </a:r>
            <a:r>
              <a:rPr lang="en-US" altLang="cs-CZ" sz="2200" b="1" i="1" smtClean="0">
                <a:latin typeface="Arial" panose="020B0604020202020204" pitchFamily="34" charset="0"/>
              </a:rPr>
              <a:t>cost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leaders </a:t>
            </a:r>
            <a:r>
              <a:rPr lang="en-US" altLang="cs-CZ" sz="2200" b="1" i="1">
                <a:latin typeface="Arial" panose="020B0604020202020204" pitchFamily="34" charset="0"/>
              </a:rPr>
              <a:t>are likely to earn above-average returns on investment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Differentiation</a:t>
            </a:r>
            <a:r>
              <a:rPr lang="en-US" altLang="cs-CZ" sz="2200">
                <a:latin typeface="Arial" panose="020B0604020202020204" pitchFamily="34" charset="0"/>
              </a:rPr>
              <a:t> is aimed at the </a:t>
            </a:r>
            <a:r>
              <a:rPr lang="en-US" altLang="cs-CZ" sz="2200" b="1" i="1">
                <a:latin typeface="Arial" panose="020B0604020202020204" pitchFamily="34" charset="0"/>
              </a:rPr>
              <a:t>broad mass market </a:t>
            </a:r>
            <a:r>
              <a:rPr lang="en-US" altLang="cs-CZ" sz="2200">
                <a:latin typeface="Arial" panose="020B0604020202020204" pitchFamily="34" charset="0"/>
              </a:rPr>
              <a:t>and involves the creation of a product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service </a:t>
            </a:r>
            <a:r>
              <a:rPr lang="en-US" altLang="cs-CZ" sz="2200">
                <a:latin typeface="Arial" panose="020B0604020202020204" pitchFamily="34" charset="0"/>
              </a:rPr>
              <a:t>that is perceived throughout its industry as unique.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company 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may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then </a:t>
            </a:r>
            <a:r>
              <a:rPr lang="en-US" altLang="cs-CZ" sz="2200" b="1" i="1">
                <a:latin typeface="Arial" panose="020B0604020202020204" pitchFamily="34" charset="0"/>
              </a:rPr>
              <a:t>charge a premium </a:t>
            </a:r>
            <a:r>
              <a:rPr lang="en-US" altLang="cs-CZ" sz="2200">
                <a:latin typeface="Arial" panose="020B0604020202020204" pitchFamily="34" charset="0"/>
              </a:rPr>
              <a:t>for its product. This specialty can be associated with </a:t>
            </a:r>
            <a:r>
              <a:rPr lang="en-US" altLang="cs-CZ" sz="2200" i="1">
                <a:latin typeface="Arial" panose="020B0604020202020204" pitchFamily="34" charset="0"/>
              </a:rPr>
              <a:t>design or brand </a:t>
            </a:r>
            <a:r>
              <a:rPr lang="en-US" altLang="cs-CZ" sz="2200" i="1" smtClean="0">
                <a:latin typeface="Arial" panose="020B0604020202020204" pitchFamily="34" charset="0"/>
              </a:rPr>
              <a:t>image,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technology</a:t>
            </a:r>
            <a:r>
              <a:rPr lang="en-US" altLang="cs-CZ" sz="2200" i="1">
                <a:latin typeface="Arial" panose="020B0604020202020204" pitchFamily="34" charset="0"/>
              </a:rPr>
              <a:t>, features, a dealer network, or customer service</a:t>
            </a:r>
            <a:r>
              <a:rPr lang="en-US" altLang="cs-CZ" sz="2200" i="1" smtClean="0">
                <a:latin typeface="Arial" panose="020B0604020202020204" pitchFamily="34" charset="0"/>
              </a:rPr>
              <a:t>.</a:t>
            </a:r>
            <a:endParaRPr lang="cs-CZ" altLang="cs-CZ" sz="22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Differentiation is a viable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strategy </a:t>
            </a:r>
            <a:r>
              <a:rPr lang="en-US" altLang="cs-CZ" sz="2200" b="1" i="1">
                <a:latin typeface="Arial" panose="020B0604020202020204" pitchFamily="34" charset="0"/>
              </a:rPr>
              <a:t>for earning above-average returns</a:t>
            </a:r>
            <a:r>
              <a:rPr lang="en-US" altLang="cs-CZ" sz="2200">
                <a:latin typeface="Arial" panose="020B0604020202020204" pitchFamily="34" charset="0"/>
              </a:rPr>
              <a:t> in a specific business because the resulting </a:t>
            </a:r>
            <a:r>
              <a:rPr lang="en-US" altLang="cs-CZ" sz="2200" b="1" i="1">
                <a:latin typeface="Arial" panose="020B0604020202020204" pitchFamily="34" charset="0"/>
              </a:rPr>
              <a:t>brand </a:t>
            </a:r>
            <a:r>
              <a:rPr lang="en-US" altLang="cs-CZ" sz="2200" b="1" i="1" smtClean="0">
                <a:latin typeface="Arial" panose="020B0604020202020204" pitchFamily="34" charset="0"/>
              </a:rPr>
              <a:t>loyalty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lowers </a:t>
            </a:r>
            <a:r>
              <a:rPr lang="en-US" altLang="cs-CZ" sz="2200" b="1" i="1">
                <a:latin typeface="Arial" panose="020B0604020202020204" pitchFamily="34" charset="0"/>
              </a:rPr>
              <a:t>customers’ sensitivity to price</a:t>
            </a:r>
            <a:r>
              <a:rPr lang="en-US" altLang="cs-CZ" sz="2200">
                <a:latin typeface="Arial" panose="020B0604020202020204" pitchFamily="34" charset="0"/>
              </a:rPr>
              <a:t>. Increased costs can usually be passed on to the </a:t>
            </a:r>
            <a:r>
              <a:rPr lang="en-US" altLang="cs-CZ" sz="2200" smtClean="0">
                <a:latin typeface="Arial" panose="020B0604020202020204" pitchFamily="34" charset="0"/>
              </a:rPr>
              <a:t>buyers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9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Buyer </a:t>
            </a:r>
            <a:r>
              <a:rPr lang="en-US" altLang="cs-CZ" sz="2200">
                <a:latin typeface="Arial" panose="020B0604020202020204" pitchFamily="34" charset="0"/>
              </a:rPr>
              <a:t>loyalty also serves as an </a:t>
            </a:r>
            <a:r>
              <a:rPr lang="en-US" altLang="cs-CZ" sz="2200" b="1" i="1">
                <a:latin typeface="Arial" panose="020B0604020202020204" pitchFamily="34" charset="0"/>
              </a:rPr>
              <a:t>entry barrier</a:t>
            </a:r>
            <a:r>
              <a:rPr lang="en-US" altLang="cs-CZ" sz="2200">
                <a:latin typeface="Arial" panose="020B0604020202020204" pitchFamily="34" charset="0"/>
              </a:rPr>
              <a:t>; new firms must develop their own distinctive </a:t>
            </a:r>
            <a:r>
              <a:rPr lang="en-US" altLang="cs-CZ" sz="2200" smtClean="0">
                <a:latin typeface="Arial" panose="020B0604020202020204" pitchFamily="34" charset="0"/>
              </a:rPr>
              <a:t>competence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 </a:t>
            </a:r>
            <a:r>
              <a:rPr lang="en-US" altLang="cs-CZ" sz="2200">
                <a:latin typeface="Arial" panose="020B0604020202020204" pitchFamily="34" charset="0"/>
              </a:rPr>
              <a:t>differentiate their products in some way in order to compete successfully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Examples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of </a:t>
            </a:r>
            <a:r>
              <a:rPr lang="en-US" altLang="cs-CZ" sz="2000">
                <a:latin typeface="Arial" panose="020B0604020202020204" pitchFamily="34" charset="0"/>
              </a:rPr>
              <a:t>companies that successfully use a differentiation strategy are Walt Disney Productions (entertainment</a:t>
            </a:r>
            <a:r>
              <a:rPr lang="en-US" altLang="cs-CZ" sz="2000" smtClean="0">
                <a:latin typeface="Arial" panose="020B0604020202020204" pitchFamily="34" charset="0"/>
              </a:rPr>
              <a:t>),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BMW </a:t>
            </a:r>
            <a:r>
              <a:rPr lang="en-US" altLang="cs-CZ" sz="2000">
                <a:latin typeface="Arial" panose="020B0604020202020204" pitchFamily="34" charset="0"/>
              </a:rPr>
              <a:t>(automobiles), Nike (athletic shoes), Apple Computer (computers and </a:t>
            </a:r>
            <a:r>
              <a:rPr lang="cs-CZ" altLang="cs-CZ" sz="2000" smtClean="0">
                <a:latin typeface="Arial" panose="020B0604020202020204" pitchFamily="34" charset="0"/>
              </a:rPr>
              <a:t>smart </a:t>
            </a:r>
            <a:r>
              <a:rPr lang="en-US" altLang="cs-CZ" sz="2000" smtClean="0">
                <a:latin typeface="Arial" panose="020B0604020202020204" pitchFamily="34" charset="0"/>
              </a:rPr>
              <a:t>phones</a:t>
            </a:r>
            <a:r>
              <a:rPr lang="en-US" altLang="cs-CZ" sz="2000">
                <a:latin typeface="Arial" panose="020B0604020202020204" pitchFamily="34" charset="0"/>
              </a:rPr>
              <a:t>), and Pacar (trucks</a:t>
            </a:r>
            <a:r>
              <a:rPr lang="en-US" altLang="cs-CZ" sz="2000" smtClean="0">
                <a:latin typeface="Arial" panose="020B0604020202020204" pitchFamily="34" charset="0"/>
              </a:rPr>
              <a:t>).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Research does suggest that a </a:t>
            </a:r>
            <a:r>
              <a:rPr lang="en-US" altLang="cs-CZ" sz="2200" b="1" i="1" smtClean="0">
                <a:latin typeface="Arial" panose="020B0604020202020204" pitchFamily="34" charset="0"/>
              </a:rPr>
              <a:t>differentiation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strategy </a:t>
            </a:r>
            <a:r>
              <a:rPr lang="en-US" altLang="cs-CZ" sz="2200" b="1" i="1">
                <a:latin typeface="Arial" panose="020B0604020202020204" pitchFamily="34" charset="0"/>
              </a:rPr>
              <a:t>is more likely to generate higher profits than does a low-cost strategy </a:t>
            </a:r>
            <a:r>
              <a:rPr lang="en-US" altLang="cs-CZ" sz="2200" smtClean="0">
                <a:latin typeface="Arial" panose="020B0604020202020204" pitchFamily="34" charset="0"/>
              </a:rPr>
              <a:t>because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differentiation </a:t>
            </a:r>
            <a:r>
              <a:rPr lang="en-US" altLang="cs-CZ" sz="2200">
                <a:latin typeface="Arial" panose="020B0604020202020204" pitchFamily="34" charset="0"/>
              </a:rPr>
              <a:t>creates a better entry barrier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low-cost </a:t>
            </a:r>
            <a:r>
              <a:rPr lang="en-US" altLang="cs-CZ" sz="2200">
                <a:latin typeface="Arial" panose="020B0604020202020204" pitchFamily="34" charset="0"/>
              </a:rPr>
              <a:t>strategy is more likely, however, to </a:t>
            </a:r>
            <a:r>
              <a:rPr lang="en-US" altLang="cs-CZ" sz="2200" smtClean="0">
                <a:latin typeface="Arial" panose="020B0604020202020204" pitchFamily="34" charset="0"/>
              </a:rPr>
              <a:t>generate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increases </a:t>
            </a:r>
            <a:r>
              <a:rPr lang="en-US" altLang="cs-CZ" sz="2200">
                <a:latin typeface="Arial" panose="020B0604020202020204" pitchFamily="34" charset="0"/>
              </a:rPr>
              <a:t>in market </a:t>
            </a:r>
            <a:r>
              <a:rPr lang="en-US" altLang="cs-CZ" sz="2200" smtClean="0">
                <a:latin typeface="Arial" panose="020B0604020202020204" pitchFamily="34" charset="0"/>
              </a:rPr>
              <a:t>share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Cost focus </a:t>
            </a:r>
            <a:r>
              <a:rPr lang="en-US" altLang="cs-CZ" sz="2200">
                <a:latin typeface="Arial" panose="020B0604020202020204" pitchFamily="34" charset="0"/>
              </a:rPr>
              <a:t>is a </a:t>
            </a:r>
            <a:r>
              <a:rPr lang="en-US" altLang="cs-CZ" sz="2200" b="1" i="1">
                <a:latin typeface="Arial" panose="020B0604020202020204" pitchFamily="34" charset="0"/>
              </a:rPr>
              <a:t>low-cost competitive strategy </a:t>
            </a:r>
            <a:r>
              <a:rPr lang="en-US" altLang="cs-CZ" sz="2200">
                <a:latin typeface="Arial" panose="020B0604020202020204" pitchFamily="34" charset="0"/>
              </a:rPr>
              <a:t>that </a:t>
            </a:r>
            <a:r>
              <a:rPr lang="en-US" altLang="cs-CZ" sz="2200" b="1" i="1">
                <a:latin typeface="Arial" panose="020B0604020202020204" pitchFamily="34" charset="0"/>
              </a:rPr>
              <a:t>focuses on a particular buyer group </a:t>
            </a:r>
            <a:r>
              <a:rPr lang="en-US" altLang="cs-CZ" sz="2200" b="1" i="1" smtClean="0">
                <a:latin typeface="Arial" panose="020B0604020202020204" pitchFamily="34" charset="0"/>
              </a:rPr>
              <a:t>or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geographic </a:t>
            </a:r>
            <a:r>
              <a:rPr lang="en-US" altLang="cs-CZ" sz="2200" b="1" i="1">
                <a:latin typeface="Arial" panose="020B0604020202020204" pitchFamily="34" charset="0"/>
              </a:rPr>
              <a:t>market </a:t>
            </a:r>
            <a:r>
              <a:rPr lang="en-US" altLang="cs-CZ" sz="2200">
                <a:latin typeface="Arial" panose="020B0604020202020204" pitchFamily="34" charset="0"/>
              </a:rPr>
              <a:t>and attempts to serve only this niche, to the exclusion of others.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In using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cost </a:t>
            </a:r>
            <a:r>
              <a:rPr lang="en-US" altLang="cs-CZ" sz="2000">
                <a:latin typeface="Arial" panose="020B0604020202020204" pitchFamily="34" charset="0"/>
              </a:rPr>
              <a:t>focus, the company or business unit seeks a cost advantage in its target segment.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Differentiation focus</a:t>
            </a:r>
            <a:r>
              <a:rPr lang="en-US" altLang="cs-CZ" sz="2200">
                <a:latin typeface="Arial" panose="020B0604020202020204" pitchFamily="34" charset="0"/>
              </a:rPr>
              <a:t>, like cost focus, concentrates on a particular buyer group, </a:t>
            </a:r>
            <a:r>
              <a:rPr lang="en-US" altLang="cs-CZ" sz="2200" smtClean="0">
                <a:latin typeface="Arial" panose="020B0604020202020204" pitchFamily="34" charset="0"/>
              </a:rPr>
              <a:t>product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line </a:t>
            </a:r>
            <a:r>
              <a:rPr lang="en-US" altLang="cs-CZ" sz="2200">
                <a:latin typeface="Arial" panose="020B0604020202020204" pitchFamily="34" charset="0"/>
              </a:rPr>
              <a:t>segment, or geographic market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>
                <a:latin typeface="Arial" panose="020B0604020202020204" pitchFamily="34" charset="0"/>
              </a:rPr>
              <a:t>In using </a:t>
            </a:r>
            <a:r>
              <a:rPr lang="en-US" altLang="cs-CZ" sz="2000" b="1" i="1">
                <a:latin typeface="Arial" panose="020B0604020202020204" pitchFamily="34" charset="0"/>
              </a:rPr>
              <a:t>differentiation focus</a:t>
            </a:r>
            <a:r>
              <a:rPr lang="en-US" altLang="cs-CZ" sz="2000">
                <a:latin typeface="Arial" panose="020B0604020202020204" pitchFamily="34" charset="0"/>
              </a:rPr>
              <a:t>, a company or </a:t>
            </a:r>
            <a:r>
              <a:rPr lang="en-US" altLang="cs-CZ" sz="2000" smtClean="0">
                <a:latin typeface="Arial" panose="020B0604020202020204" pitchFamily="34" charset="0"/>
              </a:rPr>
              <a:t>business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unit </a:t>
            </a:r>
            <a:r>
              <a:rPr lang="en-US" altLang="cs-CZ" sz="2000" b="1" i="1">
                <a:latin typeface="Arial" panose="020B0604020202020204" pitchFamily="34" charset="0"/>
              </a:rPr>
              <a:t>seeks differentiation in a targeted market segment</a:t>
            </a:r>
            <a:r>
              <a:rPr lang="en-US" altLang="cs-CZ" sz="2000">
                <a:latin typeface="Arial" panose="020B0604020202020204" pitchFamily="34" charset="0"/>
              </a:rPr>
              <a:t>. 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This </a:t>
            </a:r>
            <a:r>
              <a:rPr lang="en-US" altLang="cs-CZ" sz="2000">
                <a:latin typeface="Arial" panose="020B0604020202020204" pitchFamily="34" charset="0"/>
              </a:rPr>
              <a:t>strategy is valued by those </a:t>
            </a:r>
            <a:r>
              <a:rPr lang="en-US" altLang="cs-CZ" sz="2000" smtClean="0">
                <a:latin typeface="Arial" panose="020B0604020202020204" pitchFamily="34" charset="0"/>
              </a:rPr>
              <a:t>who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believe </a:t>
            </a:r>
            <a:r>
              <a:rPr lang="en-US" altLang="cs-CZ" sz="2000" i="1">
                <a:latin typeface="Arial" panose="020B0604020202020204" pitchFamily="34" charset="0"/>
              </a:rPr>
              <a:t>that a company or a unit that focuses its efforts is better able to serve the special </a:t>
            </a:r>
            <a:r>
              <a:rPr lang="en-US" altLang="cs-CZ" sz="2000" i="1" smtClean="0">
                <a:latin typeface="Arial" panose="020B0604020202020204" pitchFamily="34" charset="0"/>
              </a:rPr>
              <a:t>needs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of </a:t>
            </a:r>
            <a:r>
              <a:rPr lang="en-US" altLang="cs-CZ" sz="2000">
                <a:latin typeface="Arial" panose="020B0604020202020204" pitchFamily="34" charset="0"/>
              </a:rPr>
              <a:t>a narrow strategic target </a:t>
            </a:r>
            <a:r>
              <a:rPr lang="en-US" altLang="cs-CZ" sz="2000" i="1">
                <a:latin typeface="Arial" panose="020B0604020202020204" pitchFamily="34" charset="0"/>
              </a:rPr>
              <a:t>more effectively </a:t>
            </a:r>
            <a:r>
              <a:rPr lang="en-US" altLang="cs-CZ" sz="2000">
                <a:latin typeface="Arial" panose="020B0604020202020204" pitchFamily="34" charset="0"/>
              </a:rPr>
              <a:t>than can its competition</a:t>
            </a:r>
            <a:r>
              <a:rPr lang="en-US" altLang="cs-CZ" sz="180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Risks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E</a:t>
            </a:r>
            <a:r>
              <a:rPr lang="en-US" altLang="cs-CZ" sz="2200" smtClean="0">
                <a:latin typeface="Arial" panose="020B0604020202020204" pitchFamily="34" charset="0"/>
              </a:rPr>
              <a:t>ach </a:t>
            </a:r>
            <a:r>
              <a:rPr lang="en-US" altLang="cs-CZ" sz="2200">
                <a:latin typeface="Arial" panose="020B0604020202020204" pitchFamily="34" charset="0"/>
              </a:rPr>
              <a:t>of the generic strategies has risks.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For example,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company following a differentiation strategy must ensure that the higher price </a:t>
            </a:r>
            <a:r>
              <a:rPr lang="en-US" altLang="cs-CZ" sz="1800" smtClean="0">
                <a:latin typeface="Arial" panose="020B0604020202020204" pitchFamily="34" charset="0"/>
              </a:rPr>
              <a:t>it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charges </a:t>
            </a:r>
            <a:r>
              <a:rPr lang="en-US" altLang="cs-CZ" sz="1800">
                <a:latin typeface="Arial" panose="020B0604020202020204" pitchFamily="34" charset="0"/>
              </a:rPr>
              <a:t>for its higher quality is not too far above the price of the competition; otherwise </a:t>
            </a:r>
            <a:r>
              <a:rPr lang="en-US" altLang="cs-CZ" sz="1800" smtClean="0">
                <a:latin typeface="Arial" panose="020B0604020202020204" pitchFamily="34" charset="0"/>
              </a:rPr>
              <a:t>customers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will </a:t>
            </a:r>
            <a:r>
              <a:rPr lang="en-US" altLang="cs-CZ" sz="1800">
                <a:latin typeface="Arial" panose="020B0604020202020204" pitchFamily="34" charset="0"/>
              </a:rPr>
              <a:t>not see the extra quality as worth the extra cost. This is what is meant in </a:t>
            </a:r>
            <a:r>
              <a:rPr lang="en-US" altLang="cs-CZ" sz="1800" smtClean="0">
                <a:latin typeface="Arial" panose="020B0604020202020204" pitchFamily="34" charset="0"/>
              </a:rPr>
              <a:t>by </a:t>
            </a:r>
            <a:r>
              <a:rPr lang="en-US" altLang="cs-CZ" sz="1800">
                <a:latin typeface="Arial" panose="020B0604020202020204" pitchFamily="34" charset="0"/>
              </a:rPr>
              <a:t>the term </a:t>
            </a:r>
            <a:r>
              <a:rPr lang="en-US" altLang="cs-CZ" sz="1800" b="1" i="1">
                <a:latin typeface="Arial" panose="020B0604020202020204" pitchFamily="34" charset="0"/>
              </a:rPr>
              <a:t>cost proximity</a:t>
            </a:r>
            <a:r>
              <a:rPr lang="en-US" altLang="cs-CZ" sz="180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465" t="28095" r="2750" b="15524"/>
          <a:stretch/>
        </p:blipFill>
        <p:spPr>
          <a:xfrm>
            <a:off x="373027" y="3677721"/>
            <a:ext cx="8390008" cy="30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Issues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Porter argues that to be successful, a company or business unit must achieve one of the </a:t>
            </a:r>
            <a:r>
              <a:rPr lang="en-US" altLang="cs-CZ" sz="2200" smtClean="0">
                <a:latin typeface="Arial" panose="020B0604020202020204" pitchFamily="34" charset="0"/>
              </a:rPr>
              <a:t>previously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mentioned </a:t>
            </a:r>
            <a:r>
              <a:rPr lang="en-US" altLang="cs-CZ" sz="2200">
                <a:latin typeface="Arial" panose="020B0604020202020204" pitchFamily="34" charset="0"/>
              </a:rPr>
              <a:t>generic competitive strategies.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Otherwise</a:t>
            </a:r>
            <a:r>
              <a:rPr lang="en-US" altLang="cs-CZ" sz="2200">
                <a:latin typeface="Arial" panose="020B0604020202020204" pitchFamily="34" charset="0"/>
              </a:rPr>
              <a:t>, the company 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is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stuck </a:t>
            </a:r>
            <a:r>
              <a:rPr lang="en-US" altLang="cs-CZ" sz="2200" b="1">
                <a:latin typeface="Arial" panose="020B0604020202020204" pitchFamily="34" charset="0"/>
              </a:rPr>
              <a:t>in the middle of the competitive marketplace </a:t>
            </a:r>
            <a:r>
              <a:rPr lang="en-US" altLang="cs-CZ" sz="2200">
                <a:latin typeface="Arial" panose="020B0604020202020204" pitchFamily="34" charset="0"/>
              </a:rPr>
              <a:t>with </a:t>
            </a:r>
            <a:r>
              <a:rPr lang="en-US" altLang="cs-CZ" sz="2200" b="1" i="1">
                <a:latin typeface="Arial" panose="020B0604020202020204" pitchFamily="34" charset="0"/>
              </a:rPr>
              <a:t>no competitive advantage and </a:t>
            </a:r>
            <a:r>
              <a:rPr lang="en-US" altLang="cs-CZ" sz="2200" b="1" i="1" smtClean="0">
                <a:latin typeface="Arial" panose="020B0604020202020204" pitchFamily="34" charset="0"/>
              </a:rPr>
              <a:t>is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doomed </a:t>
            </a:r>
            <a:r>
              <a:rPr lang="en-US" altLang="cs-CZ" sz="2200" b="1" i="1">
                <a:latin typeface="Arial" panose="020B0604020202020204" pitchFamily="34" charset="0"/>
              </a:rPr>
              <a:t>to below-average performance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Toyota and Honda auto companies are often presented as examples </a:t>
            </a:r>
            <a:r>
              <a:rPr lang="en-US" altLang="cs-CZ" sz="1800" smtClean="0">
                <a:latin typeface="Arial" panose="020B0604020202020204" pitchFamily="34" charset="0"/>
              </a:rPr>
              <a:t>of </a:t>
            </a:r>
            <a:r>
              <a:rPr lang="en-US" altLang="cs-CZ" sz="1800" b="1" i="1" smtClean="0">
                <a:latin typeface="Arial" panose="020B0604020202020204" pitchFamily="34" charset="0"/>
              </a:rPr>
              <a:t>successful</a:t>
            </a:r>
            <a:r>
              <a:rPr lang="cs-CZ" altLang="cs-CZ" sz="1800" b="1" i="1" smtClean="0">
                <a:latin typeface="Arial" panose="020B0604020202020204" pitchFamily="34" charset="0"/>
              </a:rPr>
              <a:t> </a:t>
            </a:r>
            <a:r>
              <a:rPr lang="en-US" altLang="cs-CZ" sz="1800" b="1" i="1" smtClean="0">
                <a:latin typeface="Arial" panose="020B0604020202020204" pitchFamily="34" charset="0"/>
              </a:rPr>
              <a:t>firms able to achieve both of these generic competitive strategies</a:t>
            </a:r>
            <a:r>
              <a:rPr lang="en-US" altLang="cs-CZ" sz="1800" smtClean="0">
                <a:latin typeface="Arial" panose="020B0604020202020204" pitchFamily="34" charset="0"/>
              </a:rPr>
              <a:t>. </a:t>
            </a:r>
            <a:r>
              <a:rPr lang="en-US" altLang="cs-CZ" sz="1800">
                <a:latin typeface="Arial" panose="020B0604020202020204" pitchFamily="34" charset="0"/>
              </a:rPr>
              <a:t>Thanks to advances in </a:t>
            </a:r>
            <a:r>
              <a:rPr lang="en-US" altLang="cs-CZ" sz="1800" smtClean="0">
                <a:latin typeface="Arial" panose="020B0604020202020204" pitchFamily="34" charset="0"/>
              </a:rPr>
              <a:t>technology,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company may be able to design quality into a product or service in such a way </a:t>
            </a:r>
            <a:r>
              <a:rPr lang="en-US" altLang="cs-CZ" sz="1800" smtClean="0">
                <a:latin typeface="Arial" panose="020B0604020202020204" pitchFamily="34" charset="0"/>
              </a:rPr>
              <a:t>that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it </a:t>
            </a:r>
            <a:r>
              <a:rPr lang="en-US" altLang="cs-CZ" sz="1800">
                <a:latin typeface="Arial" panose="020B0604020202020204" pitchFamily="34" charset="0"/>
              </a:rPr>
              <a:t>can achieve both high quality and high market </a:t>
            </a:r>
            <a:r>
              <a:rPr lang="en-US" altLang="cs-CZ" sz="1800" smtClean="0">
                <a:latin typeface="Arial" panose="020B0604020202020204" pitchFamily="34" charset="0"/>
              </a:rPr>
              <a:t>share</a:t>
            </a:r>
            <a:r>
              <a:rPr lang="cs-CZ" altLang="cs-CZ" sz="1800" smtClean="0">
                <a:latin typeface="Arial" panose="020B0604020202020204" pitchFamily="34" charset="0"/>
              </a:rPr>
              <a:t> - </a:t>
            </a:r>
            <a:r>
              <a:rPr lang="en-US" altLang="cs-CZ" sz="1800" smtClean="0">
                <a:latin typeface="Arial" panose="020B0604020202020204" pitchFamily="34" charset="0"/>
              </a:rPr>
              <a:t>thus </a:t>
            </a:r>
            <a:r>
              <a:rPr lang="en-US" altLang="cs-CZ" sz="1800">
                <a:latin typeface="Arial" panose="020B0604020202020204" pitchFamily="34" charset="0"/>
              </a:rPr>
              <a:t>lowering </a:t>
            </a:r>
            <a:r>
              <a:rPr lang="en-US" altLang="cs-CZ" sz="1800" smtClean="0">
                <a:latin typeface="Arial" panose="020B0604020202020204" pitchFamily="34" charset="0"/>
              </a:rPr>
              <a:t>costs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Issues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Although </a:t>
            </a:r>
            <a:r>
              <a:rPr lang="en-US" altLang="cs-CZ" sz="2200" b="1">
                <a:latin typeface="Arial" panose="020B0604020202020204" pitchFamily="34" charset="0"/>
              </a:rPr>
              <a:t>there is generally room for only one company to successfully pursue </a:t>
            </a:r>
            <a:r>
              <a:rPr lang="en-US" altLang="cs-CZ" sz="2200" b="1" smtClean="0">
                <a:latin typeface="Arial" panose="020B0604020202020204" pitchFamily="34" charset="0"/>
              </a:rPr>
              <a:t>the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massmarket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cost </a:t>
            </a:r>
            <a:r>
              <a:rPr lang="en-US" altLang="cs-CZ" sz="2200" b="1">
                <a:latin typeface="Arial" panose="020B0604020202020204" pitchFamily="34" charset="0"/>
              </a:rPr>
              <a:t>leadership strategy</a:t>
            </a:r>
            <a:r>
              <a:rPr lang="en-US" altLang="cs-CZ" sz="2200">
                <a:latin typeface="Arial" panose="020B0604020202020204" pitchFamily="34" charset="0"/>
              </a:rPr>
              <a:t> (</a:t>
            </a:r>
            <a:r>
              <a:rPr lang="en-US" altLang="cs-CZ" sz="2200" i="1">
                <a:latin typeface="Arial" panose="020B0604020202020204" pitchFamily="34" charset="0"/>
              </a:rPr>
              <a:t>because it is so dependent on achieving dominant </a:t>
            </a:r>
            <a:r>
              <a:rPr lang="en-US" altLang="cs-CZ" sz="2200" i="1" smtClean="0">
                <a:latin typeface="Arial" panose="020B0604020202020204" pitchFamily="34" charset="0"/>
              </a:rPr>
              <a:t>market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share</a:t>
            </a:r>
            <a:r>
              <a:rPr lang="en-US" altLang="cs-CZ" sz="2200">
                <a:latin typeface="Arial" panose="020B0604020202020204" pitchFamily="34" charset="0"/>
              </a:rPr>
              <a:t>), </a:t>
            </a:r>
            <a:r>
              <a:rPr lang="en-US" altLang="cs-CZ" sz="2200" b="1">
                <a:latin typeface="Arial" panose="020B0604020202020204" pitchFamily="34" charset="0"/>
              </a:rPr>
              <a:t>there is room for an almost unlimited number of differentiation and focus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(</a:t>
            </a:r>
            <a:r>
              <a:rPr lang="en-US" altLang="cs-CZ" sz="2200" i="1" smtClean="0">
                <a:latin typeface="Arial" panose="020B0604020202020204" pitchFamily="34" charset="0"/>
              </a:rPr>
              <a:t>depending </a:t>
            </a:r>
            <a:r>
              <a:rPr lang="en-US" altLang="cs-CZ" sz="2200" i="1">
                <a:latin typeface="Arial" panose="020B0604020202020204" pitchFamily="34" charset="0"/>
              </a:rPr>
              <a:t>on the range of possible desirable features and the number of identifiable </a:t>
            </a:r>
            <a:r>
              <a:rPr lang="en-US" altLang="cs-CZ" sz="2200" i="1" smtClean="0">
                <a:latin typeface="Arial" panose="020B0604020202020204" pitchFamily="34" charset="0"/>
              </a:rPr>
              <a:t>market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niche</a:t>
            </a:r>
            <a:r>
              <a:rPr lang="en-US" altLang="cs-CZ" sz="2200" smtClean="0">
                <a:latin typeface="Arial" panose="020B0604020202020204" pitchFamily="34" charset="0"/>
              </a:rPr>
              <a:t>s).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Quality</a:t>
            </a:r>
            <a:r>
              <a:rPr lang="en-US" altLang="cs-CZ" sz="2200">
                <a:latin typeface="Arial" panose="020B0604020202020204" pitchFamily="34" charset="0"/>
              </a:rPr>
              <a:t>, alone, has eight different </a:t>
            </a:r>
            <a:r>
              <a:rPr lang="en-US" altLang="cs-CZ" sz="2200" smtClean="0">
                <a:latin typeface="Arial" panose="020B0604020202020204" pitchFamily="34" charset="0"/>
              </a:rPr>
              <a:t>dimensions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each </a:t>
            </a:r>
            <a:r>
              <a:rPr lang="en-US" altLang="cs-CZ" sz="2200">
                <a:latin typeface="Arial" panose="020B0604020202020204" pitchFamily="34" charset="0"/>
              </a:rPr>
              <a:t>with the potential of providing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product </a:t>
            </a:r>
            <a:r>
              <a:rPr lang="en-US" altLang="cs-CZ" sz="2200">
                <a:latin typeface="Arial" panose="020B0604020202020204" pitchFamily="34" charset="0"/>
              </a:rPr>
              <a:t>with a competitive </a:t>
            </a:r>
            <a:r>
              <a:rPr lang="en-US" altLang="cs-CZ" sz="2200" smtClean="0">
                <a:latin typeface="Arial" panose="020B0604020202020204" pitchFamily="34" charset="0"/>
              </a:rPr>
              <a:t>advantage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Most </a:t>
            </a:r>
            <a:r>
              <a:rPr lang="en-US" altLang="cs-CZ" sz="1800">
                <a:latin typeface="Arial" panose="020B0604020202020204" pitchFamily="34" charset="0"/>
              </a:rPr>
              <a:t>entrepreneurial ventures follow </a:t>
            </a:r>
            <a:r>
              <a:rPr lang="en-US" altLang="cs-CZ" sz="1800" b="1" i="1">
                <a:latin typeface="Arial" panose="020B0604020202020204" pitchFamily="34" charset="0"/>
              </a:rPr>
              <a:t>focus strategies</a:t>
            </a:r>
            <a:r>
              <a:rPr lang="en-US" altLang="cs-CZ" sz="1800">
                <a:latin typeface="Arial" panose="020B0604020202020204" pitchFamily="34" charset="0"/>
              </a:rPr>
              <a:t>. The successful ones </a:t>
            </a:r>
            <a:r>
              <a:rPr lang="en-US" altLang="cs-CZ" sz="1800" smtClean="0">
                <a:latin typeface="Arial" panose="020B0604020202020204" pitchFamily="34" charset="0"/>
              </a:rPr>
              <a:t>differentiate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their </a:t>
            </a:r>
            <a:r>
              <a:rPr lang="en-US" altLang="cs-CZ" sz="1800">
                <a:latin typeface="Arial" panose="020B0604020202020204" pitchFamily="34" charset="0"/>
              </a:rPr>
              <a:t>product from those of other competitors in the areas of quality and service, and they </a:t>
            </a:r>
            <a:r>
              <a:rPr lang="en-US" altLang="cs-CZ" sz="1800" smtClean="0">
                <a:latin typeface="Arial" panose="020B0604020202020204" pitchFamily="34" charset="0"/>
              </a:rPr>
              <a:t>focus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the </a:t>
            </a:r>
            <a:r>
              <a:rPr lang="en-US" altLang="cs-CZ" sz="1800">
                <a:latin typeface="Arial" panose="020B0604020202020204" pitchFamily="34" charset="0"/>
              </a:rPr>
              <a:t>product on customer needs in a segment of the market, thereby achieving a </a:t>
            </a:r>
            <a:r>
              <a:rPr lang="en-US" altLang="cs-CZ" sz="1800" smtClean="0">
                <a:latin typeface="Arial" panose="020B0604020202020204" pitchFamily="34" charset="0"/>
              </a:rPr>
              <a:t>dominant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share of that part of the </a:t>
            </a:r>
            <a:r>
              <a:rPr lang="en-US" altLang="cs-CZ" sz="1800" smtClean="0">
                <a:latin typeface="Arial" panose="020B0604020202020204" pitchFamily="34" charset="0"/>
              </a:rPr>
              <a:t>market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Issues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r>
              <a:rPr lang="cs-CZ" altLang="cs-CZ" sz="2200" b="1" smtClean="0">
                <a:latin typeface="Arial" panose="020B0604020202020204" pitchFamily="34" charset="0"/>
              </a:rPr>
              <a:t>: Quality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The Eight Dimensions of Quality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1392" t="13809" r="8429" b="16096"/>
          <a:stretch/>
        </p:blipFill>
        <p:spPr>
          <a:xfrm>
            <a:off x="975745" y="2631281"/>
            <a:ext cx="7184572" cy="40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I</a:t>
            </a:r>
            <a:r>
              <a:rPr lang="en-US" altLang="cs-CZ" sz="2200" smtClean="0">
                <a:latin typeface="Arial" panose="020B0604020202020204" pitchFamily="34" charset="0"/>
              </a:rPr>
              <a:t>n </a:t>
            </a: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>
                <a:latin typeface="Arial" panose="020B0604020202020204" pitchFamily="34" charset="0"/>
              </a:rPr>
              <a:t>fragmented </a:t>
            </a:r>
            <a:r>
              <a:rPr lang="en-US" altLang="cs-CZ" sz="2200" b="1" smtClean="0">
                <a:latin typeface="Arial" panose="020B0604020202020204" pitchFamily="34" charset="0"/>
              </a:rPr>
              <a:t>industry</a:t>
            </a:r>
            <a:r>
              <a:rPr lang="en-US" altLang="cs-CZ" sz="2200" smtClean="0">
                <a:latin typeface="Arial" panose="020B0604020202020204" pitchFamily="34" charset="0"/>
              </a:rPr>
              <a:t>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for </a:t>
            </a:r>
            <a:r>
              <a:rPr lang="en-US" altLang="cs-CZ" sz="2200">
                <a:latin typeface="Arial" panose="020B0604020202020204" pitchFamily="34" charset="0"/>
              </a:rPr>
              <a:t>example, where many small- and medium-sized local companies compete for </a:t>
            </a:r>
            <a:r>
              <a:rPr lang="en-US" altLang="cs-CZ" sz="2200" smtClean="0">
                <a:latin typeface="Arial" panose="020B0604020202020204" pitchFamily="34" charset="0"/>
              </a:rPr>
              <a:t>relatively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small </a:t>
            </a:r>
            <a:r>
              <a:rPr lang="en-US" altLang="cs-CZ" sz="2200">
                <a:latin typeface="Arial" panose="020B0604020202020204" pitchFamily="34" charset="0"/>
              </a:rPr>
              <a:t>shares of the total market, focus strategies will likely predominate. 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Fragmented industries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are </a:t>
            </a:r>
            <a:r>
              <a:rPr lang="en-US" altLang="cs-CZ" sz="2200">
                <a:latin typeface="Arial" panose="020B0604020202020204" pitchFamily="34" charset="0"/>
              </a:rPr>
              <a:t>typical for products in the early stages of their life cycles. If few economies are to </a:t>
            </a:r>
            <a:r>
              <a:rPr lang="en-US" altLang="cs-CZ" sz="2200" smtClean="0">
                <a:latin typeface="Arial" panose="020B0604020202020204" pitchFamily="34" charset="0"/>
              </a:rPr>
              <a:t>be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gained </a:t>
            </a:r>
            <a:r>
              <a:rPr lang="en-US" altLang="cs-CZ" sz="2200">
                <a:latin typeface="Arial" panose="020B0604020202020204" pitchFamily="34" charset="0"/>
              </a:rPr>
              <a:t>through size, no large firms will emerge and entry barriers will be </a:t>
            </a:r>
            <a:r>
              <a:rPr lang="en-US" altLang="cs-CZ" sz="2200" smtClean="0">
                <a:latin typeface="Arial" panose="020B0604020202020204" pitchFamily="34" charset="0"/>
              </a:rPr>
              <a:t>low</a:t>
            </a:r>
            <a:r>
              <a:rPr lang="cs-CZ" altLang="cs-CZ" sz="2200" smtClean="0">
                <a:latin typeface="Arial" panose="020B0604020202020204" pitchFamily="34" charset="0"/>
              </a:rPr>
              <a:t> - </a:t>
            </a:r>
            <a:r>
              <a:rPr lang="en-US" altLang="cs-CZ" sz="2200" smtClean="0">
                <a:latin typeface="Arial" panose="020B0604020202020204" pitchFamily="34" charset="0"/>
              </a:rPr>
              <a:t>allowing 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stream </a:t>
            </a:r>
            <a:r>
              <a:rPr lang="en-US" altLang="cs-CZ" sz="2200">
                <a:latin typeface="Arial" panose="020B0604020202020204" pitchFamily="34" charset="0"/>
              </a:rPr>
              <a:t>of new entrants into the industry.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Chinese </a:t>
            </a:r>
            <a:r>
              <a:rPr lang="en-US" altLang="cs-CZ" sz="1600">
                <a:latin typeface="Arial" panose="020B0604020202020204" pitchFamily="34" charset="0"/>
              </a:rPr>
              <a:t>restaurants, veterinary care, used-car </a:t>
            </a:r>
            <a:r>
              <a:rPr lang="en-US" altLang="cs-CZ" sz="1600" smtClean="0">
                <a:latin typeface="Arial" panose="020B0604020202020204" pitchFamily="34" charset="0"/>
              </a:rPr>
              <a:t>sales,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ethnic </a:t>
            </a:r>
            <a:r>
              <a:rPr lang="en-US" altLang="cs-CZ" sz="1600">
                <a:latin typeface="Arial" panose="020B0604020202020204" pitchFamily="34" charset="0"/>
              </a:rPr>
              <a:t>grocery stores, and funeral homes are examples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If a company is able to overcome the limitations of a fragmented market, however, it </a:t>
            </a:r>
            <a:r>
              <a:rPr lang="en-US" altLang="cs-CZ" sz="1600" i="1" smtClean="0">
                <a:latin typeface="Arial" panose="020B0604020202020204" pitchFamily="34" charset="0"/>
              </a:rPr>
              <a:t>can</a:t>
            </a:r>
            <a:r>
              <a:rPr lang="cs-CZ" altLang="cs-CZ" sz="1600" i="1" smtClean="0">
                <a:latin typeface="Arial" panose="020B0604020202020204" pitchFamily="34" charset="0"/>
              </a:rPr>
              <a:t> </a:t>
            </a:r>
            <a:r>
              <a:rPr lang="en-US" altLang="cs-CZ" sz="1600" i="1" smtClean="0">
                <a:latin typeface="Arial" panose="020B0604020202020204" pitchFamily="34" charset="0"/>
              </a:rPr>
              <a:t>reap </a:t>
            </a:r>
            <a:r>
              <a:rPr lang="en-US" altLang="cs-CZ" sz="1600" i="1">
                <a:latin typeface="Arial" panose="020B0604020202020204" pitchFamily="34" charset="0"/>
              </a:rPr>
              <a:t>the benefits of a broadly targeted cost-leadership </a:t>
            </a:r>
            <a:r>
              <a:rPr lang="en-US" altLang="cs-CZ" sz="1600">
                <a:latin typeface="Arial" panose="020B0604020202020204" pitchFamily="34" charset="0"/>
              </a:rPr>
              <a:t>or differentiation strategy. </a:t>
            </a: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Until </a:t>
            </a:r>
            <a:r>
              <a:rPr lang="en-US" altLang="cs-CZ" sz="1600" i="1" smtClean="0">
                <a:latin typeface="Arial" panose="020B0604020202020204" pitchFamily="34" charset="0"/>
              </a:rPr>
              <a:t>Pizza</a:t>
            </a:r>
            <a:r>
              <a:rPr lang="cs-CZ" altLang="cs-CZ" sz="1600" i="1" smtClean="0">
                <a:latin typeface="Arial" panose="020B0604020202020204" pitchFamily="34" charset="0"/>
              </a:rPr>
              <a:t> </a:t>
            </a:r>
            <a:r>
              <a:rPr lang="en-US" altLang="cs-CZ" sz="1600" i="1" smtClean="0">
                <a:latin typeface="Arial" panose="020B0604020202020204" pitchFamily="34" charset="0"/>
              </a:rPr>
              <a:t>Hut </a:t>
            </a:r>
            <a:r>
              <a:rPr lang="en-US" altLang="cs-CZ" sz="1600">
                <a:latin typeface="Arial" panose="020B0604020202020204" pitchFamily="34" charset="0"/>
              </a:rPr>
              <a:t>was able to use advertising to differentiate itself from local competitors, the pizza </a:t>
            </a:r>
            <a:r>
              <a:rPr lang="en-US" altLang="cs-CZ" sz="1600" smtClean="0">
                <a:latin typeface="Arial" panose="020B0604020202020204" pitchFamily="34" charset="0"/>
              </a:rPr>
              <a:t>fastfood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business </a:t>
            </a:r>
            <a:r>
              <a:rPr lang="en-US" altLang="cs-CZ" sz="1600">
                <a:latin typeface="Arial" panose="020B0604020202020204" pitchFamily="34" charset="0"/>
              </a:rPr>
              <a:t>was a fragmented industry composed primarily of locally owned pizza </a:t>
            </a:r>
            <a:r>
              <a:rPr lang="en-US" altLang="cs-CZ" sz="1600" smtClean="0">
                <a:latin typeface="Arial" panose="020B0604020202020204" pitchFamily="34" charset="0"/>
              </a:rPr>
              <a:t>parlors,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each </a:t>
            </a:r>
            <a:r>
              <a:rPr lang="en-US" altLang="cs-CZ" sz="1600">
                <a:latin typeface="Arial" panose="020B0604020202020204" pitchFamily="34" charset="0"/>
              </a:rPr>
              <a:t>with its own distinctive product and service offering</a:t>
            </a:r>
            <a:r>
              <a:rPr lang="en-US" altLang="cs-CZ" sz="1600" i="1">
                <a:latin typeface="Arial" panose="020B0604020202020204" pitchFamily="34" charset="0"/>
              </a:rPr>
              <a:t>.</a:t>
            </a:r>
            <a:endParaRPr lang="cs-CZ" altLang="cs-CZ" sz="16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As </a:t>
            </a:r>
            <a:r>
              <a:rPr lang="en-US" altLang="cs-CZ" sz="2200" b="1" i="1">
                <a:latin typeface="Arial" panose="020B0604020202020204" pitchFamily="34" charset="0"/>
              </a:rPr>
              <a:t>an industry matures, fragmentation is overcome</a:t>
            </a:r>
            <a:r>
              <a:rPr lang="en-US" altLang="cs-CZ" sz="2200">
                <a:latin typeface="Arial" panose="020B0604020202020204" pitchFamily="34" charset="0"/>
              </a:rPr>
              <a:t>, and the industry tends to become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consolidated </a:t>
            </a:r>
            <a:r>
              <a:rPr lang="en-US" altLang="cs-CZ" sz="2200" b="1">
                <a:latin typeface="Arial" panose="020B0604020202020204" pitchFamily="34" charset="0"/>
              </a:rPr>
              <a:t>industry </a:t>
            </a:r>
            <a:r>
              <a:rPr lang="en-US" altLang="cs-CZ" sz="2200">
                <a:latin typeface="Arial" panose="020B0604020202020204" pitchFamily="34" charset="0"/>
              </a:rPr>
              <a:t>dominated by a few large companies.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Although </a:t>
            </a:r>
            <a:r>
              <a:rPr lang="en-US" altLang="cs-CZ" sz="2200">
                <a:latin typeface="Arial" panose="020B0604020202020204" pitchFamily="34" charset="0"/>
              </a:rPr>
              <a:t>many industries </a:t>
            </a:r>
            <a:r>
              <a:rPr lang="en-US" altLang="cs-CZ" sz="2200" smtClean="0">
                <a:latin typeface="Arial" panose="020B0604020202020204" pitchFamily="34" charset="0"/>
              </a:rPr>
              <a:t>start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out </a:t>
            </a:r>
            <a:r>
              <a:rPr lang="en-US" altLang="cs-CZ" sz="2200">
                <a:latin typeface="Arial" panose="020B0604020202020204" pitchFamily="34" charset="0"/>
              </a:rPr>
              <a:t>being fragmented, battles for market share and creative attempts to overcome local or </a:t>
            </a:r>
            <a:r>
              <a:rPr lang="en-US" altLang="cs-CZ" sz="2200" smtClean="0">
                <a:latin typeface="Arial" panose="020B0604020202020204" pitchFamily="34" charset="0"/>
              </a:rPr>
              <a:t>niche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market </a:t>
            </a:r>
            <a:r>
              <a:rPr lang="en-US" altLang="cs-CZ" sz="2200">
                <a:latin typeface="Arial" panose="020B0604020202020204" pitchFamily="34" charset="0"/>
              </a:rPr>
              <a:t>boundaries often increase the market share of a few companies.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After </a:t>
            </a:r>
            <a:r>
              <a:rPr lang="en-US" altLang="cs-CZ" sz="2200">
                <a:latin typeface="Arial" panose="020B0604020202020204" pitchFamily="34" charset="0"/>
              </a:rPr>
              <a:t>product </a:t>
            </a:r>
            <a:r>
              <a:rPr lang="en-US" altLang="cs-CZ" sz="2200" smtClean="0">
                <a:latin typeface="Arial" panose="020B0604020202020204" pitchFamily="34" charset="0"/>
              </a:rPr>
              <a:t>standards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become </a:t>
            </a:r>
            <a:r>
              <a:rPr lang="en-US" altLang="cs-CZ" sz="2200">
                <a:latin typeface="Arial" panose="020B0604020202020204" pitchFamily="34" charset="0"/>
              </a:rPr>
              <a:t>established for minimum quality and features, competition shifts to a greater </a:t>
            </a:r>
            <a:r>
              <a:rPr lang="en-US" altLang="cs-CZ" sz="2200" smtClean="0">
                <a:latin typeface="Arial" panose="020B0604020202020204" pitchFamily="34" charset="0"/>
              </a:rPr>
              <a:t>emphasis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on </a:t>
            </a:r>
            <a:r>
              <a:rPr lang="en-US" altLang="cs-CZ" sz="2200">
                <a:latin typeface="Arial" panose="020B0604020202020204" pitchFamily="34" charset="0"/>
              </a:rPr>
              <a:t>cost and service.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Slower </a:t>
            </a:r>
            <a:r>
              <a:rPr lang="en-US" altLang="cs-CZ" sz="1800">
                <a:latin typeface="Arial" panose="020B0604020202020204" pitchFamily="34" charset="0"/>
              </a:rPr>
              <a:t>growth, overcapacity, and knowledgeable buyers combine </a:t>
            </a:r>
            <a:r>
              <a:rPr lang="en-US" altLang="cs-CZ" sz="1800" smtClean="0">
                <a:latin typeface="Arial" panose="020B0604020202020204" pitchFamily="34" charset="0"/>
              </a:rPr>
              <a:t>to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put </a:t>
            </a:r>
            <a:r>
              <a:rPr lang="en-US" altLang="cs-CZ" sz="1800">
                <a:latin typeface="Arial" panose="020B0604020202020204" pitchFamily="34" charset="0"/>
              </a:rPr>
              <a:t>a premium on a firm’s ability to achieve cost leadership or differentiation along the </a:t>
            </a:r>
            <a:r>
              <a:rPr lang="en-US" altLang="cs-CZ" sz="1800" smtClean="0">
                <a:latin typeface="Arial" panose="020B0604020202020204" pitchFamily="34" charset="0"/>
              </a:rPr>
              <a:t>dimensions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most </a:t>
            </a:r>
            <a:r>
              <a:rPr lang="en-US" altLang="cs-CZ" sz="1800">
                <a:latin typeface="Arial" panose="020B0604020202020204" pitchFamily="34" charset="0"/>
              </a:rPr>
              <a:t>desired by the market. R&amp;D shifts from product to process improvements. </a:t>
            </a:r>
            <a:r>
              <a:rPr lang="en-US" altLang="cs-CZ" sz="1800" smtClean="0">
                <a:latin typeface="Arial" panose="020B0604020202020204" pitchFamily="34" charset="0"/>
              </a:rPr>
              <a:t>Overall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product </a:t>
            </a:r>
            <a:r>
              <a:rPr lang="en-US" altLang="cs-CZ" sz="1800">
                <a:latin typeface="Arial" panose="020B0604020202020204" pitchFamily="34" charset="0"/>
              </a:rPr>
              <a:t>quality improves, and costs are reduced significantly.</a:t>
            </a:r>
            <a:endParaRPr lang="cs-CZ" altLang="cs-CZ" sz="1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74299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>
                <a:latin typeface="Arial" panose="020B0604020202020204" pitchFamily="34" charset="0"/>
              </a:rPr>
              <a:t>Some of the areas in which a corporation might establish its </a:t>
            </a:r>
            <a:r>
              <a:rPr lang="en-US" altLang="cs-CZ" sz="2200" b="1" i="1">
                <a:latin typeface="Arial" panose="020B0604020202020204" pitchFamily="34" charset="0"/>
              </a:rPr>
              <a:t>goals and objectives</a:t>
            </a:r>
            <a:r>
              <a:rPr lang="en-US" altLang="cs-CZ" sz="2200">
                <a:latin typeface="Arial" panose="020B0604020202020204" pitchFamily="34" charset="0"/>
              </a:rPr>
              <a:t> are: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Profitability </a:t>
            </a:r>
            <a:r>
              <a:rPr lang="en-US" altLang="cs-CZ" sz="2200">
                <a:latin typeface="Arial" panose="020B0604020202020204" pitchFamily="34" charset="0"/>
              </a:rPr>
              <a:t>(net profits)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Efficiency </a:t>
            </a:r>
            <a:r>
              <a:rPr lang="en-US" altLang="cs-CZ" sz="2200">
                <a:latin typeface="Arial" panose="020B0604020202020204" pitchFamily="34" charset="0"/>
              </a:rPr>
              <a:t>(low costs, etc.)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Growth </a:t>
            </a:r>
            <a:r>
              <a:rPr lang="en-US" altLang="cs-CZ" sz="2200">
                <a:latin typeface="Arial" panose="020B0604020202020204" pitchFamily="34" charset="0"/>
              </a:rPr>
              <a:t>(increase in total assets, sales, etc.)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Shareholder </a:t>
            </a:r>
            <a:r>
              <a:rPr lang="en-US" altLang="cs-CZ" sz="2200">
                <a:latin typeface="Arial" panose="020B0604020202020204" pitchFamily="34" charset="0"/>
              </a:rPr>
              <a:t>wealth (dividends plus stock price appreciation)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Utilization </a:t>
            </a:r>
            <a:r>
              <a:rPr lang="en-US" altLang="cs-CZ" sz="2200">
                <a:latin typeface="Arial" panose="020B0604020202020204" pitchFamily="34" charset="0"/>
              </a:rPr>
              <a:t>of resources (ROE or ROI)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Reputation </a:t>
            </a:r>
            <a:r>
              <a:rPr lang="en-US" altLang="cs-CZ" sz="2200">
                <a:latin typeface="Arial" panose="020B0604020202020204" pitchFamily="34" charset="0"/>
              </a:rPr>
              <a:t>(being considered a “top” firm)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Contributions </a:t>
            </a:r>
            <a:r>
              <a:rPr lang="en-US" altLang="cs-CZ" sz="2200">
                <a:latin typeface="Arial" panose="020B0604020202020204" pitchFamily="34" charset="0"/>
              </a:rPr>
              <a:t>to employees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Contributions </a:t>
            </a:r>
            <a:r>
              <a:rPr lang="en-US" altLang="cs-CZ" sz="2200">
                <a:latin typeface="Arial" panose="020B0604020202020204" pitchFamily="34" charset="0"/>
              </a:rPr>
              <a:t>to society (taxes paid, participation in charities, providing a needed </a:t>
            </a:r>
            <a:r>
              <a:rPr lang="en-US" altLang="cs-CZ" sz="2200" smtClean="0">
                <a:latin typeface="Arial" panose="020B0604020202020204" pitchFamily="34" charset="0"/>
              </a:rPr>
              <a:t>product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or </a:t>
            </a:r>
            <a:r>
              <a:rPr lang="en-US" altLang="cs-CZ" sz="2200">
                <a:latin typeface="Arial" panose="020B0604020202020204" pitchFamily="34" charset="0"/>
              </a:rPr>
              <a:t>service)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Market </a:t>
            </a:r>
            <a:r>
              <a:rPr lang="en-US" altLang="cs-CZ" sz="2200">
                <a:latin typeface="Arial" panose="020B0604020202020204" pitchFamily="34" charset="0"/>
              </a:rPr>
              <a:t>leadership (market share)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Technological </a:t>
            </a:r>
            <a:r>
              <a:rPr lang="en-US" altLang="cs-CZ" sz="2200">
                <a:latin typeface="Arial" panose="020B0604020202020204" pitchFamily="34" charset="0"/>
              </a:rPr>
              <a:t>leadership (innovations, creativity)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Survival </a:t>
            </a:r>
            <a:r>
              <a:rPr lang="en-US" altLang="cs-CZ" sz="2200">
                <a:latin typeface="Arial" panose="020B0604020202020204" pitchFamily="34" charset="0"/>
              </a:rPr>
              <a:t>(avoiding bankruptcy)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Personal </a:t>
            </a:r>
            <a:r>
              <a:rPr lang="en-US" altLang="cs-CZ" sz="2200">
                <a:latin typeface="Arial" panose="020B0604020202020204" pitchFamily="34" charset="0"/>
              </a:rPr>
              <a:t>needs of top management 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b="1" i="1">
                <a:latin typeface="Arial" panose="020B0604020202020204" pitchFamily="34" charset="0"/>
              </a:rPr>
              <a:t>strategic rollup </a:t>
            </a:r>
            <a:r>
              <a:rPr lang="en-US" altLang="cs-CZ" sz="2200">
                <a:latin typeface="Arial" panose="020B0604020202020204" pitchFamily="34" charset="0"/>
              </a:rPr>
              <a:t>was developed in the mid-1990s as an efficient way to quickly </a:t>
            </a:r>
            <a:r>
              <a:rPr lang="en-US" altLang="cs-CZ" sz="2200" smtClean="0">
                <a:latin typeface="Arial" panose="020B0604020202020204" pitchFamily="34" charset="0"/>
              </a:rPr>
              <a:t>consolidate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fragmented industry.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With </a:t>
            </a:r>
            <a:r>
              <a:rPr lang="en-US" altLang="cs-CZ" sz="1800">
                <a:latin typeface="Arial" panose="020B0604020202020204" pitchFamily="34" charset="0"/>
              </a:rPr>
              <a:t>the aid of money from venture capitalists, an entrepreneur </a:t>
            </a:r>
            <a:r>
              <a:rPr lang="en-US" altLang="cs-CZ" sz="1800" smtClean="0">
                <a:latin typeface="Arial" panose="020B0604020202020204" pitchFamily="34" charset="0"/>
              </a:rPr>
              <a:t>acquires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hundreds </a:t>
            </a:r>
            <a:r>
              <a:rPr lang="en-US" altLang="cs-CZ" sz="1800">
                <a:latin typeface="Arial" panose="020B0604020202020204" pitchFamily="34" charset="0"/>
              </a:rPr>
              <a:t>of owner-operated small businesses.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 </a:t>
            </a:r>
            <a:r>
              <a:rPr lang="en-US" altLang="cs-CZ" sz="1800">
                <a:latin typeface="Arial" panose="020B0604020202020204" pitchFamily="34" charset="0"/>
              </a:rPr>
              <a:t>resulting large firm creates </a:t>
            </a:r>
            <a:r>
              <a:rPr lang="en-US" altLang="cs-CZ" sz="1800" smtClean="0">
                <a:latin typeface="Arial" panose="020B0604020202020204" pitchFamily="34" charset="0"/>
              </a:rPr>
              <a:t>economies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of </a:t>
            </a:r>
            <a:r>
              <a:rPr lang="en-US" altLang="cs-CZ" sz="1800">
                <a:latin typeface="Arial" panose="020B0604020202020204" pitchFamily="34" charset="0"/>
              </a:rPr>
              <a:t>scale by building regional or national brands, applies best practices across all aspects of </a:t>
            </a:r>
            <a:r>
              <a:rPr lang="en-US" altLang="cs-CZ" sz="1800" smtClean="0">
                <a:latin typeface="Arial" panose="020B0604020202020204" pitchFamily="34" charset="0"/>
              </a:rPr>
              <a:t>marketing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and </a:t>
            </a:r>
            <a:r>
              <a:rPr lang="en-US" altLang="cs-CZ" sz="1800">
                <a:latin typeface="Arial" panose="020B0604020202020204" pitchFamily="34" charset="0"/>
              </a:rPr>
              <a:t>operations, and hires more sophisticated managers than the small businesses could </a:t>
            </a:r>
            <a:r>
              <a:rPr lang="en-US" altLang="cs-CZ" sz="1800" smtClean="0">
                <a:latin typeface="Arial" panose="020B0604020202020204" pitchFamily="34" charset="0"/>
              </a:rPr>
              <a:t>previously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afford.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Rollups</a:t>
            </a:r>
            <a:r>
              <a:rPr lang="en-US" altLang="cs-CZ" sz="2200" smtClean="0">
                <a:latin typeface="Arial" panose="020B0604020202020204" pitchFamily="34" charset="0"/>
              </a:rPr>
              <a:t> differ from conventional mergers and acquisitions in three ways: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involve large numbers of firms,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 acquired firms are typically owner operated,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objective is not to gain incremental advantage, but to reinvent an entire industry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Once consolidated</a:t>
            </a:r>
            <a:r>
              <a:rPr lang="en-US" altLang="cs-CZ" sz="2200">
                <a:latin typeface="Arial" panose="020B0604020202020204" pitchFamily="34" charset="0"/>
              </a:rPr>
              <a:t>, an </a:t>
            </a:r>
            <a:r>
              <a:rPr lang="en-US" altLang="cs-CZ" sz="2200" i="1">
                <a:latin typeface="Arial" panose="020B0604020202020204" pitchFamily="34" charset="0"/>
              </a:rPr>
              <a:t>industry has become one in which cost leadership and </a:t>
            </a:r>
            <a:r>
              <a:rPr lang="en-US" altLang="cs-CZ" sz="2200" i="1" smtClean="0">
                <a:latin typeface="Arial" panose="020B0604020202020204" pitchFamily="34" charset="0"/>
              </a:rPr>
              <a:t>differentiation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tend </a:t>
            </a:r>
            <a:r>
              <a:rPr lang="en-US" altLang="cs-CZ" sz="2200" i="1">
                <a:latin typeface="Arial" panose="020B0604020202020204" pitchFamily="34" charset="0"/>
              </a:rPr>
              <a:t>to be combined to various degrees</a:t>
            </a:r>
            <a:r>
              <a:rPr lang="en-US" altLang="cs-CZ" sz="2200">
                <a:latin typeface="Arial" panose="020B0604020202020204" pitchFamily="34" charset="0"/>
              </a:rPr>
              <a:t>, even though one competitive strategy may be </a:t>
            </a:r>
            <a:r>
              <a:rPr lang="en-US" altLang="cs-CZ" sz="2200" smtClean="0">
                <a:latin typeface="Arial" panose="020B0604020202020204" pitchFamily="34" charset="0"/>
              </a:rPr>
              <a:t>primarily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emphasized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firm </a:t>
            </a:r>
            <a:r>
              <a:rPr lang="en-US" altLang="cs-CZ" sz="2200" b="1" i="1">
                <a:latin typeface="Arial" panose="020B0604020202020204" pitchFamily="34" charset="0"/>
              </a:rPr>
              <a:t>can no longer gain and keep high market share simply through </a:t>
            </a:r>
            <a:r>
              <a:rPr lang="en-US" altLang="cs-CZ" sz="2200" b="1" i="1" smtClean="0">
                <a:latin typeface="Arial" panose="020B0604020202020204" pitchFamily="34" charset="0"/>
              </a:rPr>
              <a:t>low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price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 b="1">
                <a:latin typeface="Arial" panose="020B0604020202020204" pitchFamily="34" charset="0"/>
              </a:rPr>
              <a:t>buyers</a:t>
            </a:r>
            <a:r>
              <a:rPr lang="en-US" altLang="cs-CZ" sz="2200">
                <a:latin typeface="Arial" panose="020B0604020202020204" pitchFamily="34" charset="0"/>
              </a:rPr>
              <a:t> are </a:t>
            </a:r>
            <a:r>
              <a:rPr lang="en-US" altLang="cs-CZ" sz="2200" b="1">
                <a:latin typeface="Arial" panose="020B0604020202020204" pitchFamily="34" charset="0"/>
              </a:rPr>
              <a:t>more sophisticated </a:t>
            </a:r>
            <a:r>
              <a:rPr lang="en-US" altLang="cs-CZ" sz="2200">
                <a:latin typeface="Arial" panose="020B0604020202020204" pitchFamily="34" charset="0"/>
              </a:rPr>
              <a:t>and demand a certain minimum level of quality </a:t>
            </a:r>
            <a:r>
              <a:rPr lang="en-US" altLang="cs-CZ" sz="2200" smtClean="0">
                <a:latin typeface="Arial" panose="020B0604020202020204" pitchFamily="34" charset="0"/>
              </a:rPr>
              <a:t>for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price </a:t>
            </a:r>
            <a:r>
              <a:rPr lang="en-US" altLang="cs-CZ" sz="2200">
                <a:latin typeface="Arial" panose="020B0604020202020204" pitchFamily="34" charset="0"/>
              </a:rPr>
              <a:t>paid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Even </a:t>
            </a:r>
            <a:r>
              <a:rPr lang="en-US" altLang="cs-CZ" sz="1800" smtClean="0">
                <a:latin typeface="Arial" panose="020B0604020202020204" pitchFamily="34" charset="0"/>
              </a:rPr>
              <a:t>Mc-Donald’s</a:t>
            </a:r>
            <a:r>
              <a:rPr lang="en-US" altLang="cs-CZ" sz="1800">
                <a:latin typeface="Arial" panose="020B0604020202020204" pitchFamily="34" charset="0"/>
              </a:rPr>
              <a:t>, long the leader in low-cost fast-food restaurants, has been forced to add </a:t>
            </a:r>
            <a:r>
              <a:rPr lang="en-US" altLang="cs-CZ" sz="1800" smtClean="0">
                <a:latin typeface="Arial" panose="020B0604020202020204" pitchFamily="34" charset="0"/>
              </a:rPr>
              <a:t>healthier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and </a:t>
            </a:r>
            <a:r>
              <a:rPr lang="en-US" altLang="cs-CZ" sz="1800">
                <a:latin typeface="Arial" panose="020B0604020202020204" pitchFamily="34" charset="0"/>
              </a:rPr>
              <a:t>more upscale food items, such as Asian chicken salad, comfortable chairs, and Wi-Fi </a:t>
            </a:r>
            <a:r>
              <a:rPr lang="en-US" altLang="cs-CZ" sz="1800" smtClean="0">
                <a:latin typeface="Arial" panose="020B0604020202020204" pitchFamily="34" charset="0"/>
              </a:rPr>
              <a:t>Internet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access </a:t>
            </a:r>
            <a:r>
              <a:rPr lang="en-US" altLang="cs-CZ" sz="1800">
                <a:latin typeface="Arial" panose="020B0604020202020204" pitchFamily="34" charset="0"/>
              </a:rPr>
              <a:t>in order to keep its increasingly sophisticated customer base.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Which Competitive Strategy Is Best</a:t>
            </a:r>
            <a:r>
              <a:rPr lang="en-US" altLang="cs-CZ" sz="2200" b="1" smtClean="0">
                <a:latin typeface="Arial" panose="020B0604020202020204" pitchFamily="34" charset="0"/>
              </a:rPr>
              <a:t>?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Before selecting one of Porter’s generic competitive strategies for a company or business </a:t>
            </a:r>
            <a:r>
              <a:rPr lang="en-US" altLang="cs-CZ" sz="2200" smtClean="0">
                <a:latin typeface="Arial" panose="020B0604020202020204" pitchFamily="34" charset="0"/>
              </a:rPr>
              <a:t>unit,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management </a:t>
            </a:r>
            <a:r>
              <a:rPr lang="en-US" altLang="cs-CZ" sz="2200">
                <a:latin typeface="Arial" panose="020B0604020202020204" pitchFamily="34" charset="0"/>
              </a:rPr>
              <a:t>should assess its feasibility in </a:t>
            </a:r>
            <a:r>
              <a:rPr lang="en-US" altLang="cs-CZ" sz="2200" b="1" i="1">
                <a:latin typeface="Arial" panose="020B0604020202020204" pitchFamily="34" charset="0"/>
              </a:rPr>
              <a:t>terms of company or business unit resources </a:t>
            </a:r>
            <a:r>
              <a:rPr lang="en-US" altLang="cs-CZ" sz="2200" b="1" i="1" smtClean="0">
                <a:latin typeface="Arial" panose="020B0604020202020204" pitchFamily="34" charset="0"/>
              </a:rPr>
              <a:t>and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capabilities</a:t>
            </a:r>
            <a:r>
              <a:rPr lang="en-US" altLang="cs-CZ" sz="2200" b="1" i="1">
                <a:latin typeface="Arial" panose="020B0604020202020204" pitchFamily="34" charset="0"/>
              </a:rPr>
              <a:t>. </a:t>
            </a:r>
            <a:endParaRPr lang="cs-CZ" altLang="cs-CZ" sz="2200" b="1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Porter </a:t>
            </a:r>
            <a:r>
              <a:rPr lang="en-US" altLang="cs-CZ" sz="2200">
                <a:latin typeface="Arial" panose="020B0604020202020204" pitchFamily="34" charset="0"/>
              </a:rPr>
              <a:t>lists some of the commonly required skills and resources, as well as </a:t>
            </a:r>
            <a:r>
              <a:rPr lang="en-US" altLang="cs-CZ" sz="2200" smtClean="0">
                <a:latin typeface="Arial" panose="020B0604020202020204" pitchFamily="34" charset="0"/>
              </a:rPr>
              <a:t>organizational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requirements</a:t>
            </a:r>
            <a:r>
              <a:rPr lang="en-US" altLang="cs-CZ" sz="2200">
                <a:latin typeface="Arial" panose="020B0604020202020204" pitchFamily="34" charset="0"/>
              </a:rPr>
              <a:t>,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Which Competitive Strategy Is Best</a:t>
            </a:r>
            <a:r>
              <a:rPr lang="en-US" altLang="cs-CZ" sz="2200" b="1" smtClean="0">
                <a:latin typeface="Arial" panose="020B0604020202020204" pitchFamily="34" charset="0"/>
              </a:rPr>
              <a:t>?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Requirements for Generic Competitive Strategies</a:t>
            </a:r>
            <a:endParaRPr lang="cs-CZ" altLang="cs-CZ" sz="2200" b="1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9628" t="16734" r="12500" b="16285"/>
          <a:stretch/>
        </p:blipFill>
        <p:spPr>
          <a:xfrm>
            <a:off x="293914" y="2645229"/>
            <a:ext cx="8437110" cy="40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Competitive </a:t>
            </a:r>
            <a:r>
              <a:rPr lang="cs-CZ" altLang="cs-CZ" sz="2200" b="1" smtClean="0">
                <a:latin typeface="Arial" panose="020B0604020202020204" pitchFamily="34" charset="0"/>
              </a:rPr>
              <a:t>Tactics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>
                <a:latin typeface="Arial" panose="020B0604020202020204" pitchFamily="34" charset="0"/>
              </a:rPr>
              <a:t>tactic</a:t>
            </a:r>
            <a:r>
              <a:rPr lang="en-US" altLang="cs-CZ" sz="2200">
                <a:latin typeface="Arial" panose="020B0604020202020204" pitchFamily="34" charset="0"/>
              </a:rPr>
              <a:t> is a </a:t>
            </a:r>
            <a:r>
              <a:rPr lang="en-US" altLang="cs-CZ" sz="2200" i="1">
                <a:latin typeface="Arial" panose="020B0604020202020204" pitchFamily="34" charset="0"/>
              </a:rPr>
              <a:t>specific operating plan that details how a strategy is to be </a:t>
            </a:r>
            <a:r>
              <a:rPr lang="en-US" altLang="cs-CZ" sz="2200" i="1" smtClean="0">
                <a:latin typeface="Arial" panose="020B0604020202020204" pitchFamily="34" charset="0"/>
              </a:rPr>
              <a:t>implemented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 </a:t>
            </a:r>
            <a:r>
              <a:rPr lang="en-US" altLang="cs-CZ" sz="2200">
                <a:latin typeface="Arial" panose="020B0604020202020204" pitchFamily="34" charset="0"/>
              </a:rPr>
              <a:t>terms of when and where it is to be put into action. By their nature, </a:t>
            </a:r>
            <a:r>
              <a:rPr lang="en-US" altLang="cs-CZ" sz="2200" b="1" i="1">
                <a:latin typeface="Arial" panose="020B0604020202020204" pitchFamily="34" charset="0"/>
              </a:rPr>
              <a:t>tactics are </a:t>
            </a:r>
            <a:r>
              <a:rPr lang="en-US" altLang="cs-CZ" sz="2200" b="1" i="1" smtClean="0">
                <a:latin typeface="Arial" panose="020B0604020202020204" pitchFamily="34" charset="0"/>
              </a:rPr>
              <a:t>narrower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in </a:t>
            </a:r>
            <a:r>
              <a:rPr lang="en-US" altLang="cs-CZ" sz="2200" b="1" i="1">
                <a:latin typeface="Arial" panose="020B0604020202020204" pitchFamily="34" charset="0"/>
              </a:rPr>
              <a:t>scope and shorter in time horizon</a:t>
            </a:r>
            <a:r>
              <a:rPr lang="en-US" altLang="cs-CZ" sz="2200">
                <a:latin typeface="Arial" panose="020B0604020202020204" pitchFamily="34" charset="0"/>
              </a:rPr>
              <a:t> than are strategies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Some of the </a:t>
            </a:r>
            <a:r>
              <a:rPr lang="en-US" altLang="cs-CZ" sz="2200" smtClean="0">
                <a:latin typeface="Arial" panose="020B0604020202020204" pitchFamily="34" charset="0"/>
              </a:rPr>
              <a:t>tactics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available </a:t>
            </a:r>
            <a:r>
              <a:rPr lang="en-US" altLang="cs-CZ" sz="2200">
                <a:latin typeface="Arial" panose="020B0604020202020204" pitchFamily="34" charset="0"/>
              </a:rPr>
              <a:t>to implement competitive strategies are </a:t>
            </a:r>
            <a:r>
              <a:rPr lang="en-US" altLang="cs-CZ" sz="2200" b="1">
                <a:latin typeface="Arial" panose="020B0604020202020204" pitchFamily="34" charset="0"/>
              </a:rPr>
              <a:t>timing tactics </a:t>
            </a:r>
            <a:r>
              <a:rPr lang="en-US" altLang="cs-CZ" sz="2200">
                <a:latin typeface="Arial" panose="020B0604020202020204" pitchFamily="34" charset="0"/>
              </a:rPr>
              <a:t>and </a:t>
            </a:r>
            <a:r>
              <a:rPr lang="en-US" altLang="cs-CZ" sz="2200" b="1">
                <a:latin typeface="Arial" panose="020B0604020202020204" pitchFamily="34" charset="0"/>
              </a:rPr>
              <a:t>market location tactics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Timing Tactics: When to </a:t>
            </a:r>
            <a:r>
              <a:rPr lang="en-US" altLang="cs-CZ" sz="2200" b="1" smtClean="0">
                <a:latin typeface="Arial" panose="020B0604020202020204" pitchFamily="34" charset="0"/>
              </a:rPr>
              <a:t>Compete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timing </a:t>
            </a:r>
            <a:r>
              <a:rPr lang="en-US" altLang="cs-CZ" sz="2200" b="1">
                <a:latin typeface="Arial" panose="020B0604020202020204" pitchFamily="34" charset="0"/>
              </a:rPr>
              <a:t>tactic </a:t>
            </a:r>
            <a:r>
              <a:rPr lang="en-US" altLang="cs-CZ" sz="2200">
                <a:latin typeface="Arial" panose="020B0604020202020204" pitchFamily="34" charset="0"/>
              </a:rPr>
              <a:t>deals with when a company implements a strategy.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first company to </a:t>
            </a:r>
            <a:r>
              <a:rPr lang="en-US" altLang="cs-CZ" sz="2200" smtClean="0">
                <a:latin typeface="Arial" panose="020B0604020202020204" pitchFamily="34" charset="0"/>
              </a:rPr>
              <a:t>manufacture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sell a new product or service is called the </a:t>
            </a:r>
            <a:r>
              <a:rPr lang="en-US" altLang="cs-CZ" sz="2200" b="1">
                <a:latin typeface="Arial" panose="020B0604020202020204" pitchFamily="34" charset="0"/>
              </a:rPr>
              <a:t>first mover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b="1">
                <a:latin typeface="Arial" panose="020B0604020202020204" pitchFamily="34" charset="0"/>
              </a:rPr>
              <a:t>or pioneer</a:t>
            </a:r>
            <a:r>
              <a:rPr lang="en-US" altLang="cs-CZ" sz="2200">
                <a:latin typeface="Arial" panose="020B0604020202020204" pitchFamily="34" charset="0"/>
              </a:rPr>
              <a:t>).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Some </a:t>
            </a:r>
            <a:r>
              <a:rPr lang="en-US" altLang="cs-CZ" sz="2200">
                <a:latin typeface="Arial" panose="020B0604020202020204" pitchFamily="34" charset="0"/>
              </a:rPr>
              <a:t>of </a:t>
            </a:r>
            <a:r>
              <a:rPr lang="en-US" altLang="cs-CZ" sz="2200" smtClean="0">
                <a:latin typeface="Arial" panose="020B0604020202020204" pitchFamily="34" charset="0"/>
              </a:rPr>
              <a:t>the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advantages </a:t>
            </a:r>
            <a:r>
              <a:rPr lang="en-US" altLang="cs-CZ" sz="2200">
                <a:latin typeface="Arial" panose="020B0604020202020204" pitchFamily="34" charset="0"/>
              </a:rPr>
              <a:t>of being a first mover are that the company is able to establish a reputation as </a:t>
            </a:r>
            <a:r>
              <a:rPr lang="en-US" altLang="cs-CZ" sz="2200" smtClean="0">
                <a:latin typeface="Arial" panose="020B0604020202020204" pitchFamily="34" charset="0"/>
              </a:rPr>
              <a:t>an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industry </a:t>
            </a:r>
            <a:r>
              <a:rPr lang="en-US" altLang="cs-CZ" sz="2200">
                <a:latin typeface="Arial" panose="020B0604020202020204" pitchFamily="34" charset="0"/>
              </a:rPr>
              <a:t>leader, move down the learning curve to assume the cost-leader position, and </a:t>
            </a:r>
            <a:r>
              <a:rPr lang="en-US" altLang="cs-CZ" sz="2200" b="1" smtClean="0">
                <a:latin typeface="Arial" panose="020B0604020202020204" pitchFamily="34" charset="0"/>
              </a:rPr>
              <a:t>earn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temporarily </a:t>
            </a:r>
            <a:r>
              <a:rPr lang="en-US" altLang="cs-CZ" sz="2200" b="1">
                <a:latin typeface="Arial" panose="020B0604020202020204" pitchFamily="34" charset="0"/>
              </a:rPr>
              <a:t>high profits </a:t>
            </a:r>
            <a:r>
              <a:rPr lang="en-US" altLang="cs-CZ" sz="2200">
                <a:latin typeface="Arial" panose="020B0604020202020204" pitchFamily="34" charset="0"/>
              </a:rPr>
              <a:t>from buyers who value the product or service very highly.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Asuccessful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first </a:t>
            </a:r>
            <a:r>
              <a:rPr lang="en-US" altLang="cs-CZ" sz="2200">
                <a:latin typeface="Arial" panose="020B0604020202020204" pitchFamily="34" charset="0"/>
              </a:rPr>
              <a:t>mover can also set the standard for all subsequent products in the industry. </a:t>
            </a:r>
            <a:r>
              <a:rPr lang="en-US" altLang="cs-CZ" sz="2200" smtClean="0">
                <a:latin typeface="Arial" panose="020B0604020202020204" pitchFamily="34" charset="0"/>
              </a:rPr>
              <a:t>Acompany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that </a:t>
            </a:r>
            <a:r>
              <a:rPr lang="en-US" altLang="cs-CZ" sz="2200">
                <a:latin typeface="Arial" panose="020B0604020202020204" pitchFamily="34" charset="0"/>
              </a:rPr>
              <a:t>sets the standard “</a:t>
            </a:r>
            <a:r>
              <a:rPr lang="en-US" altLang="cs-CZ" sz="2200" b="1">
                <a:latin typeface="Arial" panose="020B0604020202020204" pitchFamily="34" charset="0"/>
              </a:rPr>
              <a:t>locks in” customers </a:t>
            </a:r>
            <a:r>
              <a:rPr lang="en-US" altLang="cs-CZ" sz="2200">
                <a:latin typeface="Arial" panose="020B0604020202020204" pitchFamily="34" charset="0"/>
              </a:rPr>
              <a:t>and is then able to offer further products based </a:t>
            </a:r>
            <a:r>
              <a:rPr lang="en-US" altLang="cs-CZ" sz="2200" smtClean="0">
                <a:latin typeface="Arial" panose="020B0604020202020204" pitchFamily="34" charset="0"/>
              </a:rPr>
              <a:t>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that </a:t>
            </a:r>
            <a:r>
              <a:rPr lang="en-US" altLang="cs-CZ" sz="2200">
                <a:latin typeface="Arial" panose="020B0604020202020204" pitchFamily="34" charset="0"/>
              </a:rPr>
              <a:t>standard.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Timing Tactics: When to </a:t>
            </a:r>
            <a:r>
              <a:rPr lang="en-US" altLang="cs-CZ" sz="2200" b="1" smtClean="0">
                <a:latin typeface="Arial" panose="020B0604020202020204" pitchFamily="34" charset="0"/>
              </a:rPr>
              <a:t>Compete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Late movers </a:t>
            </a:r>
            <a:r>
              <a:rPr lang="en-US" altLang="cs-CZ" sz="2200">
                <a:latin typeface="Arial" panose="020B0604020202020204" pitchFamily="34" charset="0"/>
              </a:rPr>
              <a:t>may be able to imitate the </a:t>
            </a:r>
            <a:r>
              <a:rPr lang="en-US" altLang="cs-CZ" sz="2200" smtClean="0">
                <a:latin typeface="Arial" panose="020B0604020202020204" pitchFamily="34" charset="0"/>
              </a:rPr>
              <a:t>technological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advances </a:t>
            </a:r>
            <a:r>
              <a:rPr lang="en-US" altLang="cs-CZ" sz="2200">
                <a:latin typeface="Arial" panose="020B0604020202020204" pitchFamily="34" charset="0"/>
              </a:rPr>
              <a:t>of others (and thus keep R&amp;D costs low), </a:t>
            </a:r>
            <a:r>
              <a:rPr lang="en-US" altLang="cs-CZ" sz="2200" b="1" i="1">
                <a:latin typeface="Arial" panose="020B0604020202020204" pitchFamily="34" charset="0"/>
              </a:rPr>
              <a:t>keep risks down by waiting </a:t>
            </a:r>
            <a:r>
              <a:rPr lang="en-US" altLang="cs-CZ" sz="2200" b="1" i="1" smtClean="0">
                <a:latin typeface="Arial" panose="020B0604020202020204" pitchFamily="34" charset="0"/>
              </a:rPr>
              <a:t>until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a </a:t>
            </a:r>
            <a:r>
              <a:rPr lang="en-US" altLang="cs-CZ" sz="2200" b="1" i="1">
                <a:latin typeface="Arial" panose="020B0604020202020204" pitchFamily="34" charset="0"/>
              </a:rPr>
              <a:t>new technological standard or market is established</a:t>
            </a:r>
            <a:r>
              <a:rPr lang="en-US" altLang="cs-CZ" sz="2200">
                <a:latin typeface="Arial" panose="020B0604020202020204" pitchFamily="34" charset="0"/>
              </a:rPr>
              <a:t>, and take advantage of the first </a:t>
            </a:r>
            <a:r>
              <a:rPr lang="en-US" altLang="cs-CZ" sz="2200" smtClean="0">
                <a:latin typeface="Arial" panose="020B0604020202020204" pitchFamily="34" charset="0"/>
              </a:rPr>
              <a:t>mover’s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natural </a:t>
            </a:r>
            <a:r>
              <a:rPr lang="en-US" altLang="cs-CZ" sz="2200">
                <a:latin typeface="Arial" panose="020B0604020202020204" pitchFamily="34" charset="0"/>
              </a:rPr>
              <a:t>inclination to ignore market </a:t>
            </a:r>
            <a:r>
              <a:rPr lang="en-US" altLang="cs-CZ" sz="2200" smtClean="0">
                <a:latin typeface="Arial" panose="020B0604020202020204" pitchFamily="34" charset="0"/>
              </a:rPr>
              <a:t>segments.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Market Location Tactics: Where to </a:t>
            </a:r>
            <a:r>
              <a:rPr lang="en-US" altLang="cs-CZ" sz="2200" b="1" smtClean="0">
                <a:latin typeface="Arial" panose="020B0604020202020204" pitchFamily="34" charset="0"/>
              </a:rPr>
              <a:t>Compete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market location tactic deals with where a company implements a strategy.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company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can implement </a:t>
            </a:r>
            <a:r>
              <a:rPr lang="en-US" altLang="cs-CZ" sz="2200" b="1" i="1">
                <a:latin typeface="Arial" panose="020B0604020202020204" pitchFamily="34" charset="0"/>
              </a:rPr>
              <a:t>a competitive strategy</a:t>
            </a:r>
            <a:r>
              <a:rPr lang="en-US" altLang="cs-CZ" sz="2200">
                <a:latin typeface="Arial" panose="020B0604020202020204" pitchFamily="34" charset="0"/>
              </a:rPr>
              <a:t> either </a:t>
            </a:r>
            <a:r>
              <a:rPr lang="en-US" altLang="cs-CZ" sz="2200" b="1">
                <a:latin typeface="Arial" panose="020B0604020202020204" pitchFamily="34" charset="0"/>
              </a:rPr>
              <a:t>offensively or defensively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offensive </a:t>
            </a:r>
            <a:r>
              <a:rPr lang="en-US" altLang="cs-CZ" sz="2200" b="1">
                <a:latin typeface="Arial" panose="020B0604020202020204" pitchFamily="34" charset="0"/>
              </a:rPr>
              <a:t>tactic </a:t>
            </a:r>
            <a:r>
              <a:rPr lang="en-US" altLang="cs-CZ" sz="2200">
                <a:latin typeface="Arial" panose="020B0604020202020204" pitchFamily="34" charset="0"/>
              </a:rPr>
              <a:t>usually takes place in an established competitor’s market location.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defensive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tactic </a:t>
            </a:r>
            <a:r>
              <a:rPr lang="en-US" altLang="cs-CZ" sz="2200">
                <a:latin typeface="Arial" panose="020B0604020202020204" pitchFamily="34" charset="0"/>
              </a:rPr>
              <a:t>usually takes place in the firm’s own current market position as a defense against </a:t>
            </a:r>
            <a:r>
              <a:rPr lang="en-US" altLang="cs-CZ" sz="2200" smtClean="0">
                <a:latin typeface="Arial" panose="020B0604020202020204" pitchFamily="34" charset="0"/>
              </a:rPr>
              <a:t>possible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attack </a:t>
            </a:r>
            <a:r>
              <a:rPr lang="en-US" altLang="cs-CZ" sz="2200">
                <a:latin typeface="Arial" panose="020B0604020202020204" pitchFamily="34" charset="0"/>
              </a:rPr>
              <a:t>by a rival.</a:t>
            </a:r>
            <a:endParaRPr lang="cs-CZ" altLang="cs-CZ" sz="22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Offensive </a:t>
            </a:r>
            <a:r>
              <a:rPr lang="en-US" altLang="cs-CZ" sz="2200" b="1" smtClean="0">
                <a:latin typeface="Arial" panose="020B0604020202020204" pitchFamily="34" charset="0"/>
              </a:rPr>
              <a:t>Tactics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Frontal assault</a:t>
            </a:r>
            <a:r>
              <a:rPr lang="en-US" altLang="cs-CZ" sz="1600">
                <a:latin typeface="Arial" panose="020B0604020202020204" pitchFamily="34" charset="0"/>
              </a:rPr>
              <a:t>: The attacking firm goes head to head with its competitor. It matches </a:t>
            </a:r>
            <a:r>
              <a:rPr lang="en-US" altLang="cs-CZ" sz="1600" smtClean="0">
                <a:latin typeface="Arial" panose="020B0604020202020204" pitchFamily="34" charset="0"/>
              </a:rPr>
              <a:t>the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competitor </a:t>
            </a:r>
            <a:r>
              <a:rPr lang="en-US" altLang="cs-CZ" sz="1600">
                <a:latin typeface="Arial" panose="020B0604020202020204" pitchFamily="34" charset="0"/>
              </a:rPr>
              <a:t>in every category from price to promotion to distribution channel. To be </a:t>
            </a:r>
            <a:r>
              <a:rPr lang="en-US" altLang="cs-CZ" sz="1600" smtClean="0">
                <a:latin typeface="Arial" panose="020B0604020202020204" pitchFamily="34" charset="0"/>
              </a:rPr>
              <a:t>successful,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the </a:t>
            </a:r>
            <a:r>
              <a:rPr lang="en-US" altLang="cs-CZ" sz="1600">
                <a:latin typeface="Arial" panose="020B0604020202020204" pitchFamily="34" charset="0"/>
              </a:rPr>
              <a:t>attacker must have not only superior resources, but also the willingness to persevere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Flanking maneuver</a:t>
            </a:r>
            <a:r>
              <a:rPr lang="en-US" altLang="cs-CZ" sz="1600">
                <a:latin typeface="Arial" panose="020B0604020202020204" pitchFamily="34" charset="0"/>
              </a:rPr>
              <a:t>: Rather than going straight for a competitor’s position of </a:t>
            </a:r>
            <a:r>
              <a:rPr lang="en-US" altLang="cs-CZ" sz="1600" smtClean="0">
                <a:latin typeface="Arial" panose="020B0604020202020204" pitchFamily="34" charset="0"/>
              </a:rPr>
              <a:t>strength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with </a:t>
            </a:r>
            <a:r>
              <a:rPr lang="en-US" altLang="cs-CZ" sz="1600">
                <a:latin typeface="Arial" panose="020B0604020202020204" pitchFamily="34" charset="0"/>
              </a:rPr>
              <a:t>a frontal assault, a firm may attack a part of the market where the competitor is weak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Bypass attack</a:t>
            </a:r>
            <a:r>
              <a:rPr lang="en-US" altLang="cs-CZ" sz="1600">
                <a:latin typeface="Arial" panose="020B0604020202020204" pitchFamily="34" charset="0"/>
              </a:rPr>
              <a:t>: Rather than directly attacking the established competitor frontally or </a:t>
            </a:r>
            <a:r>
              <a:rPr lang="en-US" altLang="cs-CZ" sz="1600" smtClean="0">
                <a:latin typeface="Arial" panose="020B0604020202020204" pitchFamily="34" charset="0"/>
              </a:rPr>
              <a:t>on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its </a:t>
            </a:r>
            <a:r>
              <a:rPr lang="en-US" altLang="cs-CZ" sz="1600">
                <a:latin typeface="Arial" panose="020B0604020202020204" pitchFamily="34" charset="0"/>
              </a:rPr>
              <a:t>flanks, a company or business unit may choose to change the rules of the game. </a:t>
            </a:r>
            <a:r>
              <a:rPr lang="en-US" altLang="cs-CZ" sz="1600" smtClean="0">
                <a:latin typeface="Arial" panose="020B0604020202020204" pitchFamily="34" charset="0"/>
              </a:rPr>
              <a:t>This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tactic </a:t>
            </a:r>
            <a:r>
              <a:rPr lang="en-US" altLang="cs-CZ" sz="1600">
                <a:latin typeface="Arial" panose="020B0604020202020204" pitchFamily="34" charset="0"/>
              </a:rPr>
              <a:t>attempts to cut the market out from under the established defender by offering a </a:t>
            </a:r>
            <a:r>
              <a:rPr lang="en-US" altLang="cs-CZ" sz="1600" smtClean="0">
                <a:latin typeface="Arial" panose="020B0604020202020204" pitchFamily="34" charset="0"/>
              </a:rPr>
              <a:t>new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type </a:t>
            </a:r>
            <a:r>
              <a:rPr lang="en-US" altLang="cs-CZ" sz="1600">
                <a:latin typeface="Arial" panose="020B0604020202020204" pitchFamily="34" charset="0"/>
              </a:rPr>
              <a:t>of product that makes the competitor’s product unnecessary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Encirclement</a:t>
            </a:r>
            <a:r>
              <a:rPr lang="en-US" altLang="cs-CZ" sz="1600">
                <a:latin typeface="Arial" panose="020B0604020202020204" pitchFamily="34" charset="0"/>
              </a:rPr>
              <a:t>: Usually evolving out of a frontal assault or flanking maneuver, </a:t>
            </a:r>
            <a:r>
              <a:rPr lang="en-US" altLang="cs-CZ" sz="1600" smtClean="0">
                <a:latin typeface="Arial" panose="020B0604020202020204" pitchFamily="34" charset="0"/>
              </a:rPr>
              <a:t>encirclement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occurs </a:t>
            </a:r>
            <a:r>
              <a:rPr lang="en-US" altLang="cs-CZ" sz="1600">
                <a:latin typeface="Arial" panose="020B0604020202020204" pitchFamily="34" charset="0"/>
              </a:rPr>
              <a:t>as an attacking company or unit encircles the competitor’s position </a:t>
            </a:r>
            <a:r>
              <a:rPr lang="en-US" altLang="cs-CZ" sz="1600" smtClean="0">
                <a:latin typeface="Arial" panose="020B0604020202020204" pitchFamily="34" charset="0"/>
              </a:rPr>
              <a:t>in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terms </a:t>
            </a:r>
            <a:r>
              <a:rPr lang="en-US" altLang="cs-CZ" sz="1600">
                <a:latin typeface="Arial" panose="020B0604020202020204" pitchFamily="34" charset="0"/>
              </a:rPr>
              <a:t>of products or markets or both. The encircler has greater product variety (e.g., </a:t>
            </a:r>
            <a:r>
              <a:rPr lang="en-US" altLang="cs-CZ" sz="1600" smtClean="0">
                <a:latin typeface="Arial" panose="020B0604020202020204" pitchFamily="34" charset="0"/>
              </a:rPr>
              <a:t>a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complete </a:t>
            </a:r>
            <a:r>
              <a:rPr lang="en-US" altLang="cs-CZ" sz="1600">
                <a:latin typeface="Arial" panose="020B0604020202020204" pitchFamily="34" charset="0"/>
              </a:rPr>
              <a:t>product line, ranging from low to high price) and/or serves more markets (e.g</a:t>
            </a:r>
            <a:r>
              <a:rPr lang="en-US" altLang="cs-CZ" sz="1600" smtClean="0">
                <a:latin typeface="Arial" panose="020B0604020202020204" pitchFamily="34" charset="0"/>
              </a:rPr>
              <a:t>.,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it </a:t>
            </a:r>
            <a:r>
              <a:rPr lang="en-US" altLang="cs-CZ" sz="1600">
                <a:latin typeface="Arial" panose="020B0604020202020204" pitchFamily="34" charset="0"/>
              </a:rPr>
              <a:t>dominates every secondary market).</a:t>
            </a: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Offensive Tactics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Encirclement: </a:t>
            </a:r>
            <a:r>
              <a:rPr lang="en-US" altLang="cs-CZ" sz="1800">
                <a:latin typeface="Arial" panose="020B0604020202020204" pitchFamily="34" charset="0"/>
              </a:rPr>
              <a:t>Usually evolving out of a frontal assault or flanking maneuver, encirclement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occurs as an attacking company or unit encircles the competitor’s position in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terms of products or markets or both. The encircler has greater product variety (e.g., a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complete product line, ranging from low to high price) and/or serves more markets (e.g.,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it dominates every secondary market</a:t>
            </a:r>
            <a:r>
              <a:rPr lang="en-US" altLang="cs-CZ" sz="1800" smtClean="0">
                <a:latin typeface="Arial" panose="020B0604020202020204" pitchFamily="34" charset="0"/>
              </a:rPr>
              <a:t>).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Defensive Tactics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aim </a:t>
            </a:r>
            <a:r>
              <a:rPr lang="en-US" altLang="cs-CZ" sz="2200">
                <a:latin typeface="Arial" panose="020B0604020202020204" pitchFamily="34" charset="0"/>
              </a:rPr>
              <a:t>to lower the probability </a:t>
            </a:r>
            <a:r>
              <a:rPr lang="en-US" altLang="cs-CZ" sz="2200" smtClean="0">
                <a:latin typeface="Arial" panose="020B0604020202020204" pitchFamily="34" charset="0"/>
              </a:rPr>
              <a:t>of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attack</a:t>
            </a:r>
            <a:r>
              <a:rPr lang="en-US" altLang="cs-CZ" sz="2200">
                <a:latin typeface="Arial" panose="020B0604020202020204" pitchFamily="34" charset="0"/>
              </a:rPr>
              <a:t>, divert attacks to less threatening avenues, or lessen the intensity of an attack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Instead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of </a:t>
            </a:r>
            <a:r>
              <a:rPr lang="en-US" altLang="cs-CZ" sz="2200">
                <a:latin typeface="Arial" panose="020B0604020202020204" pitchFamily="34" charset="0"/>
              </a:rPr>
              <a:t>increasing competitive advantage per se, they make a company’s or business </a:t>
            </a:r>
            <a:r>
              <a:rPr lang="en-US" altLang="cs-CZ" sz="2200" smtClean="0">
                <a:latin typeface="Arial" panose="020B0604020202020204" pitchFamily="34" charset="0"/>
              </a:rPr>
              <a:t>unit’s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competitive </a:t>
            </a:r>
            <a:r>
              <a:rPr lang="en-US" altLang="cs-CZ" sz="2200">
                <a:latin typeface="Arial" panose="020B0604020202020204" pitchFamily="34" charset="0"/>
              </a:rPr>
              <a:t>advantage more sustainable by causing a challenger to conclude that an attack </a:t>
            </a:r>
            <a:r>
              <a:rPr lang="en-US" altLang="cs-CZ" sz="2200" smtClean="0">
                <a:latin typeface="Arial" panose="020B0604020202020204" pitchFamily="34" charset="0"/>
              </a:rPr>
              <a:t>is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unattractive.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74299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18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A strategy of a corporation forms a comprehensive master plan that states how the </a:t>
            </a:r>
            <a:r>
              <a:rPr lang="en-US" altLang="cs-CZ" sz="2200" b="1" smtClean="0">
                <a:latin typeface="Arial" panose="020B0604020202020204" pitchFamily="34" charset="0"/>
              </a:rPr>
              <a:t>corporation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will </a:t>
            </a:r>
            <a:r>
              <a:rPr lang="en-US" altLang="cs-CZ" sz="2200" b="1">
                <a:latin typeface="Arial" panose="020B0604020202020204" pitchFamily="34" charset="0"/>
              </a:rPr>
              <a:t>achieve its mission and objectives</a:t>
            </a:r>
            <a:r>
              <a:rPr lang="en-US" altLang="cs-CZ" sz="2200">
                <a:latin typeface="Arial" panose="020B0604020202020204" pitchFamily="34" charset="0"/>
              </a:rPr>
              <a:t>. It maximizes competitive advantage and </a:t>
            </a:r>
            <a:r>
              <a:rPr lang="en-US" altLang="cs-CZ" sz="2200" smtClean="0">
                <a:latin typeface="Arial" panose="020B0604020202020204" pitchFamily="34" charset="0"/>
              </a:rPr>
              <a:t>minimizes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competitive </a:t>
            </a:r>
            <a:r>
              <a:rPr lang="en-US" altLang="cs-CZ" sz="2200">
                <a:latin typeface="Arial" panose="020B0604020202020204" pitchFamily="34" charset="0"/>
              </a:rPr>
              <a:t>disadvantage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Armed with a mission, objectives,and completed external and internal analyses,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firm </a:t>
            </a:r>
            <a:r>
              <a:rPr lang="en-US" altLang="cs-CZ" sz="2200">
                <a:latin typeface="Arial" panose="020B0604020202020204" pitchFamily="34" charset="0"/>
              </a:rPr>
              <a:t>is ready to make its strategic choices. That is, a firm is ready to choose </a:t>
            </a:r>
            <a:r>
              <a:rPr lang="en-US" altLang="cs-CZ" sz="2200" smtClean="0">
                <a:latin typeface="Arial" panose="020B0604020202020204" pitchFamily="34" charset="0"/>
              </a:rPr>
              <a:t>its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"</a:t>
            </a:r>
            <a:r>
              <a:rPr lang="en-US" altLang="cs-CZ" sz="2200" b="1" i="1" smtClean="0">
                <a:latin typeface="Arial" panose="020B0604020202020204" pitchFamily="34" charset="0"/>
              </a:rPr>
              <a:t>theory </a:t>
            </a:r>
            <a:r>
              <a:rPr lang="en-US" altLang="cs-CZ" sz="2200" b="1" i="1">
                <a:latin typeface="Arial" panose="020B0604020202020204" pitchFamily="34" charset="0"/>
              </a:rPr>
              <a:t>of how to gain competitive advantage</a:t>
            </a:r>
            <a:r>
              <a:rPr lang="en-US" altLang="cs-CZ" sz="2200">
                <a:latin typeface="Arial" panose="020B0604020202020204" pitchFamily="34" charset="0"/>
              </a:rPr>
              <a:t>."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The typical business firm usually considers three types of strategy: corporate, </a:t>
            </a:r>
            <a:r>
              <a:rPr lang="en-US" altLang="cs-CZ" sz="2200" b="1" smtClean="0">
                <a:latin typeface="Arial" panose="020B0604020202020204" pitchFamily="34" charset="0"/>
              </a:rPr>
              <a:t>business,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and </a:t>
            </a:r>
            <a:r>
              <a:rPr lang="en-US" altLang="cs-CZ" sz="2200" b="1">
                <a:latin typeface="Arial" panose="020B0604020202020204" pitchFamily="34" charset="0"/>
              </a:rPr>
              <a:t>functional</a:t>
            </a:r>
            <a:r>
              <a:rPr lang="en-US" altLang="cs-CZ" sz="2200" b="1" smtClean="0">
                <a:latin typeface="Arial" panose="020B0604020202020204" pitchFamily="34" charset="0"/>
              </a:rPr>
              <a:t>.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Defensive Tactics</a:t>
            </a:r>
            <a:r>
              <a:rPr lang="en-US" altLang="cs-CZ" sz="2200" b="1" smtClean="0">
                <a:latin typeface="Arial" panose="020B0604020202020204" pitchFamily="34" charset="0"/>
              </a:rPr>
              <a:t>de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Raise structural </a:t>
            </a:r>
            <a:r>
              <a:rPr lang="en-US" altLang="cs-CZ" sz="2200" b="1" i="1" smtClean="0">
                <a:latin typeface="Arial" panose="020B0604020202020204" pitchFamily="34" charset="0"/>
              </a:rPr>
              <a:t>barriers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- e</a:t>
            </a:r>
            <a:r>
              <a:rPr lang="en-US" altLang="cs-CZ" sz="2200" smtClean="0">
                <a:latin typeface="Arial" panose="020B0604020202020204" pitchFamily="34" charset="0"/>
              </a:rPr>
              <a:t>ntry </a:t>
            </a:r>
            <a:r>
              <a:rPr lang="en-US" altLang="cs-CZ" sz="2200">
                <a:latin typeface="Arial" panose="020B0604020202020204" pitchFamily="34" charset="0"/>
              </a:rPr>
              <a:t>barriers act to block a challenger’s logical avenues </a:t>
            </a:r>
            <a:r>
              <a:rPr lang="en-US" altLang="cs-CZ" sz="2200" smtClean="0">
                <a:latin typeface="Arial" panose="020B0604020202020204" pitchFamily="34" charset="0"/>
              </a:rPr>
              <a:t>of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attack</a:t>
            </a:r>
            <a:r>
              <a:rPr lang="en-US" altLang="cs-CZ" sz="2200">
                <a:latin typeface="Arial" panose="020B0604020202020204" pitchFamily="34" charset="0"/>
              </a:rPr>
              <a:t>. Some of the most important, according to Porter, are to: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Offer </a:t>
            </a:r>
            <a:r>
              <a:rPr lang="en-US" altLang="cs-CZ" sz="1600">
                <a:latin typeface="Arial" panose="020B0604020202020204" pitchFamily="34" charset="0"/>
              </a:rPr>
              <a:t>a full line of products in every profitable market segment to close off any </a:t>
            </a:r>
            <a:r>
              <a:rPr lang="en-US" altLang="cs-CZ" sz="1600" smtClean="0">
                <a:latin typeface="Arial" panose="020B0604020202020204" pitchFamily="34" charset="0"/>
              </a:rPr>
              <a:t>entry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points</a:t>
            </a:r>
            <a:r>
              <a:rPr lang="cs-CZ" altLang="cs-CZ" sz="1600" smtClean="0">
                <a:latin typeface="Arial" panose="020B0604020202020204" pitchFamily="34" charset="0"/>
              </a:rPr>
              <a:t>;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(</a:t>
            </a:r>
            <a:r>
              <a:rPr lang="en-US" altLang="cs-CZ" sz="1600">
                <a:latin typeface="Arial" panose="020B0604020202020204" pitchFamily="34" charset="0"/>
              </a:rPr>
              <a:t>for example, Coca Cola offers unprofitable noncarbonated beverages to </a:t>
            </a:r>
            <a:r>
              <a:rPr lang="en-US" altLang="cs-CZ" sz="1600" smtClean="0">
                <a:latin typeface="Arial" panose="020B0604020202020204" pitchFamily="34" charset="0"/>
              </a:rPr>
              <a:t>keep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competitors </a:t>
            </a:r>
            <a:r>
              <a:rPr lang="en-US" altLang="cs-CZ" sz="1600">
                <a:latin typeface="Arial" panose="020B0604020202020204" pitchFamily="34" charset="0"/>
              </a:rPr>
              <a:t>off store shelves);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Block </a:t>
            </a:r>
            <a:r>
              <a:rPr lang="en-US" altLang="cs-CZ" sz="1600">
                <a:latin typeface="Arial" panose="020B0604020202020204" pitchFamily="34" charset="0"/>
              </a:rPr>
              <a:t>channel access by signing exclusive agreements with distributors;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Raise </a:t>
            </a:r>
            <a:r>
              <a:rPr lang="en-US" altLang="cs-CZ" sz="1600">
                <a:latin typeface="Arial" panose="020B0604020202020204" pitchFamily="34" charset="0"/>
              </a:rPr>
              <a:t>buyer switching costs by offering low-cost training to users;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Raise </a:t>
            </a:r>
            <a:r>
              <a:rPr lang="en-US" altLang="cs-CZ" sz="1600">
                <a:latin typeface="Arial" panose="020B0604020202020204" pitchFamily="34" charset="0"/>
              </a:rPr>
              <a:t>the cost of gaining trial users by keeping prices low on items new users are </a:t>
            </a:r>
            <a:r>
              <a:rPr lang="en-US" altLang="cs-CZ" sz="1600" smtClean="0">
                <a:latin typeface="Arial" panose="020B0604020202020204" pitchFamily="34" charset="0"/>
              </a:rPr>
              <a:t>most</a:t>
            </a:r>
            <a:r>
              <a:rPr lang="cs-CZ" altLang="cs-CZ" sz="1600" smtClean="0">
                <a:latin typeface="Arial" panose="020B0604020202020204" pitchFamily="34" charset="0"/>
              </a:rPr>
              <a:t> likely to purchase;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Increase </a:t>
            </a:r>
            <a:r>
              <a:rPr lang="en-US" altLang="cs-CZ" sz="1600">
                <a:latin typeface="Arial" panose="020B0604020202020204" pitchFamily="34" charset="0"/>
              </a:rPr>
              <a:t>scale economies to reduce unit costs;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Foreclose </a:t>
            </a:r>
            <a:r>
              <a:rPr lang="en-US" altLang="cs-CZ" sz="1600">
                <a:latin typeface="Arial" panose="020B0604020202020204" pitchFamily="34" charset="0"/>
              </a:rPr>
              <a:t>alternative technologies through patenting or licensing;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Limit </a:t>
            </a:r>
            <a:r>
              <a:rPr lang="en-US" altLang="cs-CZ" sz="1600">
                <a:latin typeface="Arial" panose="020B0604020202020204" pitchFamily="34" charset="0"/>
              </a:rPr>
              <a:t>outside access to facilities and personnel;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Tie </a:t>
            </a:r>
            <a:r>
              <a:rPr lang="en-US" altLang="cs-CZ" sz="1600">
                <a:latin typeface="Arial" panose="020B0604020202020204" pitchFamily="34" charset="0"/>
              </a:rPr>
              <a:t>up suppliers by obtaining exclusive contracts or purchasing key locations;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Avoid </a:t>
            </a:r>
            <a:r>
              <a:rPr lang="en-US" altLang="cs-CZ" sz="1600">
                <a:latin typeface="Arial" panose="020B0604020202020204" pitchFamily="34" charset="0"/>
              </a:rPr>
              <a:t>suppliers that also serve competitors; and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Encourage </a:t>
            </a:r>
            <a:r>
              <a:rPr lang="en-US" altLang="cs-CZ" sz="1600">
                <a:latin typeface="Arial" panose="020B0604020202020204" pitchFamily="34" charset="0"/>
              </a:rPr>
              <a:t>the government to raise barriers, such as safety and pollution standards </a:t>
            </a:r>
            <a:r>
              <a:rPr lang="en-US" altLang="cs-CZ" sz="1600" smtClean="0">
                <a:latin typeface="Arial" panose="020B0604020202020204" pitchFamily="34" charset="0"/>
              </a:rPr>
              <a:t>or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favorable </a:t>
            </a:r>
            <a:r>
              <a:rPr lang="en-US" altLang="cs-CZ" sz="1600">
                <a:latin typeface="Arial" panose="020B0604020202020204" pitchFamily="34" charset="0"/>
              </a:rPr>
              <a:t>trade policies.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Defensive Tactics</a:t>
            </a:r>
            <a:r>
              <a:rPr lang="en-US" altLang="cs-CZ" sz="2200" b="1" smtClean="0">
                <a:latin typeface="Arial" panose="020B0604020202020204" pitchFamily="34" charset="0"/>
              </a:rPr>
              <a:t>de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Increase expected </a:t>
            </a:r>
            <a:r>
              <a:rPr lang="en-US" altLang="cs-CZ" sz="2200" b="1" i="1" smtClean="0">
                <a:latin typeface="Arial" panose="020B0604020202020204" pitchFamily="34" charset="0"/>
              </a:rPr>
              <a:t>retaliation</a:t>
            </a:r>
            <a:r>
              <a:rPr lang="cs-CZ" altLang="cs-CZ" sz="2200" b="1" i="1">
                <a:latin typeface="Arial" panose="020B0604020202020204" pitchFamily="34" charset="0"/>
              </a:rPr>
              <a:t> </a:t>
            </a:r>
            <a:r>
              <a:rPr lang="cs-CZ" altLang="cs-CZ" sz="2200" b="1" i="1" smtClean="0">
                <a:latin typeface="Arial" panose="020B0604020202020204" pitchFamily="34" charset="0"/>
              </a:rPr>
              <a:t>- 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tactic is any </a:t>
            </a:r>
            <a:r>
              <a:rPr lang="en-US" altLang="cs-CZ" sz="2200" i="1">
                <a:latin typeface="Arial" panose="020B0604020202020204" pitchFamily="34" charset="0"/>
              </a:rPr>
              <a:t>action that increases the perceived </a:t>
            </a:r>
            <a:r>
              <a:rPr lang="en-US" altLang="cs-CZ" sz="2200" i="1" smtClean="0">
                <a:latin typeface="Arial" panose="020B0604020202020204" pitchFamily="34" charset="0"/>
              </a:rPr>
              <a:t>threat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of </a:t>
            </a:r>
            <a:r>
              <a:rPr lang="en-US" altLang="cs-CZ" sz="2200" i="1">
                <a:latin typeface="Arial" panose="020B0604020202020204" pitchFamily="34" charset="0"/>
              </a:rPr>
              <a:t>retaliation for an attack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For </a:t>
            </a:r>
            <a:r>
              <a:rPr lang="en-US" altLang="cs-CZ" sz="1800">
                <a:latin typeface="Arial" panose="020B0604020202020204" pitchFamily="34" charset="0"/>
              </a:rPr>
              <a:t>example, management may strongly defend any erosion </a:t>
            </a:r>
            <a:r>
              <a:rPr lang="en-US" altLang="cs-CZ" sz="1800" smtClean="0">
                <a:latin typeface="Arial" panose="020B0604020202020204" pitchFamily="34" charset="0"/>
              </a:rPr>
              <a:t>of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market </a:t>
            </a:r>
            <a:r>
              <a:rPr lang="en-US" altLang="cs-CZ" sz="1800">
                <a:latin typeface="Arial" panose="020B0604020202020204" pitchFamily="34" charset="0"/>
              </a:rPr>
              <a:t>share by drastically cutting prices or matching a challenger’s promotion </a:t>
            </a:r>
            <a:r>
              <a:rPr lang="en-US" altLang="cs-CZ" sz="1800" smtClean="0">
                <a:latin typeface="Arial" panose="020B0604020202020204" pitchFamily="34" charset="0"/>
              </a:rPr>
              <a:t>through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policy of accepting any price-reduction coupons for a competitor’s product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b="1" i="1" smtClean="0">
                <a:latin typeface="Arial" panose="020B0604020202020204" pitchFamily="34" charset="0"/>
              </a:rPr>
              <a:t>L</a:t>
            </a:r>
            <a:r>
              <a:rPr lang="en-US" altLang="cs-CZ" sz="2200" b="1" i="1" smtClean="0">
                <a:latin typeface="Arial" panose="020B0604020202020204" pitchFamily="34" charset="0"/>
              </a:rPr>
              <a:t>ower </a:t>
            </a:r>
            <a:r>
              <a:rPr lang="en-US" altLang="cs-CZ" sz="2200" b="1" i="1">
                <a:latin typeface="Arial" panose="020B0604020202020204" pitchFamily="34" charset="0"/>
              </a:rPr>
              <a:t>the inducement for </a:t>
            </a:r>
            <a:r>
              <a:rPr lang="en-US" altLang="cs-CZ" sz="2200" b="1" i="1" smtClean="0">
                <a:latin typeface="Arial" panose="020B0604020202020204" pitchFamily="34" charset="0"/>
              </a:rPr>
              <a:t>attack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– a </a:t>
            </a:r>
            <a:r>
              <a:rPr lang="en-US" altLang="cs-CZ" sz="2200" smtClean="0">
                <a:latin typeface="Arial" panose="020B0604020202020204" pitchFamily="34" charset="0"/>
              </a:rPr>
              <a:t>third </a:t>
            </a:r>
            <a:r>
              <a:rPr lang="en-US" altLang="cs-CZ" sz="2200">
                <a:latin typeface="Arial" panose="020B0604020202020204" pitchFamily="34" charset="0"/>
              </a:rPr>
              <a:t>type of defensive tactic is to </a:t>
            </a:r>
            <a:r>
              <a:rPr lang="en-US" altLang="cs-CZ" sz="2200" i="1">
                <a:latin typeface="Arial" panose="020B0604020202020204" pitchFamily="34" charset="0"/>
              </a:rPr>
              <a:t>reduce a </a:t>
            </a:r>
            <a:r>
              <a:rPr lang="en-US" altLang="cs-CZ" sz="2200" i="1" smtClean="0">
                <a:latin typeface="Arial" panose="020B0604020202020204" pitchFamily="34" charset="0"/>
              </a:rPr>
              <a:t>challenger’s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expectations </a:t>
            </a:r>
            <a:r>
              <a:rPr lang="en-US" altLang="cs-CZ" sz="2200">
                <a:latin typeface="Arial" panose="020B0604020202020204" pitchFamily="34" charset="0"/>
              </a:rPr>
              <a:t>of future profits in the industry.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Collusion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Collusion is the active </a:t>
            </a:r>
            <a:r>
              <a:rPr lang="en-US" altLang="cs-CZ" sz="2200" b="1" i="1">
                <a:latin typeface="Arial" panose="020B0604020202020204" pitchFamily="34" charset="0"/>
              </a:rPr>
              <a:t>cooperation of firms within an industry</a:t>
            </a:r>
            <a:r>
              <a:rPr lang="en-US" altLang="cs-CZ" sz="2200">
                <a:latin typeface="Arial" panose="020B0604020202020204" pitchFamily="34" charset="0"/>
              </a:rPr>
              <a:t> to reduce output and </a:t>
            </a:r>
            <a:r>
              <a:rPr lang="en-US" altLang="cs-CZ" sz="2200" smtClean="0">
                <a:latin typeface="Arial" panose="020B0604020202020204" pitchFamily="34" charset="0"/>
              </a:rPr>
              <a:t>raise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prices </a:t>
            </a:r>
            <a:r>
              <a:rPr lang="en-US" altLang="cs-CZ" sz="2200">
                <a:latin typeface="Arial" panose="020B0604020202020204" pitchFamily="34" charset="0"/>
              </a:rPr>
              <a:t>in order to get around the normal economic law of supply and demand.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Collusion may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 </a:t>
            </a:r>
            <a:r>
              <a:rPr lang="en-US" altLang="cs-CZ" sz="2200" b="1">
                <a:latin typeface="Arial" panose="020B0604020202020204" pitchFamily="34" charset="0"/>
              </a:rPr>
              <a:t>explicit</a:t>
            </a:r>
            <a:r>
              <a:rPr lang="en-US" altLang="cs-CZ" sz="2200">
                <a:latin typeface="Arial" panose="020B0604020202020204" pitchFamily="34" charset="0"/>
              </a:rPr>
              <a:t>, in which case firms cooperate through direct communication and negotiation,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tacit</a:t>
            </a:r>
            <a:r>
              <a:rPr lang="en-US" altLang="cs-CZ" sz="2200">
                <a:latin typeface="Arial" panose="020B0604020202020204" pitchFamily="34" charset="0"/>
              </a:rPr>
              <a:t>, in which case firms cooperate indirectly through an informal system of signals.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Explicit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collusion </a:t>
            </a:r>
            <a:r>
              <a:rPr lang="en-US" altLang="cs-CZ" sz="2200">
                <a:latin typeface="Arial" panose="020B0604020202020204" pitchFamily="34" charset="0"/>
              </a:rPr>
              <a:t>is illegal in most countries and in a number of regional trade associations, such </a:t>
            </a:r>
            <a:r>
              <a:rPr lang="en-US" altLang="cs-CZ" sz="2200" smtClean="0">
                <a:latin typeface="Arial" panose="020B0604020202020204" pitchFamily="34" charset="0"/>
              </a:rPr>
              <a:t>as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European Union.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Strategic </a:t>
            </a:r>
            <a:r>
              <a:rPr lang="en-US" altLang="cs-CZ" sz="2200" b="1" smtClean="0">
                <a:latin typeface="Arial" panose="020B0604020202020204" pitchFamily="34" charset="0"/>
              </a:rPr>
              <a:t>Alliances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strategic alliance is a </a:t>
            </a:r>
            <a:r>
              <a:rPr lang="en-US" altLang="cs-CZ" sz="2200" b="1" i="1">
                <a:latin typeface="Arial" panose="020B0604020202020204" pitchFamily="34" charset="0"/>
              </a:rPr>
              <a:t>long-term cooperative arrangement </a:t>
            </a:r>
            <a:r>
              <a:rPr lang="en-US" altLang="cs-CZ" sz="2200">
                <a:latin typeface="Arial" panose="020B0604020202020204" pitchFamily="34" charset="0"/>
              </a:rPr>
              <a:t>between two or more </a:t>
            </a:r>
            <a:r>
              <a:rPr lang="en-US" altLang="cs-CZ" sz="2200" b="1" i="1" smtClean="0">
                <a:latin typeface="Arial" panose="020B0604020202020204" pitchFamily="34" charset="0"/>
              </a:rPr>
              <a:t>independent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firms </a:t>
            </a:r>
            <a:r>
              <a:rPr lang="en-US" altLang="cs-CZ" sz="2200" b="1" i="1">
                <a:latin typeface="Arial" panose="020B0604020202020204" pitchFamily="34" charset="0"/>
              </a:rPr>
              <a:t>or business units </a:t>
            </a:r>
            <a:r>
              <a:rPr lang="en-US" altLang="cs-CZ" sz="2200">
                <a:latin typeface="Arial" panose="020B0604020202020204" pitchFamily="34" charset="0"/>
              </a:rPr>
              <a:t>that engage in business activities for mutual economic </a:t>
            </a:r>
            <a:r>
              <a:rPr lang="en-US" altLang="cs-CZ" sz="2200" smtClean="0">
                <a:latin typeface="Arial" panose="020B0604020202020204" pitchFamily="34" charset="0"/>
              </a:rPr>
              <a:t>gain.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Alliances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between </a:t>
            </a:r>
            <a:r>
              <a:rPr lang="en-US" altLang="cs-CZ" sz="2200">
                <a:latin typeface="Arial" panose="020B0604020202020204" pitchFamily="34" charset="0"/>
              </a:rPr>
              <a:t>companies or business units have become a fact of life in modern business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Some alliances are very short term, only </a:t>
            </a:r>
            <a:r>
              <a:rPr lang="en-US" altLang="cs-CZ" sz="2200" smtClean="0">
                <a:latin typeface="Arial" panose="020B0604020202020204" pitchFamily="34" charset="0"/>
              </a:rPr>
              <a:t>lasting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long </a:t>
            </a:r>
            <a:r>
              <a:rPr lang="en-US" altLang="cs-CZ" sz="2200">
                <a:latin typeface="Arial" panose="020B0604020202020204" pitchFamily="34" charset="0"/>
              </a:rPr>
              <a:t>enough for one partner to establish a beachhead in a new market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Many alliances do increase profitability of the members and have a positive effect on </a:t>
            </a:r>
            <a:r>
              <a:rPr lang="en-US" altLang="cs-CZ" sz="2200" smtClean="0">
                <a:latin typeface="Arial" panose="020B0604020202020204" pitchFamily="34" charset="0"/>
              </a:rPr>
              <a:t>firm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value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Strategic </a:t>
            </a:r>
            <a:r>
              <a:rPr lang="en-US" altLang="cs-CZ" sz="2200" b="1" smtClean="0">
                <a:latin typeface="Arial" panose="020B0604020202020204" pitchFamily="34" charset="0"/>
              </a:rPr>
              <a:t>Alliances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Companies or business units may form a strategic alliance for a number of reasons, including</a:t>
            </a:r>
            <a:r>
              <a:rPr lang="en-US" altLang="cs-CZ" sz="2200" smtClean="0">
                <a:latin typeface="Arial" panose="020B0604020202020204" pitchFamily="34" charset="0"/>
              </a:rPr>
              <a:t>: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To obtain or learn new capabilities</a:t>
            </a:r>
            <a:r>
              <a:rPr lang="en-US" altLang="cs-CZ" sz="1800">
                <a:latin typeface="Arial" panose="020B0604020202020204" pitchFamily="34" charset="0"/>
              </a:rPr>
              <a:t>: </a:t>
            </a:r>
            <a:r>
              <a:rPr lang="en-US" altLang="cs-CZ" sz="1800" smtClean="0">
                <a:latin typeface="Arial" panose="020B0604020202020204" pitchFamily="34" charset="0"/>
              </a:rPr>
              <a:t>Alliances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are especially useful if the desired knowledge or capability is based on taci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knowledge or on new poorly-understood technology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 smtClean="0">
                <a:latin typeface="Arial" panose="020B0604020202020204" pitchFamily="34" charset="0"/>
              </a:rPr>
              <a:t>To </a:t>
            </a:r>
            <a:r>
              <a:rPr lang="en-US" altLang="cs-CZ" sz="1800" b="1">
                <a:latin typeface="Arial" panose="020B0604020202020204" pitchFamily="34" charset="0"/>
              </a:rPr>
              <a:t>obtain access to specific markets</a:t>
            </a:r>
            <a:r>
              <a:rPr lang="en-US" altLang="cs-CZ" sz="1800">
                <a:latin typeface="Arial" panose="020B0604020202020204" pitchFamily="34" charset="0"/>
              </a:rPr>
              <a:t>: Rather than buy a foreign company or build </a:t>
            </a:r>
            <a:r>
              <a:rPr lang="en-US" altLang="cs-CZ" sz="1800" smtClean="0">
                <a:latin typeface="Arial" panose="020B0604020202020204" pitchFamily="34" charset="0"/>
              </a:rPr>
              <a:t>brewerie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of </a:t>
            </a:r>
            <a:r>
              <a:rPr lang="en-US" altLang="cs-CZ" sz="1800">
                <a:latin typeface="Arial" panose="020B0604020202020204" pitchFamily="34" charset="0"/>
              </a:rPr>
              <a:t>its own in other countries, Anheuser-Busch chose to license the right to brew </a:t>
            </a:r>
            <a:r>
              <a:rPr lang="en-US" altLang="cs-CZ" sz="1800" smtClean="0">
                <a:latin typeface="Arial" panose="020B0604020202020204" pitchFamily="34" charset="0"/>
              </a:rPr>
              <a:t>and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market </a:t>
            </a:r>
            <a:r>
              <a:rPr lang="en-US" altLang="cs-CZ" sz="1800">
                <a:latin typeface="Arial" panose="020B0604020202020204" pitchFamily="34" charset="0"/>
              </a:rPr>
              <a:t>Budweiser to other </a:t>
            </a:r>
            <a:r>
              <a:rPr lang="en-US" altLang="cs-CZ" sz="1800" smtClean="0">
                <a:latin typeface="Arial" panose="020B0604020202020204" pitchFamily="34" charset="0"/>
              </a:rPr>
              <a:t>brewers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To reduce financial risk</a:t>
            </a:r>
            <a:r>
              <a:rPr lang="en-US" altLang="cs-CZ" sz="1800">
                <a:latin typeface="Arial" panose="020B0604020202020204" pitchFamily="34" charset="0"/>
              </a:rPr>
              <a:t>: Alliances take less financial resources than do acquisitions </a:t>
            </a:r>
            <a:r>
              <a:rPr lang="en-US" altLang="cs-CZ" sz="1800" smtClean="0">
                <a:latin typeface="Arial" panose="020B0604020202020204" pitchFamily="34" charset="0"/>
              </a:rPr>
              <a:t>or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going </a:t>
            </a:r>
            <a:r>
              <a:rPr lang="en-US" altLang="cs-CZ" sz="1800">
                <a:latin typeface="Arial" panose="020B0604020202020204" pitchFamily="34" charset="0"/>
              </a:rPr>
              <a:t>it alone and are easier to exit if necessary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To reduce political risk</a:t>
            </a:r>
            <a:r>
              <a:rPr lang="en-US" altLang="cs-CZ" sz="1800">
                <a:latin typeface="Arial" panose="020B0604020202020204" pitchFamily="34" charset="0"/>
              </a:rPr>
              <a:t>: Forming alliances with local partners is a good way to </a:t>
            </a:r>
            <a:r>
              <a:rPr lang="en-US" altLang="cs-CZ" sz="1800" smtClean="0">
                <a:latin typeface="Arial" panose="020B0604020202020204" pitchFamily="34" charset="0"/>
              </a:rPr>
              <a:t>overcome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deficiencies </a:t>
            </a:r>
            <a:r>
              <a:rPr lang="en-US" altLang="cs-CZ" sz="1800">
                <a:latin typeface="Arial" panose="020B0604020202020204" pitchFamily="34" charset="0"/>
              </a:rPr>
              <a:t>in resources and capabilities when expanding into international markets.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Mutual Service </a:t>
            </a:r>
            <a:r>
              <a:rPr lang="en-US" altLang="cs-CZ" sz="2200" b="1" smtClean="0">
                <a:latin typeface="Arial" panose="020B0604020202020204" pitchFamily="34" charset="0"/>
              </a:rPr>
              <a:t>Consortia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mutual service consortium is a </a:t>
            </a:r>
            <a:r>
              <a:rPr lang="en-US" altLang="cs-CZ" sz="2200" b="1" i="1">
                <a:latin typeface="Arial" panose="020B0604020202020204" pitchFamily="34" charset="0"/>
              </a:rPr>
              <a:t>partnership of </a:t>
            </a:r>
            <a:r>
              <a:rPr lang="en-US" altLang="cs-CZ" sz="2200" b="1" i="1" smtClean="0">
                <a:latin typeface="Arial" panose="020B0604020202020204" pitchFamily="34" charset="0"/>
              </a:rPr>
              <a:t>similar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companies </a:t>
            </a:r>
            <a:r>
              <a:rPr lang="en-US" altLang="cs-CZ" sz="2200" b="1" i="1">
                <a:latin typeface="Arial" panose="020B0604020202020204" pitchFamily="34" charset="0"/>
              </a:rPr>
              <a:t>in similar industries that pool their resources to gain a benefit</a:t>
            </a:r>
            <a:r>
              <a:rPr lang="en-US" altLang="cs-CZ" sz="2200">
                <a:latin typeface="Arial" panose="020B0604020202020204" pitchFamily="34" charset="0"/>
              </a:rPr>
              <a:t> that is too </a:t>
            </a:r>
            <a:r>
              <a:rPr lang="en-US" altLang="cs-CZ" sz="2200" smtClean="0">
                <a:latin typeface="Arial" panose="020B0604020202020204" pitchFamily="34" charset="0"/>
              </a:rPr>
              <a:t>expensive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 </a:t>
            </a:r>
            <a:r>
              <a:rPr lang="en-US" altLang="cs-CZ" sz="2200">
                <a:latin typeface="Arial" panose="020B0604020202020204" pitchFamily="34" charset="0"/>
              </a:rPr>
              <a:t>develop alone, such as access to advanced technology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smtClean="0">
                <a:latin typeface="Arial" panose="020B0604020202020204" pitchFamily="34" charset="0"/>
              </a:rPr>
              <a:t>mutual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service </a:t>
            </a:r>
            <a:r>
              <a:rPr lang="en-US" altLang="cs-CZ" sz="2200">
                <a:latin typeface="Arial" panose="020B0604020202020204" pitchFamily="34" charset="0"/>
              </a:rPr>
              <a:t>consortia is a f</a:t>
            </a:r>
            <a:r>
              <a:rPr lang="en-US" altLang="cs-CZ" sz="2200" b="1" i="1">
                <a:latin typeface="Arial" panose="020B0604020202020204" pitchFamily="34" charset="0"/>
              </a:rPr>
              <a:t>airly weak and distant </a:t>
            </a:r>
            <a:r>
              <a:rPr lang="en-US" altLang="cs-CZ" sz="2200" b="1" i="1" smtClean="0">
                <a:latin typeface="Arial" panose="020B0604020202020204" pitchFamily="34" charset="0"/>
              </a:rPr>
              <a:t>alliance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- </a:t>
            </a:r>
            <a:r>
              <a:rPr lang="en-US" altLang="cs-CZ" sz="2200" smtClean="0">
                <a:latin typeface="Arial" panose="020B0604020202020204" pitchFamily="34" charset="0"/>
              </a:rPr>
              <a:t>appropriate </a:t>
            </a:r>
            <a:r>
              <a:rPr lang="en-US" altLang="cs-CZ" sz="2200">
                <a:latin typeface="Arial" panose="020B0604020202020204" pitchFamily="34" charset="0"/>
              </a:rPr>
              <a:t>for partners that wish </a:t>
            </a:r>
            <a:r>
              <a:rPr lang="en-US" altLang="cs-CZ" sz="2200" smtClean="0">
                <a:latin typeface="Arial" panose="020B0604020202020204" pitchFamily="34" charset="0"/>
              </a:rPr>
              <a:t>to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work </a:t>
            </a:r>
            <a:r>
              <a:rPr lang="en-US" altLang="cs-CZ" sz="2200">
                <a:latin typeface="Arial" panose="020B0604020202020204" pitchFamily="34" charset="0"/>
              </a:rPr>
              <a:t>together but not share their core competencies. There is very little interaction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communication </a:t>
            </a:r>
            <a:r>
              <a:rPr lang="en-US" altLang="cs-CZ" sz="2200">
                <a:latin typeface="Arial" panose="020B0604020202020204" pitchFamily="34" charset="0"/>
              </a:rPr>
              <a:t>among the partners.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Joint Venture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joint venture is a </a:t>
            </a:r>
            <a:r>
              <a:rPr lang="en-US" altLang="cs-CZ" sz="2200" b="1" i="1" smtClean="0">
                <a:latin typeface="Arial" panose="020B0604020202020204" pitchFamily="34" charset="0"/>
              </a:rPr>
              <a:t>cooperative </a:t>
            </a:r>
            <a:r>
              <a:rPr lang="en-US" altLang="cs-CZ" sz="2200" b="1" i="1">
                <a:latin typeface="Arial" panose="020B0604020202020204" pitchFamily="34" charset="0"/>
              </a:rPr>
              <a:t>business activity, formed by two or </a:t>
            </a:r>
            <a:r>
              <a:rPr lang="en-US" altLang="cs-CZ" sz="2200" b="1" i="1" smtClean="0">
                <a:latin typeface="Arial" panose="020B0604020202020204" pitchFamily="34" charset="0"/>
              </a:rPr>
              <a:t>more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separate </a:t>
            </a:r>
            <a:r>
              <a:rPr lang="en-US" altLang="cs-CZ" sz="2200" b="1" i="1">
                <a:latin typeface="Arial" panose="020B0604020202020204" pitchFamily="34" charset="0"/>
              </a:rPr>
              <a:t>organizations for strategic purposes</a:t>
            </a:r>
            <a:r>
              <a:rPr lang="en-US" altLang="cs-CZ" sz="2200">
                <a:latin typeface="Arial" panose="020B0604020202020204" pitchFamily="34" charset="0"/>
              </a:rPr>
              <a:t>, that creates an independent business entity </a:t>
            </a:r>
            <a:r>
              <a:rPr lang="en-US" altLang="cs-CZ" sz="2200" smtClean="0">
                <a:latin typeface="Arial" panose="020B0604020202020204" pitchFamily="34" charset="0"/>
              </a:rPr>
              <a:t>and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allocates </a:t>
            </a:r>
            <a:r>
              <a:rPr lang="en-US" altLang="cs-CZ" sz="2200">
                <a:latin typeface="Arial" panose="020B0604020202020204" pitchFamily="34" charset="0"/>
              </a:rPr>
              <a:t>ownership, operational responsibilities, and financial risks and rewards to </a:t>
            </a:r>
            <a:r>
              <a:rPr lang="en-US" altLang="cs-CZ" sz="2200" smtClean="0">
                <a:latin typeface="Arial" panose="020B0604020202020204" pitchFamily="34" charset="0"/>
              </a:rPr>
              <a:t>each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member</a:t>
            </a:r>
            <a:r>
              <a:rPr lang="en-US" altLang="cs-CZ" sz="2200">
                <a:latin typeface="Arial" panose="020B0604020202020204" pitchFamily="34" charset="0"/>
              </a:rPr>
              <a:t>, while preserving their separate </a:t>
            </a:r>
            <a:r>
              <a:rPr lang="en-US" altLang="cs-CZ" sz="2200" smtClean="0">
                <a:latin typeface="Arial" panose="020B0604020202020204" pitchFamily="34" charset="0"/>
              </a:rPr>
              <a:t>identity/autonomy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Joint ventures are the </a:t>
            </a:r>
            <a:r>
              <a:rPr lang="en-US" altLang="cs-CZ" sz="2200" i="1">
                <a:latin typeface="Arial" panose="020B0604020202020204" pitchFamily="34" charset="0"/>
              </a:rPr>
              <a:t>most popular form of strategic alliance</a:t>
            </a:r>
            <a:r>
              <a:rPr lang="en-US" altLang="cs-CZ" sz="2200">
                <a:latin typeface="Arial" panose="020B0604020202020204" pitchFamily="34" charset="0"/>
              </a:rPr>
              <a:t>. They often occur </a:t>
            </a:r>
            <a:r>
              <a:rPr lang="en-US" altLang="cs-CZ" sz="2200" smtClean="0">
                <a:latin typeface="Arial" panose="020B0604020202020204" pitchFamily="34" charset="0"/>
              </a:rPr>
              <a:t>because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companies involved do not want to or cannot legally merge permanently.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Joint ventures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provide </a:t>
            </a:r>
            <a:r>
              <a:rPr lang="en-US" altLang="cs-CZ" sz="2200" b="1" i="1">
                <a:latin typeface="Arial" panose="020B0604020202020204" pitchFamily="34" charset="0"/>
              </a:rPr>
              <a:t>a way to temporarily combine the different strengths of partners to achieve an </a:t>
            </a:r>
            <a:r>
              <a:rPr lang="en-US" altLang="cs-CZ" sz="2200" b="1" i="1" smtClean="0">
                <a:latin typeface="Arial" panose="020B0604020202020204" pitchFamily="34" charset="0"/>
              </a:rPr>
              <a:t>outcome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of </a:t>
            </a:r>
            <a:r>
              <a:rPr lang="en-US" altLang="cs-CZ" sz="2200">
                <a:latin typeface="Arial" panose="020B0604020202020204" pitchFamily="34" charset="0"/>
              </a:rPr>
              <a:t>value to </a:t>
            </a:r>
            <a:r>
              <a:rPr lang="en-US" altLang="cs-CZ" sz="2200" smtClean="0">
                <a:latin typeface="Arial" panose="020B0604020202020204" pitchFamily="34" charset="0"/>
              </a:rPr>
              <a:t>all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Joint Venture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Extremely popular in </a:t>
            </a:r>
            <a:r>
              <a:rPr lang="en-US" altLang="cs-CZ" sz="2200" b="1" i="1">
                <a:latin typeface="Arial" panose="020B0604020202020204" pitchFamily="34" charset="0"/>
              </a:rPr>
              <a:t>international undertakings because </a:t>
            </a:r>
            <a:r>
              <a:rPr lang="en-US" altLang="cs-CZ" sz="2200">
                <a:latin typeface="Arial" panose="020B0604020202020204" pitchFamily="34" charset="0"/>
              </a:rPr>
              <a:t>of financial and </a:t>
            </a:r>
            <a:r>
              <a:rPr lang="en-US" altLang="cs-CZ" sz="2200" smtClean="0">
                <a:latin typeface="Arial" panose="020B0604020202020204" pitchFamily="34" charset="0"/>
              </a:rPr>
              <a:t>political–legal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constraints</a:t>
            </a:r>
            <a:r>
              <a:rPr lang="en-US" altLang="cs-CZ" sz="2200">
                <a:latin typeface="Arial" panose="020B0604020202020204" pitchFamily="34" charset="0"/>
              </a:rPr>
              <a:t>, forming joint ventures is a convenient way for corporations to work together </a:t>
            </a:r>
            <a:r>
              <a:rPr lang="en-US" altLang="cs-CZ" sz="2200" smtClean="0">
                <a:latin typeface="Arial" panose="020B0604020202020204" pitchFamily="34" charset="0"/>
              </a:rPr>
              <a:t>without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losing </a:t>
            </a:r>
            <a:r>
              <a:rPr lang="en-US" altLang="cs-CZ" sz="2200">
                <a:latin typeface="Arial" panose="020B0604020202020204" pitchFamily="34" charset="0"/>
              </a:rPr>
              <a:t>their independence.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Disadvantages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joint ventures include </a:t>
            </a:r>
            <a:r>
              <a:rPr lang="en-US" altLang="cs-CZ" sz="2200" b="1" i="1">
                <a:latin typeface="Arial" panose="020B0604020202020204" pitchFamily="34" charset="0"/>
              </a:rPr>
              <a:t>loss of control, lower profits, </a:t>
            </a:r>
            <a:r>
              <a:rPr lang="en-US" altLang="cs-CZ" sz="2200" b="1" i="1" smtClean="0">
                <a:latin typeface="Arial" panose="020B0604020202020204" pitchFamily="34" charset="0"/>
              </a:rPr>
              <a:t>probability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of </a:t>
            </a:r>
            <a:r>
              <a:rPr lang="en-US" altLang="cs-CZ" sz="2200" b="1" i="1">
                <a:latin typeface="Arial" panose="020B0604020202020204" pitchFamily="34" charset="0"/>
              </a:rPr>
              <a:t>conflicts with partners</a:t>
            </a:r>
            <a:r>
              <a:rPr lang="en-US" altLang="cs-CZ" sz="2200">
                <a:latin typeface="Arial" panose="020B0604020202020204" pitchFamily="34" charset="0"/>
              </a:rPr>
              <a:t>, and the likely transfer of technological advantage to the partner.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Joint </a:t>
            </a:r>
            <a:r>
              <a:rPr lang="en-US" altLang="cs-CZ" sz="2200">
                <a:latin typeface="Arial" panose="020B0604020202020204" pitchFamily="34" charset="0"/>
              </a:rPr>
              <a:t>ventures are often </a:t>
            </a:r>
            <a:r>
              <a:rPr lang="en-US" altLang="cs-CZ" sz="2200" i="1">
                <a:latin typeface="Arial" panose="020B0604020202020204" pitchFamily="34" charset="0"/>
              </a:rPr>
              <a:t>meant to be temporary</a:t>
            </a:r>
            <a:r>
              <a:rPr lang="en-US" altLang="cs-CZ" sz="2200">
                <a:latin typeface="Arial" panose="020B0604020202020204" pitchFamily="34" charset="0"/>
              </a:rPr>
              <a:t>, especially by some companies that </a:t>
            </a:r>
            <a:r>
              <a:rPr lang="en-US" altLang="cs-CZ" sz="2200" smtClean="0">
                <a:latin typeface="Arial" panose="020B0604020202020204" pitchFamily="34" charset="0"/>
              </a:rPr>
              <a:t>may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view </a:t>
            </a:r>
            <a:r>
              <a:rPr lang="en-US" altLang="cs-CZ" sz="2200">
                <a:latin typeface="Arial" panose="020B0604020202020204" pitchFamily="34" charset="0"/>
              </a:rPr>
              <a:t>them as a way to rectify a competitive weakness until they can achieve long-term </a:t>
            </a:r>
            <a:r>
              <a:rPr lang="en-US" altLang="cs-CZ" sz="2200" smtClean="0">
                <a:latin typeface="Arial" panose="020B0604020202020204" pitchFamily="34" charset="0"/>
              </a:rPr>
              <a:t>dominance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 </a:t>
            </a:r>
            <a:r>
              <a:rPr lang="en-US" altLang="cs-CZ" sz="2200">
                <a:latin typeface="Arial" panose="020B0604020202020204" pitchFamily="34" charset="0"/>
              </a:rPr>
              <a:t>the partnership.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Licensing </a:t>
            </a:r>
            <a:r>
              <a:rPr lang="en-US" altLang="cs-CZ" sz="2200" b="1" smtClean="0">
                <a:latin typeface="Arial" panose="020B0604020202020204" pitchFamily="34" charset="0"/>
              </a:rPr>
              <a:t>Arrangements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licensing arrangement is an </a:t>
            </a:r>
            <a:r>
              <a:rPr lang="en-US" altLang="cs-CZ" sz="2200" b="1" i="1">
                <a:latin typeface="Arial" panose="020B0604020202020204" pitchFamily="34" charset="0"/>
              </a:rPr>
              <a:t>agreement in which the </a:t>
            </a:r>
            <a:r>
              <a:rPr lang="en-US" altLang="cs-CZ" sz="2200" b="1" i="1" smtClean="0">
                <a:latin typeface="Arial" panose="020B0604020202020204" pitchFamily="34" charset="0"/>
              </a:rPr>
              <a:t>licensing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firm </a:t>
            </a:r>
            <a:r>
              <a:rPr lang="en-US" altLang="cs-CZ" sz="2200" b="1" i="1">
                <a:latin typeface="Arial" panose="020B0604020202020204" pitchFamily="34" charset="0"/>
              </a:rPr>
              <a:t>grants rights to another firm in another country or market to produce and/or sell a </a:t>
            </a:r>
            <a:r>
              <a:rPr lang="en-US" altLang="cs-CZ" sz="2200" b="1" i="1" smtClean="0">
                <a:latin typeface="Arial" panose="020B0604020202020204" pitchFamily="34" charset="0"/>
              </a:rPr>
              <a:t>product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licensee pays compensation to the licensing firm in return for technical </a:t>
            </a:r>
            <a:r>
              <a:rPr lang="en-US" altLang="cs-CZ" sz="2200" smtClean="0">
                <a:latin typeface="Arial" panose="020B0604020202020204" pitchFamily="34" charset="0"/>
              </a:rPr>
              <a:t>expertise.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Licensing </a:t>
            </a:r>
            <a:r>
              <a:rPr lang="en-US" altLang="cs-CZ" sz="2200" b="1">
                <a:latin typeface="Arial" panose="020B0604020202020204" pitchFamily="34" charset="0"/>
              </a:rPr>
              <a:t>is an especially useful strategy if the trademark or brand name is well known </a:t>
            </a:r>
            <a:r>
              <a:rPr lang="en-US" altLang="cs-CZ" sz="2200">
                <a:latin typeface="Arial" panose="020B0604020202020204" pitchFamily="34" charset="0"/>
              </a:rPr>
              <a:t>but </a:t>
            </a:r>
            <a:r>
              <a:rPr lang="en-US" altLang="cs-CZ" sz="2200" smtClean="0">
                <a:latin typeface="Arial" panose="020B0604020202020204" pitchFamily="34" charset="0"/>
              </a:rPr>
              <a:t>the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MNC </a:t>
            </a:r>
            <a:r>
              <a:rPr lang="en-US" altLang="cs-CZ" sz="2200">
                <a:latin typeface="Arial" panose="020B0604020202020204" pitchFamily="34" charset="0"/>
              </a:rPr>
              <a:t>does not have sufficient funds to finance its entering the country </a:t>
            </a:r>
            <a:r>
              <a:rPr lang="en-US" altLang="cs-CZ" sz="2200" smtClean="0">
                <a:latin typeface="Arial" panose="020B0604020202020204" pitchFamily="34" charset="0"/>
              </a:rPr>
              <a:t>directly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1. 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Value-Chain </a:t>
            </a:r>
            <a:r>
              <a:rPr lang="en-US" altLang="cs-CZ" sz="2200" b="1" smtClean="0">
                <a:latin typeface="Arial" panose="020B0604020202020204" pitchFamily="34" charset="0"/>
              </a:rPr>
              <a:t>Partnerships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value-chain partnership is a </a:t>
            </a:r>
            <a:r>
              <a:rPr lang="en-US" altLang="cs-CZ" sz="2200" b="1" i="1">
                <a:latin typeface="Arial" panose="020B0604020202020204" pitchFamily="34" charset="0"/>
              </a:rPr>
              <a:t>strong and close alliance </a:t>
            </a:r>
            <a:r>
              <a:rPr lang="en-US" altLang="cs-CZ" sz="2200" smtClean="0">
                <a:latin typeface="Arial" panose="020B0604020202020204" pitchFamily="34" charset="0"/>
              </a:rPr>
              <a:t>in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which </a:t>
            </a:r>
            <a:r>
              <a:rPr lang="en-US" altLang="cs-CZ" sz="2200">
                <a:latin typeface="Arial" panose="020B0604020202020204" pitchFamily="34" charset="0"/>
              </a:rPr>
              <a:t>one </a:t>
            </a:r>
            <a:r>
              <a:rPr lang="en-US" altLang="cs-CZ" sz="2200" b="1" i="1">
                <a:latin typeface="Arial" panose="020B0604020202020204" pitchFamily="34" charset="0"/>
              </a:rPr>
              <a:t>company or unit forms a long-term arrangement</a:t>
            </a:r>
            <a:r>
              <a:rPr lang="en-US" altLang="cs-CZ" sz="2200">
                <a:latin typeface="Arial" panose="020B0604020202020204" pitchFamily="34" charset="0"/>
              </a:rPr>
              <a:t> with a key supplier or </a:t>
            </a:r>
            <a:r>
              <a:rPr lang="en-US" altLang="cs-CZ" sz="2200" smtClean="0">
                <a:latin typeface="Arial" panose="020B0604020202020204" pitchFamily="34" charset="0"/>
              </a:rPr>
              <a:t>distributor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for </a:t>
            </a:r>
            <a:r>
              <a:rPr lang="en-US" altLang="cs-CZ" sz="2200">
                <a:latin typeface="Arial" panose="020B0604020202020204" pitchFamily="34" charset="0"/>
              </a:rPr>
              <a:t>mutual advantage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>
                <a:latin typeface="Arial" panose="020B0604020202020204" pitchFamily="34" charset="0"/>
              </a:rPr>
              <a:t>To improve the quality of parts it purchases, companies in the U.S. auto industry, for </a:t>
            </a:r>
            <a:r>
              <a:rPr lang="en-US" altLang="cs-CZ" sz="2000" smtClean="0">
                <a:latin typeface="Arial" panose="020B0604020202020204" pitchFamily="34" charset="0"/>
              </a:rPr>
              <a:t>example,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have </a:t>
            </a:r>
            <a:r>
              <a:rPr lang="en-US" altLang="cs-CZ" sz="2000">
                <a:latin typeface="Arial" panose="020B0604020202020204" pitchFamily="34" charset="0"/>
              </a:rPr>
              <a:t>decided to work more closely with fewer suppliers and to involve them more </a:t>
            </a:r>
            <a:r>
              <a:rPr lang="en-US" altLang="cs-CZ" sz="2000" smtClean="0">
                <a:latin typeface="Arial" panose="020B0604020202020204" pitchFamily="34" charset="0"/>
              </a:rPr>
              <a:t>in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product </a:t>
            </a:r>
            <a:r>
              <a:rPr lang="en-US" altLang="cs-CZ" sz="2000">
                <a:latin typeface="Arial" panose="020B0604020202020204" pitchFamily="34" charset="0"/>
              </a:rPr>
              <a:t>design decisions. 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Activities </a:t>
            </a:r>
            <a:r>
              <a:rPr lang="en-US" altLang="cs-CZ" sz="2000">
                <a:latin typeface="Arial" panose="020B0604020202020204" pitchFamily="34" charset="0"/>
              </a:rPr>
              <a:t>that had previously been done internally by an </a:t>
            </a:r>
            <a:r>
              <a:rPr lang="en-US" altLang="cs-CZ" sz="2000" smtClean="0">
                <a:latin typeface="Arial" panose="020B0604020202020204" pitchFamily="34" charset="0"/>
              </a:rPr>
              <a:t>automaker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are </a:t>
            </a:r>
            <a:r>
              <a:rPr lang="en-US" altLang="cs-CZ" sz="2000">
                <a:latin typeface="Arial" panose="020B0604020202020204" pitchFamily="34" charset="0"/>
              </a:rPr>
              <a:t>being outsourced to suppliers specializing in those </a:t>
            </a:r>
            <a:r>
              <a:rPr lang="en-US" altLang="cs-CZ" sz="2000" smtClean="0">
                <a:latin typeface="Arial" panose="020B0604020202020204" pitchFamily="34" charset="0"/>
              </a:rPr>
              <a:t>activities</a:t>
            </a:r>
            <a:r>
              <a:rPr lang="cs-CZ" altLang="cs-CZ" sz="2000" smtClean="0">
                <a:latin typeface="Arial" panose="020B0604020202020204" pitchFamily="34" charset="0"/>
              </a:rPr>
              <a:t>.</a:t>
            </a:r>
            <a:endParaRPr lang="cs-CZ" altLang="cs-CZ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formulation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825546"/>
            <a:ext cx="3499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400" b="1" smtClean="0">
                <a:latin typeface="Arial" panose="020B0604020202020204" pitchFamily="34" charset="0"/>
              </a:rPr>
              <a:t>Hierarchy of Strategy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6393" t="12095" r="18928" b="9429"/>
          <a:stretch/>
        </p:blipFill>
        <p:spPr>
          <a:xfrm>
            <a:off x="3837213" y="1689742"/>
            <a:ext cx="4735287" cy="46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Functional strategy </a:t>
            </a:r>
            <a:r>
              <a:rPr lang="en-US" altLang="cs-CZ" sz="2200">
                <a:latin typeface="Arial" panose="020B0604020202020204" pitchFamily="34" charset="0"/>
              </a:rPr>
              <a:t>is the approach a </a:t>
            </a:r>
            <a:r>
              <a:rPr lang="en-US" altLang="cs-CZ" sz="2200" b="1" i="1">
                <a:latin typeface="Arial" panose="020B0604020202020204" pitchFamily="34" charset="0"/>
              </a:rPr>
              <a:t>functional area takes to achieve corporate and </a:t>
            </a:r>
            <a:r>
              <a:rPr lang="en-US" altLang="cs-CZ" sz="2200" b="1" i="1" smtClean="0">
                <a:latin typeface="Arial" panose="020B0604020202020204" pitchFamily="34" charset="0"/>
              </a:rPr>
              <a:t>business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unit </a:t>
            </a:r>
            <a:r>
              <a:rPr lang="en-US" altLang="cs-CZ" sz="2200" b="1" i="1">
                <a:latin typeface="Arial" panose="020B0604020202020204" pitchFamily="34" charset="0"/>
              </a:rPr>
              <a:t>objectives and strategies by maximizing resource productivity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It </a:t>
            </a:r>
            <a:r>
              <a:rPr lang="en-US" altLang="cs-CZ" sz="2200">
                <a:latin typeface="Arial" panose="020B0604020202020204" pitchFamily="34" charset="0"/>
              </a:rPr>
              <a:t>is concerned with </a:t>
            </a:r>
            <a:r>
              <a:rPr lang="en-US" altLang="cs-CZ" sz="2200" b="1" smtClean="0">
                <a:latin typeface="Arial" panose="020B0604020202020204" pitchFamily="34" charset="0"/>
              </a:rPr>
              <a:t>developing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and </a:t>
            </a:r>
            <a:r>
              <a:rPr lang="en-US" altLang="cs-CZ" sz="2200" b="1">
                <a:latin typeface="Arial" panose="020B0604020202020204" pitchFamily="34" charset="0"/>
              </a:rPr>
              <a:t>nurturing a distinctive competence to provide a company </a:t>
            </a:r>
            <a:r>
              <a:rPr lang="en-US" altLang="cs-CZ" sz="2200">
                <a:latin typeface="Arial" panose="020B0604020202020204" pitchFamily="34" charset="0"/>
              </a:rPr>
              <a:t>or business unit with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competitive </a:t>
            </a:r>
            <a:r>
              <a:rPr lang="en-US" altLang="cs-CZ" sz="2200">
                <a:latin typeface="Arial" panose="020B0604020202020204" pitchFamily="34" charset="0"/>
              </a:rPr>
              <a:t>advantage.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Functional strategy could be for example: </a:t>
            </a:r>
            <a:r>
              <a:rPr lang="cs-CZ" altLang="cs-CZ" sz="2200" b="1" smtClean="0">
                <a:latin typeface="Arial" panose="020B0604020202020204" pitchFamily="34" charset="0"/>
              </a:rPr>
              <a:t>marketing strategy, fianancial strategy, research and Development </a:t>
            </a:r>
            <a:r>
              <a:rPr lang="cs-CZ" altLang="cs-CZ" sz="2200" b="1">
                <a:latin typeface="Arial" panose="020B0604020202020204" pitchFamily="34" charset="0"/>
              </a:rPr>
              <a:t>strategy</a:t>
            </a:r>
            <a:r>
              <a:rPr lang="cs-CZ" altLang="cs-CZ" sz="2200" b="1" smtClean="0">
                <a:latin typeface="Arial" panose="020B0604020202020204" pitchFamily="34" charset="0"/>
              </a:rPr>
              <a:t>, operations </a:t>
            </a:r>
            <a:r>
              <a:rPr lang="cs-CZ" altLang="cs-CZ" sz="2200" b="1">
                <a:latin typeface="Arial" panose="020B0604020202020204" pitchFamily="34" charset="0"/>
              </a:rPr>
              <a:t>strategy</a:t>
            </a:r>
            <a:r>
              <a:rPr lang="cs-CZ" altLang="cs-CZ" sz="2200" b="1" smtClean="0">
                <a:latin typeface="Arial" panose="020B0604020202020204" pitchFamily="34" charset="0"/>
              </a:rPr>
              <a:t>, purchasing </a:t>
            </a:r>
            <a:r>
              <a:rPr lang="cs-CZ" altLang="cs-CZ" sz="2200" b="1">
                <a:latin typeface="Arial" panose="020B0604020202020204" pitchFamily="34" charset="0"/>
              </a:rPr>
              <a:t>strategy</a:t>
            </a:r>
            <a:r>
              <a:rPr lang="cs-CZ" altLang="cs-CZ" sz="2200" b="1" smtClean="0">
                <a:latin typeface="Arial" panose="020B0604020202020204" pitchFamily="34" charset="0"/>
              </a:rPr>
              <a:t>, logistic </a:t>
            </a:r>
            <a:r>
              <a:rPr lang="cs-CZ" altLang="cs-CZ" sz="2200" b="1">
                <a:latin typeface="Arial" panose="020B0604020202020204" pitchFamily="34" charset="0"/>
              </a:rPr>
              <a:t>strategy</a:t>
            </a:r>
            <a:r>
              <a:rPr lang="cs-CZ" altLang="cs-CZ" sz="2200" b="1" smtClean="0">
                <a:latin typeface="Arial" panose="020B0604020202020204" pitchFamily="34" charset="0"/>
              </a:rPr>
              <a:t>, HRM stratedy, IT strategy.</a:t>
            </a:r>
          </a:p>
        </p:txBody>
      </p:sp>
    </p:spTree>
    <p:extLst>
      <p:ext uri="{BB962C8B-B14F-4D97-AF65-F5344CB8AC3E}">
        <p14:creationId xmlns:p14="http://schemas.microsoft.com/office/powerpoint/2010/main" val="15709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Just </a:t>
            </a:r>
            <a:r>
              <a:rPr lang="en-US" altLang="cs-CZ" sz="2200">
                <a:latin typeface="Arial" panose="020B0604020202020204" pitchFamily="34" charset="0"/>
              </a:rPr>
              <a:t>as a multidivisional corporation has several business units, </a:t>
            </a:r>
            <a:r>
              <a:rPr lang="en-US" altLang="cs-CZ" sz="2200" smtClean="0">
                <a:latin typeface="Arial" panose="020B0604020202020204" pitchFamily="34" charset="0"/>
              </a:rPr>
              <a:t>each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with </a:t>
            </a:r>
            <a:r>
              <a:rPr lang="en-US" altLang="cs-CZ" sz="2200">
                <a:latin typeface="Arial" panose="020B0604020202020204" pitchFamily="34" charset="0"/>
              </a:rPr>
              <a:t>its own business strategy, </a:t>
            </a:r>
            <a:r>
              <a:rPr lang="en-US" altLang="cs-CZ" sz="2200" b="1">
                <a:latin typeface="Arial" panose="020B0604020202020204" pitchFamily="34" charset="0"/>
              </a:rPr>
              <a:t>each business unit has its own set of departments, each with </a:t>
            </a:r>
            <a:r>
              <a:rPr lang="en-US" altLang="cs-CZ" sz="2200" b="1" smtClean="0">
                <a:latin typeface="Arial" panose="020B0604020202020204" pitchFamily="34" charset="0"/>
              </a:rPr>
              <a:t>its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own </a:t>
            </a:r>
            <a:r>
              <a:rPr lang="en-US" altLang="cs-CZ" sz="2200" b="1">
                <a:latin typeface="Arial" panose="020B0604020202020204" pitchFamily="34" charset="0"/>
              </a:rPr>
              <a:t>functional strategy</a:t>
            </a:r>
            <a:r>
              <a:rPr lang="en-US" altLang="cs-CZ" sz="2200" b="1" smtClean="0">
                <a:latin typeface="Arial" panose="020B0604020202020204" pitchFamily="34" charset="0"/>
              </a:rPr>
              <a:t>.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For example, a business unit following a competitive strategy of differentiation through high quality needs a manufacturing functional strategy that emphasizes expensive </a:t>
            </a:r>
            <a:r>
              <a:rPr lang="en-US" altLang="cs-CZ" sz="1800" smtClean="0">
                <a:latin typeface="Arial" panose="020B0604020202020204" pitchFamily="34" charset="0"/>
              </a:rPr>
              <a:t>quality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Assurance processes over cheaper, high-volume production; a human resource functional strategy that emphasizes the hiring and training of a highly skilled, but costly, workforce; and a marketing functional strategy that emphasizes distribution channel “pull,” using advertising to increase consumer demand, over “push,” using promotional allowances to retailers.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Marketing </a:t>
            </a:r>
            <a:r>
              <a:rPr lang="cs-CZ" altLang="cs-CZ" sz="2200" b="1" smtClean="0">
                <a:latin typeface="Arial" panose="020B0604020202020204" pitchFamily="34" charset="0"/>
              </a:rPr>
              <a:t>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Marketing strategy deals with </a:t>
            </a:r>
            <a:r>
              <a:rPr lang="en-US" altLang="cs-CZ" sz="2200" b="1" i="1" dirty="0" smtClean="0">
                <a:latin typeface="Arial" panose="020B0604020202020204" pitchFamily="34" charset="0"/>
              </a:rPr>
              <a:t>pricing, selling, and distributing a product</a:t>
            </a:r>
            <a:r>
              <a:rPr lang="en-US" altLang="cs-CZ" sz="2200" dirty="0" smtClean="0">
                <a:latin typeface="Arial" panose="020B0604020202020204" pitchFamily="34" charset="0"/>
              </a:rPr>
              <a:t>. Using </a:t>
            </a:r>
            <a:r>
              <a:rPr lang="en-US" altLang="cs-CZ" sz="2200" smtClean="0">
                <a:latin typeface="Arial" panose="020B0604020202020204" pitchFamily="34" charset="0"/>
              </a:rPr>
              <a:t>a market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development </a:t>
            </a:r>
            <a:r>
              <a:rPr lang="en-US" altLang="cs-CZ" sz="2200" dirty="0" smtClean="0">
                <a:latin typeface="Arial" panose="020B0604020202020204" pitchFamily="34" charset="0"/>
              </a:rPr>
              <a:t>strategy, a company 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can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smtClean="0">
                <a:latin typeface="Arial" panose="020B0604020202020204" pitchFamily="34" charset="0"/>
              </a:rPr>
              <a:t>capture </a:t>
            </a:r>
            <a:r>
              <a:rPr lang="en-US" altLang="cs-CZ" sz="2000" b="1" dirty="0" smtClean="0">
                <a:latin typeface="Arial" panose="020B0604020202020204" pitchFamily="34" charset="0"/>
              </a:rPr>
              <a:t>a larger share of </a:t>
            </a:r>
            <a:r>
              <a:rPr lang="en-US" altLang="cs-CZ" sz="2000" b="1" smtClean="0">
                <a:latin typeface="Arial" panose="020B0604020202020204" pitchFamily="34" charset="0"/>
              </a:rPr>
              <a:t>an existing</a:t>
            </a:r>
            <a:r>
              <a:rPr lang="cs-CZ" altLang="cs-CZ" sz="2000" b="1" smtClean="0">
                <a:latin typeface="Arial" panose="020B0604020202020204" pitchFamily="34" charset="0"/>
              </a:rPr>
              <a:t> </a:t>
            </a:r>
            <a:r>
              <a:rPr lang="en-US" altLang="cs-CZ" sz="2000" b="1" smtClean="0">
                <a:latin typeface="Arial" panose="020B0604020202020204" pitchFamily="34" charset="0"/>
              </a:rPr>
              <a:t>market </a:t>
            </a:r>
            <a:r>
              <a:rPr lang="en-US" altLang="cs-CZ" sz="2000" dirty="0" smtClean="0">
                <a:latin typeface="Arial" panose="020B0604020202020204" pitchFamily="34" charset="0"/>
              </a:rPr>
              <a:t>for current products through market saturation and market penetration </a:t>
            </a:r>
            <a:r>
              <a:rPr lang="en-US" altLang="cs-CZ" sz="2000" smtClean="0">
                <a:latin typeface="Arial" panose="020B0604020202020204" pitchFamily="34" charset="0"/>
              </a:rPr>
              <a:t>or 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smtClean="0">
                <a:latin typeface="Arial" panose="020B0604020202020204" pitchFamily="34" charset="0"/>
              </a:rPr>
              <a:t>develop</a:t>
            </a:r>
            <a:r>
              <a:rPr lang="cs-CZ" altLang="cs-CZ" sz="2000" b="1" smtClean="0">
                <a:latin typeface="Arial" panose="020B0604020202020204" pitchFamily="34" charset="0"/>
              </a:rPr>
              <a:t> </a:t>
            </a:r>
            <a:r>
              <a:rPr lang="en-US" altLang="cs-CZ" sz="2000" b="1" smtClean="0">
                <a:latin typeface="Arial" panose="020B0604020202020204" pitchFamily="34" charset="0"/>
              </a:rPr>
              <a:t>new </a:t>
            </a:r>
            <a:r>
              <a:rPr lang="en-US" altLang="cs-CZ" sz="2000" b="1" dirty="0" smtClean="0">
                <a:latin typeface="Arial" panose="020B0604020202020204" pitchFamily="34" charset="0"/>
              </a:rPr>
              <a:t>uses and/or markets </a:t>
            </a:r>
            <a:r>
              <a:rPr lang="en-US" altLang="cs-CZ" sz="2000" dirty="0" smtClean="0">
                <a:latin typeface="Arial" panose="020B0604020202020204" pitchFamily="34" charset="0"/>
              </a:rPr>
              <a:t>for current </a:t>
            </a:r>
            <a:r>
              <a:rPr lang="en-US" altLang="cs-CZ" sz="2000" smtClean="0">
                <a:latin typeface="Arial" panose="020B0604020202020204" pitchFamily="34" charset="0"/>
              </a:rPr>
              <a:t>products</a:t>
            </a:r>
            <a:r>
              <a:rPr lang="en-US" altLang="cs-CZ" sz="2000" b="1" smtClean="0">
                <a:latin typeface="Arial" panose="020B0604020202020204" pitchFamily="34" charset="0"/>
              </a:rPr>
              <a:t>.</a:t>
            </a:r>
            <a:endParaRPr lang="cs-CZ" altLang="cs-CZ" sz="2000" b="1" smtClean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 b="1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Consumer product giants such as P&amp;G, </a:t>
            </a:r>
            <a:r>
              <a:rPr lang="en-US" altLang="cs-CZ" sz="1800" smtClean="0">
                <a:latin typeface="Arial" panose="020B0604020202020204" pitchFamily="34" charset="0"/>
              </a:rPr>
              <a:t>Colgate</a:t>
            </a:r>
            <a:r>
              <a:rPr lang="cs-CZ" altLang="cs-CZ" sz="1800">
                <a:latin typeface="Arial" panose="020B0604020202020204" pitchFamily="34" charset="0"/>
              </a:rPr>
              <a:t>-</a:t>
            </a:r>
            <a:r>
              <a:rPr lang="en-US" altLang="cs-CZ" sz="1800" smtClean="0">
                <a:latin typeface="Arial" panose="020B0604020202020204" pitchFamily="34" charset="0"/>
              </a:rPr>
              <a:t>Palmolive</a:t>
            </a:r>
            <a:r>
              <a:rPr lang="en-US" altLang="cs-CZ" sz="1800">
                <a:latin typeface="Arial" panose="020B0604020202020204" pitchFamily="34" charset="0"/>
              </a:rPr>
              <a:t>, and Unilever are experts at </a:t>
            </a:r>
            <a:r>
              <a:rPr lang="en-US" altLang="cs-CZ" sz="1800" i="1">
                <a:latin typeface="Arial" panose="020B0604020202020204" pitchFamily="34" charset="0"/>
              </a:rPr>
              <a:t>using advertising and promotion to implement a </a:t>
            </a:r>
            <a:r>
              <a:rPr lang="en-US" altLang="cs-CZ" sz="1800" i="1" smtClean="0">
                <a:latin typeface="Arial" panose="020B0604020202020204" pitchFamily="34" charset="0"/>
              </a:rPr>
              <a:t>market</a:t>
            </a:r>
            <a:r>
              <a:rPr lang="cs-CZ" altLang="cs-CZ" sz="1800" i="1" smtClean="0">
                <a:latin typeface="Arial" panose="020B0604020202020204" pitchFamily="34" charset="0"/>
              </a:rPr>
              <a:t> </a:t>
            </a:r>
            <a:r>
              <a:rPr lang="en-US" altLang="cs-CZ" sz="1800" i="1" smtClean="0">
                <a:latin typeface="Arial" panose="020B0604020202020204" pitchFamily="34" charset="0"/>
              </a:rPr>
              <a:t>saturation/penetration </a:t>
            </a:r>
            <a:r>
              <a:rPr lang="en-US" altLang="cs-CZ" sz="1800" i="1">
                <a:latin typeface="Arial" panose="020B0604020202020204" pitchFamily="34" charset="0"/>
              </a:rPr>
              <a:t>strategy </a:t>
            </a:r>
            <a:r>
              <a:rPr lang="en-US" altLang="cs-CZ" sz="1800">
                <a:latin typeface="Arial" panose="020B0604020202020204" pitchFamily="34" charset="0"/>
              </a:rPr>
              <a:t>to gain the dominant market share in a product category. </a:t>
            </a:r>
            <a:r>
              <a:rPr lang="en-US" altLang="cs-CZ" sz="1800" smtClean="0">
                <a:latin typeface="Arial" panose="020B0604020202020204" pitchFamily="34" charset="0"/>
              </a:rPr>
              <a:t>As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seeming </a:t>
            </a:r>
            <a:r>
              <a:rPr lang="en-US" altLang="cs-CZ" sz="1800">
                <a:latin typeface="Arial" panose="020B0604020202020204" pitchFamily="34" charset="0"/>
              </a:rPr>
              <a:t>masters of the product life cycle, these companies </a:t>
            </a:r>
            <a:r>
              <a:rPr lang="en-US" altLang="cs-CZ" sz="1800" i="1">
                <a:latin typeface="Arial" panose="020B0604020202020204" pitchFamily="34" charset="0"/>
              </a:rPr>
              <a:t>are able to extend product life </a:t>
            </a:r>
            <a:r>
              <a:rPr lang="en-US" altLang="cs-CZ" sz="1800" i="1" smtClean="0">
                <a:latin typeface="Arial" panose="020B0604020202020204" pitchFamily="34" charset="0"/>
              </a:rPr>
              <a:t>almost</a:t>
            </a:r>
            <a:r>
              <a:rPr lang="cs-CZ" altLang="cs-CZ" sz="1800" i="1" smtClean="0">
                <a:latin typeface="Arial" panose="020B0604020202020204" pitchFamily="34" charset="0"/>
              </a:rPr>
              <a:t> </a:t>
            </a:r>
            <a:r>
              <a:rPr lang="en-US" altLang="cs-CZ" sz="1800" i="1" smtClean="0">
                <a:latin typeface="Arial" panose="020B0604020202020204" pitchFamily="34" charset="0"/>
              </a:rPr>
              <a:t>indefinitely </a:t>
            </a:r>
            <a:r>
              <a:rPr lang="en-US" altLang="cs-CZ" sz="1800" i="1">
                <a:latin typeface="Arial" panose="020B0604020202020204" pitchFamily="34" charset="0"/>
              </a:rPr>
              <a:t>through “new and improved” </a:t>
            </a:r>
            <a:r>
              <a:rPr lang="en-US" altLang="cs-CZ" sz="1800">
                <a:latin typeface="Arial" panose="020B0604020202020204" pitchFamily="34" charset="0"/>
              </a:rPr>
              <a:t>variations of product and packaging that </a:t>
            </a:r>
            <a:r>
              <a:rPr lang="en-US" altLang="cs-CZ" sz="1800" smtClean="0">
                <a:latin typeface="Arial" panose="020B0604020202020204" pitchFamily="34" charset="0"/>
              </a:rPr>
              <a:t>appeal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to </a:t>
            </a:r>
            <a:r>
              <a:rPr lang="en-US" altLang="cs-CZ" sz="1800">
                <a:latin typeface="Arial" panose="020B0604020202020204" pitchFamily="34" charset="0"/>
              </a:rPr>
              <a:t>most market niches.</a:t>
            </a:r>
            <a:endParaRPr lang="cs-CZ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Marketing </a:t>
            </a:r>
            <a:r>
              <a:rPr lang="cs-CZ" altLang="cs-CZ" sz="2200" b="1" smtClean="0">
                <a:latin typeface="Arial" panose="020B0604020202020204" pitchFamily="34" charset="0"/>
              </a:rPr>
              <a:t>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Using </a:t>
            </a:r>
            <a:r>
              <a:rPr lang="en-US" altLang="cs-CZ" sz="2200">
                <a:latin typeface="Arial" panose="020B0604020202020204" pitchFamily="34" charset="0"/>
              </a:rPr>
              <a:t>the product development strategy, a company or unit can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develop </a:t>
            </a:r>
            <a:r>
              <a:rPr lang="en-US" altLang="cs-CZ" sz="2000" b="1">
                <a:latin typeface="Arial" panose="020B0604020202020204" pitchFamily="34" charset="0"/>
              </a:rPr>
              <a:t>new products</a:t>
            </a:r>
            <a:r>
              <a:rPr lang="cs-CZ" altLang="cs-CZ" sz="2000" b="1">
                <a:latin typeface="Arial" panose="020B0604020202020204" pitchFamily="34" charset="0"/>
              </a:rPr>
              <a:t> </a:t>
            </a:r>
            <a:r>
              <a:rPr lang="en-US" altLang="cs-CZ" sz="2000" b="1">
                <a:latin typeface="Arial" panose="020B0604020202020204" pitchFamily="34" charset="0"/>
              </a:rPr>
              <a:t>for existing markets </a:t>
            </a:r>
            <a:r>
              <a:rPr lang="en-US" altLang="cs-CZ" sz="2000">
                <a:latin typeface="Arial" panose="020B0604020202020204" pitchFamily="34" charset="0"/>
              </a:rPr>
              <a:t>or </a:t>
            </a:r>
            <a:endParaRPr lang="cs-CZ" altLang="cs-CZ" sz="200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develop </a:t>
            </a:r>
            <a:r>
              <a:rPr lang="en-US" altLang="cs-CZ" sz="2000" b="1">
                <a:latin typeface="Arial" panose="020B0604020202020204" pitchFamily="34" charset="0"/>
              </a:rPr>
              <a:t>new products for new markets</a:t>
            </a:r>
            <a:r>
              <a:rPr lang="en-US" altLang="cs-CZ" sz="2000">
                <a:latin typeface="Arial" panose="020B0604020202020204" pitchFamily="34" charset="0"/>
              </a:rPr>
              <a:t>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Using a successful brand name to </a:t>
            </a:r>
            <a:r>
              <a:rPr lang="en-US" altLang="cs-CZ" sz="2200" smtClean="0">
                <a:latin typeface="Arial" panose="020B0604020202020204" pitchFamily="34" charset="0"/>
              </a:rPr>
              <a:t>market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other </a:t>
            </a:r>
            <a:r>
              <a:rPr lang="en-US" altLang="cs-CZ" sz="2200">
                <a:latin typeface="Arial" panose="020B0604020202020204" pitchFamily="34" charset="0"/>
              </a:rPr>
              <a:t>products is called </a:t>
            </a:r>
            <a:r>
              <a:rPr lang="en-US" altLang="cs-CZ" sz="2200" b="1" i="1">
                <a:latin typeface="Arial" panose="020B0604020202020204" pitchFamily="34" charset="0"/>
              </a:rPr>
              <a:t>brand extension</a:t>
            </a:r>
            <a:r>
              <a:rPr lang="en-US" altLang="cs-CZ" sz="2200">
                <a:latin typeface="Arial" panose="020B0604020202020204" pitchFamily="34" charset="0"/>
              </a:rPr>
              <a:t>, and it is a good way to appeal to a company’s </a:t>
            </a:r>
            <a:r>
              <a:rPr lang="en-US" altLang="cs-CZ" sz="2200" smtClean="0">
                <a:latin typeface="Arial" panose="020B0604020202020204" pitchFamily="34" charset="0"/>
              </a:rPr>
              <a:t>current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customers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Smith </a:t>
            </a:r>
            <a:r>
              <a:rPr lang="en-US" altLang="cs-CZ" sz="1800">
                <a:latin typeface="Arial" panose="020B0604020202020204" pitchFamily="34" charset="0"/>
              </a:rPr>
              <a:t>&amp; Wesson, famous for its handguns, has taken this approach by </a:t>
            </a:r>
            <a:r>
              <a:rPr lang="en-US" altLang="cs-CZ" sz="1800" smtClean="0">
                <a:latin typeface="Arial" panose="020B0604020202020204" pitchFamily="34" charset="0"/>
              </a:rPr>
              <a:t>using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licensing </a:t>
            </a:r>
            <a:r>
              <a:rPr lang="en-US" altLang="cs-CZ" sz="1800">
                <a:latin typeface="Arial" panose="020B0604020202020204" pitchFamily="34" charset="0"/>
              </a:rPr>
              <a:t>to put its name on men’s cologne and other products like the Smith &amp; </a:t>
            </a:r>
            <a:r>
              <a:rPr lang="en-US" altLang="cs-CZ" sz="1800" smtClean="0">
                <a:latin typeface="Arial" panose="020B0604020202020204" pitchFamily="34" charset="0"/>
              </a:rPr>
              <a:t>Wesson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357 </a:t>
            </a:r>
            <a:r>
              <a:rPr lang="en-US" altLang="cs-CZ" sz="1800">
                <a:latin typeface="Arial" panose="020B0604020202020204" pitchFamily="34" charset="0"/>
              </a:rPr>
              <a:t>Magnum Wood Pellet Smoker (for smoking meats</a:t>
            </a:r>
            <a:r>
              <a:rPr lang="en-US" altLang="cs-CZ" sz="1800" smtClean="0">
                <a:latin typeface="Arial" panose="020B0604020202020204" pitchFamily="34" charset="0"/>
              </a:rPr>
              <a:t>)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There are numerous other marketing strategies. For advertising and promotion, for </a:t>
            </a:r>
            <a:r>
              <a:rPr lang="en-US" altLang="cs-CZ" sz="2200" smtClean="0">
                <a:latin typeface="Arial" panose="020B0604020202020204" pitchFamily="34" charset="0"/>
              </a:rPr>
              <a:t>example,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company or business unit can choose between “</a:t>
            </a:r>
            <a:r>
              <a:rPr lang="en-US" altLang="cs-CZ" sz="2200" b="1" i="1">
                <a:latin typeface="Arial" panose="020B0604020202020204" pitchFamily="34" charset="0"/>
              </a:rPr>
              <a:t>push</a:t>
            </a:r>
            <a:r>
              <a:rPr lang="en-US" altLang="cs-CZ" sz="2200">
                <a:latin typeface="Arial" panose="020B0604020202020204" pitchFamily="34" charset="0"/>
              </a:rPr>
              <a:t>” and “</a:t>
            </a:r>
            <a:r>
              <a:rPr lang="en-US" altLang="cs-CZ" sz="2200" b="1" i="1">
                <a:latin typeface="Arial" panose="020B0604020202020204" pitchFamily="34" charset="0"/>
              </a:rPr>
              <a:t>pull</a:t>
            </a:r>
            <a:r>
              <a:rPr lang="en-US" altLang="cs-CZ" sz="2200">
                <a:latin typeface="Arial" panose="020B0604020202020204" pitchFamily="34" charset="0"/>
              </a:rPr>
              <a:t>” marketing strategies.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 dirty="0" smtClean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Marketing </a:t>
            </a:r>
            <a:r>
              <a:rPr lang="cs-CZ" altLang="cs-CZ" sz="2200" b="1" smtClean="0">
                <a:latin typeface="Arial" panose="020B0604020202020204" pitchFamily="34" charset="0"/>
              </a:rPr>
              <a:t>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Other marketing strategies deal with </a:t>
            </a:r>
            <a:r>
              <a:rPr lang="en-US" altLang="cs-CZ" sz="2200" b="1" i="1">
                <a:latin typeface="Arial" panose="020B0604020202020204" pitchFamily="34" charset="0"/>
              </a:rPr>
              <a:t>distribution and pricing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Should a company use distributors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and dealers to sell its products, or should it sell directly to mass merchandisers or use the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direct marketing model by selling straight to the consumers via the Internet</a:t>
            </a:r>
            <a:r>
              <a:rPr lang="cs-CZ" altLang="cs-CZ" sz="1800" smtClean="0">
                <a:latin typeface="Arial" panose="020B0604020202020204" pitchFamily="34" charset="0"/>
              </a:rPr>
              <a:t>?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When </a:t>
            </a:r>
            <a:r>
              <a:rPr lang="en-US" altLang="cs-CZ" sz="2200" b="1" i="1">
                <a:latin typeface="Arial" panose="020B0604020202020204" pitchFamily="34" charset="0"/>
              </a:rPr>
              <a:t>pricing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a new product</a:t>
            </a:r>
            <a:r>
              <a:rPr lang="en-US" altLang="cs-CZ" sz="2200">
                <a:latin typeface="Arial" panose="020B0604020202020204" pitchFamily="34" charset="0"/>
              </a:rPr>
              <a:t>, a company or business unit can follow one of two </a:t>
            </a:r>
            <a:r>
              <a:rPr lang="en-US" altLang="cs-CZ" sz="2200" smtClean="0">
                <a:latin typeface="Arial" panose="020B0604020202020204" pitchFamily="34" charset="0"/>
              </a:rPr>
              <a:t>strategies.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For </a:t>
            </a:r>
            <a:r>
              <a:rPr lang="en-US" altLang="cs-CZ" sz="2200">
                <a:latin typeface="Arial" panose="020B0604020202020204" pitchFamily="34" charset="0"/>
              </a:rPr>
              <a:t>new-product pioneers, </a:t>
            </a:r>
            <a:r>
              <a:rPr lang="en-US" altLang="cs-CZ" sz="2200" b="1" i="1">
                <a:latin typeface="Arial" panose="020B0604020202020204" pitchFamily="34" charset="0"/>
              </a:rPr>
              <a:t>skim pricing </a:t>
            </a:r>
            <a:r>
              <a:rPr lang="en-US" altLang="cs-CZ" sz="2200">
                <a:latin typeface="Arial" panose="020B0604020202020204" pitchFamily="34" charset="0"/>
              </a:rPr>
              <a:t>offers the opportunity to “</a:t>
            </a:r>
            <a:r>
              <a:rPr lang="en-US" altLang="cs-CZ" sz="2200" i="1">
                <a:latin typeface="Arial" panose="020B0604020202020204" pitchFamily="34" charset="0"/>
              </a:rPr>
              <a:t>skim the cream</a:t>
            </a:r>
            <a:r>
              <a:rPr lang="en-US" altLang="cs-CZ" sz="2200">
                <a:latin typeface="Arial" panose="020B0604020202020204" pitchFamily="34" charset="0"/>
              </a:rPr>
              <a:t>” from </a:t>
            </a:r>
            <a:r>
              <a:rPr lang="en-US" altLang="cs-CZ" sz="2200" smtClean="0">
                <a:latin typeface="Arial" panose="020B0604020202020204" pitchFamily="34" charset="0"/>
              </a:rPr>
              <a:t>the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top </a:t>
            </a:r>
            <a:r>
              <a:rPr lang="en-US" altLang="cs-CZ" sz="2200">
                <a:latin typeface="Arial" panose="020B0604020202020204" pitchFamily="34" charset="0"/>
              </a:rPr>
              <a:t>of the demand curve with a high price while the product is novel and competitors are few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Penetration pricing</a:t>
            </a:r>
            <a:r>
              <a:rPr lang="en-US" altLang="cs-CZ" sz="2200">
                <a:latin typeface="Arial" panose="020B0604020202020204" pitchFamily="34" charset="0"/>
              </a:rPr>
              <a:t>, in contrast, attempts to hasten market development and offers the </a:t>
            </a:r>
            <a:r>
              <a:rPr lang="en-US" altLang="cs-CZ" sz="2200" smtClean="0">
                <a:latin typeface="Arial" panose="020B0604020202020204" pitchFamily="34" charset="0"/>
              </a:rPr>
              <a:t>pioneer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opportunity to use the experience curve </a:t>
            </a:r>
            <a:r>
              <a:rPr lang="en-US" altLang="cs-CZ" sz="2200" b="1" i="1">
                <a:latin typeface="Arial" panose="020B0604020202020204" pitchFamily="34" charset="0"/>
              </a:rPr>
              <a:t>to gain market share with a low price </a:t>
            </a:r>
            <a:r>
              <a:rPr lang="en-US" altLang="cs-CZ" sz="2200">
                <a:latin typeface="Arial" panose="020B0604020202020204" pitchFamily="34" charset="0"/>
              </a:rPr>
              <a:t>and </a:t>
            </a:r>
            <a:r>
              <a:rPr lang="en-US" altLang="cs-CZ" sz="2200" smtClean="0">
                <a:latin typeface="Arial" panose="020B0604020202020204" pitchFamily="34" charset="0"/>
              </a:rPr>
              <a:t>then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dominate </a:t>
            </a:r>
            <a:r>
              <a:rPr lang="en-US" altLang="cs-CZ" sz="2200" b="1" i="1">
                <a:latin typeface="Arial" panose="020B0604020202020204" pitchFamily="34" charset="0"/>
              </a:rPr>
              <a:t>the industry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en-US" altLang="cs-CZ" sz="2200" dirty="0" smtClean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Financial </a:t>
            </a:r>
            <a:r>
              <a:rPr lang="cs-CZ" altLang="cs-CZ" sz="2200" b="1">
                <a:latin typeface="Arial" panose="020B0604020202020204" pitchFamily="34" charset="0"/>
              </a:rPr>
              <a:t>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b="1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Financial strategy examines the financial implications of corporate </a:t>
            </a:r>
            <a:r>
              <a:rPr lang="en-US" altLang="cs-CZ" sz="2200">
                <a:latin typeface="Arial" panose="020B0604020202020204" pitchFamily="34" charset="0"/>
              </a:rPr>
              <a:t>and business-level </a:t>
            </a:r>
            <a:r>
              <a:rPr lang="en-US" altLang="cs-CZ" sz="2200" smtClean="0">
                <a:latin typeface="Arial" panose="020B0604020202020204" pitchFamily="34" charset="0"/>
              </a:rPr>
              <a:t>strategic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options </a:t>
            </a:r>
            <a:r>
              <a:rPr lang="en-US" altLang="cs-CZ" sz="2200">
                <a:latin typeface="Arial" panose="020B0604020202020204" pitchFamily="34" charset="0"/>
              </a:rPr>
              <a:t>and identifies the best financial course of action.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It </a:t>
            </a:r>
            <a:r>
              <a:rPr lang="en-US" altLang="cs-CZ" sz="2200">
                <a:latin typeface="Arial" panose="020B0604020202020204" pitchFamily="34" charset="0"/>
              </a:rPr>
              <a:t>can also provide </a:t>
            </a:r>
            <a:r>
              <a:rPr lang="en-US" altLang="cs-CZ" sz="2200" smtClean="0">
                <a:latin typeface="Arial" panose="020B0604020202020204" pitchFamily="34" charset="0"/>
              </a:rPr>
              <a:t>competitive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advantage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through </a:t>
            </a:r>
            <a:r>
              <a:rPr lang="en-US" altLang="cs-CZ" sz="2200" b="1" i="1">
                <a:latin typeface="Arial" panose="020B0604020202020204" pitchFamily="34" charset="0"/>
              </a:rPr>
              <a:t>a lower cost of funds </a:t>
            </a:r>
            <a:r>
              <a:rPr lang="en-US" altLang="cs-CZ" sz="2200">
                <a:latin typeface="Arial" panose="020B0604020202020204" pitchFamily="34" charset="0"/>
              </a:rPr>
              <a:t>and a flexible ability to raise capital to support a </a:t>
            </a:r>
            <a:r>
              <a:rPr lang="en-US" altLang="cs-CZ" sz="2200" smtClean="0">
                <a:latin typeface="Arial" panose="020B0604020202020204" pitchFamily="34" charset="0"/>
              </a:rPr>
              <a:t>business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strategy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Financial </a:t>
            </a:r>
            <a:r>
              <a:rPr lang="en-US" altLang="cs-CZ" sz="2200">
                <a:latin typeface="Arial" panose="020B0604020202020204" pitchFamily="34" charset="0"/>
              </a:rPr>
              <a:t>strategy usually attempts to </a:t>
            </a:r>
            <a:r>
              <a:rPr lang="en-US" altLang="cs-CZ" sz="2200" b="1" i="1">
                <a:latin typeface="Arial" panose="020B0604020202020204" pitchFamily="34" charset="0"/>
              </a:rPr>
              <a:t>maximize the financial value </a:t>
            </a:r>
            <a:r>
              <a:rPr lang="en-US" altLang="cs-CZ" sz="2200">
                <a:latin typeface="Arial" panose="020B0604020202020204" pitchFamily="34" charset="0"/>
              </a:rPr>
              <a:t>of a firm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trade-off between achieving the desired debt-to-equity ratio and relying on </a:t>
            </a:r>
            <a:r>
              <a:rPr lang="en-US" altLang="cs-CZ" sz="2200" smtClean="0">
                <a:latin typeface="Arial" panose="020B0604020202020204" pitchFamily="34" charset="0"/>
              </a:rPr>
              <a:t>internal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long-term </a:t>
            </a:r>
            <a:r>
              <a:rPr lang="en-US" altLang="cs-CZ" sz="2200">
                <a:latin typeface="Arial" panose="020B0604020202020204" pitchFamily="34" charset="0"/>
              </a:rPr>
              <a:t>financing via cash flow is a key issue in financial strategy.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Financial </a:t>
            </a:r>
            <a:r>
              <a:rPr lang="cs-CZ" altLang="cs-CZ" sz="2200" b="1">
                <a:latin typeface="Arial" panose="020B0604020202020204" pitchFamily="34" charset="0"/>
              </a:rPr>
              <a:t>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b="1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Research reveals that a firm’s financial strategy is influenced by its corporate </a:t>
            </a:r>
            <a:r>
              <a:rPr lang="en-US" altLang="cs-CZ" sz="2200" smtClean="0">
                <a:latin typeface="Arial" panose="020B0604020202020204" pitchFamily="34" charset="0"/>
              </a:rPr>
              <a:t>diversification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strategy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r>
              <a:rPr lang="en-US" altLang="cs-CZ" sz="2200" b="1" i="1">
                <a:latin typeface="Arial" panose="020B0604020202020204" pitchFamily="34" charset="0"/>
              </a:rPr>
              <a:t>Equity financing</a:t>
            </a:r>
            <a:r>
              <a:rPr lang="en-US" altLang="cs-CZ" sz="2200">
                <a:latin typeface="Arial" panose="020B0604020202020204" pitchFamily="34" charset="0"/>
              </a:rPr>
              <a:t>, for example, is preferred for related diversification, </a:t>
            </a:r>
            <a:r>
              <a:rPr lang="en-US" altLang="cs-CZ" sz="2200" smtClean="0">
                <a:latin typeface="Arial" panose="020B0604020202020204" pitchFamily="34" charset="0"/>
              </a:rPr>
              <a:t>whereas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debt </a:t>
            </a:r>
            <a:r>
              <a:rPr lang="en-US" altLang="cs-CZ" sz="2200" b="1" i="1">
                <a:latin typeface="Arial" panose="020B0604020202020204" pitchFamily="34" charset="0"/>
              </a:rPr>
              <a:t>financing</a:t>
            </a:r>
            <a:r>
              <a:rPr lang="en-US" altLang="cs-CZ" sz="2200">
                <a:latin typeface="Arial" panose="020B0604020202020204" pitchFamily="34" charset="0"/>
              </a:rPr>
              <a:t> is preferred for unrelated diversification</a:t>
            </a:r>
            <a:r>
              <a:rPr lang="en-US" altLang="cs-CZ" sz="2200" b="1" i="1" smtClean="0">
                <a:latin typeface="Arial" panose="020B0604020202020204" pitchFamily="34" charset="0"/>
              </a:rPr>
              <a:t>.</a:t>
            </a: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In a </a:t>
            </a:r>
            <a:r>
              <a:rPr lang="en-US" altLang="cs-CZ" sz="2200" b="1" i="1">
                <a:latin typeface="Arial" panose="020B0604020202020204" pitchFamily="34" charset="0"/>
              </a:rPr>
              <a:t>leveraged buyout</a:t>
            </a:r>
            <a:r>
              <a:rPr lang="en-US" altLang="cs-CZ" sz="2200">
                <a:latin typeface="Arial" panose="020B0604020202020204" pitchFamily="34" charset="0"/>
              </a:rPr>
              <a:t>, a company is acquired in a transaction financed largely by debt, </a:t>
            </a:r>
            <a:r>
              <a:rPr lang="en-US" altLang="cs-CZ" sz="2200" smtClean="0">
                <a:latin typeface="Arial" panose="020B0604020202020204" pitchFamily="34" charset="0"/>
              </a:rPr>
              <a:t>usually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obtained </a:t>
            </a:r>
            <a:r>
              <a:rPr lang="en-US" altLang="cs-CZ" sz="2200">
                <a:latin typeface="Arial" panose="020B0604020202020204" pitchFamily="34" charset="0"/>
              </a:rPr>
              <a:t>from a third party, such as an insurance company or an investment banker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b="1" i="1">
                <a:latin typeface="Arial" panose="020B0604020202020204" pitchFamily="34" charset="0"/>
              </a:rPr>
              <a:t>management of dividends and stock price </a:t>
            </a:r>
            <a:r>
              <a:rPr lang="en-US" altLang="cs-CZ" sz="2200">
                <a:latin typeface="Arial" panose="020B0604020202020204" pitchFamily="34" charset="0"/>
              </a:rPr>
              <a:t>is an important part of a corporation’s </a:t>
            </a:r>
            <a:r>
              <a:rPr lang="en-US" altLang="cs-CZ" sz="2200" smtClean="0">
                <a:latin typeface="Arial" panose="020B0604020202020204" pitchFamily="34" charset="0"/>
              </a:rPr>
              <a:t>financial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strategy.</a:t>
            </a: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Financial </a:t>
            </a:r>
            <a:r>
              <a:rPr lang="cs-CZ" altLang="cs-CZ" sz="2200" b="1">
                <a:latin typeface="Arial" panose="020B0604020202020204" pitchFamily="34" charset="0"/>
              </a:rPr>
              <a:t>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number of firms have been supporting the price of their stock by using reverse </a:t>
            </a:r>
            <a:r>
              <a:rPr lang="en-US" altLang="cs-CZ" sz="2200" smtClean="0">
                <a:latin typeface="Arial" panose="020B0604020202020204" pitchFamily="34" charset="0"/>
              </a:rPr>
              <a:t>stock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splits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Contrasted </a:t>
            </a:r>
            <a:r>
              <a:rPr lang="en-US" altLang="cs-CZ" sz="1800">
                <a:latin typeface="Arial" panose="020B0604020202020204" pitchFamily="34" charset="0"/>
              </a:rPr>
              <a:t>with a typical forward 2-for-1 stock split in which an investor receives </a:t>
            </a:r>
            <a:r>
              <a:rPr lang="en-US" altLang="cs-CZ" sz="1800" smtClean="0">
                <a:latin typeface="Arial" panose="020B0604020202020204" pitchFamily="34" charset="0"/>
              </a:rPr>
              <a:t>an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additional </a:t>
            </a:r>
            <a:r>
              <a:rPr lang="en-US" altLang="cs-CZ" sz="1800">
                <a:latin typeface="Arial" panose="020B0604020202020204" pitchFamily="34" charset="0"/>
              </a:rPr>
              <a:t>share for every share owned (with each share being worth only half as much), in </a:t>
            </a:r>
            <a:r>
              <a:rPr lang="en-US" altLang="cs-CZ" sz="1800" smtClean="0">
                <a:latin typeface="Arial" panose="020B0604020202020204" pitchFamily="34" charset="0"/>
              </a:rPr>
              <a:t>a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reverse </a:t>
            </a:r>
            <a:r>
              <a:rPr lang="en-US" altLang="cs-CZ" sz="1800">
                <a:latin typeface="Arial" panose="020B0604020202020204" pitchFamily="34" charset="0"/>
              </a:rPr>
              <a:t>1-for-2 stock split, an investor’s shares are split in half for the same total amount </a:t>
            </a:r>
            <a:r>
              <a:rPr lang="en-US" altLang="cs-CZ" sz="1800" smtClean="0">
                <a:latin typeface="Arial" panose="020B0604020202020204" pitchFamily="34" charset="0"/>
              </a:rPr>
              <a:t>of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money </a:t>
            </a:r>
            <a:r>
              <a:rPr lang="en-US" altLang="cs-CZ" sz="1800">
                <a:latin typeface="Arial" panose="020B0604020202020204" pitchFamily="34" charset="0"/>
              </a:rPr>
              <a:t>(with each share now being worth twice as much).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Thus</a:t>
            </a:r>
            <a:r>
              <a:rPr lang="en-US" altLang="cs-CZ" sz="1800">
                <a:latin typeface="Arial" panose="020B0604020202020204" pitchFamily="34" charset="0"/>
              </a:rPr>
              <a:t>, 100 shares of stock worth $</a:t>
            </a:r>
            <a:r>
              <a:rPr lang="en-US" altLang="cs-CZ" sz="1800" smtClean="0">
                <a:latin typeface="Arial" panose="020B0604020202020204" pitchFamily="34" charset="0"/>
              </a:rPr>
              <a:t>10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each </a:t>
            </a:r>
            <a:r>
              <a:rPr lang="en-US" altLang="cs-CZ" sz="1800">
                <a:latin typeface="Arial" panose="020B0604020202020204" pitchFamily="34" charset="0"/>
              </a:rPr>
              <a:t>are exchanged for 50 shares worth $20 each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rather </a:t>
            </a:r>
            <a:r>
              <a:rPr lang="en-US" altLang="cs-CZ" sz="2200">
                <a:latin typeface="Arial" panose="020B0604020202020204" pitchFamily="34" charset="0"/>
              </a:rPr>
              <a:t>novel financial strategy is the </a:t>
            </a:r>
            <a:r>
              <a:rPr lang="en-US" altLang="cs-CZ" sz="2200" b="1" i="1">
                <a:latin typeface="Arial" panose="020B0604020202020204" pitchFamily="34" charset="0"/>
              </a:rPr>
              <a:t>selling of a company’s </a:t>
            </a:r>
            <a:r>
              <a:rPr lang="en-US" altLang="cs-CZ" sz="2200" b="1" i="1" smtClean="0">
                <a:latin typeface="Arial" panose="020B0604020202020204" pitchFamily="34" charset="0"/>
              </a:rPr>
              <a:t>patents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Research and Development </a:t>
            </a:r>
            <a:r>
              <a:rPr lang="cs-CZ" altLang="cs-CZ" sz="2200" b="1">
                <a:latin typeface="Arial" panose="020B0604020202020204" pitchFamily="34" charset="0"/>
              </a:rPr>
              <a:t>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</a:t>
            </a:r>
            <a:r>
              <a:rPr lang="cs-CZ" altLang="cs-CZ" sz="2200" b="1" smtClean="0">
                <a:latin typeface="Arial" panose="020B0604020202020204" pitchFamily="34" charset="0"/>
              </a:rPr>
              <a:t>y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R&amp;D </a:t>
            </a:r>
            <a:r>
              <a:rPr lang="en-US" altLang="cs-CZ" sz="2200">
                <a:latin typeface="Arial" panose="020B0604020202020204" pitchFamily="34" charset="0"/>
              </a:rPr>
              <a:t>strategy deals with </a:t>
            </a:r>
            <a:r>
              <a:rPr lang="en-US" altLang="cs-CZ" sz="2200" b="1" i="1">
                <a:latin typeface="Arial" panose="020B0604020202020204" pitchFamily="34" charset="0"/>
              </a:rPr>
              <a:t>product </a:t>
            </a:r>
            <a:r>
              <a:rPr lang="en-US" altLang="cs-CZ" sz="2200">
                <a:latin typeface="Arial" panose="020B0604020202020204" pitchFamily="34" charset="0"/>
              </a:rPr>
              <a:t>and</a:t>
            </a:r>
            <a:r>
              <a:rPr lang="en-US" altLang="cs-CZ" sz="2200" b="1" i="1">
                <a:latin typeface="Arial" panose="020B0604020202020204" pitchFamily="34" charset="0"/>
              </a:rPr>
              <a:t> process innovation </a:t>
            </a:r>
            <a:r>
              <a:rPr lang="en-US" altLang="cs-CZ" sz="2200">
                <a:latin typeface="Arial" panose="020B0604020202020204" pitchFamily="34" charset="0"/>
              </a:rPr>
              <a:t>and </a:t>
            </a:r>
            <a:r>
              <a:rPr lang="en-US" altLang="cs-CZ" sz="2200" b="1" i="1">
                <a:latin typeface="Arial" panose="020B0604020202020204" pitchFamily="34" charset="0"/>
              </a:rPr>
              <a:t>improvement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It </a:t>
            </a:r>
            <a:r>
              <a:rPr lang="en-US" altLang="cs-CZ" sz="2200">
                <a:latin typeface="Arial" panose="020B0604020202020204" pitchFamily="34" charset="0"/>
              </a:rPr>
              <a:t>also deals </a:t>
            </a:r>
            <a:r>
              <a:rPr lang="en-US" altLang="cs-CZ" sz="2200" smtClean="0">
                <a:latin typeface="Arial" panose="020B0604020202020204" pitchFamily="34" charset="0"/>
              </a:rPr>
              <a:t>with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 b="1" i="1">
                <a:latin typeface="Arial" panose="020B0604020202020204" pitchFamily="34" charset="0"/>
              </a:rPr>
              <a:t>appropriate mix of different types of R&amp;D </a:t>
            </a:r>
            <a:r>
              <a:rPr lang="en-US" altLang="cs-CZ" sz="2200">
                <a:latin typeface="Arial" panose="020B0604020202020204" pitchFamily="34" charset="0"/>
              </a:rPr>
              <a:t>(basic, product, or process) and with the </a:t>
            </a:r>
            <a:r>
              <a:rPr lang="en-US" altLang="cs-CZ" sz="2200" smtClean="0">
                <a:latin typeface="Arial" panose="020B0604020202020204" pitchFamily="34" charset="0"/>
              </a:rPr>
              <a:t>question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of </a:t>
            </a:r>
            <a:r>
              <a:rPr lang="en-US" altLang="cs-CZ" sz="2200">
                <a:latin typeface="Arial" panose="020B0604020202020204" pitchFamily="34" charset="0"/>
              </a:rPr>
              <a:t>how </a:t>
            </a:r>
            <a:r>
              <a:rPr lang="en-US" altLang="cs-CZ" sz="2200" b="1">
                <a:latin typeface="Arial" panose="020B0604020202020204" pitchFamily="34" charset="0"/>
              </a:rPr>
              <a:t>new technology should be </a:t>
            </a:r>
            <a:r>
              <a:rPr lang="en-US" altLang="cs-CZ" sz="2200" b="1" smtClean="0">
                <a:latin typeface="Arial" panose="020B0604020202020204" pitchFamily="34" charset="0"/>
              </a:rPr>
              <a:t>accessed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- </a:t>
            </a:r>
            <a:r>
              <a:rPr lang="en-US" altLang="cs-CZ" sz="2200" smtClean="0">
                <a:latin typeface="Arial" panose="020B0604020202020204" pitchFamily="34" charset="0"/>
              </a:rPr>
              <a:t>through </a:t>
            </a:r>
            <a:r>
              <a:rPr lang="en-US" altLang="cs-CZ" sz="2200">
                <a:latin typeface="Arial" panose="020B0604020202020204" pitchFamily="34" charset="0"/>
              </a:rPr>
              <a:t>internal development, external </a:t>
            </a:r>
            <a:r>
              <a:rPr lang="en-US" altLang="cs-CZ" sz="2200" smtClean="0">
                <a:latin typeface="Arial" panose="020B0604020202020204" pitchFamily="34" charset="0"/>
              </a:rPr>
              <a:t>acquisition,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or </a:t>
            </a:r>
            <a:r>
              <a:rPr lang="en-US" altLang="cs-CZ" sz="2200">
                <a:latin typeface="Arial" panose="020B0604020202020204" pitchFamily="34" charset="0"/>
              </a:rPr>
              <a:t>strategic alliances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3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Research and Development </a:t>
            </a:r>
            <a:r>
              <a:rPr lang="cs-CZ" altLang="cs-CZ" sz="2200" b="1">
                <a:latin typeface="Arial" panose="020B0604020202020204" pitchFamily="34" charset="0"/>
              </a:rPr>
              <a:t>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</a:t>
            </a:r>
            <a:r>
              <a:rPr lang="cs-CZ" altLang="cs-CZ" sz="2200" b="1" smtClean="0">
                <a:latin typeface="Arial" panose="020B0604020202020204" pitchFamily="34" charset="0"/>
              </a:rPr>
              <a:t>y</a:t>
            </a:r>
            <a:endParaRPr lang="en-US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One of the R&amp;D choices is to be either a </a:t>
            </a:r>
            <a:r>
              <a:rPr lang="en-US" altLang="cs-CZ" sz="1800" b="1">
                <a:latin typeface="Arial" panose="020B0604020202020204" pitchFamily="34" charset="0"/>
              </a:rPr>
              <a:t>technological leader</a:t>
            </a:r>
            <a:r>
              <a:rPr lang="en-US" altLang="cs-CZ" sz="1800">
                <a:latin typeface="Arial" panose="020B0604020202020204" pitchFamily="34" charset="0"/>
              </a:rPr>
              <a:t>, pioneering an </a:t>
            </a:r>
            <a:r>
              <a:rPr lang="en-US" altLang="cs-CZ" sz="1800" smtClean="0">
                <a:latin typeface="Arial" panose="020B0604020202020204" pitchFamily="34" charset="0"/>
              </a:rPr>
              <a:t>innovation,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or </a:t>
            </a:r>
            <a:r>
              <a:rPr lang="en-US" altLang="cs-CZ" sz="1800">
                <a:latin typeface="Arial" panose="020B0604020202020204" pitchFamily="34" charset="0"/>
              </a:rPr>
              <a:t>a </a:t>
            </a:r>
            <a:r>
              <a:rPr lang="en-US" altLang="cs-CZ" sz="1800" b="1">
                <a:latin typeface="Arial" panose="020B0604020202020204" pitchFamily="34" charset="0"/>
              </a:rPr>
              <a:t>technological follower</a:t>
            </a:r>
            <a:r>
              <a:rPr lang="en-US" altLang="cs-CZ" sz="1800">
                <a:latin typeface="Arial" panose="020B0604020202020204" pitchFamily="34" charset="0"/>
              </a:rPr>
              <a:t>, imitating the products of </a:t>
            </a:r>
            <a:r>
              <a:rPr lang="en-US" altLang="cs-CZ" sz="1800" smtClean="0">
                <a:latin typeface="Arial" panose="020B0604020202020204" pitchFamily="34" charset="0"/>
              </a:rPr>
              <a:t>competitors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One example of an effective use of </a:t>
            </a:r>
            <a:r>
              <a:rPr lang="en-US" altLang="cs-CZ" sz="1600" b="1">
                <a:latin typeface="Arial" panose="020B0604020202020204" pitchFamily="34" charset="0"/>
              </a:rPr>
              <a:t>the leader R&amp;D functional strategy </a:t>
            </a:r>
            <a:r>
              <a:rPr lang="en-US" altLang="cs-CZ" sz="1600">
                <a:latin typeface="Arial" panose="020B0604020202020204" pitchFamily="34" charset="0"/>
              </a:rPr>
              <a:t>to achieve a </a:t>
            </a:r>
            <a:r>
              <a:rPr lang="en-US" altLang="cs-CZ" sz="1600" smtClean="0">
                <a:latin typeface="Arial" panose="020B0604020202020204" pitchFamily="34" charset="0"/>
              </a:rPr>
              <a:t>differentiation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competitive </a:t>
            </a:r>
            <a:r>
              <a:rPr lang="en-US" altLang="cs-CZ" sz="1600">
                <a:latin typeface="Arial" panose="020B0604020202020204" pitchFamily="34" charset="0"/>
              </a:rPr>
              <a:t>advantage is </a:t>
            </a:r>
            <a:r>
              <a:rPr lang="en-US" altLang="cs-CZ" sz="1600" i="1">
                <a:latin typeface="Arial" panose="020B0604020202020204" pitchFamily="34" charset="0"/>
              </a:rPr>
              <a:t>Nike, Inc</a:t>
            </a:r>
            <a:r>
              <a:rPr lang="en-US" altLang="cs-CZ" sz="1600">
                <a:latin typeface="Arial" panose="020B0604020202020204" pitchFamily="34" charset="0"/>
              </a:rPr>
              <a:t>. Nike spends more than most in the </a:t>
            </a:r>
            <a:r>
              <a:rPr lang="en-US" altLang="cs-CZ" sz="1600" smtClean="0">
                <a:latin typeface="Arial" panose="020B0604020202020204" pitchFamily="34" charset="0"/>
              </a:rPr>
              <a:t>industry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on </a:t>
            </a:r>
            <a:r>
              <a:rPr lang="en-US" altLang="cs-CZ" sz="1600">
                <a:latin typeface="Arial" panose="020B0604020202020204" pitchFamily="34" charset="0"/>
              </a:rPr>
              <a:t>R&amp;D to differentiate the performance of its athletic shoes from that of its competitors. </a:t>
            </a:r>
            <a:r>
              <a:rPr lang="en-US" altLang="cs-CZ" sz="1600" smtClean="0">
                <a:latin typeface="Arial" panose="020B0604020202020204" pitchFamily="34" charset="0"/>
              </a:rPr>
              <a:t>As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a </a:t>
            </a:r>
            <a:r>
              <a:rPr lang="en-US" altLang="cs-CZ" sz="1600">
                <a:latin typeface="Arial" panose="020B0604020202020204" pitchFamily="34" charset="0"/>
              </a:rPr>
              <a:t>result, its products have become the favorite of serious athletes.</a:t>
            </a:r>
            <a:endParaRPr lang="cs-CZ" altLang="cs-CZ" sz="16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56" y="4016275"/>
            <a:ext cx="763895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formulation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74299"/>
            <a:ext cx="847725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Corporate strategy 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describes </a:t>
            </a:r>
            <a:r>
              <a:rPr lang="en-US" altLang="cs-CZ" sz="2200">
                <a:latin typeface="Arial" panose="020B0604020202020204" pitchFamily="34" charset="0"/>
              </a:rPr>
              <a:t>a company’s overall direction in terms of its general </a:t>
            </a:r>
            <a:r>
              <a:rPr lang="en-US" altLang="cs-CZ" sz="2200" smtClean="0">
                <a:latin typeface="Arial" panose="020B0604020202020204" pitchFamily="34" charset="0"/>
              </a:rPr>
              <a:t>attitude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toward </a:t>
            </a:r>
            <a:r>
              <a:rPr lang="en-US" altLang="cs-CZ" sz="2200">
                <a:latin typeface="Arial" panose="020B0604020202020204" pitchFamily="34" charset="0"/>
              </a:rPr>
              <a:t>growth and the management of its various businesses and product lines.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Corporate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strategies </a:t>
            </a:r>
            <a:r>
              <a:rPr lang="en-US" altLang="cs-CZ" sz="2200" b="1">
                <a:latin typeface="Arial" panose="020B0604020202020204" pitchFamily="34" charset="0"/>
              </a:rPr>
              <a:t>typically fit within the three main categories of stability, growth, </a:t>
            </a:r>
            <a:r>
              <a:rPr lang="en-US" altLang="cs-CZ" sz="2200" b="1" smtClean="0">
                <a:latin typeface="Arial" panose="020B0604020202020204" pitchFamily="34" charset="0"/>
              </a:rPr>
              <a:t>and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retrenchment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Cadbury </a:t>
            </a:r>
            <a:r>
              <a:rPr lang="en-US" altLang="cs-CZ" sz="1800">
                <a:latin typeface="Arial" panose="020B0604020202020204" pitchFamily="34" charset="0"/>
              </a:rPr>
              <a:t>Schweppes, for example, was following a corporate strategy of </a:t>
            </a:r>
            <a:r>
              <a:rPr lang="en-US" altLang="cs-CZ" sz="1800" smtClean="0">
                <a:latin typeface="Arial" panose="020B0604020202020204" pitchFamily="34" charset="0"/>
              </a:rPr>
              <a:t>retrenchment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by </a:t>
            </a:r>
            <a:r>
              <a:rPr lang="en-US" altLang="cs-CZ" sz="1800">
                <a:latin typeface="Arial" panose="020B0604020202020204" pitchFamily="34" charset="0"/>
              </a:rPr>
              <a:t>selling its marginally profitable soft drink business and concentrating </a:t>
            </a:r>
            <a:r>
              <a:rPr lang="en-US" altLang="cs-CZ" sz="1800" smtClean="0">
                <a:latin typeface="Arial" panose="020B0604020202020204" pitchFamily="34" charset="0"/>
              </a:rPr>
              <a:t>on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its </a:t>
            </a:r>
            <a:r>
              <a:rPr lang="en-US" altLang="cs-CZ" sz="1800">
                <a:latin typeface="Arial" panose="020B0604020202020204" pitchFamily="34" charset="0"/>
              </a:rPr>
              <a:t>very successful confectionary business.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Research and Development </a:t>
            </a:r>
            <a:r>
              <a:rPr lang="cs-CZ" altLang="cs-CZ" sz="2200" b="1">
                <a:latin typeface="Arial" panose="020B0604020202020204" pitchFamily="34" charset="0"/>
              </a:rPr>
              <a:t>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A n</a:t>
            </a:r>
            <a:r>
              <a:rPr lang="en-US" altLang="cs-CZ" sz="2200" smtClean="0">
                <a:latin typeface="Arial" panose="020B0604020202020204" pitchFamily="34" charset="0"/>
              </a:rPr>
              <a:t>ew </a:t>
            </a:r>
            <a:r>
              <a:rPr lang="en-US" altLang="cs-CZ" sz="2200">
                <a:latin typeface="Arial" panose="020B0604020202020204" pitchFamily="34" charset="0"/>
              </a:rPr>
              <a:t>approach to R&amp;D is </a:t>
            </a:r>
            <a:r>
              <a:rPr lang="en-US" altLang="cs-CZ" sz="2200" b="1" i="1">
                <a:latin typeface="Arial" panose="020B0604020202020204" pitchFamily="34" charset="0"/>
              </a:rPr>
              <a:t>open innovation</a:t>
            </a:r>
            <a:r>
              <a:rPr lang="en-US" altLang="cs-CZ" sz="2200">
                <a:latin typeface="Arial" panose="020B0604020202020204" pitchFamily="34" charset="0"/>
              </a:rPr>
              <a:t>, in which a firm uses alliances and </a:t>
            </a:r>
            <a:r>
              <a:rPr lang="en-US" altLang="cs-CZ" sz="2200" smtClean="0">
                <a:latin typeface="Arial" panose="020B0604020202020204" pitchFamily="34" charset="0"/>
              </a:rPr>
              <a:t>connections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with </a:t>
            </a:r>
            <a:r>
              <a:rPr lang="en-US" altLang="cs-CZ" sz="2200">
                <a:latin typeface="Arial" panose="020B0604020202020204" pitchFamily="34" charset="0"/>
              </a:rPr>
              <a:t>corporate, government, academic labs, and even consumers to develop new </a:t>
            </a:r>
            <a:r>
              <a:rPr lang="en-US" altLang="cs-CZ" sz="2200" smtClean="0">
                <a:latin typeface="Arial" panose="020B0604020202020204" pitchFamily="34" charset="0"/>
              </a:rPr>
              <a:t>products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processes.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For </a:t>
            </a:r>
            <a:r>
              <a:rPr lang="en-US" altLang="cs-CZ" sz="1800">
                <a:latin typeface="Arial" panose="020B0604020202020204" pitchFamily="34" charset="0"/>
              </a:rPr>
              <a:t>example, </a:t>
            </a:r>
            <a:r>
              <a:rPr lang="en-US" altLang="cs-CZ" sz="1800" b="1">
                <a:latin typeface="Arial" panose="020B0604020202020204" pitchFamily="34" charset="0"/>
              </a:rPr>
              <a:t>Intel</a:t>
            </a:r>
            <a:r>
              <a:rPr lang="en-US" altLang="cs-CZ" sz="1800">
                <a:latin typeface="Arial" panose="020B0604020202020204" pitchFamily="34" charset="0"/>
              </a:rPr>
              <a:t> opened four small-scale research facilities adjacent </a:t>
            </a:r>
            <a:r>
              <a:rPr lang="en-US" altLang="cs-CZ" sz="1800" smtClean="0">
                <a:latin typeface="Arial" panose="020B0604020202020204" pitchFamily="34" charset="0"/>
              </a:rPr>
              <a:t>to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universities </a:t>
            </a:r>
            <a:r>
              <a:rPr lang="en-US" altLang="cs-CZ" sz="1800">
                <a:latin typeface="Arial" panose="020B0604020202020204" pitchFamily="34" charset="0"/>
              </a:rPr>
              <a:t>to promote the cross-pollination of ideas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Investing </a:t>
            </a:r>
            <a:r>
              <a:rPr lang="en-US" altLang="cs-CZ" sz="2200" b="1" i="1">
                <a:latin typeface="Arial" panose="020B0604020202020204" pitchFamily="34" charset="0"/>
              </a:rPr>
              <a:t>corporate venture capital </a:t>
            </a:r>
            <a:r>
              <a:rPr lang="en-US" altLang="cs-CZ" sz="2200">
                <a:latin typeface="Arial" panose="020B0604020202020204" pitchFamily="34" charset="0"/>
              </a:rPr>
              <a:t>is one way to </a:t>
            </a:r>
            <a:r>
              <a:rPr lang="en-US" altLang="cs-CZ" sz="2200" smtClean="0">
                <a:latin typeface="Arial" panose="020B0604020202020204" pitchFamily="34" charset="0"/>
              </a:rPr>
              <a:t>gain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access </a:t>
            </a:r>
            <a:r>
              <a:rPr lang="en-US" altLang="cs-CZ" sz="2200" i="1">
                <a:latin typeface="Arial" panose="020B0604020202020204" pitchFamily="34" charset="0"/>
              </a:rPr>
              <a:t>to promising innovations</a:t>
            </a:r>
            <a:r>
              <a:rPr lang="en-US" altLang="cs-CZ" sz="2200">
                <a:latin typeface="Arial" panose="020B0604020202020204" pitchFamily="34" charset="0"/>
              </a:rPr>
              <a:t> at a lower cost than by developing them </a:t>
            </a:r>
            <a:r>
              <a:rPr lang="en-US" altLang="cs-CZ" sz="2200" smtClean="0">
                <a:latin typeface="Arial" panose="020B0604020202020204" pitchFamily="34" charset="0"/>
              </a:rPr>
              <a:t>internally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Operations 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Operations strategy determines </a:t>
            </a:r>
            <a:r>
              <a:rPr lang="en-US" altLang="cs-CZ" sz="2200" b="1">
                <a:latin typeface="Arial" panose="020B0604020202020204" pitchFamily="34" charset="0"/>
              </a:rPr>
              <a:t>how and where a product or service is to be </a:t>
            </a:r>
            <a:r>
              <a:rPr lang="en-US" altLang="cs-CZ" sz="2200" b="1" smtClean="0">
                <a:latin typeface="Arial" panose="020B0604020202020204" pitchFamily="34" charset="0"/>
              </a:rPr>
              <a:t>manufactured</a:t>
            </a:r>
            <a:r>
              <a:rPr lang="en-US" altLang="cs-CZ" sz="2200" smtClean="0">
                <a:latin typeface="Arial" panose="020B0604020202020204" pitchFamily="34" charset="0"/>
              </a:rPr>
              <a:t>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level of vertical integration in the production process, the deployment of physical </a:t>
            </a:r>
            <a:r>
              <a:rPr lang="en-US" altLang="cs-CZ" sz="2200" smtClean="0">
                <a:latin typeface="Arial" panose="020B0604020202020204" pitchFamily="34" charset="0"/>
              </a:rPr>
              <a:t>resources,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relationships with suppliers.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It </a:t>
            </a:r>
            <a:r>
              <a:rPr lang="en-US" altLang="cs-CZ" sz="2200">
                <a:latin typeface="Arial" panose="020B0604020202020204" pitchFamily="34" charset="0"/>
              </a:rPr>
              <a:t>should also deal with the optimum level of </a:t>
            </a:r>
            <a:r>
              <a:rPr lang="en-US" altLang="cs-CZ" sz="2200" smtClean="0">
                <a:latin typeface="Arial" panose="020B0604020202020204" pitchFamily="34" charset="0"/>
              </a:rPr>
              <a:t>technology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firm should use in its operations processes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Advanced Manufacturing Technology (AMT) </a:t>
            </a:r>
            <a:r>
              <a:rPr lang="en-US" altLang="cs-CZ" sz="2200">
                <a:latin typeface="Arial" panose="020B0604020202020204" pitchFamily="34" charset="0"/>
              </a:rPr>
              <a:t>is </a:t>
            </a:r>
            <a:r>
              <a:rPr lang="en-US" altLang="cs-CZ" sz="2200" b="1" i="1">
                <a:latin typeface="Arial" panose="020B0604020202020204" pitchFamily="34" charset="0"/>
              </a:rPr>
              <a:t>revolutionizing operations </a:t>
            </a:r>
            <a:r>
              <a:rPr lang="en-US" altLang="cs-CZ" sz="2200" b="1" i="1" smtClean="0">
                <a:latin typeface="Arial" panose="020B0604020202020204" pitchFamily="34" charset="0"/>
              </a:rPr>
              <a:t>worldwide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should continue to have a major impact as corporations strive to integrate diverse </a:t>
            </a:r>
            <a:r>
              <a:rPr lang="en-US" altLang="cs-CZ" sz="2200" smtClean="0">
                <a:latin typeface="Arial" panose="020B0604020202020204" pitchFamily="34" charset="0"/>
              </a:rPr>
              <a:t>business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activities </a:t>
            </a:r>
            <a:r>
              <a:rPr lang="en-US" altLang="cs-CZ" sz="2200">
                <a:latin typeface="Arial" panose="020B0604020202020204" pitchFamily="34" charset="0"/>
              </a:rPr>
              <a:t>by using computer assisted design and manufacturing (CAD/CAM) principles.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Operations 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firm’s manufacturing strategy is often affected by </a:t>
            </a:r>
            <a:r>
              <a:rPr lang="en-US" altLang="cs-CZ" sz="2200" b="1">
                <a:latin typeface="Arial" panose="020B0604020202020204" pitchFamily="34" charset="0"/>
              </a:rPr>
              <a:t>a product’s life cycle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As </a:t>
            </a:r>
            <a:r>
              <a:rPr lang="en-US" altLang="cs-CZ" sz="2200">
                <a:latin typeface="Arial" panose="020B0604020202020204" pitchFamily="34" charset="0"/>
              </a:rPr>
              <a:t>the sales </a:t>
            </a:r>
            <a:r>
              <a:rPr lang="en-US" altLang="cs-CZ" sz="2200" smtClean="0">
                <a:latin typeface="Arial" panose="020B0604020202020204" pitchFamily="34" charset="0"/>
              </a:rPr>
              <a:t>of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product increase, there will be an increase in production volume ranging from lot sizes </a:t>
            </a:r>
            <a:r>
              <a:rPr lang="en-US" altLang="cs-CZ" sz="2200" smtClean="0">
                <a:latin typeface="Arial" panose="020B0604020202020204" pitchFamily="34" charset="0"/>
              </a:rPr>
              <a:t>as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low </a:t>
            </a:r>
            <a:r>
              <a:rPr lang="en-US" altLang="cs-CZ" sz="2200">
                <a:latin typeface="Arial" panose="020B0604020202020204" pitchFamily="34" charset="0"/>
              </a:rPr>
              <a:t>as one in a </a:t>
            </a:r>
            <a:r>
              <a:rPr lang="en-US" altLang="cs-CZ" sz="2200" b="1" i="1">
                <a:latin typeface="Arial" panose="020B0604020202020204" pitchFamily="34" charset="0"/>
              </a:rPr>
              <a:t>job shop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i="1">
                <a:latin typeface="Arial" panose="020B0604020202020204" pitchFamily="34" charset="0"/>
              </a:rPr>
              <a:t>one-of-a-kind production using skilled labor</a:t>
            </a:r>
            <a:r>
              <a:rPr lang="en-US" altLang="cs-CZ" sz="2200">
                <a:latin typeface="Arial" panose="020B0604020202020204" pitchFamily="34" charset="0"/>
              </a:rPr>
              <a:t>) through </a:t>
            </a:r>
            <a:r>
              <a:rPr lang="en-US" altLang="cs-CZ" sz="2200" b="1" i="1">
                <a:latin typeface="Arial" panose="020B0604020202020204" pitchFamily="34" charset="0"/>
              </a:rPr>
              <a:t>connected </a:t>
            </a:r>
            <a:r>
              <a:rPr lang="en-US" altLang="cs-CZ" sz="2200" b="1" i="1" smtClean="0">
                <a:latin typeface="Arial" panose="020B0604020202020204" pitchFamily="34" charset="0"/>
              </a:rPr>
              <a:t>line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batch </a:t>
            </a:r>
            <a:r>
              <a:rPr lang="en-US" altLang="cs-CZ" sz="2200" b="1">
                <a:latin typeface="Arial" panose="020B0604020202020204" pitchFamily="34" charset="0"/>
              </a:rPr>
              <a:t>flow</a:t>
            </a:r>
            <a:r>
              <a:rPr lang="en-US" altLang="cs-CZ" sz="2200">
                <a:latin typeface="Arial" panose="020B0604020202020204" pitchFamily="34" charset="0"/>
              </a:rPr>
              <a:t> (</a:t>
            </a:r>
            <a:r>
              <a:rPr lang="en-US" altLang="cs-CZ" sz="2200" i="1">
                <a:latin typeface="Arial" panose="020B0604020202020204" pitchFamily="34" charset="0"/>
              </a:rPr>
              <a:t>components are standardized; each machine functions such as a job shop but is </a:t>
            </a:r>
            <a:r>
              <a:rPr lang="en-US" altLang="cs-CZ" sz="2200" i="1" smtClean="0">
                <a:latin typeface="Arial" panose="020B0604020202020204" pitchFamily="34" charset="0"/>
              </a:rPr>
              <a:t>positioned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in </a:t>
            </a:r>
            <a:r>
              <a:rPr lang="en-US" altLang="cs-CZ" sz="2200" i="1">
                <a:latin typeface="Arial" panose="020B0604020202020204" pitchFamily="34" charset="0"/>
              </a:rPr>
              <a:t>the same order as the parts are processed</a:t>
            </a:r>
            <a:r>
              <a:rPr lang="en-US" altLang="cs-CZ" sz="2200">
                <a:latin typeface="Arial" panose="020B0604020202020204" pitchFamily="34" charset="0"/>
              </a:rPr>
              <a:t>) to lot sizes as high as 100,000 or </a:t>
            </a:r>
            <a:r>
              <a:rPr lang="en-US" altLang="cs-CZ" sz="2200" smtClean="0">
                <a:latin typeface="Arial" panose="020B0604020202020204" pitchFamily="34" charset="0"/>
              </a:rPr>
              <a:t>more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per </a:t>
            </a:r>
            <a:r>
              <a:rPr lang="en-US" altLang="cs-CZ" sz="2200">
                <a:latin typeface="Arial" panose="020B0604020202020204" pitchFamily="34" charset="0"/>
              </a:rPr>
              <a:t>year for </a:t>
            </a:r>
            <a:r>
              <a:rPr lang="en-US" altLang="cs-CZ" sz="2200" b="1" i="1">
                <a:latin typeface="Arial" panose="020B0604020202020204" pitchFamily="34" charset="0"/>
              </a:rPr>
              <a:t>flexible manufacturing systems</a:t>
            </a:r>
            <a:r>
              <a:rPr lang="en-US" altLang="cs-CZ" sz="2200">
                <a:latin typeface="Arial" panose="020B0604020202020204" pitchFamily="34" charset="0"/>
              </a:rPr>
              <a:t> (</a:t>
            </a:r>
            <a:r>
              <a:rPr lang="en-US" altLang="cs-CZ" sz="2200" i="1">
                <a:latin typeface="Arial" panose="020B0604020202020204" pitchFamily="34" charset="0"/>
              </a:rPr>
              <a:t>parts are grouped into manufacturing families </a:t>
            </a:r>
            <a:r>
              <a:rPr lang="en-US" altLang="cs-CZ" sz="2200" i="1" smtClean="0">
                <a:latin typeface="Arial" panose="020B0604020202020204" pitchFamily="34" charset="0"/>
              </a:rPr>
              <a:t>to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produce </a:t>
            </a:r>
            <a:r>
              <a:rPr lang="en-US" altLang="cs-CZ" sz="2200" i="1">
                <a:latin typeface="Arial" panose="020B0604020202020204" pitchFamily="34" charset="0"/>
              </a:rPr>
              <a:t>a wide variety of mass-produced items</a:t>
            </a:r>
            <a:r>
              <a:rPr lang="en-US" altLang="cs-CZ" sz="2200">
                <a:latin typeface="Arial" panose="020B0604020202020204" pitchFamily="34" charset="0"/>
              </a:rPr>
              <a:t>) and </a:t>
            </a:r>
            <a:r>
              <a:rPr lang="en-US" altLang="cs-CZ" sz="2200" b="1" i="1">
                <a:latin typeface="Arial" panose="020B0604020202020204" pitchFamily="34" charset="0"/>
              </a:rPr>
              <a:t>dedicated transfer lines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i="1">
                <a:latin typeface="Arial" panose="020B0604020202020204" pitchFamily="34" charset="0"/>
              </a:rPr>
              <a:t>highly </a:t>
            </a:r>
            <a:r>
              <a:rPr lang="en-US" altLang="cs-CZ" sz="2200" i="1" smtClean="0">
                <a:latin typeface="Arial" panose="020B0604020202020204" pitchFamily="34" charset="0"/>
              </a:rPr>
              <a:t>automated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assembly </a:t>
            </a:r>
            <a:r>
              <a:rPr lang="en-US" altLang="cs-CZ" sz="2200" i="1">
                <a:latin typeface="Arial" panose="020B0604020202020204" pitchFamily="34" charset="0"/>
              </a:rPr>
              <a:t>lines making one mass-produced product using little human labor</a:t>
            </a:r>
            <a:r>
              <a:rPr lang="en-US" altLang="cs-CZ" sz="2200">
                <a:latin typeface="Arial" panose="020B0604020202020204" pitchFamily="34" charset="0"/>
              </a:rPr>
              <a:t>).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Operations 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 i="1">
                <a:latin typeface="Arial" panose="020B0604020202020204" pitchFamily="34" charset="0"/>
              </a:rPr>
              <a:t>mass-production </a:t>
            </a:r>
            <a:r>
              <a:rPr lang="en-US" altLang="cs-CZ" sz="2200" b="1" i="1" smtClean="0">
                <a:latin typeface="Arial" panose="020B0604020202020204" pitchFamily="34" charset="0"/>
              </a:rPr>
              <a:t>system</a:t>
            </a:r>
            <a:r>
              <a:rPr lang="cs-CZ" altLang="cs-CZ" sz="2200" b="1" i="1" smtClean="0">
                <a:latin typeface="Arial" panose="020B0604020202020204" pitchFamily="34" charset="0"/>
              </a:rPr>
              <a:t>is 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an excellent method to produce a large </a:t>
            </a:r>
            <a:r>
              <a:rPr lang="en-US" altLang="cs-CZ" sz="2200" smtClean="0">
                <a:latin typeface="Arial" panose="020B0604020202020204" pitchFamily="34" charset="0"/>
              </a:rPr>
              <a:t>number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of </a:t>
            </a:r>
            <a:r>
              <a:rPr lang="en-US" altLang="cs-CZ" sz="2200">
                <a:latin typeface="Arial" panose="020B0604020202020204" pitchFamily="34" charset="0"/>
              </a:rPr>
              <a:t>low-cost, standard goods and services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Under the </a:t>
            </a:r>
            <a:r>
              <a:rPr lang="en-US" altLang="cs-CZ" sz="2200" b="1" i="1">
                <a:latin typeface="Arial" panose="020B0604020202020204" pitchFamily="34" charset="0"/>
              </a:rPr>
              <a:t>continuous </a:t>
            </a:r>
            <a:r>
              <a:rPr lang="en-US" altLang="cs-CZ" sz="2200" b="1" i="1" smtClean="0">
                <a:latin typeface="Arial" panose="020B0604020202020204" pitchFamily="34" charset="0"/>
              </a:rPr>
              <a:t>improvement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sys</a:t>
            </a:r>
            <a:r>
              <a:rPr lang="en-US" altLang="cs-CZ" sz="2200" smtClean="0">
                <a:latin typeface="Arial" panose="020B0604020202020204" pitchFamily="34" charset="0"/>
              </a:rPr>
              <a:t>tem </a:t>
            </a:r>
            <a:r>
              <a:rPr lang="en-US" altLang="cs-CZ" sz="2200">
                <a:latin typeface="Arial" panose="020B0604020202020204" pitchFamily="34" charset="0"/>
              </a:rPr>
              <a:t>developed by Japanese firms, empowered cross-functional teams strive constantly </a:t>
            </a:r>
            <a:r>
              <a:rPr lang="en-US" altLang="cs-CZ" sz="2200" smtClean="0">
                <a:latin typeface="Arial" panose="020B0604020202020204" pitchFamily="34" charset="0"/>
              </a:rPr>
              <a:t>to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improve </a:t>
            </a:r>
            <a:r>
              <a:rPr lang="en-US" altLang="cs-CZ" sz="2200">
                <a:latin typeface="Arial" panose="020B0604020202020204" pitchFamily="34" charset="0"/>
              </a:rPr>
              <a:t>production processes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Because continuous improvement enables firms to use the same low-cost </a:t>
            </a:r>
            <a:r>
              <a:rPr lang="en-US" altLang="cs-CZ" sz="2200" smtClean="0">
                <a:latin typeface="Arial" panose="020B0604020202020204" pitchFamily="34" charset="0"/>
              </a:rPr>
              <a:t>competitive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strategy </a:t>
            </a:r>
            <a:r>
              <a:rPr lang="en-US" altLang="cs-CZ" sz="2200">
                <a:latin typeface="Arial" panose="020B0604020202020204" pitchFamily="34" charset="0"/>
              </a:rPr>
              <a:t>as do mass-production firms but at a significantly </a:t>
            </a:r>
            <a:r>
              <a:rPr lang="en-US" altLang="cs-CZ" sz="2200" b="1" i="1">
                <a:latin typeface="Arial" panose="020B0604020202020204" pitchFamily="34" charset="0"/>
              </a:rPr>
              <a:t>higher level of quality</a:t>
            </a:r>
            <a:r>
              <a:rPr lang="en-US" altLang="cs-CZ" sz="2200">
                <a:latin typeface="Arial" panose="020B0604020202020204" pitchFamily="34" charset="0"/>
              </a:rPr>
              <a:t>, it is </a:t>
            </a:r>
            <a:r>
              <a:rPr lang="en-US" altLang="cs-CZ" sz="2200" smtClean="0">
                <a:latin typeface="Arial" panose="020B0604020202020204" pitchFamily="34" charset="0"/>
              </a:rPr>
              <a:t>rapidly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replacing </a:t>
            </a:r>
            <a:r>
              <a:rPr lang="en-US" altLang="cs-CZ" sz="2200">
                <a:latin typeface="Arial" panose="020B0604020202020204" pitchFamily="34" charset="0"/>
              </a:rPr>
              <a:t>mass production as an operations strategy.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Operations 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automobile industry is currently experimenting with the strategy of modular </a:t>
            </a:r>
            <a:r>
              <a:rPr lang="en-US" altLang="cs-CZ" sz="2200" smtClean="0">
                <a:latin typeface="Arial" panose="020B0604020202020204" pitchFamily="34" charset="0"/>
              </a:rPr>
              <a:t>manufacturing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 </a:t>
            </a:r>
            <a:r>
              <a:rPr lang="en-US" altLang="cs-CZ" sz="2200">
                <a:latin typeface="Arial" panose="020B0604020202020204" pitchFamily="34" charset="0"/>
              </a:rPr>
              <a:t>which preassembled subassemblies are delivered as they are needed (i.e., </a:t>
            </a:r>
            <a:r>
              <a:rPr lang="en-US" altLang="cs-CZ" sz="2200" smtClean="0">
                <a:latin typeface="Arial" panose="020B0604020202020204" pitchFamily="34" charset="0"/>
              </a:rPr>
              <a:t>Justin-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Time</a:t>
            </a:r>
            <a:r>
              <a:rPr lang="en-US" altLang="cs-CZ" sz="2200">
                <a:latin typeface="Arial" panose="020B0604020202020204" pitchFamily="34" charset="0"/>
              </a:rPr>
              <a:t>) to a company’s assembly-line workers, who quickly piece the modules together </a:t>
            </a:r>
            <a:r>
              <a:rPr lang="en-US" altLang="cs-CZ" sz="2200" smtClean="0">
                <a:latin typeface="Arial" panose="020B0604020202020204" pitchFamily="34" charset="0"/>
              </a:rPr>
              <a:t>into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finished </a:t>
            </a:r>
            <a:r>
              <a:rPr lang="en-US" altLang="cs-CZ" sz="2200" smtClean="0">
                <a:latin typeface="Arial" panose="020B0604020202020204" pitchFamily="34" charset="0"/>
              </a:rPr>
              <a:t>product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concept of a product’s life cycle eventually leading to one-size-fits-all mass </a:t>
            </a:r>
            <a:r>
              <a:rPr lang="en-US" altLang="cs-CZ" sz="2200" smtClean="0">
                <a:latin typeface="Arial" panose="020B0604020202020204" pitchFamily="34" charset="0"/>
              </a:rPr>
              <a:t>production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is </a:t>
            </a:r>
            <a:r>
              <a:rPr lang="en-US" altLang="cs-CZ" sz="2200">
                <a:latin typeface="Arial" panose="020B0604020202020204" pitchFamily="34" charset="0"/>
              </a:rPr>
              <a:t>being increasingly challenged by the new concept of mass customization.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Appropriate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for </a:t>
            </a:r>
            <a:r>
              <a:rPr lang="en-US" altLang="cs-CZ" sz="2200">
                <a:latin typeface="Arial" panose="020B0604020202020204" pitchFamily="34" charset="0"/>
              </a:rPr>
              <a:t>an ever-changing environment, </a:t>
            </a:r>
            <a:r>
              <a:rPr lang="en-US" altLang="cs-CZ" sz="2200" b="1">
                <a:latin typeface="Arial" panose="020B0604020202020204" pitchFamily="34" charset="0"/>
              </a:rPr>
              <a:t>mass customization </a:t>
            </a:r>
            <a:r>
              <a:rPr lang="en-US" altLang="cs-CZ" sz="2200">
                <a:latin typeface="Arial" panose="020B0604020202020204" pitchFamily="34" charset="0"/>
              </a:rPr>
              <a:t>requires that people, processes, </a:t>
            </a:r>
            <a:r>
              <a:rPr lang="en-US" altLang="cs-CZ" sz="2200" smtClean="0">
                <a:latin typeface="Arial" panose="020B0604020202020204" pitchFamily="34" charset="0"/>
              </a:rPr>
              <a:t>units,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technology reconfigure themselves to give customers exactly what they want, when </a:t>
            </a:r>
            <a:r>
              <a:rPr lang="en-US" altLang="cs-CZ" sz="2200" smtClean="0">
                <a:latin typeface="Arial" panose="020B0604020202020204" pitchFamily="34" charset="0"/>
              </a:rPr>
              <a:t>they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want </a:t>
            </a:r>
            <a:r>
              <a:rPr lang="en-US" altLang="cs-CZ" sz="2200">
                <a:latin typeface="Arial" panose="020B0604020202020204" pitchFamily="34" charset="0"/>
              </a:rPr>
              <a:t>it.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Purchasing 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Purchasing strategy deals with </a:t>
            </a:r>
            <a:r>
              <a:rPr lang="en-US" altLang="cs-CZ" sz="2200" b="1" i="1">
                <a:latin typeface="Arial" panose="020B0604020202020204" pitchFamily="34" charset="0"/>
              </a:rPr>
              <a:t>obtaining the raw materials, parts, and supplies needed to </a:t>
            </a:r>
            <a:r>
              <a:rPr lang="en-US" altLang="cs-CZ" sz="2200" b="1" i="1" smtClean="0">
                <a:latin typeface="Arial" panose="020B0604020202020204" pitchFamily="34" charset="0"/>
              </a:rPr>
              <a:t>perform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the </a:t>
            </a:r>
            <a:r>
              <a:rPr lang="en-US" altLang="cs-CZ" sz="2200" b="1" i="1">
                <a:latin typeface="Arial" panose="020B0604020202020204" pitchFamily="34" charset="0"/>
              </a:rPr>
              <a:t>operations function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Purchasing </a:t>
            </a:r>
            <a:r>
              <a:rPr lang="en-US" altLang="cs-CZ" sz="2200">
                <a:latin typeface="Arial" panose="020B0604020202020204" pitchFamily="34" charset="0"/>
              </a:rPr>
              <a:t>strategy is important because materials and </a:t>
            </a:r>
            <a:r>
              <a:rPr lang="en-US" altLang="cs-CZ" sz="2200" smtClean="0">
                <a:latin typeface="Arial" panose="020B0604020202020204" pitchFamily="34" charset="0"/>
              </a:rPr>
              <a:t>components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purchased </a:t>
            </a:r>
            <a:r>
              <a:rPr lang="en-US" altLang="cs-CZ" sz="2200">
                <a:latin typeface="Arial" panose="020B0604020202020204" pitchFamily="34" charset="0"/>
              </a:rPr>
              <a:t>from suppliers comprise 50% of total manufacturing costs of </a:t>
            </a:r>
            <a:r>
              <a:rPr lang="en-US" altLang="cs-CZ" sz="2200" smtClean="0">
                <a:latin typeface="Arial" panose="020B0604020202020204" pitchFamily="34" charset="0"/>
              </a:rPr>
              <a:t>manufacturing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companies </a:t>
            </a:r>
            <a:r>
              <a:rPr lang="en-US" altLang="cs-CZ" sz="2200">
                <a:latin typeface="Arial" panose="020B0604020202020204" pitchFamily="34" charset="0"/>
              </a:rPr>
              <a:t>in the United Kingdom, United States, Australia, Belgium, and Finland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Purchasing 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basic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purchasing </a:t>
            </a:r>
            <a:r>
              <a:rPr lang="en-US" altLang="cs-CZ" sz="2200">
                <a:latin typeface="Arial" panose="020B0604020202020204" pitchFamily="34" charset="0"/>
              </a:rPr>
              <a:t>choices are </a:t>
            </a:r>
            <a:r>
              <a:rPr lang="en-US" altLang="cs-CZ" sz="2200" b="1">
                <a:latin typeface="Arial" panose="020B0604020202020204" pitchFamily="34" charset="0"/>
              </a:rPr>
              <a:t>multiple</a:t>
            </a:r>
            <a:r>
              <a:rPr lang="en-US" altLang="cs-CZ" sz="2200">
                <a:latin typeface="Arial" panose="020B0604020202020204" pitchFamily="34" charset="0"/>
              </a:rPr>
              <a:t>, </a:t>
            </a:r>
            <a:r>
              <a:rPr lang="en-US" altLang="cs-CZ" sz="2200" b="1">
                <a:latin typeface="Arial" panose="020B0604020202020204" pitchFamily="34" charset="0"/>
              </a:rPr>
              <a:t>sole</a:t>
            </a:r>
            <a:r>
              <a:rPr lang="en-US" altLang="cs-CZ" sz="2200">
                <a:latin typeface="Arial" panose="020B0604020202020204" pitchFamily="34" charset="0"/>
              </a:rPr>
              <a:t>, and </a:t>
            </a:r>
            <a:r>
              <a:rPr lang="en-US" altLang="cs-CZ" sz="2200" b="1">
                <a:latin typeface="Arial" panose="020B0604020202020204" pitchFamily="34" charset="0"/>
              </a:rPr>
              <a:t>parallel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sourcing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Under </a:t>
            </a:r>
            <a:r>
              <a:rPr lang="en-US" altLang="cs-CZ" sz="1800" b="1">
                <a:latin typeface="Arial" panose="020B0604020202020204" pitchFamily="34" charset="0"/>
              </a:rPr>
              <a:t>multiple sourcing</a:t>
            </a:r>
            <a:r>
              <a:rPr lang="en-US" altLang="cs-CZ" sz="1800">
                <a:latin typeface="Arial" panose="020B0604020202020204" pitchFamily="34" charset="0"/>
              </a:rPr>
              <a:t>, </a:t>
            </a:r>
            <a:r>
              <a:rPr lang="en-US" altLang="cs-CZ" sz="1800" smtClean="0">
                <a:latin typeface="Arial" panose="020B0604020202020204" pitchFamily="34" charset="0"/>
              </a:rPr>
              <a:t>the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purchasing </a:t>
            </a:r>
            <a:r>
              <a:rPr lang="en-US" altLang="cs-CZ" sz="1800">
                <a:latin typeface="Arial" panose="020B0604020202020204" pitchFamily="34" charset="0"/>
              </a:rPr>
              <a:t>company orders a particular part from several vendors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W. Edward Deming, a well-known management consultant, strongly recommended </a:t>
            </a:r>
            <a:r>
              <a:rPr lang="en-US" altLang="cs-CZ" sz="1800" b="1" smtClean="0">
                <a:latin typeface="Arial" panose="020B0604020202020204" pitchFamily="34" charset="0"/>
              </a:rPr>
              <a:t>sole</a:t>
            </a:r>
            <a:r>
              <a:rPr lang="cs-CZ" altLang="cs-CZ" sz="1800" b="1" smtClean="0">
                <a:latin typeface="Arial" panose="020B0604020202020204" pitchFamily="34" charset="0"/>
              </a:rPr>
              <a:t> </a:t>
            </a:r>
            <a:r>
              <a:rPr lang="en-US" altLang="cs-CZ" sz="1800" b="1" smtClean="0">
                <a:latin typeface="Arial" panose="020B0604020202020204" pitchFamily="34" charset="0"/>
              </a:rPr>
              <a:t>sourcing </a:t>
            </a:r>
            <a:r>
              <a:rPr lang="en-US" altLang="cs-CZ" sz="1800">
                <a:latin typeface="Arial" panose="020B0604020202020204" pitchFamily="34" charset="0"/>
              </a:rPr>
              <a:t>as the only manageable way to obtain high supplier quality. </a:t>
            </a:r>
            <a:r>
              <a:rPr lang="en-US" altLang="cs-CZ" sz="1800" i="1">
                <a:latin typeface="Arial" panose="020B0604020202020204" pitchFamily="34" charset="0"/>
              </a:rPr>
              <a:t>Sole sourcing relies on </a:t>
            </a:r>
            <a:r>
              <a:rPr lang="en-US" altLang="cs-CZ" sz="1800" i="1" smtClean="0">
                <a:latin typeface="Arial" panose="020B0604020202020204" pitchFamily="34" charset="0"/>
              </a:rPr>
              <a:t>only</a:t>
            </a:r>
            <a:r>
              <a:rPr lang="cs-CZ" altLang="cs-CZ" sz="1800" i="1" smtClean="0">
                <a:latin typeface="Arial" panose="020B0604020202020204" pitchFamily="34" charset="0"/>
              </a:rPr>
              <a:t> </a:t>
            </a:r>
            <a:r>
              <a:rPr lang="en-US" altLang="cs-CZ" sz="1800" i="1" smtClean="0">
                <a:latin typeface="Arial" panose="020B0604020202020204" pitchFamily="34" charset="0"/>
              </a:rPr>
              <a:t>one </a:t>
            </a:r>
            <a:r>
              <a:rPr lang="en-US" altLang="cs-CZ" sz="1800" i="1">
                <a:latin typeface="Arial" panose="020B0604020202020204" pitchFamily="34" charset="0"/>
              </a:rPr>
              <a:t>supplier for a particular part. Sole sourcing reduces transaction costs and builds quality by having the purchaser </a:t>
            </a:r>
            <a:r>
              <a:rPr lang="en-US" altLang="cs-CZ" sz="1800" i="1" smtClean="0">
                <a:latin typeface="Arial" panose="020B0604020202020204" pitchFamily="34" charset="0"/>
              </a:rPr>
              <a:t>and</a:t>
            </a:r>
            <a:r>
              <a:rPr lang="cs-CZ" altLang="cs-CZ" sz="1800" i="1" smtClean="0">
                <a:latin typeface="Arial" panose="020B0604020202020204" pitchFamily="34" charset="0"/>
              </a:rPr>
              <a:t> </a:t>
            </a:r>
            <a:r>
              <a:rPr lang="en-US" altLang="cs-CZ" sz="1800" i="1" smtClean="0">
                <a:latin typeface="Arial" panose="020B0604020202020204" pitchFamily="34" charset="0"/>
              </a:rPr>
              <a:t>supplier </a:t>
            </a:r>
            <a:r>
              <a:rPr lang="en-US" altLang="cs-CZ" sz="1800" i="1">
                <a:latin typeface="Arial" panose="020B0604020202020204" pitchFamily="34" charset="0"/>
              </a:rPr>
              <a:t>work together as partners rather than as </a:t>
            </a:r>
            <a:r>
              <a:rPr lang="en-US" altLang="cs-CZ" sz="1800" i="1" smtClean="0">
                <a:latin typeface="Arial" panose="020B0604020202020204" pitchFamily="34" charset="0"/>
              </a:rPr>
              <a:t>adversaries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In </a:t>
            </a:r>
            <a:r>
              <a:rPr lang="en-US" altLang="cs-CZ" sz="1800" b="1">
                <a:latin typeface="Arial" panose="020B0604020202020204" pitchFamily="34" charset="0"/>
              </a:rPr>
              <a:t>parallel </a:t>
            </a:r>
            <a:r>
              <a:rPr lang="en-US" altLang="cs-CZ" sz="1800" b="1" smtClean="0">
                <a:latin typeface="Arial" panose="020B0604020202020204" pitchFamily="34" charset="0"/>
              </a:rPr>
              <a:t>sourcing</a:t>
            </a:r>
            <a:r>
              <a:rPr lang="en-US" altLang="cs-CZ" sz="1800" smtClean="0">
                <a:latin typeface="Arial" panose="020B0604020202020204" pitchFamily="34" charset="0"/>
              </a:rPr>
              <a:t>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two </a:t>
            </a:r>
            <a:r>
              <a:rPr lang="en-US" altLang="cs-CZ" sz="1800">
                <a:latin typeface="Arial" panose="020B0604020202020204" pitchFamily="34" charset="0"/>
              </a:rPr>
              <a:t>suppliers are the sole suppliers of two different parts, but they are also backup </a:t>
            </a:r>
            <a:r>
              <a:rPr lang="en-US" altLang="cs-CZ" sz="1800" smtClean="0">
                <a:latin typeface="Arial" panose="020B0604020202020204" pitchFamily="34" charset="0"/>
              </a:rPr>
              <a:t>suppliers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for </a:t>
            </a:r>
            <a:r>
              <a:rPr lang="en-US" altLang="cs-CZ" sz="1800">
                <a:latin typeface="Arial" panose="020B0604020202020204" pitchFamily="34" charset="0"/>
              </a:rPr>
              <a:t>each other’s parts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Logistic 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Logistics strategy deals with the </a:t>
            </a:r>
            <a:r>
              <a:rPr lang="en-US" altLang="cs-CZ" sz="2200" b="1" i="1">
                <a:latin typeface="Arial" panose="020B0604020202020204" pitchFamily="34" charset="0"/>
              </a:rPr>
              <a:t>flow of products into and out of the manufacturing </a:t>
            </a:r>
            <a:r>
              <a:rPr lang="en-US" altLang="cs-CZ" sz="2200" b="1" i="1" smtClean="0">
                <a:latin typeface="Arial" panose="020B0604020202020204" pitchFamily="34" charset="0"/>
              </a:rPr>
              <a:t>process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Three </a:t>
            </a:r>
            <a:r>
              <a:rPr lang="en-US" altLang="cs-CZ" sz="2200">
                <a:latin typeface="Arial" panose="020B0604020202020204" pitchFamily="34" charset="0"/>
              </a:rPr>
              <a:t>trends related to this strategy are evident: </a:t>
            </a:r>
            <a:r>
              <a:rPr lang="en-US" altLang="cs-CZ" sz="2200" b="1">
                <a:latin typeface="Arial" panose="020B0604020202020204" pitchFamily="34" charset="0"/>
              </a:rPr>
              <a:t>centralization</a:t>
            </a:r>
            <a:r>
              <a:rPr lang="en-US" altLang="cs-CZ" sz="2200">
                <a:latin typeface="Arial" panose="020B0604020202020204" pitchFamily="34" charset="0"/>
              </a:rPr>
              <a:t>, </a:t>
            </a:r>
            <a:r>
              <a:rPr lang="en-US" altLang="cs-CZ" sz="2200" b="1">
                <a:latin typeface="Arial" panose="020B0604020202020204" pitchFamily="34" charset="0"/>
              </a:rPr>
              <a:t>outsourcing</a:t>
            </a:r>
            <a:r>
              <a:rPr lang="en-US" altLang="cs-CZ" sz="2200">
                <a:latin typeface="Arial" panose="020B0604020202020204" pitchFamily="34" charset="0"/>
              </a:rPr>
              <a:t>, and the </a:t>
            </a:r>
            <a:r>
              <a:rPr lang="en-US" altLang="cs-CZ" sz="2200" b="1">
                <a:latin typeface="Arial" panose="020B0604020202020204" pitchFamily="34" charset="0"/>
              </a:rPr>
              <a:t>use of </a:t>
            </a:r>
            <a:r>
              <a:rPr lang="en-US" altLang="cs-CZ" sz="2200" b="1" smtClean="0">
                <a:latin typeface="Arial" panose="020B0604020202020204" pitchFamily="34" charset="0"/>
              </a:rPr>
              <a:t>the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Internet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To gain logistical synergies across business units, corporations began centralizing </a:t>
            </a:r>
            <a:r>
              <a:rPr lang="en-US" altLang="cs-CZ" sz="2200" smtClean="0">
                <a:latin typeface="Arial" panose="020B0604020202020204" pitchFamily="34" charset="0"/>
              </a:rPr>
              <a:t>logistics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 </a:t>
            </a:r>
            <a:r>
              <a:rPr lang="en-US" altLang="cs-CZ" sz="2200">
                <a:latin typeface="Arial" panose="020B0604020202020204" pitchFamily="34" charset="0"/>
              </a:rPr>
              <a:t>the headquarters group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Many companies have found that outsourcing logistics reduces costs and improves </a:t>
            </a:r>
            <a:r>
              <a:rPr lang="en-US" altLang="cs-CZ" sz="2200" smtClean="0">
                <a:latin typeface="Arial" panose="020B0604020202020204" pitchFamily="34" charset="0"/>
              </a:rPr>
              <a:t>delivery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time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HRM 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HRM strategy, among other things, addresses the issue of whether a company or business </a:t>
            </a:r>
            <a:r>
              <a:rPr lang="en-US" altLang="cs-CZ" sz="2200" smtClean="0">
                <a:latin typeface="Arial" panose="020B0604020202020204" pitchFamily="34" charset="0"/>
              </a:rPr>
              <a:t>unit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should </a:t>
            </a:r>
            <a:r>
              <a:rPr lang="en-US" altLang="cs-CZ" sz="2200" b="1" i="1">
                <a:latin typeface="Arial" panose="020B0604020202020204" pitchFamily="34" charset="0"/>
              </a:rPr>
              <a:t>hire a large number of low-skilled employees </a:t>
            </a:r>
            <a:r>
              <a:rPr lang="en-US" altLang="cs-CZ" sz="2200">
                <a:latin typeface="Arial" panose="020B0604020202020204" pitchFamily="34" charset="0"/>
              </a:rPr>
              <a:t>who receive low pay, perform </a:t>
            </a:r>
            <a:r>
              <a:rPr lang="en-US" altLang="cs-CZ" sz="2200" smtClean="0">
                <a:latin typeface="Arial" panose="020B0604020202020204" pitchFamily="34" charset="0"/>
              </a:rPr>
              <a:t>repetitive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jobs</a:t>
            </a:r>
            <a:r>
              <a:rPr lang="en-US" altLang="cs-CZ" sz="2200">
                <a:latin typeface="Arial" panose="020B0604020202020204" pitchFamily="34" charset="0"/>
              </a:rPr>
              <a:t>, and are most likely quit after a short time </a:t>
            </a:r>
            <a:r>
              <a:rPr lang="en-US" altLang="cs-CZ" sz="2200" smtClean="0">
                <a:latin typeface="Arial" panose="020B0604020202020204" pitchFamily="34" charset="0"/>
              </a:rPr>
              <a:t>or </a:t>
            </a:r>
            <a:r>
              <a:rPr lang="en-US" altLang="cs-CZ" sz="2200" b="1" i="1" smtClean="0">
                <a:latin typeface="Arial" panose="020B0604020202020204" pitchFamily="34" charset="0"/>
              </a:rPr>
              <a:t>hire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skilled </a:t>
            </a:r>
            <a:r>
              <a:rPr lang="en-US" altLang="cs-CZ" sz="2200" b="1" i="1">
                <a:latin typeface="Arial" panose="020B0604020202020204" pitchFamily="34" charset="0"/>
              </a:rPr>
              <a:t>employees</a:t>
            </a:r>
            <a:r>
              <a:rPr lang="en-US" altLang="cs-CZ" sz="2200">
                <a:latin typeface="Arial" panose="020B0604020202020204" pitchFamily="34" charset="0"/>
              </a:rPr>
              <a:t> who receive relatively high pay and are cross-trained to participate in </a:t>
            </a:r>
            <a:r>
              <a:rPr lang="en-US" altLang="cs-CZ" sz="2200" smtClean="0">
                <a:latin typeface="Arial" panose="020B0604020202020204" pitchFamily="34" charset="0"/>
              </a:rPr>
              <a:t>selfmanaging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work </a:t>
            </a:r>
            <a:r>
              <a:rPr lang="en-US" altLang="cs-CZ" sz="2200">
                <a:latin typeface="Arial" panose="020B0604020202020204" pitchFamily="34" charset="0"/>
              </a:rPr>
              <a:t>teams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 smtClean="0">
                <a:latin typeface="Arial" panose="020B0604020202020204" pitchFamily="34" charset="0"/>
              </a:rPr>
              <a:t>complete </a:t>
            </a:r>
            <a:r>
              <a:rPr lang="en-US" altLang="cs-CZ" sz="2200" b="1" i="1">
                <a:latin typeface="Arial" panose="020B0604020202020204" pitchFamily="34" charset="0"/>
              </a:rPr>
              <a:t>360-degree appraisal</a:t>
            </a:r>
            <a:r>
              <a:rPr lang="en-US" altLang="cs-CZ" sz="2200">
                <a:latin typeface="Arial" panose="020B0604020202020204" pitchFamily="34" charset="0"/>
              </a:rPr>
              <a:t>, in which input is gathered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from multiple sources, is now being used by more than 10% of U.S. corporations and </a:t>
            </a:r>
            <a:r>
              <a:rPr lang="en-US" altLang="cs-CZ" sz="2200" smtClean="0">
                <a:latin typeface="Arial" panose="020B0604020202020204" pitchFamily="34" charset="0"/>
              </a:rPr>
              <a:t>has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become </a:t>
            </a:r>
            <a:r>
              <a:rPr lang="en-US" altLang="cs-CZ" sz="2200">
                <a:latin typeface="Arial" panose="020B0604020202020204" pitchFamily="34" charset="0"/>
              </a:rPr>
              <a:t>one of the most popular and effective tools in developing employees and new </a:t>
            </a:r>
            <a:r>
              <a:rPr lang="en-US" altLang="cs-CZ" sz="2200" smtClean="0">
                <a:latin typeface="Arial" panose="020B0604020202020204" pitchFamily="34" charset="0"/>
              </a:rPr>
              <a:t>managers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Companies are finding that having a </a:t>
            </a:r>
            <a:r>
              <a:rPr lang="en-US" altLang="cs-CZ" sz="2200" b="1" i="1">
                <a:latin typeface="Arial" panose="020B0604020202020204" pitchFamily="34" charset="0"/>
              </a:rPr>
              <a:t>diverse workforce </a:t>
            </a:r>
            <a:r>
              <a:rPr lang="en-US" altLang="cs-CZ" sz="2200">
                <a:latin typeface="Arial" panose="020B0604020202020204" pitchFamily="34" charset="0"/>
              </a:rPr>
              <a:t>can be a competitive advantage.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Functional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strategy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IT S</a:t>
            </a:r>
            <a:r>
              <a:rPr lang="en-US" altLang="cs-CZ" sz="2200" b="1" smtClean="0">
                <a:latin typeface="Arial" panose="020B0604020202020204" pitchFamily="34" charset="0"/>
              </a:rPr>
              <a:t>trat</a:t>
            </a:r>
            <a:r>
              <a:rPr lang="cs-CZ" altLang="cs-CZ" sz="2200" b="1" smtClean="0">
                <a:latin typeface="Arial" panose="020B0604020202020204" pitchFamily="34" charset="0"/>
              </a:rPr>
              <a:t>e</a:t>
            </a:r>
            <a:r>
              <a:rPr lang="en-US" altLang="cs-CZ" sz="2200" b="1" smtClean="0">
                <a:latin typeface="Arial" panose="020B0604020202020204" pitchFamily="34" charset="0"/>
              </a:rPr>
              <a:t>gy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Corporations are increasingly using information technology strategy to provide business </a:t>
            </a:r>
            <a:r>
              <a:rPr lang="en-US" altLang="cs-CZ" sz="2200" smtClean="0">
                <a:latin typeface="Arial" panose="020B0604020202020204" pitchFamily="34" charset="0"/>
              </a:rPr>
              <a:t>units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with </a:t>
            </a:r>
            <a:r>
              <a:rPr lang="en-US" altLang="cs-CZ" sz="2200">
                <a:latin typeface="Arial" panose="020B0604020202020204" pitchFamily="34" charset="0"/>
              </a:rPr>
              <a:t>competitive advantage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Multinational corporations are finding that having a sophisticated intranet allows </a:t>
            </a:r>
            <a:r>
              <a:rPr lang="en-US" altLang="cs-CZ" sz="2200" smtClean="0">
                <a:latin typeface="Arial" panose="020B0604020202020204" pitchFamily="34" charset="0"/>
              </a:rPr>
              <a:t>employees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 </a:t>
            </a:r>
            <a:r>
              <a:rPr lang="en-US" altLang="cs-CZ" sz="2200">
                <a:latin typeface="Arial" panose="020B0604020202020204" pitchFamily="34" charset="0"/>
              </a:rPr>
              <a:t>practice </a:t>
            </a:r>
            <a:r>
              <a:rPr lang="en-US" altLang="cs-CZ" sz="2200" b="1" i="1">
                <a:latin typeface="Arial" panose="020B0604020202020204" pitchFamily="34" charset="0"/>
              </a:rPr>
              <a:t>follow-the-sun management</a:t>
            </a:r>
            <a:r>
              <a:rPr lang="en-US" altLang="cs-CZ" sz="2200">
                <a:latin typeface="Arial" panose="020B0604020202020204" pitchFamily="34" charset="0"/>
              </a:rPr>
              <a:t>, in which project team members living in one </a:t>
            </a:r>
            <a:r>
              <a:rPr lang="en-US" altLang="cs-CZ" sz="2200" smtClean="0">
                <a:latin typeface="Arial" panose="020B0604020202020204" pitchFamily="34" charset="0"/>
              </a:rPr>
              <a:t>country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Many companies, such as Lockheed Martin, General Electric, and Whirlpool, use </a:t>
            </a:r>
            <a:r>
              <a:rPr lang="en-US" altLang="cs-CZ" sz="2200" smtClean="0">
                <a:latin typeface="Arial" panose="020B0604020202020204" pitchFamily="34" charset="0"/>
              </a:rPr>
              <a:t>information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technology </a:t>
            </a:r>
            <a:r>
              <a:rPr lang="en-US" altLang="cs-CZ" sz="2200">
                <a:latin typeface="Arial" panose="020B0604020202020204" pitchFamily="34" charset="0"/>
              </a:rPr>
              <a:t>to form closer relationships with both their customers and suppliers through </a:t>
            </a:r>
            <a:r>
              <a:rPr lang="en-US" altLang="cs-CZ" sz="2200" smtClean="0">
                <a:latin typeface="Arial" panose="020B0604020202020204" pitchFamily="34" charset="0"/>
              </a:rPr>
              <a:t>sophisticated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extranets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formulation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74299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Business strategy 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usually </a:t>
            </a:r>
            <a:r>
              <a:rPr lang="en-US" altLang="cs-CZ" sz="2200">
                <a:latin typeface="Arial" panose="020B0604020202020204" pitchFamily="34" charset="0"/>
              </a:rPr>
              <a:t>occurs at the business unit or product level, and it </a:t>
            </a:r>
            <a:r>
              <a:rPr lang="en-US" altLang="cs-CZ" sz="2200" b="1" i="1" smtClean="0">
                <a:latin typeface="Arial" panose="020B0604020202020204" pitchFamily="34" charset="0"/>
              </a:rPr>
              <a:t>emphasizes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improvement </a:t>
            </a:r>
            <a:r>
              <a:rPr lang="en-US" altLang="cs-CZ" sz="2200" b="1" i="1">
                <a:latin typeface="Arial" panose="020B0604020202020204" pitchFamily="34" charset="0"/>
              </a:rPr>
              <a:t>of the competitive position of a corporation’s products or services </a:t>
            </a:r>
            <a:r>
              <a:rPr lang="en-US" altLang="cs-CZ" sz="2200">
                <a:latin typeface="Arial" panose="020B0604020202020204" pitchFamily="34" charset="0"/>
              </a:rPr>
              <a:t>in </a:t>
            </a:r>
            <a:r>
              <a:rPr lang="en-US" altLang="cs-CZ" sz="2200" smtClean="0">
                <a:latin typeface="Arial" panose="020B0604020202020204" pitchFamily="34" charset="0"/>
              </a:rPr>
              <a:t>the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specific </a:t>
            </a:r>
            <a:r>
              <a:rPr lang="en-US" altLang="cs-CZ" sz="2200">
                <a:latin typeface="Arial" panose="020B0604020202020204" pitchFamily="34" charset="0"/>
              </a:rPr>
              <a:t>industry or market segment served by that business unit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Business strategies </a:t>
            </a:r>
            <a:r>
              <a:rPr lang="en-US" altLang="cs-CZ" sz="2200" smtClean="0">
                <a:latin typeface="Arial" panose="020B0604020202020204" pitchFamily="34" charset="0"/>
              </a:rPr>
              <a:t>may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fit </a:t>
            </a:r>
            <a:r>
              <a:rPr lang="en-US" altLang="cs-CZ" sz="2200">
                <a:latin typeface="Arial" panose="020B0604020202020204" pitchFamily="34" charset="0"/>
              </a:rPr>
              <a:t>within the two overall categories, </a:t>
            </a:r>
            <a:r>
              <a:rPr lang="en-US" altLang="cs-CZ" sz="2200" i="1">
                <a:latin typeface="Arial" panose="020B0604020202020204" pitchFamily="34" charset="0"/>
              </a:rPr>
              <a:t>competitive and cooperative strategies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Cooperative strategy may thus be used to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provide a competitive </a:t>
            </a:r>
            <a:r>
              <a:rPr lang="en-US" altLang="cs-CZ" sz="2200" smtClean="0">
                <a:latin typeface="Arial" panose="020B0604020202020204" pitchFamily="34" charset="0"/>
              </a:rPr>
              <a:t>advantage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cs-CZ" altLang="cs-CZ" sz="1800" smtClean="0">
                <a:latin typeface="Arial" panose="020B0604020202020204" pitchFamily="34" charset="0"/>
              </a:rPr>
              <a:t>For example, </a:t>
            </a:r>
            <a:r>
              <a:rPr lang="en-US" altLang="cs-CZ" sz="1800" smtClean="0">
                <a:latin typeface="Arial" panose="020B0604020202020204" pitchFamily="34" charset="0"/>
              </a:rPr>
              <a:t>Intel</a:t>
            </a:r>
            <a:r>
              <a:rPr lang="en-US" altLang="cs-CZ" sz="1800">
                <a:latin typeface="Arial" panose="020B0604020202020204" pitchFamily="34" charset="0"/>
              </a:rPr>
              <a:t>, a manufacturer of computer microprocessors, </a:t>
            </a:r>
            <a:r>
              <a:rPr lang="en-US" altLang="cs-CZ" sz="1800" smtClean="0">
                <a:latin typeface="Arial" panose="020B0604020202020204" pitchFamily="34" charset="0"/>
              </a:rPr>
              <a:t>uses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its </a:t>
            </a:r>
            <a:r>
              <a:rPr lang="en-US" altLang="cs-CZ" sz="1800">
                <a:latin typeface="Arial" panose="020B0604020202020204" pitchFamily="34" charset="0"/>
              </a:rPr>
              <a:t>alliance (cooperative strategy) with Microsoft to differentiate itself (</a:t>
            </a:r>
            <a:r>
              <a:rPr lang="en-US" altLang="cs-CZ" sz="1800" smtClean="0">
                <a:latin typeface="Arial" panose="020B0604020202020204" pitchFamily="34" charset="0"/>
              </a:rPr>
              <a:t>competitive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strategy</a:t>
            </a:r>
            <a:r>
              <a:rPr lang="en-US" altLang="cs-CZ" sz="1800">
                <a:latin typeface="Arial" panose="020B0604020202020204" pitchFamily="34" charset="0"/>
              </a:rPr>
              <a:t>) from AMD, its primary competitor.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The </a:t>
            </a:r>
            <a:r>
              <a:rPr lang="en-US" altLang="cs-CZ" sz="2400" b="1" cap="all" dirty="0">
                <a:latin typeface="Arial" panose="020B0604020202020204" pitchFamily="34" charset="0"/>
              </a:rPr>
              <a:t>Sourcing Decision: Location of Functions 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For a functional strategy to have the </a:t>
            </a:r>
            <a:r>
              <a:rPr lang="en-US" altLang="cs-CZ" sz="2200" b="1" i="1">
                <a:latin typeface="Arial" panose="020B0604020202020204" pitchFamily="34" charset="0"/>
              </a:rPr>
              <a:t>best chance of success, it should be built on a </a:t>
            </a:r>
            <a:r>
              <a:rPr lang="en-US" altLang="cs-CZ" sz="2200" b="1" i="1" smtClean="0">
                <a:latin typeface="Arial" panose="020B0604020202020204" pitchFamily="34" charset="0"/>
              </a:rPr>
              <a:t>distinctive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competency </a:t>
            </a:r>
            <a:r>
              <a:rPr lang="en-US" altLang="cs-CZ" sz="2200" b="1" i="1">
                <a:latin typeface="Arial" panose="020B0604020202020204" pitchFamily="34" charset="0"/>
              </a:rPr>
              <a:t>residing</a:t>
            </a:r>
            <a:r>
              <a:rPr lang="en-US" altLang="cs-CZ" sz="2200">
                <a:latin typeface="Arial" panose="020B0604020202020204" pitchFamily="34" charset="0"/>
              </a:rPr>
              <a:t> within that functional area.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If </a:t>
            </a:r>
            <a:r>
              <a:rPr lang="en-US" altLang="cs-CZ" sz="2200">
                <a:latin typeface="Arial" panose="020B0604020202020204" pitchFamily="34" charset="0"/>
              </a:rPr>
              <a:t>a corporation does not have a </a:t>
            </a:r>
            <a:r>
              <a:rPr lang="en-US" altLang="cs-CZ" sz="2200" smtClean="0">
                <a:latin typeface="Arial" panose="020B0604020202020204" pitchFamily="34" charset="0"/>
              </a:rPr>
              <a:t>distinctive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competency </a:t>
            </a:r>
            <a:r>
              <a:rPr lang="en-US" altLang="cs-CZ" sz="2200">
                <a:latin typeface="Arial" panose="020B0604020202020204" pitchFamily="34" charset="0"/>
              </a:rPr>
              <a:t>in a particular functional area, that functional area could be a candidate </a:t>
            </a:r>
            <a:r>
              <a:rPr lang="en-US" altLang="cs-CZ" sz="2200" smtClean="0">
                <a:latin typeface="Arial" panose="020B0604020202020204" pitchFamily="34" charset="0"/>
              </a:rPr>
              <a:t>for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outsourcing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Outsourcing</a:t>
            </a:r>
            <a:r>
              <a:rPr lang="en-US" altLang="cs-CZ" sz="2200">
                <a:latin typeface="Arial" panose="020B0604020202020204" pitchFamily="34" charset="0"/>
              </a:rPr>
              <a:t> is purcha</a:t>
            </a:r>
            <a:r>
              <a:rPr lang="en-US" altLang="cs-CZ" sz="2200" b="1" i="1">
                <a:latin typeface="Arial" panose="020B0604020202020204" pitchFamily="34" charset="0"/>
              </a:rPr>
              <a:t>sing from someone else a product or service that had been </a:t>
            </a:r>
            <a:r>
              <a:rPr lang="en-US" altLang="cs-CZ" sz="2200" b="1" i="1" smtClean="0">
                <a:latin typeface="Arial" panose="020B0604020202020204" pitchFamily="34" charset="0"/>
              </a:rPr>
              <a:t>previously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provided </a:t>
            </a:r>
            <a:r>
              <a:rPr lang="en-US" altLang="cs-CZ" sz="2200" b="1" i="1">
                <a:latin typeface="Arial" panose="020B0604020202020204" pitchFamily="34" charset="0"/>
              </a:rPr>
              <a:t>internally</a:t>
            </a:r>
            <a:r>
              <a:rPr lang="en-US" altLang="cs-CZ" sz="2200">
                <a:latin typeface="Arial" panose="020B0604020202020204" pitchFamily="34" charset="0"/>
              </a:rPr>
              <a:t>. Thus, it is the reverse of vertical integration. Outsourcing is becoming an </a:t>
            </a:r>
            <a:r>
              <a:rPr lang="en-US" altLang="cs-CZ" sz="2200" smtClean="0">
                <a:latin typeface="Arial" panose="020B0604020202020204" pitchFamily="34" charset="0"/>
              </a:rPr>
              <a:t>increasingly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important </a:t>
            </a:r>
            <a:r>
              <a:rPr lang="en-US" altLang="cs-CZ" sz="2200">
                <a:latin typeface="Arial" panose="020B0604020202020204" pitchFamily="34" charset="0"/>
              </a:rPr>
              <a:t>part of strategic decision making and an important way to increase </a:t>
            </a:r>
            <a:r>
              <a:rPr lang="en-US" altLang="cs-CZ" sz="2200" smtClean="0">
                <a:latin typeface="Arial" panose="020B0604020202020204" pitchFamily="34" charset="0"/>
              </a:rPr>
              <a:t>efficiency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often quality.</a:t>
            </a: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en-US" altLang="cs-CZ" sz="2400" b="1" cap="all" dirty="0" smtClean="0">
                <a:latin typeface="Arial" panose="020B0604020202020204" pitchFamily="34" charset="0"/>
              </a:rPr>
              <a:t>The </a:t>
            </a:r>
            <a:r>
              <a:rPr lang="en-US" altLang="cs-CZ" sz="2400" b="1" cap="all" dirty="0">
                <a:latin typeface="Arial" panose="020B0604020202020204" pitchFamily="34" charset="0"/>
              </a:rPr>
              <a:t>Sourcing Decision: Location of Functions 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An </a:t>
            </a:r>
            <a:r>
              <a:rPr lang="en-US" altLang="cs-CZ" sz="2200" b="1">
                <a:latin typeface="Arial" panose="020B0604020202020204" pitchFamily="34" charset="0"/>
              </a:rPr>
              <a:t>outsourcing decision depends </a:t>
            </a:r>
            <a:r>
              <a:rPr lang="en-US" altLang="cs-CZ" sz="2200">
                <a:latin typeface="Arial" panose="020B0604020202020204" pitchFamily="34" charset="0"/>
              </a:rPr>
              <a:t>on the </a:t>
            </a:r>
            <a:r>
              <a:rPr lang="en-US" altLang="cs-CZ" sz="2200" b="1">
                <a:latin typeface="Arial" panose="020B0604020202020204" pitchFamily="34" charset="0"/>
              </a:rPr>
              <a:t>fraction of total value added that the activity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under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consideration </a:t>
            </a:r>
            <a:r>
              <a:rPr lang="en-US" altLang="cs-CZ" sz="2200">
                <a:latin typeface="Arial" panose="020B0604020202020204" pitchFamily="34" charset="0"/>
              </a:rPr>
              <a:t>represents and </a:t>
            </a:r>
            <a:r>
              <a:rPr lang="en-US" altLang="cs-CZ" sz="2200" b="1">
                <a:latin typeface="Arial" panose="020B0604020202020204" pitchFamily="34" charset="0"/>
              </a:rPr>
              <a:t>on the amount of potential competitive advantage </a:t>
            </a:r>
            <a:r>
              <a:rPr lang="en-US" altLang="cs-CZ" sz="2200">
                <a:latin typeface="Arial" panose="020B0604020202020204" pitchFamily="34" charset="0"/>
              </a:rPr>
              <a:t>in that </a:t>
            </a:r>
            <a:r>
              <a:rPr lang="en-US" altLang="cs-CZ" sz="2200" smtClean="0">
                <a:latin typeface="Arial" panose="020B0604020202020204" pitchFamily="34" charset="0"/>
              </a:rPr>
              <a:t>aktivity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for </a:t>
            </a:r>
            <a:r>
              <a:rPr lang="en-US" altLang="cs-CZ" sz="2200">
                <a:latin typeface="Arial" panose="020B0604020202020204" pitchFamily="34" charset="0"/>
              </a:rPr>
              <a:t>the company or business unit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smtClean="0">
                <a:latin typeface="Arial" panose="020B0604020202020204" pitchFamily="34" charset="0"/>
              </a:rPr>
              <a:t>firm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should </a:t>
            </a:r>
            <a:r>
              <a:rPr lang="en-US" altLang="cs-CZ" sz="2200" b="1">
                <a:latin typeface="Arial" panose="020B0604020202020204" pitchFamily="34" charset="0"/>
              </a:rPr>
              <a:t>consider outsourcing any activity or function that has low potential for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advantage.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If </a:t>
            </a:r>
            <a:r>
              <a:rPr lang="en-US" altLang="cs-CZ" sz="2200">
                <a:latin typeface="Arial" panose="020B0604020202020204" pitchFamily="34" charset="0"/>
              </a:rPr>
              <a:t>that activity </a:t>
            </a:r>
            <a:r>
              <a:rPr lang="en-US" altLang="cs-CZ" sz="2200" b="1">
                <a:latin typeface="Arial" panose="020B0604020202020204" pitchFamily="34" charset="0"/>
              </a:rPr>
              <a:t>constitutes only a small part </a:t>
            </a:r>
            <a:r>
              <a:rPr lang="en-US" altLang="cs-CZ" sz="2200">
                <a:latin typeface="Arial" panose="020B0604020202020204" pitchFamily="34" charset="0"/>
              </a:rPr>
              <a:t>of the total value of the firm’s products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services</a:t>
            </a:r>
            <a:r>
              <a:rPr lang="en-US" altLang="cs-CZ" sz="2200">
                <a:latin typeface="Arial" panose="020B0604020202020204" pitchFamily="34" charset="0"/>
              </a:rPr>
              <a:t>, it should be purchased on the open market (assuming that quality providers of the </a:t>
            </a:r>
            <a:r>
              <a:rPr lang="en-US" altLang="cs-CZ" sz="2200" smtClean="0">
                <a:latin typeface="Arial" panose="020B0604020202020204" pitchFamily="34" charset="0"/>
              </a:rPr>
              <a:t>aktivity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are </a:t>
            </a:r>
            <a:r>
              <a:rPr lang="en-US" altLang="cs-CZ" sz="2200">
                <a:latin typeface="Arial" panose="020B0604020202020204" pitchFamily="34" charset="0"/>
              </a:rPr>
              <a:t>plentiful</a:t>
            </a:r>
            <a:r>
              <a:rPr lang="en-US" altLang="cs-CZ" sz="2200" smtClean="0">
                <a:latin typeface="Arial" panose="020B0604020202020204" pitchFamily="34" charset="0"/>
              </a:rPr>
              <a:t>).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If, however, the activity </a:t>
            </a:r>
            <a:r>
              <a:rPr lang="en-US" altLang="cs-CZ" sz="2200" b="1">
                <a:latin typeface="Arial" panose="020B0604020202020204" pitchFamily="34" charset="0"/>
              </a:rPr>
              <a:t>contributes highly </a:t>
            </a:r>
            <a:r>
              <a:rPr lang="en-US" altLang="cs-CZ" sz="2200">
                <a:latin typeface="Arial" panose="020B0604020202020204" pitchFamily="34" charset="0"/>
              </a:rPr>
              <a:t>to the company’s products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services</a:t>
            </a:r>
            <a:r>
              <a:rPr lang="en-US" altLang="cs-CZ" sz="2200">
                <a:latin typeface="Arial" panose="020B0604020202020204" pitchFamily="34" charset="0"/>
              </a:rPr>
              <a:t>, the firm should purchase it through long-term contracts with trusted suppliers or distributors.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The </a:t>
            </a:r>
            <a:r>
              <a:rPr lang="en-US" altLang="cs-CZ" sz="2400" b="1" cap="all" dirty="0">
                <a:latin typeface="Arial" panose="020B0604020202020204" pitchFamily="34" charset="0"/>
              </a:rPr>
              <a:t>Sourcing Decision: Location of Functions 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146958" y="1662898"/>
            <a:ext cx="3004456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400" b="1" smtClean="0">
                <a:latin typeface="Arial" panose="020B0604020202020204" pitchFamily="34" charset="0"/>
              </a:rPr>
              <a:t>Outsourcing Matrix</a:t>
            </a:r>
          </a:p>
          <a:p>
            <a:pPr marL="285750" indent="-285750" algn="ctr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1800" b="1" i="1" smtClean="0">
                <a:latin typeface="Arial" panose="020B0604020202020204" pitchFamily="34" charset="0"/>
              </a:rPr>
              <a:t>F</a:t>
            </a:r>
            <a:r>
              <a:rPr lang="en-US" altLang="cs-CZ" sz="1800" b="1" i="1" smtClean="0">
                <a:latin typeface="Arial" panose="020B0604020202020204" pitchFamily="34" charset="0"/>
              </a:rPr>
              <a:t>ull </a:t>
            </a:r>
            <a:r>
              <a:rPr lang="en-US" altLang="cs-CZ" sz="1800" b="1" i="1">
                <a:latin typeface="Arial" panose="020B0604020202020204" pitchFamily="34" charset="0"/>
              </a:rPr>
              <a:t>vertical integration</a:t>
            </a:r>
            <a:r>
              <a:rPr lang="en-US" altLang="cs-CZ" sz="1800">
                <a:latin typeface="Arial" panose="020B0604020202020204" pitchFamily="34" charset="0"/>
              </a:rPr>
              <a:t> should be considered only when that activity </a:t>
            </a:r>
            <a:r>
              <a:rPr lang="en-US" altLang="cs-CZ" sz="1800" smtClean="0">
                <a:latin typeface="Arial" panose="020B0604020202020204" pitchFamily="34" charset="0"/>
              </a:rPr>
              <a:t>or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function </a:t>
            </a:r>
            <a:r>
              <a:rPr lang="en-US" altLang="cs-CZ" sz="1800">
                <a:latin typeface="Arial" panose="020B0604020202020204" pitchFamily="34" charset="0"/>
              </a:rPr>
              <a:t>adds significant value to the company’s products or services in addition to </a:t>
            </a:r>
            <a:r>
              <a:rPr lang="en-US" altLang="cs-CZ" sz="1800" smtClean="0">
                <a:latin typeface="Arial" panose="020B0604020202020204" pitchFamily="34" charset="0"/>
              </a:rPr>
              <a:t>providing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competitive advantage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76727" y="6611779"/>
            <a:ext cx="72172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/>
              <a:t>SOURCE: J. D. Hunger and T. L. Wheelen, “Proposed Outsourcing Matrix.”</a:t>
            </a:r>
            <a:endParaRPr lang="cs-CZ" sz="1000" i="1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9428" t="13429" r="27071" b="12285"/>
          <a:stretch/>
        </p:blipFill>
        <p:spPr>
          <a:xfrm>
            <a:off x="3276727" y="1698171"/>
            <a:ext cx="5148816" cy="49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The </a:t>
            </a:r>
            <a:r>
              <a:rPr lang="en-US" altLang="cs-CZ" sz="2400" b="1" cap="all" dirty="0">
                <a:latin typeface="Arial" panose="020B0604020202020204" pitchFamily="34" charset="0"/>
              </a:rPr>
              <a:t>Sourcing Decision: Location of Functions 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Offshoring</a:t>
            </a:r>
            <a:r>
              <a:rPr lang="en-US" altLang="cs-CZ" sz="2200">
                <a:latin typeface="Arial" panose="020B0604020202020204" pitchFamily="34" charset="0"/>
              </a:rPr>
              <a:t> is the outsourcing of an activity or a function to a wholly owned company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 </a:t>
            </a:r>
            <a:r>
              <a:rPr lang="en-US" altLang="cs-CZ" sz="2200">
                <a:latin typeface="Arial" panose="020B0604020202020204" pitchFamily="34" charset="0"/>
              </a:rPr>
              <a:t>independent provider in another country.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Offshoring </a:t>
            </a:r>
            <a:r>
              <a:rPr lang="en-US" altLang="cs-CZ" sz="2200">
                <a:latin typeface="Arial" panose="020B0604020202020204" pitchFamily="34" charset="0"/>
              </a:rPr>
              <a:t>is a </a:t>
            </a:r>
            <a:r>
              <a:rPr lang="en-US" altLang="cs-CZ" sz="2200" b="1" i="1">
                <a:latin typeface="Arial" panose="020B0604020202020204" pitchFamily="34" charset="0"/>
              </a:rPr>
              <a:t>global phenomenon </a:t>
            </a:r>
            <a:r>
              <a:rPr lang="en-US" altLang="cs-CZ" sz="2200">
                <a:latin typeface="Arial" panose="020B0604020202020204" pitchFamily="34" charset="0"/>
              </a:rPr>
              <a:t>that has </a:t>
            </a:r>
            <a:r>
              <a:rPr lang="en-US" altLang="cs-CZ" sz="2200" smtClean="0">
                <a:latin typeface="Arial" panose="020B0604020202020204" pitchFamily="34" charset="0"/>
              </a:rPr>
              <a:t>been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supported </a:t>
            </a:r>
            <a:r>
              <a:rPr lang="en-US" altLang="cs-CZ" sz="2200">
                <a:latin typeface="Arial" panose="020B0604020202020204" pitchFamily="34" charset="0"/>
              </a:rPr>
              <a:t>by advances in information and communication technologies, the development </a:t>
            </a:r>
            <a:r>
              <a:rPr lang="en-US" altLang="cs-CZ" sz="2200" smtClean="0">
                <a:latin typeface="Arial" panose="020B0604020202020204" pitchFamily="34" charset="0"/>
              </a:rPr>
              <a:t>of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stable</a:t>
            </a:r>
            <a:r>
              <a:rPr lang="en-US" altLang="cs-CZ" sz="2200">
                <a:latin typeface="Arial" panose="020B0604020202020204" pitchFamily="34" charset="0"/>
              </a:rPr>
              <a:t>, secure, and high-speed data transmission systems, and logistical advances like </a:t>
            </a:r>
            <a:r>
              <a:rPr lang="en-US" altLang="cs-CZ" sz="2200" smtClean="0">
                <a:latin typeface="Arial" panose="020B0604020202020204" pitchFamily="34" charset="0"/>
              </a:rPr>
              <a:t>containerized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shipping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Strategic </a:t>
            </a:r>
            <a:r>
              <a:rPr lang="en-US" altLang="cs-CZ" sz="2400" b="1" cap="all" dirty="0">
                <a:latin typeface="Arial" panose="020B0604020202020204" pitchFamily="34" charset="0"/>
              </a:rPr>
              <a:t>Choice: Selecting the Best Strategy 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After the pros and cons of the potential strategic alternatives have been identified and </a:t>
            </a:r>
            <a:r>
              <a:rPr lang="en-US" altLang="cs-CZ" sz="2200" smtClean="0">
                <a:latin typeface="Arial" panose="020B0604020202020204" pitchFamily="34" charset="0"/>
              </a:rPr>
              <a:t>evaluated,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one </a:t>
            </a:r>
            <a:r>
              <a:rPr lang="en-US" altLang="cs-CZ" sz="2200">
                <a:latin typeface="Arial" panose="020B0604020202020204" pitchFamily="34" charset="0"/>
              </a:rPr>
              <a:t>must be selected for implementation. By now, it is likely that many feasible </a:t>
            </a:r>
            <a:r>
              <a:rPr lang="en-US" altLang="cs-CZ" sz="2200" smtClean="0">
                <a:latin typeface="Arial" panose="020B0604020202020204" pitchFamily="34" charset="0"/>
              </a:rPr>
              <a:t>alternatives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will </a:t>
            </a:r>
            <a:r>
              <a:rPr lang="en-US" altLang="cs-CZ" sz="2200">
                <a:latin typeface="Arial" panose="020B0604020202020204" pitchFamily="34" charset="0"/>
              </a:rPr>
              <a:t>have emerged.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 smtClean="0">
                <a:latin typeface="Arial" panose="020B0604020202020204" pitchFamily="34" charset="0"/>
              </a:rPr>
              <a:t>How </a:t>
            </a:r>
            <a:r>
              <a:rPr lang="en-US" altLang="cs-CZ" sz="1800" i="1">
                <a:latin typeface="Arial" panose="020B0604020202020204" pitchFamily="34" charset="0"/>
              </a:rPr>
              <a:t>is the best strategy determined</a:t>
            </a:r>
            <a:r>
              <a:rPr lang="en-US" altLang="cs-CZ" sz="1800" i="1" smtClean="0">
                <a:latin typeface="Arial" panose="020B0604020202020204" pitchFamily="34" charset="0"/>
              </a:rPr>
              <a:t>?</a:t>
            </a:r>
            <a:endParaRPr lang="cs-CZ" altLang="cs-CZ" sz="18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T</a:t>
            </a:r>
            <a:r>
              <a:rPr lang="en-US" altLang="cs-CZ" sz="2200" smtClean="0">
                <a:latin typeface="Arial" panose="020B0604020202020204" pitchFamily="34" charset="0"/>
              </a:rPr>
              <a:t>he </a:t>
            </a:r>
            <a:r>
              <a:rPr lang="en-US" altLang="cs-CZ" sz="2200">
                <a:latin typeface="Arial" panose="020B0604020202020204" pitchFamily="34" charset="0"/>
              </a:rPr>
              <a:t>most important criterion is the capability of the proposed strategy to deal </a:t>
            </a:r>
            <a:r>
              <a:rPr lang="en-US" altLang="cs-CZ" sz="2200" smtClean="0">
                <a:latin typeface="Arial" panose="020B0604020202020204" pitchFamily="34" charset="0"/>
              </a:rPr>
              <a:t>with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specific strategic factors developed earlier, in the SWOT analysis.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If </a:t>
            </a:r>
            <a:r>
              <a:rPr lang="en-US" altLang="cs-CZ" sz="2200">
                <a:latin typeface="Arial" panose="020B0604020202020204" pitchFamily="34" charset="0"/>
              </a:rPr>
              <a:t>the alternative </a:t>
            </a:r>
            <a:r>
              <a:rPr lang="en-US" altLang="cs-CZ" sz="2200" smtClean="0">
                <a:latin typeface="Arial" panose="020B0604020202020204" pitchFamily="34" charset="0"/>
              </a:rPr>
              <a:t>doesn’t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take </a:t>
            </a:r>
            <a:r>
              <a:rPr lang="en-US" altLang="cs-CZ" sz="2200">
                <a:latin typeface="Arial" panose="020B0604020202020204" pitchFamily="34" charset="0"/>
              </a:rPr>
              <a:t>advantage of environmental opportunities and corporate strengths/competencies, and </a:t>
            </a:r>
            <a:r>
              <a:rPr lang="en-US" altLang="cs-CZ" sz="2200" smtClean="0">
                <a:latin typeface="Arial" panose="020B0604020202020204" pitchFamily="34" charset="0"/>
              </a:rPr>
              <a:t>lead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away </a:t>
            </a:r>
            <a:r>
              <a:rPr lang="en-US" altLang="cs-CZ" sz="2200">
                <a:latin typeface="Arial" panose="020B0604020202020204" pitchFamily="34" charset="0"/>
              </a:rPr>
              <a:t>from environmental threats and corporate weaknesses, it will probably fail.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Strategic </a:t>
            </a:r>
            <a:r>
              <a:rPr lang="en-US" altLang="cs-CZ" sz="2400" b="1" cap="all" dirty="0">
                <a:latin typeface="Arial" panose="020B0604020202020204" pitchFamily="34" charset="0"/>
              </a:rPr>
              <a:t>Choice: Selecting the Best Strategy 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Constructin Corporate Scenarios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Corporate </a:t>
            </a:r>
            <a:r>
              <a:rPr lang="en-US" altLang="cs-CZ" sz="2200">
                <a:latin typeface="Arial" panose="020B0604020202020204" pitchFamily="34" charset="0"/>
              </a:rPr>
              <a:t>scenarios are pro forma (estimated future) balance sheets and income </a:t>
            </a:r>
            <a:r>
              <a:rPr lang="en-US" altLang="cs-CZ" sz="2200" smtClean="0">
                <a:latin typeface="Arial" panose="020B0604020202020204" pitchFamily="34" charset="0"/>
              </a:rPr>
              <a:t>statements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that </a:t>
            </a:r>
            <a:r>
              <a:rPr lang="en-US" altLang="cs-CZ" sz="2200">
                <a:latin typeface="Arial" panose="020B0604020202020204" pitchFamily="34" charset="0"/>
              </a:rPr>
              <a:t>forecast the effect each alternative strategy and its various programs will likely have </a:t>
            </a:r>
            <a:r>
              <a:rPr lang="en-US" altLang="cs-CZ" sz="2200" smtClean="0">
                <a:latin typeface="Arial" panose="020B0604020202020204" pitchFamily="34" charset="0"/>
              </a:rPr>
              <a:t>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division </a:t>
            </a:r>
            <a:r>
              <a:rPr lang="en-US" altLang="cs-CZ" sz="2200">
                <a:latin typeface="Arial" panose="020B0604020202020204" pitchFamily="34" charset="0"/>
              </a:rPr>
              <a:t>and corporate return on investment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In a survey of Fortune 500 firms, 84% reported using computer simulation </a:t>
            </a:r>
            <a:r>
              <a:rPr lang="en-US" altLang="cs-CZ" sz="1800" smtClean="0">
                <a:latin typeface="Arial" panose="020B0604020202020204" pitchFamily="34" charset="0"/>
              </a:rPr>
              <a:t>models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in </a:t>
            </a:r>
            <a:r>
              <a:rPr lang="en-US" altLang="cs-CZ" sz="1800">
                <a:latin typeface="Arial" panose="020B0604020202020204" pitchFamily="34" charset="0"/>
              </a:rPr>
              <a:t>strategic planning. Most of these were simply spreadsheet-based simulation </a:t>
            </a:r>
            <a:r>
              <a:rPr lang="en-US" altLang="cs-CZ" sz="1800" smtClean="0">
                <a:latin typeface="Arial" panose="020B0604020202020204" pitchFamily="34" charset="0"/>
              </a:rPr>
              <a:t>models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dealing </a:t>
            </a:r>
            <a:r>
              <a:rPr lang="en-US" altLang="cs-CZ" sz="1800">
                <a:latin typeface="Arial" panose="020B0604020202020204" pitchFamily="34" charset="0"/>
              </a:rPr>
              <a:t>with what-if </a:t>
            </a:r>
            <a:r>
              <a:rPr lang="en-US" altLang="cs-CZ" sz="1800" smtClean="0">
                <a:latin typeface="Arial" panose="020B0604020202020204" pitchFamily="34" charset="0"/>
              </a:rPr>
              <a:t>questions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recommended scenarios are simply extensions of the industry </a:t>
            </a:r>
            <a:r>
              <a:rPr lang="en-US" altLang="cs-CZ" sz="2200" smtClean="0">
                <a:latin typeface="Arial" panose="020B0604020202020204" pitchFamily="34" charset="0"/>
              </a:rPr>
              <a:t>scenarios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smtClean="0">
                <a:latin typeface="Arial" panose="020B0604020202020204" pitchFamily="34" charset="0"/>
              </a:rPr>
              <a:t>Strategic </a:t>
            </a:r>
            <a:r>
              <a:rPr lang="en-US" altLang="cs-CZ" sz="2400" b="1" cap="all">
                <a:latin typeface="Arial" panose="020B0604020202020204" pitchFamily="34" charset="0"/>
              </a:rPr>
              <a:t>Choice: Selecting the Best Strategy 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Constructin Corporate Scenarios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To construct a corporate scenario, follow these steps: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Use industry scenarios</a:t>
            </a:r>
            <a:r>
              <a:rPr lang="cs-CZ" altLang="cs-CZ" sz="1800" b="1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to develop a set of assumptions about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the task environment (in the specific country under consideration).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485900" lvl="2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>
                <a:latin typeface="Arial" panose="020B0604020202020204" pitchFamily="34" charset="0"/>
              </a:rPr>
              <a:t>List </a:t>
            </a:r>
            <a:r>
              <a:rPr lang="en-US" altLang="cs-CZ" sz="1600" b="1">
                <a:latin typeface="Arial" panose="020B0604020202020204" pitchFamily="34" charset="0"/>
              </a:rPr>
              <a:t>optimistic</a:t>
            </a:r>
            <a:r>
              <a:rPr lang="en-US" altLang="cs-CZ" sz="1600">
                <a:latin typeface="Arial" panose="020B0604020202020204" pitchFamily="34" charset="0"/>
              </a:rPr>
              <a:t>, </a:t>
            </a:r>
            <a:r>
              <a:rPr lang="en-US" altLang="cs-CZ" sz="1600" b="1">
                <a:latin typeface="Arial" panose="020B0604020202020204" pitchFamily="34" charset="0"/>
              </a:rPr>
              <a:t>pessimistic</a:t>
            </a:r>
            <a:r>
              <a:rPr lang="en-US" altLang="cs-CZ" sz="1600">
                <a:latin typeface="Arial" panose="020B0604020202020204" pitchFamily="34" charset="0"/>
              </a:rPr>
              <a:t>, and </a:t>
            </a:r>
            <a:r>
              <a:rPr lang="en-US" altLang="cs-CZ" sz="1600" b="1">
                <a:latin typeface="Arial" panose="020B0604020202020204" pitchFamily="34" charset="0"/>
              </a:rPr>
              <a:t>most likely assumptions</a:t>
            </a:r>
            <a:r>
              <a:rPr lang="cs-CZ" altLang="cs-CZ" sz="1600" b="1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for key economic factors such as the GDP, CPI (Consumer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Price Index), and prime interest rate and for other key external strategic factors such as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governmental regulation and industry trends.</a:t>
            </a: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Develop common-size financial statements </a:t>
            </a:r>
            <a:r>
              <a:rPr lang="en-US" altLang="cs-CZ" sz="1800">
                <a:latin typeface="Arial" panose="020B0604020202020204" pitchFamily="34" charset="0"/>
              </a:rPr>
              <a:t>for the company’s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or business unit’s previous years, to serve as the basis for the trend analysis projections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of pro forma financial statements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b="1">
                <a:latin typeface="Arial" panose="020B0604020202020204" pitchFamily="34" charset="0"/>
              </a:rPr>
              <a:t>Construct detailed pro forma financial statements </a:t>
            </a:r>
            <a:r>
              <a:rPr lang="en-US" altLang="cs-CZ" sz="1800">
                <a:latin typeface="Arial" panose="020B0604020202020204" pitchFamily="34" charset="0"/>
              </a:rPr>
              <a:t>for each strategic </a:t>
            </a:r>
            <a:r>
              <a:rPr lang="en-US" altLang="cs-CZ" sz="1800" smtClean="0">
                <a:latin typeface="Arial" panose="020B0604020202020204" pitchFamily="34" charset="0"/>
              </a:rPr>
              <a:t>alternative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result of this detailed scenario construction should be anticipated net profits, </a:t>
            </a:r>
            <a:r>
              <a:rPr lang="en-US" altLang="cs-CZ" sz="2200" smtClean="0">
                <a:latin typeface="Arial" panose="020B0604020202020204" pitchFamily="34" charset="0"/>
              </a:rPr>
              <a:t>cash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flow</a:t>
            </a:r>
            <a:r>
              <a:rPr lang="en-US" altLang="cs-CZ" sz="2200">
                <a:latin typeface="Arial" panose="020B0604020202020204" pitchFamily="34" charset="0"/>
              </a:rPr>
              <a:t>, and net working capital for each of three versions of the two alternatives for five </a:t>
            </a:r>
            <a:r>
              <a:rPr lang="en-US" altLang="cs-CZ" sz="2200" smtClean="0">
                <a:latin typeface="Arial" panose="020B0604020202020204" pitchFamily="34" charset="0"/>
              </a:rPr>
              <a:t>years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into </a:t>
            </a: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smtClean="0">
                <a:latin typeface="Arial" panose="020B0604020202020204" pitchFamily="34" charset="0"/>
              </a:rPr>
              <a:t>future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formulation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74299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Functional strategy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is </a:t>
            </a:r>
            <a:r>
              <a:rPr lang="en-US" altLang="cs-CZ" sz="2200">
                <a:latin typeface="Arial" panose="020B0604020202020204" pitchFamily="34" charset="0"/>
              </a:rPr>
              <a:t>the approach </a:t>
            </a:r>
            <a:r>
              <a:rPr lang="en-US" altLang="cs-CZ" sz="2200" b="1" i="1">
                <a:latin typeface="Arial" panose="020B0604020202020204" pitchFamily="34" charset="0"/>
              </a:rPr>
              <a:t>taken by a functional area to achieve corporate </a:t>
            </a:r>
            <a:r>
              <a:rPr lang="en-US" altLang="cs-CZ" sz="2200" b="1" i="1" smtClean="0">
                <a:latin typeface="Arial" panose="020B0604020202020204" pitchFamily="34" charset="0"/>
              </a:rPr>
              <a:t>and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business </a:t>
            </a:r>
            <a:r>
              <a:rPr lang="en-US" altLang="cs-CZ" sz="2200" b="1" i="1">
                <a:latin typeface="Arial" panose="020B0604020202020204" pitchFamily="34" charset="0"/>
              </a:rPr>
              <a:t>unit objectives </a:t>
            </a:r>
            <a:r>
              <a:rPr lang="en-US" altLang="cs-CZ" sz="2200">
                <a:latin typeface="Arial" panose="020B0604020202020204" pitchFamily="34" charset="0"/>
              </a:rPr>
              <a:t>and strategies by maximizing resource productivity.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It </a:t>
            </a:r>
            <a:r>
              <a:rPr lang="en-US" altLang="cs-CZ" sz="2200">
                <a:latin typeface="Arial" panose="020B0604020202020204" pitchFamily="34" charset="0"/>
              </a:rPr>
              <a:t>is </a:t>
            </a:r>
            <a:r>
              <a:rPr lang="en-US" altLang="cs-CZ" sz="2200" smtClean="0">
                <a:latin typeface="Arial" panose="020B0604020202020204" pitchFamily="34" charset="0"/>
              </a:rPr>
              <a:t>concerned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with </a:t>
            </a:r>
            <a:r>
              <a:rPr lang="en-US" altLang="cs-CZ" sz="2200" b="1">
                <a:latin typeface="Arial" panose="020B0604020202020204" pitchFamily="34" charset="0"/>
              </a:rPr>
              <a:t>developing and nurturing a distinctive competence</a:t>
            </a:r>
            <a:r>
              <a:rPr lang="en-US" altLang="cs-CZ" sz="2200">
                <a:latin typeface="Arial" panose="020B0604020202020204" pitchFamily="34" charset="0"/>
              </a:rPr>
              <a:t> to provide a company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with a competitive advantage.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Examples </a:t>
            </a:r>
            <a:r>
              <a:rPr lang="en-US" altLang="cs-CZ" sz="2200">
                <a:latin typeface="Arial" panose="020B0604020202020204" pitchFamily="34" charset="0"/>
              </a:rPr>
              <a:t>of research and </a:t>
            </a:r>
            <a:r>
              <a:rPr lang="en-US" altLang="cs-CZ" sz="2200" smtClean="0">
                <a:latin typeface="Arial" panose="020B0604020202020204" pitchFamily="34" charset="0"/>
              </a:rPr>
              <a:t>Development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(R&amp;D</a:t>
            </a:r>
            <a:r>
              <a:rPr lang="en-US" altLang="cs-CZ" sz="2200">
                <a:latin typeface="Arial" panose="020B0604020202020204" pitchFamily="34" charset="0"/>
              </a:rPr>
              <a:t>) functional strategies are </a:t>
            </a:r>
            <a:r>
              <a:rPr lang="en-US" altLang="cs-CZ" sz="2200" b="1" i="1">
                <a:latin typeface="Arial" panose="020B0604020202020204" pitchFamily="34" charset="0"/>
              </a:rPr>
              <a:t>technological followership </a:t>
            </a:r>
            <a:r>
              <a:rPr lang="en-US" altLang="cs-CZ" sz="2200">
                <a:latin typeface="Arial" panose="020B0604020202020204" pitchFamily="34" charset="0"/>
              </a:rPr>
              <a:t>(imitation of the products </a:t>
            </a:r>
            <a:r>
              <a:rPr lang="en-US" altLang="cs-CZ" sz="2200" smtClean="0">
                <a:latin typeface="Arial" panose="020B0604020202020204" pitchFamily="34" charset="0"/>
              </a:rPr>
              <a:t>of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other </a:t>
            </a:r>
            <a:r>
              <a:rPr lang="en-US" altLang="cs-CZ" sz="2200">
                <a:latin typeface="Arial" panose="020B0604020202020204" pitchFamily="34" charset="0"/>
              </a:rPr>
              <a:t>companies) and </a:t>
            </a:r>
            <a:r>
              <a:rPr lang="en-US" altLang="cs-CZ" sz="2200" b="1" i="1">
                <a:latin typeface="Arial" panose="020B0604020202020204" pitchFamily="34" charset="0"/>
              </a:rPr>
              <a:t>technological leadership </a:t>
            </a:r>
            <a:r>
              <a:rPr lang="en-US" altLang="cs-CZ" sz="2200">
                <a:latin typeface="Arial" panose="020B0604020202020204" pitchFamily="34" charset="0"/>
              </a:rPr>
              <a:t>(pioneering an innovation</a:t>
            </a:r>
            <a:r>
              <a:rPr lang="en-US" altLang="cs-CZ" sz="2200" smtClean="0">
                <a:latin typeface="Arial" panose="020B0604020202020204" pitchFamily="34" charset="0"/>
              </a:rPr>
              <a:t>).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In terms of marketing functional strategies, Procter &amp; Gamble (P&amp;G) is a </a:t>
            </a:r>
            <a:r>
              <a:rPr lang="en-US" altLang="cs-CZ" sz="1800" smtClean="0">
                <a:latin typeface="Arial" panose="020B0604020202020204" pitchFamily="34" charset="0"/>
              </a:rPr>
              <a:t>master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of </a:t>
            </a:r>
            <a:r>
              <a:rPr lang="en-US" altLang="cs-CZ" sz="1800">
                <a:latin typeface="Arial" panose="020B0604020202020204" pitchFamily="34" charset="0"/>
              </a:rPr>
              <a:t>marketing “</a:t>
            </a:r>
            <a:r>
              <a:rPr lang="en-US" altLang="cs-CZ" sz="1800" smtClean="0">
                <a:latin typeface="Arial" panose="020B0604020202020204" pitchFamily="34" charset="0"/>
              </a:rPr>
              <a:t>pull”</a:t>
            </a:r>
            <a:r>
              <a:rPr lang="cs-CZ" altLang="cs-CZ" sz="1800" smtClean="0">
                <a:latin typeface="Arial" panose="020B0604020202020204" pitchFamily="34" charset="0"/>
              </a:rPr>
              <a:t> - </a:t>
            </a:r>
            <a:r>
              <a:rPr lang="en-US" altLang="cs-CZ" sz="1800" smtClean="0">
                <a:latin typeface="Arial" panose="020B0604020202020204" pitchFamily="34" charset="0"/>
              </a:rPr>
              <a:t>the </a:t>
            </a:r>
            <a:r>
              <a:rPr lang="en-US" altLang="cs-CZ" sz="1800">
                <a:latin typeface="Arial" panose="020B0604020202020204" pitchFamily="34" charset="0"/>
              </a:rPr>
              <a:t>process of spending huge amounts on advertising in order to </a:t>
            </a:r>
            <a:r>
              <a:rPr lang="en-US" altLang="cs-CZ" sz="1800" smtClean="0">
                <a:latin typeface="Arial" panose="020B0604020202020204" pitchFamily="34" charset="0"/>
              </a:rPr>
              <a:t>create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customer </a:t>
            </a:r>
            <a:r>
              <a:rPr lang="en-US" altLang="cs-CZ" sz="1800">
                <a:latin typeface="Arial" panose="020B0604020202020204" pitchFamily="34" charset="0"/>
              </a:rPr>
              <a:t>demand. This supports P&amp;G’s competitive strategy of differentiating </a:t>
            </a:r>
            <a:r>
              <a:rPr lang="en-US" altLang="cs-CZ" sz="1800" smtClean="0">
                <a:latin typeface="Arial" panose="020B0604020202020204" pitchFamily="34" charset="0"/>
              </a:rPr>
              <a:t>its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products </a:t>
            </a:r>
            <a:r>
              <a:rPr lang="en-US" altLang="cs-CZ" sz="1800">
                <a:latin typeface="Arial" panose="020B0604020202020204" pitchFamily="34" charset="0"/>
              </a:rPr>
              <a:t>from those of its competitors</a:t>
            </a:r>
            <a:r>
              <a:rPr lang="en-US" altLang="cs-CZ" sz="1400">
                <a:latin typeface="Arial" panose="020B0604020202020204" pitchFamily="34" charset="0"/>
              </a:rPr>
              <a:t>.</a:t>
            </a:r>
            <a:endParaRPr lang="cs-CZ" altLang="cs-CZ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2628</TotalTime>
  <Words>8922</Words>
  <Application>Microsoft Office PowerPoint</Application>
  <PresentationFormat>Předvádění na obrazovce (4:3)</PresentationFormat>
  <Paragraphs>700</Paragraphs>
  <Slides>86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zap0046</cp:lastModifiedBy>
  <cp:revision>146</cp:revision>
  <dcterms:created xsi:type="dcterms:W3CDTF">2016-03-17T12:08:01Z</dcterms:created>
  <dcterms:modified xsi:type="dcterms:W3CDTF">2019-09-20T06:46:12Z</dcterms:modified>
</cp:coreProperties>
</file>