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50" r:id="rId4"/>
    <p:sldId id="257" r:id="rId5"/>
    <p:sldId id="258" r:id="rId6"/>
    <p:sldId id="281" r:id="rId7"/>
    <p:sldId id="345" r:id="rId8"/>
    <p:sldId id="346" r:id="rId9"/>
    <p:sldId id="282" r:id="rId10"/>
    <p:sldId id="283" r:id="rId11"/>
    <p:sldId id="285" r:id="rId12"/>
    <p:sldId id="284" r:id="rId13"/>
    <p:sldId id="300" r:id="rId14"/>
    <p:sldId id="287" r:id="rId15"/>
    <p:sldId id="298" r:id="rId16"/>
    <p:sldId id="347" r:id="rId17"/>
    <p:sldId id="288" r:id="rId18"/>
    <p:sldId id="289" r:id="rId19"/>
    <p:sldId id="290" r:id="rId20"/>
    <p:sldId id="291" r:id="rId21"/>
    <p:sldId id="292" r:id="rId22"/>
    <p:sldId id="293" r:id="rId23"/>
    <p:sldId id="294" r:id="rId24"/>
    <p:sldId id="295" r:id="rId25"/>
    <p:sldId id="296" r:id="rId26"/>
    <p:sldId id="297" r:id="rId27"/>
    <p:sldId id="348" r:id="rId28"/>
    <p:sldId id="318" r:id="rId29"/>
    <p:sldId id="319" r:id="rId30"/>
    <p:sldId id="320" r:id="rId31"/>
    <p:sldId id="321" r:id="rId32"/>
    <p:sldId id="299" r:id="rId33"/>
    <p:sldId id="301" r:id="rId34"/>
    <p:sldId id="308" r:id="rId35"/>
    <p:sldId id="342" r:id="rId36"/>
    <p:sldId id="341" r:id="rId37"/>
    <p:sldId id="302" r:id="rId38"/>
    <p:sldId id="344" r:id="rId39"/>
    <p:sldId id="343" r:id="rId40"/>
    <p:sldId id="303" r:id="rId41"/>
    <p:sldId id="304" r:id="rId42"/>
    <p:sldId id="305" r:id="rId43"/>
    <p:sldId id="306" r:id="rId44"/>
    <p:sldId id="307" r:id="rId45"/>
    <p:sldId id="349" r:id="rId46"/>
    <p:sldId id="309" r:id="rId47"/>
    <p:sldId id="310" r:id="rId48"/>
    <p:sldId id="311" r:id="rId49"/>
    <p:sldId id="312" r:id="rId50"/>
    <p:sldId id="313" r:id="rId51"/>
    <p:sldId id="314" r:id="rId52"/>
    <p:sldId id="315" r:id="rId53"/>
    <p:sldId id="316" r:id="rId54"/>
    <p:sldId id="317"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816" y="8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30.09.2020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30.09.2020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30.09.2020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2171006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30.09.2020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30.09.2020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30.09.2020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30.09.2020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30.09.2020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30.09.2020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30.09.2020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30.09.2020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30.09.2020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30.09.2020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30.09.2020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30.09.2020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30.09.2020</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zapletalova@opf.slu.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zapletalova@opf.slu.cz"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BASIC CONCEPTS OF STRATEGIC MANAGEMENT</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dirty="0">
                <a:latin typeface="Arial" panose="020B0604020202020204" pitchFamily="34" charset="0"/>
              </a:rPr>
              <a:t>Šárka Zapletalová</a:t>
            </a:r>
          </a:p>
          <a:p>
            <a:pPr algn="ctr" eaLnBrk="1" hangingPunct="1">
              <a:spcBef>
                <a:spcPct val="0"/>
              </a:spcBef>
              <a:buFontTx/>
              <a:buNone/>
            </a:pPr>
            <a:r>
              <a:rPr lang="cs-CZ" altLang="cs-CZ" sz="1800" i="1" dirty="0" err="1">
                <a:latin typeface="Arial" panose="020B0604020202020204" pitchFamily="34" charset="0"/>
                <a:hlinkClick r:id="rId2"/>
              </a:rPr>
              <a:t>zapletalova</a:t>
            </a:r>
            <a:r>
              <a:rPr lang="en-US" altLang="cs-CZ" sz="1800" i="1" dirty="0">
                <a:latin typeface="Arial" panose="020B0604020202020204" pitchFamily="34" charset="0"/>
                <a:hlinkClick r:id="rId2"/>
              </a:rPr>
              <a:t>@</a:t>
            </a:r>
            <a:r>
              <a:rPr lang="cs-CZ" altLang="cs-CZ" sz="1800" i="1" dirty="0">
                <a:latin typeface="Arial" panose="020B0604020202020204" pitchFamily="34" charset="0"/>
                <a:hlinkClick r:id="rId2"/>
              </a:rPr>
              <a:t>opf.slu.cz</a:t>
            </a:r>
            <a:endParaRPr lang="cs-CZ" altLang="cs-CZ" sz="1800" i="1" dirty="0">
              <a:latin typeface="Arial" panose="020B0604020202020204" pitchFamily="34" charset="0"/>
            </a:endParaRPr>
          </a:p>
          <a:p>
            <a:pPr algn="ctr" eaLnBrk="1" hangingPunct="1">
              <a:spcBef>
                <a:spcPct val="0"/>
              </a:spcBef>
              <a:buFontTx/>
              <a:buNone/>
            </a:pPr>
            <a:endParaRPr lang="en-GB" altLang="cs-CZ" sz="1800" i="1" dirty="0">
              <a:latin typeface="Arial" panose="020B0604020202020204"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scanning</a:t>
            </a:r>
            <a:endParaRPr lang="cs-CZ"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28093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b="1" dirty="0" err="1">
                <a:latin typeface="Arial" panose="020B0604020202020204" pitchFamily="34" charset="0"/>
              </a:rPr>
              <a:t>Company´s</a:t>
            </a:r>
            <a:r>
              <a:rPr lang="cs-CZ" altLang="cs-CZ" sz="2000" b="1" dirty="0">
                <a:latin typeface="Arial" panose="020B0604020202020204" pitchFamily="34" charset="0"/>
              </a:rPr>
              <a:t> </a:t>
            </a:r>
            <a:r>
              <a:rPr lang="cs-CZ" altLang="cs-CZ" sz="2000" b="1" dirty="0" err="1">
                <a:latin typeface="Arial" panose="020B0604020202020204" pitchFamily="34" charset="0"/>
              </a:rPr>
              <a:t>environment</a:t>
            </a:r>
            <a:r>
              <a:rPr lang="cs-CZ" altLang="cs-CZ" sz="2000" b="1" dirty="0">
                <a:latin typeface="Arial" panose="020B0604020202020204" pitchFamily="34" charset="0"/>
              </a:rPr>
              <a:t> </a:t>
            </a:r>
            <a:r>
              <a:rPr lang="cs-CZ" altLang="cs-CZ" sz="2000" dirty="0">
                <a:latin typeface="Arial" panose="020B0604020202020204" pitchFamily="34" charset="0"/>
              </a:rPr>
              <a:t>– g</a:t>
            </a:r>
            <a:r>
              <a:rPr lang="en-US" altLang="cs-CZ" sz="2000" dirty="0" err="1">
                <a:latin typeface="Arial" panose="020B0604020202020204" pitchFamily="34" charset="0"/>
              </a:rPr>
              <a:t>eneral</a:t>
            </a:r>
            <a:r>
              <a:rPr lang="en-US" altLang="cs-CZ" sz="2000" dirty="0">
                <a:latin typeface="Arial" panose="020B0604020202020204" pitchFamily="34" charset="0"/>
              </a:rPr>
              <a:t> forces and trends within the natural or societal environments or specific</a:t>
            </a:r>
            <a:r>
              <a:rPr lang="cs-CZ" altLang="cs-CZ" sz="2000" dirty="0">
                <a:latin typeface="Arial" panose="020B0604020202020204" pitchFamily="34" charset="0"/>
              </a:rPr>
              <a:t> </a:t>
            </a:r>
            <a:r>
              <a:rPr lang="en-US" altLang="cs-CZ" sz="2000" dirty="0">
                <a:latin typeface="Arial" panose="020B0604020202020204" pitchFamily="34" charset="0"/>
              </a:rPr>
              <a:t>factors that </a:t>
            </a:r>
            <a:r>
              <a:rPr lang="cs-CZ" altLang="cs-CZ" sz="2000" dirty="0" err="1">
                <a:latin typeface="Arial" panose="020B0604020202020204" pitchFamily="34" charset="0"/>
              </a:rPr>
              <a:t>affect</a:t>
            </a:r>
            <a:r>
              <a:rPr lang="cs-CZ" altLang="cs-CZ" sz="2000" dirty="0">
                <a:latin typeface="Arial" panose="020B0604020202020204" pitchFamily="34" charset="0"/>
              </a:rPr>
              <a:t> </a:t>
            </a:r>
            <a:r>
              <a:rPr lang="cs-CZ" altLang="cs-CZ" sz="2000" dirty="0" err="1">
                <a:latin typeface="Arial" panose="020B0604020202020204" pitchFamily="34" charset="0"/>
              </a:rPr>
              <a:t>company</a:t>
            </a:r>
            <a:endParaRPr lang="cs-CZ" altLang="cs-CZ" sz="2000" dirty="0">
              <a:latin typeface="Arial" panose="020B0604020202020204" pitchFamily="34" charset="0"/>
            </a:endParaRPr>
          </a:p>
        </p:txBody>
      </p:sp>
      <p:pic>
        <p:nvPicPr>
          <p:cNvPr id="2" name="Obrázek 1"/>
          <p:cNvPicPr>
            <a:picLocks noChangeAspect="1"/>
          </p:cNvPicPr>
          <p:nvPr/>
        </p:nvPicPr>
        <p:blipFill rotWithShape="1">
          <a:blip r:embed="rId2"/>
          <a:srcRect l="36286" t="9937" r="17321" b="8666"/>
          <a:stretch/>
        </p:blipFill>
        <p:spPr>
          <a:xfrm>
            <a:off x="3331029" y="1681842"/>
            <a:ext cx="5143500" cy="5076105"/>
          </a:xfrm>
          <a:prstGeom prst="rect">
            <a:avLst/>
          </a:prstGeom>
        </p:spPr>
      </p:pic>
    </p:spTree>
    <p:extLst>
      <p:ext uri="{BB962C8B-B14F-4D97-AF65-F5344CB8AC3E}">
        <p14:creationId xmlns:p14="http://schemas.microsoft.com/office/powerpoint/2010/main" val="162388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scanning</a:t>
            </a:r>
            <a:endParaRPr lang="cs-CZ"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196026"/>
            <a:ext cx="8477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000" dirty="0">
                <a:latin typeface="Arial" panose="020B0604020202020204" pitchFamily="34" charset="0"/>
              </a:rPr>
              <a:t>Environmental scanning is the </a:t>
            </a:r>
            <a:r>
              <a:rPr lang="en-US" altLang="cs-CZ" sz="2000" i="1" dirty="0">
                <a:latin typeface="Arial" panose="020B0604020202020204" pitchFamily="34" charset="0"/>
              </a:rPr>
              <a:t>monitoring, evaluating, and disseminating of information</a:t>
            </a:r>
            <a:r>
              <a:rPr lang="cs-CZ" altLang="cs-CZ" sz="2000" i="1" dirty="0">
                <a:latin typeface="Arial" panose="020B0604020202020204" pitchFamily="34" charset="0"/>
              </a:rPr>
              <a:t> </a:t>
            </a:r>
            <a:r>
              <a:rPr lang="en-US" altLang="cs-CZ" sz="2000" i="1" dirty="0">
                <a:latin typeface="Arial" panose="020B0604020202020204" pitchFamily="34" charset="0"/>
              </a:rPr>
              <a:t>from the external and internal environments</a:t>
            </a:r>
            <a:r>
              <a:rPr lang="en-US" altLang="cs-CZ" sz="2000" dirty="0">
                <a:latin typeface="Arial" panose="020B0604020202020204" pitchFamily="34" charset="0"/>
              </a:rPr>
              <a:t> to key people within the corporation. </a:t>
            </a:r>
            <a:endParaRPr lang="cs-CZ" altLang="cs-CZ" sz="2000" dirty="0">
              <a:latin typeface="Arial" panose="020B0604020202020204" pitchFamily="34" charset="0"/>
            </a:endParaRPr>
          </a:p>
          <a:p>
            <a:pPr marL="342900" indent="-342900" eaLnBrk="1" hangingPunct="1">
              <a:spcBef>
                <a:spcPct val="0"/>
              </a:spcBef>
              <a:defRPr/>
            </a:pPr>
            <a:r>
              <a:rPr lang="cs-CZ" altLang="cs-CZ" sz="2000" dirty="0">
                <a:latin typeface="Arial" panose="020B0604020202020204" pitchFamily="34" charset="0"/>
              </a:rPr>
              <a:t>A</a:t>
            </a:r>
            <a:r>
              <a:rPr lang="en-US" altLang="cs-CZ" sz="2000" dirty="0">
                <a:latin typeface="Arial" panose="020B0604020202020204" pitchFamily="34" charset="0"/>
              </a:rPr>
              <a:t> corporation’s scanning of the environment includes analyses of all</a:t>
            </a:r>
            <a:r>
              <a:rPr lang="cs-CZ" altLang="cs-CZ" sz="2000" dirty="0">
                <a:latin typeface="Arial" panose="020B0604020202020204" pitchFamily="34" charset="0"/>
              </a:rPr>
              <a:t> </a:t>
            </a:r>
            <a:r>
              <a:rPr lang="en-US" altLang="cs-CZ" sz="2000" dirty="0">
                <a:latin typeface="Arial" panose="020B0604020202020204" pitchFamily="34" charset="0"/>
              </a:rPr>
              <a:t>the relevant elements in the task environment</a:t>
            </a:r>
            <a:endParaRPr lang="cs-CZ" altLang="cs-CZ" sz="2000" dirty="0">
              <a:latin typeface="Arial" panose="020B0604020202020204" pitchFamily="34" charset="0"/>
            </a:endParaRPr>
          </a:p>
          <a:p>
            <a:pPr lvl="1" indent="0" eaLnBrk="1" hangingPunct="1">
              <a:spcBef>
                <a:spcPct val="0"/>
              </a:spcBef>
              <a:buNone/>
              <a:defRPr/>
            </a:pPr>
            <a:endParaRPr lang="en-US" altLang="cs-CZ" sz="2000" dirty="0">
              <a:latin typeface="Arial" panose="020B0604020202020204" pitchFamily="34" charset="0"/>
            </a:endParaRPr>
          </a:p>
        </p:txBody>
      </p:sp>
      <p:pic>
        <p:nvPicPr>
          <p:cNvPr id="5" name="Obrázek 4"/>
          <p:cNvPicPr>
            <a:picLocks noChangeAspect="1"/>
          </p:cNvPicPr>
          <p:nvPr/>
        </p:nvPicPr>
        <p:blipFill rotWithShape="1">
          <a:blip r:embed="rId2"/>
          <a:srcRect l="22464" t="15905" r="7786" b="8286"/>
          <a:stretch/>
        </p:blipFill>
        <p:spPr>
          <a:xfrm>
            <a:off x="1561589" y="3181921"/>
            <a:ext cx="6012884" cy="3676079"/>
          </a:xfrm>
          <a:prstGeom prst="rect">
            <a:avLst/>
          </a:prstGeom>
        </p:spPr>
      </p:pic>
    </p:spTree>
    <p:extLst>
      <p:ext uri="{BB962C8B-B14F-4D97-AF65-F5344CB8AC3E}">
        <p14:creationId xmlns:p14="http://schemas.microsoft.com/office/powerpoint/2010/main" val="1556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Identifying</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External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Variables</a:t>
            </a:r>
            <a:r>
              <a:rPr lang="cs-CZ" altLang="cs-CZ" sz="2400" b="1" cap="all" dirty="0">
                <a:latin typeface="Arial" panose="020B0604020202020204" pitchFamily="34" charset="0"/>
              </a:rPr>
              <a:t> - </a:t>
            </a:r>
            <a:r>
              <a:rPr lang="cs-CZ" altLang="cs-CZ" sz="2400" b="1" cap="all" dirty="0" err="1">
                <a:latin typeface="Arial" panose="020B0604020202020204" pitchFamily="34" charset="0"/>
              </a:rPr>
              <a:t>macroenvironment</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243673" y="1548547"/>
            <a:ext cx="8477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sz="2000" b="1" dirty="0" err="1">
                <a:latin typeface="Arial" panose="020B0604020202020204" pitchFamily="34" charset="0"/>
              </a:rPr>
              <a:t>M</a:t>
            </a:r>
            <a:r>
              <a:rPr lang="en-GB" sz="2000" b="1" dirty="0" err="1">
                <a:latin typeface="Arial" panose="020B0604020202020204" pitchFamily="34" charset="0"/>
              </a:rPr>
              <a:t>acroenvironment</a:t>
            </a:r>
            <a:r>
              <a:rPr lang="en-GB" sz="2000" b="1" dirty="0">
                <a:latin typeface="Arial" panose="020B0604020202020204" pitchFamily="34" charset="0"/>
              </a:rPr>
              <a:t> </a:t>
            </a:r>
            <a:r>
              <a:rPr lang="en-GB" sz="2000" dirty="0">
                <a:latin typeface="Arial" panose="020B0604020202020204" pitchFamily="34" charset="0"/>
              </a:rPr>
              <a:t>consists of large-scale fundamental forces that shape opportunities and pose threats to the organization. These forces are largely uncontrollable but must be monitored for purposes of both short- and long-term planning. </a:t>
            </a:r>
            <a:endParaRPr lang="cs-CZ" altLang="cs-CZ" sz="2000" dirty="0">
              <a:latin typeface="Arial" panose="020B0604020202020204" pitchFamily="34" charset="0"/>
            </a:endParaRPr>
          </a:p>
          <a:p>
            <a:pPr marL="285750" indent="-285750" eaLnBrk="1" hangingPunct="1">
              <a:spcBef>
                <a:spcPct val="0"/>
              </a:spcBef>
              <a:defRPr/>
            </a:pPr>
            <a:r>
              <a:rPr lang="en-US" altLang="cs-CZ" sz="2000" dirty="0">
                <a:latin typeface="Arial" panose="020B0604020202020204" pitchFamily="34" charset="0"/>
              </a:rPr>
              <a:t>These </a:t>
            </a:r>
            <a:r>
              <a:rPr lang="cs-CZ" altLang="cs-CZ" sz="2000" dirty="0" err="1">
                <a:latin typeface="Arial" panose="020B0604020202020204" pitchFamily="34" charset="0"/>
              </a:rPr>
              <a:t>forces</a:t>
            </a:r>
            <a:r>
              <a:rPr lang="en-US" altLang="cs-CZ" sz="2000" dirty="0">
                <a:latin typeface="Arial" panose="020B0604020202020204" pitchFamily="34" charset="0"/>
              </a:rPr>
              <a:t> affect </a:t>
            </a:r>
            <a:r>
              <a:rPr lang="cs-CZ" altLang="cs-CZ" sz="2000" dirty="0" err="1">
                <a:latin typeface="Arial" panose="020B0604020202020204" pitchFamily="34" charset="0"/>
              </a:rPr>
              <a:t>companies</a:t>
            </a:r>
            <a:r>
              <a:rPr lang="cs-CZ" altLang="cs-CZ" sz="2000" dirty="0">
                <a:latin typeface="Arial" panose="020B0604020202020204" pitchFamily="34" charset="0"/>
              </a:rPr>
              <a:t> </a:t>
            </a:r>
            <a:r>
              <a:rPr lang="en-US" altLang="cs-CZ" sz="2000" dirty="0">
                <a:latin typeface="Arial" panose="020B0604020202020204" pitchFamily="34" charset="0"/>
              </a:rPr>
              <a:t>and are as follows:</a:t>
            </a:r>
          </a:p>
          <a:p>
            <a:pPr marL="1028700" lvl="1" eaLnBrk="1" hangingPunct="1">
              <a:spcBef>
                <a:spcPct val="0"/>
              </a:spcBef>
              <a:defRPr/>
            </a:pPr>
            <a:r>
              <a:rPr lang="en-US" altLang="cs-CZ" sz="2000" b="1" dirty="0">
                <a:latin typeface="Arial" panose="020B0604020202020204" pitchFamily="34" charset="0"/>
              </a:rPr>
              <a:t>Economic forces </a:t>
            </a:r>
            <a:r>
              <a:rPr lang="en-US" altLang="cs-CZ" sz="2000" dirty="0">
                <a:latin typeface="Arial" panose="020B0604020202020204" pitchFamily="34" charset="0"/>
              </a:rPr>
              <a:t>that regulate the exchange of materials, money, energy, and information.</a:t>
            </a:r>
            <a:endParaRPr lang="cs-CZ" altLang="cs-CZ" sz="2000" dirty="0">
              <a:latin typeface="Arial" panose="020B0604020202020204" pitchFamily="34" charset="0"/>
            </a:endParaRPr>
          </a:p>
          <a:p>
            <a:pPr marL="1028700" lvl="1" eaLnBrk="1" hangingPunct="1">
              <a:spcBef>
                <a:spcPct val="0"/>
              </a:spcBef>
              <a:defRPr/>
            </a:pPr>
            <a:r>
              <a:rPr lang="en-US" altLang="cs-CZ" sz="2000" b="1" dirty="0">
                <a:latin typeface="Arial" panose="020B0604020202020204" pitchFamily="34" charset="0"/>
              </a:rPr>
              <a:t>Technological forces </a:t>
            </a:r>
            <a:r>
              <a:rPr lang="en-US" altLang="cs-CZ" sz="2000" dirty="0">
                <a:latin typeface="Arial" panose="020B0604020202020204" pitchFamily="34" charset="0"/>
              </a:rPr>
              <a:t>that generate problem-solving inventions.</a:t>
            </a:r>
          </a:p>
          <a:p>
            <a:pPr marL="1028700" lvl="1" eaLnBrk="1" hangingPunct="1">
              <a:spcBef>
                <a:spcPct val="0"/>
              </a:spcBef>
              <a:defRPr/>
            </a:pPr>
            <a:r>
              <a:rPr lang="en-US" altLang="cs-CZ" sz="2000" b="1" dirty="0">
                <a:latin typeface="Arial" panose="020B0604020202020204" pitchFamily="34" charset="0"/>
              </a:rPr>
              <a:t>Political–legal forces </a:t>
            </a:r>
            <a:r>
              <a:rPr lang="en-US" altLang="cs-CZ" sz="2000" dirty="0">
                <a:latin typeface="Arial" panose="020B0604020202020204" pitchFamily="34" charset="0"/>
              </a:rPr>
              <a:t>that allocate power and provide constraining and protecting laws</a:t>
            </a:r>
            <a:r>
              <a:rPr lang="cs-CZ" altLang="cs-CZ" sz="2000" dirty="0">
                <a:latin typeface="Arial" panose="020B0604020202020204" pitchFamily="34" charset="0"/>
              </a:rPr>
              <a:t> </a:t>
            </a:r>
            <a:r>
              <a:rPr lang="en-US" altLang="cs-CZ" sz="2000" dirty="0">
                <a:latin typeface="Arial" panose="020B0604020202020204" pitchFamily="34" charset="0"/>
              </a:rPr>
              <a:t>and regulations.</a:t>
            </a:r>
          </a:p>
          <a:p>
            <a:pPr marL="1028700" lvl="1" eaLnBrk="1" hangingPunct="1">
              <a:spcBef>
                <a:spcPct val="0"/>
              </a:spcBef>
              <a:defRPr/>
            </a:pPr>
            <a:r>
              <a:rPr lang="en-US" altLang="cs-CZ" sz="2000" b="1" dirty="0">
                <a:latin typeface="Arial" panose="020B0604020202020204" pitchFamily="34" charset="0"/>
              </a:rPr>
              <a:t>Sociocultural forces </a:t>
            </a:r>
            <a:r>
              <a:rPr lang="en-US" altLang="cs-CZ" sz="2000" dirty="0">
                <a:latin typeface="Arial" panose="020B0604020202020204" pitchFamily="34" charset="0"/>
              </a:rPr>
              <a:t>that regulate the values, mores, and customs of society.</a:t>
            </a:r>
            <a:endParaRPr lang="cs-CZ" altLang="cs-CZ" sz="2000" dirty="0">
              <a:latin typeface="Arial" panose="020B0604020202020204" pitchFamily="34" charset="0"/>
            </a:endParaRPr>
          </a:p>
          <a:p>
            <a:pPr lvl="1" indent="0" eaLnBrk="1" hangingPunct="1">
              <a:spcBef>
                <a:spcPct val="0"/>
              </a:spcBef>
              <a:buNone/>
              <a:defRPr/>
            </a:pPr>
            <a:endParaRPr lang="cs-CZ" altLang="cs-CZ" sz="2000" dirty="0">
              <a:latin typeface="Arial" panose="020B0604020202020204" pitchFamily="34" charset="0"/>
            </a:endParaRPr>
          </a:p>
          <a:p>
            <a:pPr marL="342900" indent="-342900" eaLnBrk="1" hangingPunct="1">
              <a:spcBef>
                <a:spcPct val="0"/>
              </a:spcBef>
              <a:defRPr/>
            </a:pPr>
            <a:r>
              <a:rPr lang="cs-CZ" altLang="cs-CZ" sz="2000" dirty="0">
                <a:latin typeface="Arial" panose="020B0604020202020204" pitchFamily="34" charset="0"/>
              </a:rPr>
              <a:t>PEST</a:t>
            </a:r>
            <a:r>
              <a:rPr lang="en-US" altLang="cs-CZ" sz="2000" dirty="0">
                <a:latin typeface="Arial" panose="020B0604020202020204" pitchFamily="34" charset="0"/>
              </a:rPr>
              <a:t> Analysis, the scanning of Political-legal environmental forces</a:t>
            </a:r>
            <a:r>
              <a:rPr lang="cs-CZ" altLang="cs-CZ" sz="2000" dirty="0">
                <a:latin typeface="Arial" panose="020B0604020202020204" pitchFamily="34" charset="0"/>
              </a:rPr>
              <a:t>, </a:t>
            </a:r>
            <a:r>
              <a:rPr lang="en-US" altLang="cs-CZ" sz="2000" dirty="0">
                <a:latin typeface="Arial" panose="020B0604020202020204" pitchFamily="34" charset="0"/>
              </a:rPr>
              <a:t>Economic</a:t>
            </a:r>
            <a:r>
              <a:rPr lang="cs-CZ" altLang="cs-CZ" sz="2000" dirty="0">
                <a:latin typeface="Arial" panose="020B0604020202020204" pitchFamily="34" charset="0"/>
              </a:rPr>
              <a:t>, </a:t>
            </a:r>
            <a:r>
              <a:rPr lang="en-US" altLang="cs-CZ" sz="2000" dirty="0">
                <a:latin typeface="Arial" panose="020B0604020202020204" pitchFamily="34" charset="0"/>
              </a:rPr>
              <a:t>Sociocultural</a:t>
            </a:r>
            <a:r>
              <a:rPr lang="cs-CZ" altLang="cs-CZ" sz="2000" dirty="0">
                <a:latin typeface="Arial" panose="020B0604020202020204" pitchFamily="34" charset="0"/>
              </a:rPr>
              <a:t>, and</a:t>
            </a:r>
            <a:r>
              <a:rPr lang="en-US" altLang="cs-CZ" sz="2000" dirty="0">
                <a:latin typeface="Arial" panose="020B0604020202020204" pitchFamily="34" charset="0"/>
              </a:rPr>
              <a:t> Technological </a:t>
            </a:r>
            <a:endParaRPr lang="cs-CZ" altLang="cs-CZ" sz="2000" dirty="0">
              <a:latin typeface="Arial" panose="020B0604020202020204" pitchFamily="34" charset="0"/>
            </a:endParaRPr>
          </a:p>
          <a:p>
            <a:pPr marL="1085850" lvl="1" indent="-342900" eaLnBrk="1" hangingPunct="1">
              <a:spcBef>
                <a:spcPct val="0"/>
              </a:spcBef>
              <a:defRPr/>
            </a:pPr>
            <a:r>
              <a:rPr lang="en-US" altLang="cs-CZ" sz="2000" i="1" dirty="0">
                <a:latin typeface="Arial" panose="020B0604020202020204" pitchFamily="34" charset="0"/>
              </a:rPr>
              <a:t>(It may also be </a:t>
            </a:r>
            <a:r>
              <a:rPr lang="cs-CZ" altLang="cs-CZ" sz="2000" i="1" dirty="0" err="1">
                <a:latin typeface="Arial" panose="020B0604020202020204" pitchFamily="34" charset="0"/>
              </a:rPr>
              <a:t>used</a:t>
            </a:r>
            <a:r>
              <a:rPr lang="cs-CZ" altLang="cs-CZ" sz="2000" i="1" dirty="0">
                <a:latin typeface="Arial" panose="020B0604020202020204" pitchFamily="34" charset="0"/>
              </a:rPr>
              <a:t> </a:t>
            </a:r>
            <a:r>
              <a:rPr lang="en-US" altLang="cs-CZ" sz="2000" i="1" dirty="0">
                <a:latin typeface="Arial" panose="020B0604020202020204" pitchFamily="34" charset="0"/>
              </a:rPr>
              <a:t>PESTEL Analysis</a:t>
            </a:r>
            <a:r>
              <a:rPr lang="cs-CZ" altLang="cs-CZ" sz="2000" i="1" dirty="0">
                <a:latin typeface="Arial" panose="020B0604020202020204" pitchFamily="34" charset="0"/>
              </a:rPr>
              <a:t> </a:t>
            </a:r>
            <a:r>
              <a:rPr lang="en-US" altLang="cs-CZ" sz="2000" i="1" dirty="0">
                <a:latin typeface="Arial" panose="020B0604020202020204" pitchFamily="34" charset="0"/>
              </a:rPr>
              <a:t>for Political, Economic, Sociocultural, Technological, Ecological, and Legal forces.)</a:t>
            </a:r>
            <a:endParaRPr lang="cs-CZ" altLang="cs-CZ" sz="2000" i="1" dirty="0">
              <a:latin typeface="Arial" panose="020B0604020202020204" pitchFamily="34" charset="0"/>
            </a:endParaRPr>
          </a:p>
          <a:p>
            <a:pPr marL="355600" lvl="1" indent="-355600" eaLnBrk="1" hangingPunct="1">
              <a:spcBef>
                <a:spcPct val="0"/>
              </a:spcBef>
              <a:buFont typeface="Arial" panose="020B0604020202020204" pitchFamily="34" charset="0"/>
              <a:buChar char="•"/>
              <a:defRPr/>
            </a:pPr>
            <a:endParaRPr lang="cs-CZ" altLang="cs-CZ" sz="2000" dirty="0">
              <a:latin typeface="Arial" panose="020B0604020202020204" pitchFamily="34" charset="0"/>
            </a:endParaRPr>
          </a:p>
          <a:p>
            <a:pPr marL="285750" indent="-285750" eaLnBrk="1" hangingPunct="1">
              <a:spcBef>
                <a:spcPct val="0"/>
              </a:spcBef>
              <a:defRPr/>
            </a:pPr>
            <a:endParaRPr lang="en-GB" altLang="cs-CZ" sz="2000" dirty="0">
              <a:latin typeface="Arial" panose="020B0604020202020204" pitchFamily="34" charset="0"/>
            </a:endParaRPr>
          </a:p>
        </p:txBody>
      </p:sp>
    </p:spTree>
    <p:extLst>
      <p:ext uri="{BB962C8B-B14F-4D97-AF65-F5344CB8AC3E}">
        <p14:creationId xmlns:p14="http://schemas.microsoft.com/office/powerpoint/2010/main" val="7414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Identifying</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External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Variables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19374" y="1351249"/>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en-US" altLang="cs-CZ" sz="2200" b="1" dirty="0">
                <a:latin typeface="Arial" panose="020B0604020202020204" pitchFamily="34" charset="0"/>
              </a:rPr>
              <a:t>Some Important Variables in the Environment</a:t>
            </a:r>
            <a:endParaRPr lang="cs-CZ" altLang="cs-CZ" sz="2200" i="1" dirty="0">
              <a:latin typeface="Arial" panose="020B0604020202020204" pitchFamily="34" charset="0"/>
            </a:endParaRPr>
          </a:p>
        </p:txBody>
      </p:sp>
      <p:pic>
        <p:nvPicPr>
          <p:cNvPr id="2" name="Obrázek 1"/>
          <p:cNvPicPr>
            <a:picLocks noChangeAspect="1"/>
          </p:cNvPicPr>
          <p:nvPr/>
        </p:nvPicPr>
        <p:blipFill rotWithShape="1">
          <a:blip r:embed="rId2"/>
          <a:srcRect l="18393" t="16857" r="2643" b="10381"/>
          <a:stretch/>
        </p:blipFill>
        <p:spPr>
          <a:xfrm>
            <a:off x="118955" y="1954171"/>
            <a:ext cx="8878088" cy="4601668"/>
          </a:xfrm>
          <a:prstGeom prst="rect">
            <a:avLst/>
          </a:prstGeom>
        </p:spPr>
      </p:pic>
    </p:spTree>
    <p:extLst>
      <p:ext uri="{BB962C8B-B14F-4D97-AF65-F5344CB8AC3E}">
        <p14:creationId xmlns:p14="http://schemas.microsoft.com/office/powerpoint/2010/main" val="249108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cap="all" dirty="0">
                <a:latin typeface="Arial" pitchFamily="34" charset="0"/>
                <a:cs typeface="Arial" pitchFamily="34" charset="0"/>
              </a:rPr>
              <a:t>TASK 2: Pest Analysis</a:t>
            </a:r>
          </a:p>
        </p:txBody>
      </p:sp>
      <p:sp>
        <p:nvSpPr>
          <p:cNvPr id="5" name="TextovéPole 10"/>
          <p:cNvSpPr txBox="1">
            <a:spLocks noChangeArrowheads="1"/>
          </p:cNvSpPr>
          <p:nvPr/>
        </p:nvSpPr>
        <p:spPr bwMode="auto">
          <a:xfrm>
            <a:off x="338138" y="1523285"/>
            <a:ext cx="8477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Which factors from </a:t>
            </a:r>
            <a:r>
              <a:rPr lang="en-US" altLang="cs-CZ" sz="2200" dirty="0" err="1">
                <a:latin typeface="Arial" panose="020B0604020202020204" pitchFamily="34" charset="0"/>
              </a:rPr>
              <a:t>macroenvironment</a:t>
            </a:r>
            <a:r>
              <a:rPr lang="en-US" altLang="cs-CZ" sz="2200" dirty="0">
                <a:latin typeface="Arial" panose="020B0604020202020204" pitchFamily="34" charset="0"/>
              </a:rPr>
              <a:t> affect your university? Apply the PEST analysis.</a:t>
            </a:r>
            <a:endParaRPr lang="cs-CZ" altLang="cs-CZ" sz="1800" dirty="0">
              <a:latin typeface="Arial" panose="020B0604020202020204" pitchFamily="34" charset="0"/>
            </a:endParaRPr>
          </a:p>
          <a:p>
            <a:pPr lvl="1" indent="0" eaLnBrk="1" hangingPunct="1">
              <a:spcBef>
                <a:spcPct val="0"/>
              </a:spcBef>
              <a:buNone/>
              <a:defRPr/>
            </a:pPr>
            <a:endParaRPr lang="cs-CZ" altLang="cs-CZ" sz="18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5348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TASK (MARKET) ENVIRONMENT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task environment includes those elements or groups that directly affect a corporation and,</a:t>
            </a:r>
            <a:r>
              <a:rPr lang="cs-CZ" altLang="cs-CZ" sz="2200" dirty="0">
                <a:latin typeface="Arial" panose="020B0604020202020204" pitchFamily="34" charset="0"/>
              </a:rPr>
              <a:t> </a:t>
            </a:r>
            <a:r>
              <a:rPr lang="en-US" altLang="cs-CZ" sz="2200" dirty="0">
                <a:latin typeface="Arial" panose="020B0604020202020204" pitchFamily="34" charset="0"/>
              </a:rPr>
              <a:t>in turn, are affected by it. </a:t>
            </a:r>
            <a:endParaRPr lang="cs-CZ"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These are governments, local communities, suppliers, competitors,</a:t>
            </a:r>
            <a:r>
              <a:rPr lang="cs-CZ" altLang="cs-CZ" sz="1800" dirty="0">
                <a:latin typeface="Arial" panose="020B0604020202020204" pitchFamily="34" charset="0"/>
              </a:rPr>
              <a:t> </a:t>
            </a:r>
            <a:r>
              <a:rPr lang="en-US" altLang="cs-CZ" sz="1800" dirty="0">
                <a:latin typeface="Arial" panose="020B0604020202020204" pitchFamily="34" charset="0"/>
              </a:rPr>
              <a:t>customers, creditors, employees/labor unions, special-interest groups, and trade associations.</a:t>
            </a:r>
            <a:r>
              <a:rPr lang="cs-CZ" altLang="cs-CZ" sz="1800" dirty="0">
                <a:latin typeface="Arial" panose="020B0604020202020204" pitchFamily="34" charset="0"/>
              </a:rPr>
              <a:t> </a:t>
            </a:r>
          </a:p>
          <a:p>
            <a:pPr lvl="1" indent="0" eaLnBrk="1" hangingPunct="1">
              <a:spcBef>
                <a:spcPct val="0"/>
              </a:spcBef>
              <a:buNone/>
              <a:defRPr/>
            </a:pPr>
            <a:endParaRPr lang="cs-CZ" altLang="cs-CZ" sz="18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corporation’s task environment is typically the </a:t>
            </a:r>
            <a:r>
              <a:rPr lang="cs-CZ" altLang="cs-CZ" sz="2200" dirty="0" err="1">
                <a:latin typeface="Arial" panose="020B0604020202020204" pitchFamily="34" charset="0"/>
              </a:rPr>
              <a:t>environment</a:t>
            </a:r>
            <a:r>
              <a:rPr lang="en-US" altLang="cs-CZ" sz="2200" dirty="0">
                <a:latin typeface="Arial" panose="020B0604020202020204" pitchFamily="34" charset="0"/>
              </a:rPr>
              <a:t> within which the firm operates.</a:t>
            </a:r>
            <a:endParaRPr lang="cs-CZ" altLang="cs-CZ" sz="2200" dirty="0">
              <a:latin typeface="Arial" panose="020B0604020202020204" pitchFamily="34" charset="0"/>
            </a:endParaRPr>
          </a:p>
          <a:p>
            <a:pPr marL="1028700" lvl="1" eaLnBrk="1" hangingPunct="1">
              <a:spcBef>
                <a:spcPct val="0"/>
              </a:spcBef>
              <a:defRPr/>
            </a:pPr>
            <a:r>
              <a:rPr lang="en-US" altLang="cs-CZ" sz="1800" b="1" dirty="0">
                <a:latin typeface="Arial" panose="020B0604020202020204" pitchFamily="34" charset="0"/>
              </a:rPr>
              <a:t>Industry analysis </a:t>
            </a:r>
            <a:endParaRPr lang="cs-CZ" altLang="cs-CZ" sz="1800" b="1" dirty="0">
              <a:latin typeface="Arial" panose="020B0604020202020204" pitchFamily="34" charset="0"/>
            </a:endParaRPr>
          </a:p>
          <a:p>
            <a:pPr marL="1028700" lvl="1" eaLnBrk="1" hangingPunct="1">
              <a:spcBef>
                <a:spcPct val="0"/>
              </a:spcBef>
              <a:defRPr/>
            </a:pPr>
            <a:r>
              <a:rPr lang="cs-CZ" altLang="cs-CZ" sz="1800" b="1" dirty="0">
                <a:latin typeface="Arial" panose="020B0604020202020204" pitchFamily="34" charset="0"/>
              </a:rPr>
              <a:t>Market </a:t>
            </a:r>
            <a:r>
              <a:rPr lang="cs-CZ" altLang="cs-CZ" sz="1800" b="1" dirty="0" err="1">
                <a:latin typeface="Arial" panose="020B0604020202020204" pitchFamily="34" charset="0"/>
              </a:rPr>
              <a:t>analysis</a:t>
            </a:r>
            <a:r>
              <a:rPr lang="cs-CZ" altLang="cs-CZ" sz="1800" b="1" dirty="0">
                <a:latin typeface="Arial" panose="020B0604020202020204" pitchFamily="34" charset="0"/>
              </a:rPr>
              <a:t> </a:t>
            </a: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9585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273028"/>
            <a:ext cx="847725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An </a:t>
            </a:r>
            <a:r>
              <a:rPr lang="en-US" altLang="cs-CZ" sz="2200" b="1" i="1" dirty="0">
                <a:latin typeface="Arial" panose="020B0604020202020204" pitchFamily="34" charset="0"/>
              </a:rPr>
              <a:t>industry</a:t>
            </a:r>
            <a:r>
              <a:rPr lang="en-US" altLang="cs-CZ" sz="2200" dirty="0">
                <a:latin typeface="Arial" panose="020B0604020202020204" pitchFamily="34" charset="0"/>
              </a:rPr>
              <a:t> is a </a:t>
            </a:r>
            <a:r>
              <a:rPr lang="en-US" altLang="cs-CZ" sz="2200" b="1" dirty="0">
                <a:latin typeface="Arial" panose="020B0604020202020204" pitchFamily="34" charset="0"/>
              </a:rPr>
              <a:t>group of firms that produces a similar product or service</a:t>
            </a:r>
            <a:r>
              <a:rPr lang="en-US" altLang="cs-CZ" sz="2200" dirty="0">
                <a:latin typeface="Arial" panose="020B0604020202020204" pitchFamily="34" charset="0"/>
              </a:rPr>
              <a:t>, such as soft drinks</a:t>
            </a:r>
            <a:r>
              <a:rPr lang="cs-CZ" altLang="cs-CZ" sz="2200" dirty="0">
                <a:latin typeface="Arial" panose="020B0604020202020204" pitchFamily="34" charset="0"/>
              </a:rPr>
              <a:t> </a:t>
            </a:r>
            <a:r>
              <a:rPr lang="en-US" altLang="cs-CZ" sz="2200" dirty="0">
                <a:latin typeface="Arial" panose="020B0604020202020204" pitchFamily="34" charset="0"/>
              </a:rPr>
              <a:t>or financial services. An examination of the important stakeholder groups, such as suppliers</a:t>
            </a:r>
            <a:r>
              <a:rPr lang="cs-CZ" altLang="cs-CZ" sz="2200" dirty="0">
                <a:latin typeface="Arial" panose="020B0604020202020204" pitchFamily="34" charset="0"/>
              </a:rPr>
              <a:t> </a:t>
            </a:r>
            <a:r>
              <a:rPr lang="en-US" altLang="cs-CZ" sz="2200" dirty="0">
                <a:latin typeface="Arial" panose="020B0604020202020204" pitchFamily="34" charset="0"/>
              </a:rPr>
              <a:t>and customers, in a particular corporation’s task environment is a part of industry analysis.</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Michael Porter</a:t>
            </a:r>
            <a:r>
              <a:rPr lang="en-US" altLang="cs-CZ" sz="2200" dirty="0">
                <a:latin typeface="Arial" panose="020B0604020202020204" pitchFamily="34" charset="0"/>
              </a:rPr>
              <a:t>, an authority on competitive strategy, contends that a corporation is most concerned</a:t>
            </a:r>
            <a:r>
              <a:rPr lang="cs-CZ" altLang="cs-CZ" sz="2200" dirty="0">
                <a:latin typeface="Arial" panose="020B0604020202020204" pitchFamily="34" charset="0"/>
              </a:rPr>
              <a:t> </a:t>
            </a:r>
            <a:r>
              <a:rPr lang="en-US" altLang="cs-CZ" sz="2200" dirty="0">
                <a:latin typeface="Arial" panose="020B0604020202020204" pitchFamily="34" charset="0"/>
              </a:rPr>
              <a:t>with the intensity of competition within its industry. </a:t>
            </a:r>
            <a:r>
              <a:rPr lang="en-US" altLang="cs-CZ" sz="2200" b="1" dirty="0">
                <a:latin typeface="Arial" panose="020B0604020202020204" pitchFamily="34" charset="0"/>
              </a:rPr>
              <a:t>The level of this intensity is determined</a:t>
            </a:r>
            <a:r>
              <a:rPr lang="cs-CZ" altLang="cs-CZ" sz="2200" b="1" dirty="0">
                <a:latin typeface="Arial" panose="020B0604020202020204" pitchFamily="34" charset="0"/>
              </a:rPr>
              <a:t> </a:t>
            </a:r>
            <a:r>
              <a:rPr lang="en-US" altLang="cs-CZ" sz="2200" b="1" dirty="0">
                <a:latin typeface="Arial" panose="020B0604020202020204" pitchFamily="34" charset="0"/>
              </a:rPr>
              <a:t>by basic competitive forces</a:t>
            </a:r>
            <a:r>
              <a:rPr lang="cs-CZ" altLang="cs-CZ" sz="2200" dirty="0">
                <a:latin typeface="Arial" panose="020B0604020202020204" pitchFamily="34" charset="0"/>
              </a:rPr>
              <a:t>.</a:t>
            </a:r>
          </a:p>
          <a:p>
            <a:pPr marL="1085850" lvl="1" indent="-342900" eaLnBrk="1" hangingPunct="1">
              <a:spcBef>
                <a:spcPct val="0"/>
              </a:spcBef>
              <a:defRPr/>
            </a:pPr>
            <a:r>
              <a:rPr lang="en-US" altLang="cs-CZ" sz="1800" dirty="0">
                <a:latin typeface="Arial" panose="020B0604020202020204" pitchFamily="34" charset="0"/>
              </a:rPr>
              <a:t>“The collective strength of these</a:t>
            </a:r>
            <a:r>
              <a:rPr lang="cs-CZ" altLang="cs-CZ" sz="1800" dirty="0">
                <a:latin typeface="Arial" panose="020B0604020202020204" pitchFamily="34" charset="0"/>
              </a:rPr>
              <a:t> </a:t>
            </a:r>
            <a:r>
              <a:rPr lang="en-US" altLang="cs-CZ" sz="1800" dirty="0">
                <a:latin typeface="Arial" panose="020B0604020202020204" pitchFamily="34" charset="0"/>
              </a:rPr>
              <a:t>forces,” he contends, “determines the ultimate profit potential in the industry, where profit potential</a:t>
            </a:r>
            <a:r>
              <a:rPr lang="cs-CZ" altLang="cs-CZ" sz="1800" dirty="0">
                <a:latin typeface="Arial" panose="020B0604020202020204" pitchFamily="34" charset="0"/>
              </a:rPr>
              <a:t> </a:t>
            </a:r>
            <a:r>
              <a:rPr lang="en-US" altLang="cs-CZ" sz="1800" dirty="0">
                <a:latin typeface="Arial" panose="020B0604020202020204" pitchFamily="34" charset="0"/>
              </a:rPr>
              <a:t>is measured in terms of long-run return on invested capital.”</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579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In carefully scanning its</a:t>
            </a:r>
            <a:r>
              <a:rPr lang="cs-CZ" altLang="cs-CZ" sz="2200">
                <a:latin typeface="Arial" panose="020B0604020202020204" pitchFamily="34" charset="0"/>
              </a:rPr>
              <a:t> </a:t>
            </a:r>
            <a:r>
              <a:rPr lang="en-US" altLang="cs-CZ" sz="2200">
                <a:latin typeface="Arial" panose="020B0604020202020204" pitchFamily="34" charset="0"/>
              </a:rPr>
              <a:t>industry, a corporation must assess the importance to its success of each of </a:t>
            </a:r>
            <a:r>
              <a:rPr lang="en-US" altLang="cs-CZ" sz="2200" b="1">
                <a:latin typeface="Arial" panose="020B0604020202020204" pitchFamily="34" charset="0"/>
              </a:rPr>
              <a:t>six forces</a:t>
            </a:r>
            <a:r>
              <a:rPr lang="en-US" altLang="cs-CZ" sz="2200">
                <a:latin typeface="Arial" panose="020B0604020202020204" pitchFamily="34" charset="0"/>
              </a:rPr>
              <a:t>: </a:t>
            </a:r>
            <a:endParaRPr lang="cs-CZ" altLang="cs-CZ" sz="2200">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threat</a:t>
            </a:r>
            <a:r>
              <a:rPr lang="cs-CZ" altLang="cs-CZ" sz="1800" i="1">
                <a:latin typeface="Arial" panose="020B0604020202020204" pitchFamily="34" charset="0"/>
              </a:rPr>
              <a:t> </a:t>
            </a:r>
            <a:r>
              <a:rPr lang="en-US" altLang="cs-CZ" sz="1800" i="1">
                <a:latin typeface="Arial" panose="020B0604020202020204" pitchFamily="34" charset="0"/>
              </a:rPr>
              <a:t>of new entrants,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rivalry among existing firms,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threat of substitute products or services,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bargaining</a:t>
            </a:r>
            <a:r>
              <a:rPr lang="cs-CZ" altLang="cs-CZ" sz="1800" i="1">
                <a:latin typeface="Arial" panose="020B0604020202020204" pitchFamily="34" charset="0"/>
              </a:rPr>
              <a:t> </a:t>
            </a:r>
            <a:r>
              <a:rPr lang="en-US" altLang="cs-CZ" sz="1800" i="1">
                <a:latin typeface="Arial" panose="020B0604020202020204" pitchFamily="34" charset="0"/>
              </a:rPr>
              <a:t>power of buyers,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bargaining power of suppliers,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and relative power of other stakeholders.</a:t>
            </a:r>
            <a:endParaRPr lang="cs-CZ" altLang="cs-CZ" sz="1800" i="1">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stronger each of these forces, the more limited companies are in their ability to raise</a:t>
            </a:r>
            <a:r>
              <a:rPr lang="cs-CZ" altLang="cs-CZ" sz="2200">
                <a:latin typeface="Arial" panose="020B0604020202020204" pitchFamily="34" charset="0"/>
              </a:rPr>
              <a:t> </a:t>
            </a:r>
            <a:r>
              <a:rPr lang="en-US" altLang="cs-CZ" sz="2200">
                <a:latin typeface="Arial" panose="020B0604020202020204" pitchFamily="34" charset="0"/>
              </a:rPr>
              <a:t>prices and earn greater profits.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Although Porter mentions only five forces, a sixth</a:t>
            </a:r>
            <a:r>
              <a:rPr lang="cs-CZ" altLang="cs-CZ" sz="2200">
                <a:latin typeface="Arial" panose="020B0604020202020204" pitchFamily="34" charset="0"/>
              </a:rPr>
              <a:t> - </a:t>
            </a:r>
            <a:r>
              <a:rPr lang="en-US" altLang="cs-CZ" sz="2200">
                <a:latin typeface="Arial" panose="020B0604020202020204" pitchFamily="34" charset="0"/>
              </a:rPr>
              <a:t>other</a:t>
            </a:r>
            <a:r>
              <a:rPr lang="cs-CZ" altLang="cs-CZ" sz="2200">
                <a:latin typeface="Arial" panose="020B0604020202020204" pitchFamily="34" charset="0"/>
              </a:rPr>
              <a:t> </a:t>
            </a:r>
            <a:r>
              <a:rPr lang="en-US" altLang="cs-CZ" sz="2200">
                <a:latin typeface="Arial" panose="020B0604020202020204" pitchFamily="34" charset="0"/>
              </a:rPr>
              <a:t>stakeholders</a:t>
            </a:r>
            <a:r>
              <a:rPr lang="cs-CZ" altLang="cs-CZ" sz="2200">
                <a:latin typeface="Arial" panose="020B0604020202020204" pitchFamily="34" charset="0"/>
              </a:rPr>
              <a:t> - </a:t>
            </a:r>
            <a:r>
              <a:rPr lang="en-US" altLang="cs-CZ" sz="2200">
                <a:latin typeface="Arial" panose="020B0604020202020204" pitchFamily="34" charset="0"/>
              </a:rPr>
              <a:t>is added here to reflect the power that governments, local communities, and</a:t>
            </a:r>
            <a:r>
              <a:rPr lang="cs-CZ" altLang="cs-CZ" sz="2200">
                <a:latin typeface="Arial" panose="020B0604020202020204" pitchFamily="34" charset="0"/>
              </a:rPr>
              <a:t> </a:t>
            </a:r>
            <a:r>
              <a:rPr lang="en-US" altLang="cs-CZ" sz="2200">
                <a:latin typeface="Arial" panose="020B0604020202020204" pitchFamily="34" charset="0"/>
              </a:rPr>
              <a:t>other groups from the task environment wield over industry activities.</a:t>
            </a:r>
            <a:endParaRPr lang="cs-CZ" altLang="cs-CZ" sz="22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7018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128645" y="1523285"/>
            <a:ext cx="23724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endParaRPr lang="cs-CZ" altLang="cs-CZ" sz="2200" b="1">
              <a:latin typeface="Arial" panose="020B0604020202020204" pitchFamily="34" charset="0"/>
            </a:endParaRPr>
          </a:p>
          <a:p>
            <a:pPr algn="ctr" eaLnBrk="1" hangingPunct="1">
              <a:spcBef>
                <a:spcPct val="0"/>
              </a:spcBef>
              <a:buNone/>
              <a:defRPr/>
            </a:pPr>
            <a:r>
              <a:rPr lang="en-US" altLang="cs-CZ" sz="2200" b="1">
                <a:latin typeface="Arial" panose="020B0604020202020204" pitchFamily="34" charset="0"/>
              </a:rPr>
              <a:t>Forces Driving</a:t>
            </a:r>
            <a:r>
              <a:rPr lang="cs-CZ" altLang="cs-CZ" sz="2200" b="1">
                <a:latin typeface="Arial" panose="020B0604020202020204" pitchFamily="34" charset="0"/>
              </a:rPr>
              <a:t> </a:t>
            </a:r>
            <a:r>
              <a:rPr lang="en-US" altLang="cs-CZ" sz="2200" b="1">
                <a:latin typeface="Arial" panose="020B0604020202020204" pitchFamily="34" charset="0"/>
              </a:rPr>
              <a:t>Industry</a:t>
            </a:r>
            <a:r>
              <a:rPr lang="cs-CZ" altLang="cs-CZ" sz="2200" b="1">
                <a:latin typeface="Arial" panose="020B0604020202020204" pitchFamily="34" charset="0"/>
              </a:rPr>
              <a:t> </a:t>
            </a:r>
            <a:r>
              <a:rPr lang="en-US" altLang="cs-CZ" sz="2200" b="1">
                <a:latin typeface="Arial" panose="020B0604020202020204" pitchFamily="34" charset="0"/>
              </a:rPr>
              <a:t>Competition</a:t>
            </a:r>
          </a:p>
        </p:txBody>
      </p:sp>
      <p:sp>
        <p:nvSpPr>
          <p:cNvPr id="2" name="Obdélník 1"/>
          <p:cNvSpPr/>
          <p:nvPr/>
        </p:nvSpPr>
        <p:spPr>
          <a:xfrm>
            <a:off x="2501050" y="6409611"/>
            <a:ext cx="6515100" cy="400110"/>
          </a:xfrm>
          <a:prstGeom prst="rect">
            <a:avLst/>
          </a:prstGeom>
        </p:spPr>
        <p:txBody>
          <a:bodyPr wrap="square">
            <a:spAutoFit/>
          </a:bodyPr>
          <a:lstStyle/>
          <a:p>
            <a:r>
              <a:rPr lang="en-US" sz="1000" i="1"/>
              <a:t>SOURCE: Reprinted with the permission of The Free Press, A Division of Simon &amp; Schuster, from COMPETITIVE</a:t>
            </a:r>
            <a:r>
              <a:rPr lang="cs-CZ" sz="1000" i="1"/>
              <a:t> </a:t>
            </a:r>
            <a:r>
              <a:rPr lang="en-US" sz="1000" i="1"/>
              <a:t>ADVANTAGE: Techniques for Analyzing Industries and Competitors by Michael E. Porter.</a:t>
            </a:r>
            <a:endParaRPr lang="cs-CZ" sz="1000" i="1"/>
          </a:p>
        </p:txBody>
      </p:sp>
      <p:pic>
        <p:nvPicPr>
          <p:cNvPr id="3" name="Obrázek 2"/>
          <p:cNvPicPr>
            <a:picLocks noChangeAspect="1"/>
          </p:cNvPicPr>
          <p:nvPr/>
        </p:nvPicPr>
        <p:blipFill rotWithShape="1">
          <a:blip r:embed="rId2"/>
          <a:srcRect l="34202" t="9809" r="5456" b="9619"/>
          <a:stretch/>
        </p:blipFill>
        <p:spPr>
          <a:xfrm>
            <a:off x="2291557" y="1523285"/>
            <a:ext cx="6515100" cy="4886326"/>
          </a:xfrm>
          <a:prstGeom prst="rect">
            <a:avLst/>
          </a:prstGeom>
        </p:spPr>
      </p:pic>
    </p:spTree>
    <p:extLst>
      <p:ext uri="{BB962C8B-B14F-4D97-AF65-F5344CB8AC3E}">
        <p14:creationId xmlns:p14="http://schemas.microsoft.com/office/powerpoint/2010/main" val="217981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Threat of New Entrants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New entrants to an industry typically bring to it new capacity, a desire to gain market share,</a:t>
            </a:r>
            <a:r>
              <a:rPr lang="cs-CZ" altLang="cs-CZ" sz="2200">
                <a:latin typeface="Arial" panose="020B0604020202020204" pitchFamily="34" charset="0"/>
              </a:rPr>
              <a:t> </a:t>
            </a:r>
            <a:r>
              <a:rPr lang="en-US" altLang="cs-CZ" sz="2200">
                <a:latin typeface="Arial" panose="020B0604020202020204" pitchFamily="34" charset="0"/>
              </a:rPr>
              <a:t>and substantial resources. They are, therefore, threats to an established corporation.</a:t>
            </a:r>
            <a:endParaRPr lang="cs-CZ" altLang="cs-CZ" sz="2200">
              <a:latin typeface="Arial" panose="020B0604020202020204" pitchFamily="34" charset="0"/>
            </a:endParaRPr>
          </a:p>
          <a:p>
            <a:pPr marL="342900" indent="-342900" eaLnBrk="1" hangingPunct="1">
              <a:spcBef>
                <a:spcPct val="0"/>
              </a:spcBef>
              <a:defRPr/>
            </a:pPr>
            <a:r>
              <a:rPr lang="en-US" altLang="cs-CZ" sz="2200" b="1" i="1">
                <a:latin typeface="Arial" panose="020B0604020202020204" pitchFamily="34" charset="0"/>
              </a:rPr>
              <a:t>An entry barrier</a:t>
            </a:r>
            <a:r>
              <a:rPr lang="en-US" altLang="cs-CZ" sz="2200">
                <a:latin typeface="Arial" panose="020B0604020202020204" pitchFamily="34" charset="0"/>
              </a:rPr>
              <a:t> is an obstruction that makes it difficult for a company</a:t>
            </a:r>
            <a:r>
              <a:rPr lang="cs-CZ" altLang="cs-CZ" sz="2200">
                <a:latin typeface="Arial" panose="020B0604020202020204" pitchFamily="34" charset="0"/>
              </a:rPr>
              <a:t> </a:t>
            </a:r>
            <a:r>
              <a:rPr lang="en-US" altLang="cs-CZ" sz="2200">
                <a:latin typeface="Arial" panose="020B0604020202020204" pitchFamily="34" charset="0"/>
              </a:rPr>
              <a:t>to enter an industry.</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eaLnBrk="1" hangingPunct="1">
              <a:spcBef>
                <a:spcPct val="0"/>
              </a:spcBef>
              <a:buNone/>
              <a:defRPr/>
            </a:pPr>
            <a:r>
              <a:rPr lang="en-US" altLang="cs-CZ" sz="2200" b="1">
                <a:latin typeface="Arial" panose="020B0604020202020204" pitchFamily="34" charset="0"/>
              </a:rPr>
              <a:t>Some of the possible</a:t>
            </a:r>
            <a:r>
              <a:rPr lang="cs-CZ" altLang="cs-CZ" sz="2200" b="1">
                <a:latin typeface="Arial" panose="020B0604020202020204" pitchFamily="34" charset="0"/>
              </a:rPr>
              <a:t> </a:t>
            </a:r>
            <a:r>
              <a:rPr lang="en-US" altLang="cs-CZ" sz="2200" b="1">
                <a:latin typeface="Arial" panose="020B0604020202020204" pitchFamily="34" charset="0"/>
              </a:rPr>
              <a:t>barriers to entry are</a:t>
            </a:r>
            <a:r>
              <a:rPr lang="en-US" altLang="cs-CZ" sz="2200">
                <a:latin typeface="Arial" panose="020B0604020202020204" pitchFamily="34" charset="0"/>
              </a:rPr>
              <a:t>:</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Economies of scale</a:t>
            </a:r>
            <a:r>
              <a:rPr lang="en-US" altLang="cs-CZ" sz="1800">
                <a:latin typeface="Arial" panose="020B0604020202020204" pitchFamily="34" charset="0"/>
              </a:rPr>
              <a:t>: Scale economies in the production and sale of microprocessors, for</a:t>
            </a:r>
            <a:r>
              <a:rPr lang="cs-CZ" altLang="cs-CZ" sz="1800">
                <a:latin typeface="Arial" panose="020B0604020202020204" pitchFamily="34" charset="0"/>
              </a:rPr>
              <a:t> </a:t>
            </a:r>
            <a:r>
              <a:rPr lang="en-US" altLang="cs-CZ" sz="1800">
                <a:latin typeface="Arial" panose="020B0604020202020204" pitchFamily="34" charset="0"/>
              </a:rPr>
              <a:t>example, gave Intel a significant cost advantage over any new rival.</a:t>
            </a:r>
          </a:p>
          <a:p>
            <a:pPr marL="1085850" lvl="1" indent="-342900" eaLnBrk="1" hangingPunct="1">
              <a:spcBef>
                <a:spcPct val="0"/>
              </a:spcBef>
              <a:defRPr/>
            </a:pPr>
            <a:r>
              <a:rPr lang="en-US" altLang="cs-CZ" sz="1800" b="1">
                <a:latin typeface="Arial" panose="020B0604020202020204" pitchFamily="34" charset="0"/>
              </a:rPr>
              <a:t>Product differentiation</a:t>
            </a:r>
            <a:endParaRPr lang="cs-CZ" altLang="cs-CZ" sz="1800" b="1">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Capital requirements</a:t>
            </a:r>
            <a:r>
              <a:rPr lang="en-US" altLang="cs-CZ" sz="1800">
                <a:latin typeface="Arial" panose="020B0604020202020204" pitchFamily="34" charset="0"/>
              </a:rPr>
              <a:t>: The need to invest huge financial resources in manufacturing facilities</a:t>
            </a:r>
            <a:r>
              <a:rPr lang="cs-CZ" altLang="cs-CZ" sz="1800">
                <a:latin typeface="Arial" panose="020B0604020202020204" pitchFamily="34" charset="0"/>
              </a:rPr>
              <a:t> </a:t>
            </a:r>
            <a:r>
              <a:rPr lang="en-US" altLang="cs-CZ" sz="1800">
                <a:latin typeface="Arial" panose="020B0604020202020204" pitchFamily="34" charset="0"/>
              </a:rPr>
              <a:t>in order to produce large commercial airplanes creates a significant barrier to entry</a:t>
            </a:r>
            <a:r>
              <a:rPr lang="cs-CZ" altLang="cs-CZ" sz="1800">
                <a:latin typeface="Arial" panose="020B0604020202020204" pitchFamily="34" charset="0"/>
              </a:rPr>
              <a:t> </a:t>
            </a:r>
            <a:r>
              <a:rPr lang="en-US" altLang="cs-CZ" sz="1800">
                <a:latin typeface="Arial" panose="020B0604020202020204" pitchFamily="34" charset="0"/>
              </a:rPr>
              <a:t>to any competitor for Boeing and Airbus.</a:t>
            </a:r>
            <a:endParaRPr lang="cs-CZ" altLang="cs-CZ" sz="18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eaLnBrk="1" hangingPunct="1">
              <a:spcBef>
                <a:spcPct val="0"/>
              </a:spcBef>
              <a:buNone/>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1052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Basic </a:t>
            </a:r>
            <a:r>
              <a:rPr lang="cs-CZ" altLang="cs-CZ" sz="2400" b="1" cap="all" dirty="0" err="1">
                <a:latin typeface="Arial" panose="020B0604020202020204" pitchFamily="34" charset="0"/>
              </a:rPr>
              <a:t>information</a:t>
            </a:r>
            <a:endParaRPr lang="cs-CZ"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a:latin typeface="Arial" panose="020B0604020202020204" pitchFamily="34" charset="0"/>
              </a:rPr>
              <a:t>Course</a:t>
            </a:r>
            <a:r>
              <a:rPr lang="cs-CZ" altLang="cs-CZ" sz="2200" dirty="0">
                <a:latin typeface="Arial" panose="020B0604020202020204" pitchFamily="34" charset="0"/>
              </a:rPr>
              <a:t>: </a:t>
            </a:r>
            <a:r>
              <a:rPr lang="cs-CZ" altLang="cs-CZ" sz="2200" dirty="0" err="1">
                <a:latin typeface="Arial" panose="020B0604020202020204" pitchFamily="34" charset="0"/>
              </a:rPr>
              <a:t>Strategic</a:t>
            </a:r>
            <a:r>
              <a:rPr lang="cs-CZ" altLang="cs-CZ" sz="2200" dirty="0">
                <a:latin typeface="Arial" panose="020B0604020202020204" pitchFamily="34" charset="0"/>
              </a:rPr>
              <a:t> Management PEM/NASMA</a:t>
            </a:r>
          </a:p>
          <a:p>
            <a:pPr marL="285750" indent="-285750" eaLnBrk="1" hangingPunct="1">
              <a:spcBef>
                <a:spcPct val="0"/>
              </a:spcBef>
              <a:defRPr/>
            </a:pPr>
            <a:r>
              <a:rPr lang="cs-CZ" altLang="cs-CZ" sz="2200" dirty="0">
                <a:latin typeface="Arial" panose="020B0604020202020204" pitchFamily="34" charset="0"/>
              </a:rPr>
              <a:t>Tutor: Šárka Zapletalová</a:t>
            </a:r>
          </a:p>
          <a:p>
            <a:pPr marL="285750" indent="-285750" eaLnBrk="1" hangingPunct="1">
              <a:spcBef>
                <a:spcPct val="0"/>
              </a:spcBef>
              <a:defRPr/>
            </a:pPr>
            <a:r>
              <a:rPr lang="cs-CZ" altLang="cs-CZ" sz="2200" dirty="0">
                <a:latin typeface="Arial" panose="020B0604020202020204" pitchFamily="34" charset="0"/>
              </a:rPr>
              <a:t>Office: </a:t>
            </a:r>
            <a:r>
              <a:rPr lang="cs-CZ" altLang="cs-CZ" sz="2200" dirty="0" err="1">
                <a:latin typeface="Arial" panose="020B0604020202020204" pitchFamily="34" charset="0"/>
              </a:rPr>
              <a:t>building</a:t>
            </a:r>
            <a:r>
              <a:rPr lang="cs-CZ" altLang="cs-CZ" sz="2200" dirty="0">
                <a:latin typeface="Arial" panose="020B0604020202020204" pitchFamily="34" charset="0"/>
              </a:rPr>
              <a:t> B202</a:t>
            </a:r>
          </a:p>
          <a:p>
            <a:pPr marL="285750" indent="-285750" eaLnBrk="1" hangingPunct="1">
              <a:spcBef>
                <a:spcPct val="0"/>
              </a:spcBef>
              <a:defRPr/>
            </a:pPr>
            <a:r>
              <a:rPr lang="cs-CZ" altLang="cs-CZ" sz="2200" dirty="0" err="1">
                <a:latin typeface="Arial" panose="020B0604020202020204" pitchFamily="34" charset="0"/>
              </a:rPr>
              <a:t>Contact</a:t>
            </a:r>
            <a:r>
              <a:rPr lang="cs-CZ" altLang="cs-CZ" sz="2200" dirty="0">
                <a:latin typeface="Arial" panose="020B0604020202020204" pitchFamily="34" charset="0"/>
              </a:rPr>
              <a:t>: </a:t>
            </a:r>
            <a:r>
              <a:rPr lang="cs-CZ" altLang="cs-CZ" sz="2200" dirty="0" err="1">
                <a:latin typeface="Arial" panose="020B0604020202020204" pitchFamily="34" charset="0"/>
                <a:hlinkClick r:id="rId2"/>
              </a:rPr>
              <a:t>zapletalova</a:t>
            </a:r>
            <a:r>
              <a:rPr lang="en-US" altLang="cs-CZ" sz="2200" dirty="0">
                <a:latin typeface="Arial" panose="020B0604020202020204" pitchFamily="34" charset="0"/>
                <a:hlinkClick r:id="rId2"/>
              </a:rPr>
              <a:t>@</a:t>
            </a:r>
            <a:r>
              <a:rPr lang="cs-CZ" altLang="cs-CZ" sz="2200" dirty="0">
                <a:latin typeface="Arial" panose="020B0604020202020204" pitchFamily="34" charset="0"/>
                <a:hlinkClick r:id="rId2"/>
              </a:rPr>
              <a:t>opf.slu.cz</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r>
              <a:rPr lang="cs-CZ" altLang="cs-CZ" sz="2200" b="1" dirty="0" err="1">
                <a:latin typeface="Arial" panose="020B0604020202020204" pitchFamily="34" charset="0"/>
              </a:rPr>
              <a:t>Requirements</a:t>
            </a:r>
            <a:r>
              <a:rPr lang="cs-CZ" altLang="cs-CZ" sz="2200" b="1" dirty="0">
                <a:latin typeface="Arial" panose="020B0604020202020204" pitchFamily="34" charset="0"/>
              </a:rPr>
              <a:t> on </a:t>
            </a:r>
            <a:r>
              <a:rPr lang="cs-CZ" altLang="cs-CZ" sz="2200" b="1" dirty="0" err="1">
                <a:latin typeface="Arial" panose="020B0604020202020204" pitchFamily="34" charset="0"/>
              </a:rPr>
              <a:t>students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Seminar</a:t>
            </a:r>
            <a:r>
              <a:rPr lang="cs-CZ" altLang="cs-CZ" sz="2200" dirty="0">
                <a:latin typeface="Arial" panose="020B0604020202020204" pitchFamily="34" charset="0"/>
              </a:rPr>
              <a:t> </a:t>
            </a:r>
            <a:r>
              <a:rPr lang="cs-CZ" altLang="cs-CZ" sz="2200" dirty="0" err="1">
                <a:latin typeface="Arial" panose="020B0604020202020204" pitchFamily="34" charset="0"/>
              </a:rPr>
              <a:t>paper</a:t>
            </a:r>
            <a:endParaRPr lang="cs-CZ" altLang="cs-CZ" sz="2200"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Final</a:t>
            </a:r>
            <a:r>
              <a:rPr lang="cs-CZ" altLang="cs-CZ" sz="2200" dirty="0">
                <a:latin typeface="Arial" panose="020B0604020202020204" pitchFamily="34" charset="0"/>
              </a:rPr>
              <a:t> </a:t>
            </a:r>
            <a:r>
              <a:rPr lang="cs-CZ" altLang="cs-CZ" sz="2200" dirty="0" err="1">
                <a:latin typeface="Arial" panose="020B0604020202020204" pitchFamily="34" charset="0"/>
              </a:rPr>
              <a:t>written</a:t>
            </a:r>
            <a:r>
              <a:rPr lang="cs-CZ" altLang="cs-CZ" sz="2200" dirty="0">
                <a:latin typeface="Arial" panose="020B0604020202020204" pitchFamily="34" charset="0"/>
              </a:rPr>
              <a:t> </a:t>
            </a:r>
            <a:r>
              <a:rPr lang="cs-CZ" altLang="cs-CZ" sz="2200" dirty="0" err="1">
                <a:latin typeface="Arial" panose="020B0604020202020204" pitchFamily="34" charset="0"/>
              </a:rPr>
              <a:t>exam</a:t>
            </a: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30992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Some of the possible</a:t>
            </a:r>
            <a:r>
              <a:rPr lang="cs-CZ" altLang="cs-CZ" sz="2200" b="1">
                <a:latin typeface="Arial" panose="020B0604020202020204" pitchFamily="34" charset="0"/>
              </a:rPr>
              <a:t> </a:t>
            </a:r>
            <a:r>
              <a:rPr lang="en-US" altLang="cs-CZ" sz="2200" b="1">
                <a:latin typeface="Arial" panose="020B0604020202020204" pitchFamily="34" charset="0"/>
              </a:rPr>
              <a:t>barriers to entry are</a:t>
            </a:r>
            <a:r>
              <a:rPr lang="en-US" altLang="cs-CZ" sz="2200">
                <a:latin typeface="Arial" panose="020B0604020202020204" pitchFamily="34" charset="0"/>
              </a:rPr>
              <a:t>:</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Switching costs</a:t>
            </a:r>
            <a:r>
              <a:rPr lang="en-US" altLang="cs-CZ" sz="1800">
                <a:latin typeface="Arial" panose="020B0604020202020204" pitchFamily="34" charset="0"/>
              </a:rPr>
              <a:t>: Once a software program such as Excel or Word becomes established in</a:t>
            </a:r>
            <a:r>
              <a:rPr lang="cs-CZ" altLang="cs-CZ" sz="1800">
                <a:latin typeface="Arial" panose="020B0604020202020204" pitchFamily="34" charset="0"/>
              </a:rPr>
              <a:t> </a:t>
            </a:r>
            <a:r>
              <a:rPr lang="en-US" altLang="cs-CZ" sz="1800">
                <a:latin typeface="Arial" panose="020B0604020202020204" pitchFamily="34" charset="0"/>
              </a:rPr>
              <a:t>an office, office managers are very reluctant to switch to a new program because of the</a:t>
            </a:r>
            <a:r>
              <a:rPr lang="cs-CZ" altLang="cs-CZ" sz="1800">
                <a:latin typeface="Arial" panose="020B0604020202020204" pitchFamily="34" charset="0"/>
              </a:rPr>
              <a:t> </a:t>
            </a:r>
            <a:r>
              <a:rPr lang="en-US" altLang="cs-CZ" sz="1800">
                <a:latin typeface="Arial" panose="020B0604020202020204" pitchFamily="34" charset="0"/>
              </a:rPr>
              <a:t>high training costs.</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Access to distribution channels</a:t>
            </a:r>
            <a:r>
              <a:rPr lang="en-US" altLang="cs-CZ" sz="1800">
                <a:latin typeface="Arial" panose="020B0604020202020204" pitchFamily="34" charset="0"/>
              </a:rPr>
              <a:t>: Small entrepreneurs often have difficulty obtaining supermarket</a:t>
            </a:r>
            <a:r>
              <a:rPr lang="cs-CZ" altLang="cs-CZ" sz="1800">
                <a:latin typeface="Arial" panose="020B0604020202020204" pitchFamily="34" charset="0"/>
              </a:rPr>
              <a:t> </a:t>
            </a:r>
            <a:r>
              <a:rPr lang="en-US" altLang="cs-CZ" sz="1800">
                <a:latin typeface="Arial" panose="020B0604020202020204" pitchFamily="34" charset="0"/>
              </a:rPr>
              <a:t>shelf space for their goods because large retailers charge for space on their</a:t>
            </a:r>
            <a:r>
              <a:rPr lang="cs-CZ" altLang="cs-CZ" sz="1800">
                <a:latin typeface="Arial" panose="020B0604020202020204" pitchFamily="34" charset="0"/>
              </a:rPr>
              <a:t> </a:t>
            </a:r>
            <a:r>
              <a:rPr lang="en-US" altLang="cs-CZ" sz="1800">
                <a:latin typeface="Arial" panose="020B0604020202020204" pitchFamily="34" charset="0"/>
              </a:rPr>
              <a:t>shelves and give priority to the established firms who can pay for the advertising needed</a:t>
            </a:r>
            <a:r>
              <a:rPr lang="cs-CZ" altLang="cs-CZ" sz="1800">
                <a:latin typeface="Arial" panose="020B0604020202020204" pitchFamily="34" charset="0"/>
              </a:rPr>
              <a:t> </a:t>
            </a:r>
            <a:r>
              <a:rPr lang="en-US" altLang="cs-CZ" sz="1800">
                <a:latin typeface="Arial" panose="020B0604020202020204" pitchFamily="34" charset="0"/>
              </a:rPr>
              <a:t>to generate high customer demand.</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Cost disadvantages independent of size</a:t>
            </a:r>
            <a:r>
              <a:rPr lang="en-US" altLang="cs-CZ" sz="1800">
                <a:latin typeface="Arial" panose="020B0604020202020204" pitchFamily="34" charset="0"/>
              </a:rPr>
              <a:t>: Once a new product earns sufficient market</a:t>
            </a:r>
            <a:r>
              <a:rPr lang="cs-CZ" altLang="cs-CZ" sz="1800">
                <a:latin typeface="Arial" panose="020B0604020202020204" pitchFamily="34" charset="0"/>
              </a:rPr>
              <a:t> </a:t>
            </a:r>
            <a:r>
              <a:rPr lang="en-US" altLang="cs-CZ" sz="1800">
                <a:latin typeface="Arial" panose="020B0604020202020204" pitchFamily="34" charset="0"/>
              </a:rPr>
              <a:t>share to be accepted as the standard for that type of product, the maker has a key advantage.</a:t>
            </a:r>
            <a:endParaRPr lang="cs-CZ" altLang="cs-CZ" sz="1800">
              <a:latin typeface="Arial" panose="020B0604020202020204" pitchFamily="34" charset="0"/>
            </a:endParaRPr>
          </a:p>
          <a:p>
            <a:pPr lvl="1" indent="0" eaLnBrk="1" hangingPunct="1">
              <a:spcBef>
                <a:spcPct val="0"/>
              </a:spcBef>
              <a:buNone/>
              <a:defRPr/>
            </a:pPr>
            <a:endParaRPr lang="cs-CZ"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Government policy</a:t>
            </a:r>
            <a:r>
              <a:rPr lang="en-US" altLang="cs-CZ" sz="1800">
                <a:latin typeface="Arial" panose="020B0604020202020204" pitchFamily="34" charset="0"/>
              </a:rPr>
              <a:t>: Governments can limit entry into an industry through licensing requirements</a:t>
            </a:r>
            <a:r>
              <a:rPr lang="cs-CZ" altLang="cs-CZ" sz="1800">
                <a:latin typeface="Arial" panose="020B0604020202020204" pitchFamily="34" charset="0"/>
              </a:rPr>
              <a:t> </a:t>
            </a:r>
            <a:r>
              <a:rPr lang="en-US" altLang="cs-CZ" sz="1800">
                <a:latin typeface="Arial" panose="020B0604020202020204" pitchFamily="34" charset="0"/>
              </a:rPr>
              <a:t>by restricting access to rawmaterials, such as oil-drilling sites in protected areas.</a:t>
            </a:r>
          </a:p>
        </p:txBody>
      </p:sp>
    </p:spTree>
    <p:extLst>
      <p:ext uri="{BB962C8B-B14F-4D97-AF65-F5344CB8AC3E}">
        <p14:creationId xmlns:p14="http://schemas.microsoft.com/office/powerpoint/2010/main" val="1283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Rivalry among Existing Firms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According</a:t>
            </a:r>
            <a:r>
              <a:rPr lang="cs-CZ" altLang="cs-CZ" sz="2200">
                <a:latin typeface="Arial" panose="020B0604020202020204" pitchFamily="34" charset="0"/>
              </a:rPr>
              <a:t> </a:t>
            </a:r>
            <a:r>
              <a:rPr lang="en-US" altLang="cs-CZ" sz="2200">
                <a:latin typeface="Arial" panose="020B0604020202020204" pitchFamily="34" charset="0"/>
              </a:rPr>
              <a:t>to Porter, intense rivalry is related to the presence of several factors, including:</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Number of competitors</a:t>
            </a:r>
            <a:r>
              <a:rPr lang="en-US" altLang="cs-CZ" sz="1800">
                <a:latin typeface="Arial" panose="020B0604020202020204" pitchFamily="34" charset="0"/>
              </a:rPr>
              <a:t>: When competitors are few and roughly equal in size, such as in</a:t>
            </a:r>
            <a:r>
              <a:rPr lang="cs-CZ" altLang="cs-CZ" sz="1800">
                <a:latin typeface="Arial" panose="020B0604020202020204" pitchFamily="34" charset="0"/>
              </a:rPr>
              <a:t> </a:t>
            </a:r>
            <a:r>
              <a:rPr lang="en-US" altLang="cs-CZ" sz="1800">
                <a:latin typeface="Arial" panose="020B0604020202020204" pitchFamily="34" charset="0"/>
              </a:rPr>
              <a:t>the auto and major home appliance industries, they watch each other carefully to make</a:t>
            </a:r>
            <a:r>
              <a:rPr lang="cs-CZ" altLang="cs-CZ" sz="1800">
                <a:latin typeface="Arial" panose="020B0604020202020204" pitchFamily="34" charset="0"/>
              </a:rPr>
              <a:t> </a:t>
            </a:r>
            <a:r>
              <a:rPr lang="en-US" altLang="cs-CZ" sz="1800">
                <a:latin typeface="Arial" panose="020B0604020202020204" pitchFamily="34" charset="0"/>
              </a:rPr>
              <a:t>sure that they match any move by another firm with an equal countermove.</a:t>
            </a:r>
          </a:p>
          <a:p>
            <a:pPr marL="1085850" lvl="1" indent="-342900" eaLnBrk="1" hangingPunct="1">
              <a:spcBef>
                <a:spcPct val="0"/>
              </a:spcBef>
              <a:defRPr/>
            </a:pPr>
            <a:r>
              <a:rPr lang="en-US" altLang="cs-CZ" sz="1800" b="1">
                <a:latin typeface="Arial" panose="020B0604020202020204" pitchFamily="34" charset="0"/>
              </a:rPr>
              <a:t>Rate of industry growth</a:t>
            </a:r>
            <a:r>
              <a:rPr lang="en-US" altLang="cs-CZ" sz="1800">
                <a:latin typeface="Arial" panose="020B0604020202020204" pitchFamily="34" charset="0"/>
              </a:rPr>
              <a:t>: Any slowing in passenger traffic tends to set off price wars in</a:t>
            </a:r>
            <a:r>
              <a:rPr lang="cs-CZ" altLang="cs-CZ" sz="1800">
                <a:latin typeface="Arial" panose="020B0604020202020204" pitchFamily="34" charset="0"/>
              </a:rPr>
              <a:t> </a:t>
            </a:r>
            <a:r>
              <a:rPr lang="en-US" altLang="cs-CZ" sz="1800">
                <a:latin typeface="Arial" panose="020B0604020202020204" pitchFamily="34" charset="0"/>
              </a:rPr>
              <a:t>the airline industry because the only path to growth is to take sales away from a competitor.</a:t>
            </a:r>
          </a:p>
          <a:p>
            <a:pPr marL="1085850" lvl="1" indent="-342900" eaLnBrk="1" hangingPunct="1">
              <a:spcBef>
                <a:spcPct val="0"/>
              </a:spcBef>
              <a:defRPr/>
            </a:pPr>
            <a:r>
              <a:rPr lang="en-US" altLang="cs-CZ" sz="1800" b="1">
                <a:latin typeface="Arial" panose="020B0604020202020204" pitchFamily="34" charset="0"/>
              </a:rPr>
              <a:t>Product or service characteristics</a:t>
            </a:r>
            <a:r>
              <a:rPr lang="en-US" altLang="cs-CZ" sz="1800">
                <a:latin typeface="Arial" panose="020B0604020202020204" pitchFamily="34" charset="0"/>
              </a:rPr>
              <a:t>: A product can be very unique, with many qualities</a:t>
            </a:r>
            <a:r>
              <a:rPr lang="cs-CZ" altLang="cs-CZ" sz="1800">
                <a:latin typeface="Arial" panose="020B0604020202020204" pitchFamily="34" charset="0"/>
              </a:rPr>
              <a:t> </a:t>
            </a:r>
            <a:r>
              <a:rPr lang="en-US" altLang="cs-CZ" sz="1800">
                <a:latin typeface="Arial" panose="020B0604020202020204" pitchFamily="34" charset="0"/>
              </a:rPr>
              <a:t>differentiating it from others of its kind or it may be a commodity, a product whose characteristics</a:t>
            </a:r>
            <a:r>
              <a:rPr lang="cs-CZ" altLang="cs-CZ" sz="1800">
                <a:latin typeface="Arial" panose="020B0604020202020204" pitchFamily="34" charset="0"/>
              </a:rPr>
              <a:t> </a:t>
            </a:r>
            <a:r>
              <a:rPr lang="en-US" altLang="cs-CZ" sz="1800">
                <a:latin typeface="Arial" panose="020B0604020202020204" pitchFamily="34" charset="0"/>
              </a:rPr>
              <a:t>are the same, regardless of who sells it. </a:t>
            </a:r>
            <a:endParaRPr lang="cs-CZ"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Amount of fixed costs</a:t>
            </a:r>
            <a:r>
              <a:rPr lang="en-US" altLang="cs-CZ" sz="1800">
                <a:latin typeface="Arial" panose="020B0604020202020204" pitchFamily="34" charset="0"/>
              </a:rPr>
              <a:t>: Because airlines must fly their planes on a schedule, regardless</a:t>
            </a:r>
            <a:r>
              <a:rPr lang="cs-CZ" altLang="cs-CZ" sz="1800">
                <a:latin typeface="Arial" panose="020B0604020202020204" pitchFamily="34" charset="0"/>
              </a:rPr>
              <a:t> </a:t>
            </a:r>
            <a:r>
              <a:rPr lang="en-US" altLang="cs-CZ" sz="1800">
                <a:latin typeface="Arial" panose="020B0604020202020204" pitchFamily="34" charset="0"/>
              </a:rPr>
              <a:t>of the number of paying passengers for any one flight, they offer cheap standby fares</a:t>
            </a:r>
            <a:r>
              <a:rPr lang="cs-CZ" altLang="cs-CZ" sz="1800">
                <a:latin typeface="Arial" panose="020B0604020202020204" pitchFamily="34" charset="0"/>
              </a:rPr>
              <a:t> </a:t>
            </a:r>
            <a:r>
              <a:rPr lang="en-US" altLang="cs-CZ" sz="1800">
                <a:latin typeface="Arial" panose="020B0604020202020204" pitchFamily="34" charset="0"/>
              </a:rPr>
              <a:t>whenever a plane has empty seats.</a:t>
            </a:r>
          </a:p>
        </p:txBody>
      </p:sp>
    </p:spTree>
    <p:extLst>
      <p:ext uri="{BB962C8B-B14F-4D97-AF65-F5344CB8AC3E}">
        <p14:creationId xmlns:p14="http://schemas.microsoft.com/office/powerpoint/2010/main" val="11053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Rivalry among Existing Firms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According</a:t>
            </a:r>
            <a:r>
              <a:rPr lang="cs-CZ" altLang="cs-CZ" sz="2200">
                <a:latin typeface="Arial" panose="020B0604020202020204" pitchFamily="34" charset="0"/>
              </a:rPr>
              <a:t> </a:t>
            </a:r>
            <a:r>
              <a:rPr lang="en-US" altLang="cs-CZ" sz="2200">
                <a:latin typeface="Arial" panose="020B0604020202020204" pitchFamily="34" charset="0"/>
              </a:rPr>
              <a:t>to Porter, intense rivalry is related to the presence of several factors, including:</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Capacity</a:t>
            </a:r>
            <a:r>
              <a:rPr lang="en-US" altLang="cs-CZ" sz="1800">
                <a:latin typeface="Arial" panose="020B0604020202020204" pitchFamily="34" charset="0"/>
              </a:rPr>
              <a:t>: If the only way a manufacturer can increase capacity is in a large increment by</a:t>
            </a:r>
            <a:r>
              <a:rPr lang="cs-CZ" altLang="cs-CZ" sz="1800">
                <a:latin typeface="Arial" panose="020B0604020202020204" pitchFamily="34" charset="0"/>
              </a:rPr>
              <a:t> </a:t>
            </a:r>
            <a:r>
              <a:rPr lang="en-US" altLang="cs-CZ" sz="1800">
                <a:latin typeface="Arial" panose="020B0604020202020204" pitchFamily="34" charset="0"/>
              </a:rPr>
              <a:t>building a new plant (as in the paper industry), it will run that new plant at full capacity</a:t>
            </a:r>
            <a:r>
              <a:rPr lang="cs-CZ" altLang="cs-CZ" sz="1800">
                <a:latin typeface="Arial" panose="020B0604020202020204" pitchFamily="34" charset="0"/>
              </a:rPr>
              <a:t> </a:t>
            </a:r>
            <a:r>
              <a:rPr lang="en-US" altLang="cs-CZ" sz="1800">
                <a:latin typeface="Arial" panose="020B0604020202020204" pitchFamily="34" charset="0"/>
              </a:rPr>
              <a:t>to keep its unit costs as low as possible—thus producing so much that the selling price</a:t>
            </a:r>
            <a:r>
              <a:rPr lang="cs-CZ" altLang="cs-CZ" sz="1800">
                <a:latin typeface="Arial" panose="020B0604020202020204" pitchFamily="34" charset="0"/>
              </a:rPr>
              <a:t> </a:t>
            </a:r>
            <a:r>
              <a:rPr lang="en-US" altLang="cs-CZ" sz="1800">
                <a:latin typeface="Arial" panose="020B0604020202020204" pitchFamily="34" charset="0"/>
              </a:rPr>
              <a:t>falls throughout the industry.</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Height of exit barriers</a:t>
            </a:r>
            <a:r>
              <a:rPr lang="en-US" altLang="cs-CZ" sz="1800">
                <a:latin typeface="Arial" panose="020B0604020202020204" pitchFamily="34" charset="0"/>
              </a:rPr>
              <a:t>: Exit barriers keep a company from leaving an industry. </a:t>
            </a:r>
            <a:endParaRPr lang="cs-CZ" altLang="cs-CZ" sz="1800">
              <a:latin typeface="Arial" panose="020B0604020202020204" pitchFamily="34" charset="0"/>
            </a:endParaRPr>
          </a:p>
          <a:p>
            <a:pPr lvl="1" indent="0" eaLnBrk="1" hangingPunct="1">
              <a:spcBef>
                <a:spcPct val="0"/>
              </a:spcBef>
              <a:buNone/>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Diversity of rivals</a:t>
            </a:r>
            <a:r>
              <a:rPr lang="en-US" altLang="cs-CZ" sz="1800">
                <a:latin typeface="Arial" panose="020B0604020202020204" pitchFamily="34" charset="0"/>
              </a:rPr>
              <a:t>: Rivals that have very different ideas of how to compete are likely</a:t>
            </a:r>
            <a:r>
              <a:rPr lang="cs-CZ" altLang="cs-CZ" sz="1800">
                <a:latin typeface="Arial" panose="020B0604020202020204" pitchFamily="34" charset="0"/>
              </a:rPr>
              <a:t> </a:t>
            </a:r>
            <a:r>
              <a:rPr lang="en-US" altLang="cs-CZ" sz="1800">
                <a:latin typeface="Arial" panose="020B0604020202020204" pitchFamily="34" charset="0"/>
              </a:rPr>
              <a:t>to cross paths often and unknowingly challenge each other’s position.</a:t>
            </a:r>
            <a:endParaRPr lang="cs-CZ" altLang="cs-CZ" sz="1800">
              <a:latin typeface="Arial" panose="020B0604020202020204" pitchFamily="34" charset="0"/>
            </a:endParaRPr>
          </a:p>
        </p:txBody>
      </p:sp>
    </p:spTree>
    <p:extLst>
      <p:ext uri="{BB962C8B-B14F-4D97-AF65-F5344CB8AC3E}">
        <p14:creationId xmlns:p14="http://schemas.microsoft.com/office/powerpoint/2010/main" val="26088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Threat of Substitute Products or Services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substitute product is a product that appears to be different but can satisfy the same need as</a:t>
            </a:r>
            <a:r>
              <a:rPr lang="cs-CZ" altLang="cs-CZ" sz="2200">
                <a:latin typeface="Arial" panose="020B0604020202020204" pitchFamily="34" charset="0"/>
              </a:rPr>
              <a:t> </a:t>
            </a:r>
            <a:r>
              <a:rPr lang="en-US" altLang="cs-CZ" sz="2200">
                <a:latin typeface="Arial" panose="020B0604020202020204" pitchFamily="34" charset="0"/>
              </a:rPr>
              <a:t>another product</a:t>
            </a:r>
            <a:r>
              <a:rPr lang="cs-CZ" altLang="cs-CZ" sz="2200">
                <a:latin typeface="Arial" panose="020B0604020202020204" pitchFamily="34" charset="0"/>
              </a:rPr>
              <a:t>.</a:t>
            </a:r>
          </a:p>
          <a:p>
            <a:pPr marL="342900" indent="-342900" eaLnBrk="1" hangingPunct="1">
              <a:spcBef>
                <a:spcPct val="0"/>
              </a:spcBef>
              <a:defRPr/>
            </a:pPr>
            <a:r>
              <a:rPr lang="en-US" altLang="cs-CZ" sz="2200">
                <a:latin typeface="Arial" panose="020B0604020202020204" pitchFamily="34" charset="0"/>
              </a:rPr>
              <a:t>According to Porter, “</a:t>
            </a:r>
            <a:r>
              <a:rPr lang="en-US" altLang="cs-CZ" sz="2200" i="1">
                <a:latin typeface="Arial" panose="020B0604020202020204" pitchFamily="34" charset="0"/>
              </a:rPr>
              <a:t>Substitutes limit the potential returns of an industry by placing a ceiling</a:t>
            </a:r>
            <a:r>
              <a:rPr lang="cs-CZ" altLang="cs-CZ" sz="2200" i="1">
                <a:latin typeface="Arial" panose="020B0604020202020204" pitchFamily="34" charset="0"/>
              </a:rPr>
              <a:t> </a:t>
            </a:r>
            <a:r>
              <a:rPr lang="en-US" altLang="cs-CZ" sz="2200" i="1">
                <a:latin typeface="Arial" panose="020B0604020202020204" pitchFamily="34" charset="0"/>
              </a:rPr>
              <a:t>on the prices firms in the industry can profitably charge</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To the extent that switching costs</a:t>
            </a:r>
            <a:r>
              <a:rPr lang="cs-CZ" altLang="cs-CZ" sz="2200">
                <a:latin typeface="Arial" panose="020B0604020202020204" pitchFamily="34" charset="0"/>
              </a:rPr>
              <a:t> </a:t>
            </a:r>
            <a:r>
              <a:rPr lang="en-US" altLang="cs-CZ" sz="2200">
                <a:latin typeface="Arial" panose="020B0604020202020204" pitchFamily="34" charset="0"/>
              </a:rPr>
              <a:t>are low, substitutes may have a strong effect on an industry.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Tea can be considered a substitute</a:t>
            </a:r>
            <a:r>
              <a:rPr lang="cs-CZ" altLang="cs-CZ" sz="1800">
                <a:latin typeface="Arial" panose="020B0604020202020204" pitchFamily="34" charset="0"/>
              </a:rPr>
              <a:t> </a:t>
            </a:r>
            <a:r>
              <a:rPr lang="en-US" altLang="cs-CZ" sz="1800">
                <a:latin typeface="Arial" panose="020B0604020202020204" pitchFamily="34" charset="0"/>
              </a:rPr>
              <a:t>for coffee. If the price of coffee goes up high enough, coffee drinkers will slowly begin switching</a:t>
            </a:r>
            <a:r>
              <a:rPr lang="cs-CZ" altLang="cs-CZ" sz="1800">
                <a:latin typeface="Arial" panose="020B0604020202020204" pitchFamily="34" charset="0"/>
              </a:rPr>
              <a:t> </a:t>
            </a:r>
            <a:r>
              <a:rPr lang="en-US" altLang="cs-CZ" sz="1800">
                <a:latin typeface="Arial" panose="020B0604020202020204" pitchFamily="34" charset="0"/>
              </a:rPr>
              <a:t>to tea. The price of tea thus puts a price ceiling on the price of coffee. </a:t>
            </a: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Sometimes a difficult</a:t>
            </a:r>
            <a:r>
              <a:rPr lang="cs-CZ" altLang="cs-CZ" sz="2200">
                <a:latin typeface="Arial" panose="020B0604020202020204" pitchFamily="34" charset="0"/>
              </a:rPr>
              <a:t> </a:t>
            </a:r>
            <a:r>
              <a:rPr lang="en-US" altLang="cs-CZ" sz="2200">
                <a:latin typeface="Arial" panose="020B0604020202020204" pitchFamily="34" charset="0"/>
              </a:rPr>
              <a:t>task, the identification of possible substitute products or services means searching for</a:t>
            </a:r>
            <a:r>
              <a:rPr lang="cs-CZ" altLang="cs-CZ" sz="2200">
                <a:latin typeface="Arial" panose="020B0604020202020204" pitchFamily="34" charset="0"/>
              </a:rPr>
              <a:t> </a:t>
            </a:r>
            <a:r>
              <a:rPr lang="en-US" altLang="cs-CZ" sz="2200">
                <a:latin typeface="Arial" panose="020B0604020202020204" pitchFamily="34" charset="0"/>
              </a:rPr>
              <a:t>products or services that can perform the same function, even though they have a different appearance</a:t>
            </a:r>
            <a:r>
              <a:rPr lang="cs-CZ" altLang="cs-CZ" sz="2200">
                <a:latin typeface="Arial" panose="020B0604020202020204" pitchFamily="34" charset="0"/>
              </a:rPr>
              <a:t> </a:t>
            </a:r>
            <a:r>
              <a:rPr lang="en-US" altLang="cs-CZ" sz="2200">
                <a:latin typeface="Arial" panose="020B0604020202020204" pitchFamily="34" charset="0"/>
              </a:rPr>
              <a:t>and may not appear to be easily substitutable.</a:t>
            </a:r>
            <a:endParaRPr lang="cs-CZ" altLang="cs-CZ" sz="2200">
              <a:latin typeface="Arial" panose="020B0604020202020204" pitchFamily="34" charset="0"/>
            </a:endParaRPr>
          </a:p>
        </p:txBody>
      </p:sp>
    </p:spTree>
    <p:extLst>
      <p:ext uri="{BB962C8B-B14F-4D97-AF65-F5344CB8AC3E}">
        <p14:creationId xmlns:p14="http://schemas.microsoft.com/office/powerpoint/2010/main" val="21244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Bargaining Power of Buyers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buyer or a group of buyers is powerful</a:t>
            </a:r>
            <a:r>
              <a:rPr lang="cs-CZ" altLang="cs-CZ" sz="2200">
                <a:latin typeface="Arial" panose="020B0604020202020204" pitchFamily="34" charset="0"/>
              </a:rPr>
              <a:t> </a:t>
            </a:r>
            <a:r>
              <a:rPr lang="en-US" altLang="cs-CZ" sz="2200">
                <a:latin typeface="Arial" panose="020B0604020202020204" pitchFamily="34" charset="0"/>
              </a:rPr>
              <a:t>if some of the following factors hold true:</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 buyer purchases a large proportion of the seller’s product or service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 buyer has the potential to integrate backward by producing the product itself (for example,</a:t>
            </a:r>
            <a:r>
              <a:rPr lang="cs-CZ" altLang="cs-CZ" sz="1800">
                <a:latin typeface="Arial" panose="020B0604020202020204" pitchFamily="34" charset="0"/>
              </a:rPr>
              <a:t> </a:t>
            </a:r>
            <a:r>
              <a:rPr lang="en-US" altLang="cs-CZ" sz="1800">
                <a:latin typeface="Arial" panose="020B0604020202020204" pitchFamily="34" charset="0"/>
              </a:rPr>
              <a:t>a newspaper chain could make its own paper).</a:t>
            </a:r>
          </a:p>
          <a:p>
            <a:pPr marL="1085850" lvl="1" indent="-342900" eaLnBrk="1" hangingPunct="1">
              <a:spcBef>
                <a:spcPct val="0"/>
              </a:spcBef>
              <a:defRPr/>
            </a:pPr>
            <a:r>
              <a:rPr lang="en-US" altLang="cs-CZ" sz="1800">
                <a:latin typeface="Arial" panose="020B0604020202020204" pitchFamily="34" charset="0"/>
              </a:rPr>
              <a:t>Alternative suppliers are plentiful because the product is standard or undifferentiated (for</a:t>
            </a:r>
            <a:r>
              <a:rPr lang="cs-CZ" altLang="cs-CZ" sz="1800">
                <a:latin typeface="Arial" panose="020B0604020202020204" pitchFamily="34" charset="0"/>
              </a:rPr>
              <a:t> </a:t>
            </a:r>
            <a:r>
              <a:rPr lang="en-US" altLang="cs-CZ" sz="1800">
                <a:latin typeface="Arial" panose="020B0604020202020204" pitchFamily="34" charset="0"/>
              </a:rPr>
              <a:t>example, motorists can choose among many gas stations).</a:t>
            </a:r>
          </a:p>
          <a:p>
            <a:pPr marL="1085850" lvl="1" indent="-342900" eaLnBrk="1" hangingPunct="1">
              <a:spcBef>
                <a:spcPct val="0"/>
              </a:spcBef>
              <a:defRPr/>
            </a:pPr>
            <a:r>
              <a:rPr lang="en-US" altLang="cs-CZ" sz="1800">
                <a:latin typeface="Arial" panose="020B0604020202020204" pitchFamily="34" charset="0"/>
              </a:rPr>
              <a:t>Changing suppliers costs very little</a:t>
            </a:r>
            <a:r>
              <a:rPr lang="cs-CZ" altLang="cs-CZ" sz="1800">
                <a:latin typeface="Arial" panose="020B0604020202020204" pitchFamily="34" charset="0"/>
              </a:rPr>
              <a:t>.</a:t>
            </a:r>
          </a:p>
          <a:p>
            <a:pPr marL="1085850" lvl="1" indent="-342900" eaLnBrk="1" hangingPunct="1">
              <a:spcBef>
                <a:spcPct val="0"/>
              </a:spcBef>
              <a:defRPr/>
            </a:pPr>
            <a:r>
              <a:rPr lang="en-US" altLang="cs-CZ" sz="1800">
                <a:latin typeface="Arial" panose="020B0604020202020204" pitchFamily="34" charset="0"/>
              </a:rPr>
              <a:t>The purchased product represents a high percentage of a buyer’s costs, thus providing an</a:t>
            </a:r>
            <a:r>
              <a:rPr lang="cs-CZ" altLang="cs-CZ" sz="1800">
                <a:latin typeface="Arial" panose="020B0604020202020204" pitchFamily="34" charset="0"/>
              </a:rPr>
              <a:t> </a:t>
            </a:r>
            <a:r>
              <a:rPr lang="en-US" altLang="cs-CZ" sz="1800">
                <a:latin typeface="Arial" panose="020B0604020202020204" pitchFamily="34" charset="0"/>
              </a:rPr>
              <a:t>incentive to shop around for a lower price.</a:t>
            </a:r>
          </a:p>
          <a:p>
            <a:pPr marL="1085850" lvl="1" indent="-342900" eaLnBrk="1" hangingPunct="1">
              <a:spcBef>
                <a:spcPct val="0"/>
              </a:spcBef>
              <a:defRPr/>
            </a:pPr>
            <a:r>
              <a:rPr lang="en-US" altLang="cs-CZ" sz="1800">
                <a:latin typeface="Arial" panose="020B0604020202020204" pitchFamily="34" charset="0"/>
              </a:rPr>
              <a:t>A buyer earns low profits and is thus very sensitive to costs and service differences</a:t>
            </a:r>
            <a:r>
              <a:rPr lang="cs-CZ" altLang="cs-CZ" sz="1800">
                <a:latin typeface="Arial" panose="020B0604020202020204" pitchFamily="34" charset="0"/>
              </a:rPr>
              <a:t>.</a:t>
            </a:r>
          </a:p>
          <a:p>
            <a:pPr marL="1085850" lvl="1" indent="-342900" eaLnBrk="1" hangingPunct="1">
              <a:spcBef>
                <a:spcPct val="0"/>
              </a:spcBef>
              <a:defRPr/>
            </a:pPr>
            <a:r>
              <a:rPr lang="en-US" altLang="cs-CZ" sz="1800">
                <a:latin typeface="Arial" panose="020B0604020202020204" pitchFamily="34" charset="0"/>
              </a:rPr>
              <a:t>The purchased product is unimportant to the final quality or price of a buyer’s products or</a:t>
            </a:r>
            <a:r>
              <a:rPr lang="cs-CZ" altLang="cs-CZ" sz="1800">
                <a:latin typeface="Arial" panose="020B0604020202020204" pitchFamily="34" charset="0"/>
              </a:rPr>
              <a:t> </a:t>
            </a:r>
            <a:r>
              <a:rPr lang="en-US" altLang="cs-CZ" sz="1800">
                <a:latin typeface="Arial" panose="020B0604020202020204" pitchFamily="34" charset="0"/>
              </a:rPr>
              <a:t>services and thus can be easily substituted without affecting the final product adversely</a:t>
            </a:r>
            <a:r>
              <a:rPr lang="cs-CZ" altLang="cs-CZ" sz="1800">
                <a:latin typeface="Arial" panose="020B0604020202020204" pitchFamily="34" charset="0"/>
              </a:rPr>
              <a:t>.</a:t>
            </a:r>
          </a:p>
        </p:txBody>
      </p:sp>
    </p:spTree>
    <p:extLst>
      <p:ext uri="{BB962C8B-B14F-4D97-AF65-F5344CB8AC3E}">
        <p14:creationId xmlns:p14="http://schemas.microsoft.com/office/powerpoint/2010/main" val="19336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Bargaining Power of Suppliers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Suppliers can affect an industry through their ability to raise prices or reduce the quality of purchased</a:t>
            </a:r>
            <a:r>
              <a:rPr lang="cs-CZ" altLang="cs-CZ" sz="2200">
                <a:latin typeface="Arial" panose="020B0604020202020204" pitchFamily="34" charset="0"/>
              </a:rPr>
              <a:t> </a:t>
            </a:r>
            <a:r>
              <a:rPr lang="en-US" altLang="cs-CZ" sz="2200">
                <a:latin typeface="Arial" panose="020B0604020202020204" pitchFamily="34" charset="0"/>
              </a:rPr>
              <a:t>goods and services. A supplier or supplier group is powerful if some of the following</a:t>
            </a:r>
            <a:r>
              <a:rPr lang="cs-CZ" altLang="cs-CZ" sz="2200">
                <a:latin typeface="Arial" panose="020B0604020202020204" pitchFamily="34" charset="0"/>
              </a:rPr>
              <a:t> </a:t>
            </a:r>
            <a:r>
              <a:rPr lang="en-US" altLang="cs-CZ" sz="2200">
                <a:latin typeface="Arial" panose="020B0604020202020204" pitchFamily="34" charset="0"/>
              </a:rPr>
              <a:t>factors apply:</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supplier industry is dominated by a few companies, but it sells to many</a:t>
            </a:r>
            <a:r>
              <a:rPr lang="cs-CZ" altLang="cs-CZ" sz="1800">
                <a:latin typeface="Arial" panose="020B0604020202020204" pitchFamily="34" charset="0"/>
              </a:rPr>
              <a:t>.</a:t>
            </a:r>
            <a:endParaRPr lang="en-US"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Its product or service is unique and/or it has built up switching costs</a:t>
            </a:r>
            <a:r>
              <a:rPr lang="cs-CZ" altLang="cs-CZ" sz="1800">
                <a:latin typeface="Arial" panose="020B0604020202020204" pitchFamily="34" charset="0"/>
              </a:rPr>
              <a:t>.</a:t>
            </a:r>
          </a:p>
          <a:p>
            <a:pPr marL="1085850" lvl="1" indent="-342900" eaLnBrk="1" hangingPunct="1">
              <a:spcBef>
                <a:spcPct val="0"/>
              </a:spcBef>
              <a:defRPr/>
            </a:pPr>
            <a:r>
              <a:rPr lang="en-US" altLang="cs-CZ" sz="1800">
                <a:latin typeface="Arial" panose="020B0604020202020204" pitchFamily="34" charset="0"/>
              </a:rPr>
              <a:t>Substitutes are not readily available (for example, electricity).</a:t>
            </a:r>
          </a:p>
          <a:p>
            <a:pPr marL="1085850" lvl="1" indent="-342900" eaLnBrk="1" hangingPunct="1">
              <a:spcBef>
                <a:spcPct val="0"/>
              </a:spcBef>
              <a:defRPr/>
            </a:pPr>
            <a:r>
              <a:rPr lang="en-US" altLang="cs-CZ" sz="1800">
                <a:latin typeface="Arial" panose="020B0604020202020204" pitchFamily="34" charset="0"/>
              </a:rPr>
              <a:t>Suppliers are able to integrate forward and compete directly with their present customers</a:t>
            </a:r>
            <a:r>
              <a:rPr lang="cs-CZ" altLang="cs-CZ" sz="1800">
                <a:latin typeface="Arial" panose="020B0604020202020204" pitchFamily="34" charset="0"/>
              </a:rPr>
              <a:t> </a:t>
            </a:r>
            <a:r>
              <a:rPr lang="en-US" altLang="cs-CZ" sz="1800">
                <a:latin typeface="Arial" panose="020B0604020202020204" pitchFamily="34" charset="0"/>
              </a:rPr>
              <a:t>(for example, a microprocessor producer such as Intel can make PCs).</a:t>
            </a:r>
          </a:p>
          <a:p>
            <a:pPr marL="1085850" lvl="1" indent="-342900" eaLnBrk="1" hangingPunct="1">
              <a:spcBef>
                <a:spcPct val="0"/>
              </a:spcBef>
              <a:defRPr/>
            </a:pPr>
            <a:r>
              <a:rPr lang="en-US" altLang="cs-CZ" sz="1800">
                <a:latin typeface="Arial" panose="020B0604020202020204" pitchFamily="34" charset="0"/>
              </a:rPr>
              <a:t>A purchasing industry buys only a small portion of the supplier group’s goods and services</a:t>
            </a:r>
            <a:r>
              <a:rPr lang="cs-CZ" altLang="cs-CZ" sz="1800">
                <a:latin typeface="Arial" panose="020B0604020202020204" pitchFamily="34" charset="0"/>
              </a:rPr>
              <a:t> </a:t>
            </a:r>
            <a:r>
              <a:rPr lang="en-US" altLang="cs-CZ" sz="1800">
                <a:latin typeface="Arial" panose="020B0604020202020204" pitchFamily="34" charset="0"/>
              </a:rPr>
              <a:t>and is thus unimportant to the supplier</a:t>
            </a:r>
            <a:r>
              <a:rPr lang="cs-CZ" altLang="cs-CZ" sz="1800">
                <a:latin typeface="Arial" panose="020B0604020202020204" pitchFamily="34" charset="0"/>
              </a:rPr>
              <a:t>.</a:t>
            </a:r>
          </a:p>
        </p:txBody>
      </p:sp>
    </p:spTree>
    <p:extLst>
      <p:ext uri="{BB962C8B-B14F-4D97-AF65-F5344CB8AC3E}">
        <p14:creationId xmlns:p14="http://schemas.microsoft.com/office/powerpoint/2010/main" val="83656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TASK 3</a:t>
            </a:r>
            <a:endParaRPr lang="en-US" b="1" cap="all"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Apply the five forces model to McDonald`s</a:t>
            </a:r>
            <a:r>
              <a:rPr lang="cs-CZ" altLang="cs-CZ" sz="2200" dirty="0">
                <a:latin typeface="Arial" panose="020B0604020202020204" pitchFamily="34" charset="0"/>
              </a:rPr>
              <a:t> in </a:t>
            </a:r>
            <a:r>
              <a:rPr lang="cs-CZ" altLang="cs-CZ" sz="2200" dirty="0" err="1">
                <a:latin typeface="Arial" panose="020B0604020202020204" pitchFamily="34" charset="0"/>
              </a:rPr>
              <a:t>your</a:t>
            </a:r>
            <a:r>
              <a:rPr lang="cs-CZ" altLang="cs-CZ" sz="2200" dirty="0">
                <a:latin typeface="Arial" panose="020B0604020202020204" pitchFamily="34" charset="0"/>
              </a:rPr>
              <a:t> country.</a:t>
            </a:r>
            <a:endParaRPr lang="en-US"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What does this model tell you about the nature of competition in the industry?</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8973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According to Porter, </a:t>
            </a:r>
            <a:r>
              <a:rPr lang="en-US" altLang="cs-CZ" sz="2200" b="1">
                <a:latin typeface="Arial" panose="020B0604020202020204" pitchFamily="34" charset="0"/>
              </a:rPr>
              <a:t>world industries vary on a continuum from multidomestic to global</a:t>
            </a:r>
            <a:r>
              <a:rPr lang="cs-CZ" altLang="cs-CZ" sz="2200" b="1">
                <a:latin typeface="Arial" panose="020B0604020202020204" pitchFamily="34" charset="0"/>
              </a:rPr>
              <a:t>.</a:t>
            </a:r>
          </a:p>
          <a:p>
            <a:pPr marL="342900" indent="-342900" eaLnBrk="1" hangingPunct="1">
              <a:spcBef>
                <a:spcPct val="0"/>
              </a:spcBef>
              <a:defRPr/>
            </a:pPr>
            <a:endParaRPr lang="cs-CZ" altLang="cs-CZ" sz="2200" b="1">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Multidomestic industries </a:t>
            </a:r>
            <a:r>
              <a:rPr lang="en-US" altLang="cs-CZ" sz="2200">
                <a:latin typeface="Arial" panose="020B0604020202020204" pitchFamily="34" charset="0"/>
              </a:rPr>
              <a:t>are specific to each country or group of countries.</a:t>
            </a:r>
            <a:r>
              <a:rPr lang="cs-CZ" altLang="cs-CZ" sz="2200">
                <a:latin typeface="Arial" panose="020B0604020202020204" pitchFamily="34" charset="0"/>
              </a:rPr>
              <a:t> </a:t>
            </a:r>
            <a:r>
              <a:rPr lang="en-US" altLang="cs-CZ" sz="2200">
                <a:latin typeface="Arial" panose="020B0604020202020204" pitchFamily="34" charset="0"/>
              </a:rPr>
              <a:t>This type of international industry is a collection of essentially domestic industries, such as</a:t>
            </a:r>
            <a:r>
              <a:rPr lang="cs-CZ" altLang="cs-CZ" sz="2200">
                <a:latin typeface="Arial" panose="020B0604020202020204" pitchFamily="34" charset="0"/>
              </a:rPr>
              <a:t> </a:t>
            </a:r>
            <a:r>
              <a:rPr lang="en-US" altLang="cs-CZ" sz="2200">
                <a:latin typeface="Arial" panose="020B0604020202020204" pitchFamily="34" charset="0"/>
              </a:rPr>
              <a:t>retailing and insurance.</a:t>
            </a:r>
            <a:endParaRPr lang="cs-CZ" altLang="cs-CZ" sz="2200">
              <a:latin typeface="Arial" panose="020B0604020202020204" pitchFamily="34" charset="0"/>
            </a:endParaRPr>
          </a:p>
          <a:p>
            <a:pPr eaLnBrk="1" hangingPunct="1">
              <a:spcBef>
                <a:spcPct val="0"/>
              </a:spcBef>
              <a:buNone/>
              <a:defRPr/>
            </a:pP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activities in a subsidiary of a multinational corporation (MNC)</a:t>
            </a:r>
            <a:r>
              <a:rPr lang="cs-CZ" altLang="cs-CZ" sz="1800">
                <a:latin typeface="Arial" panose="020B0604020202020204" pitchFamily="34" charset="0"/>
              </a:rPr>
              <a:t> </a:t>
            </a:r>
            <a:r>
              <a:rPr lang="en-US" altLang="cs-CZ" sz="1800">
                <a:latin typeface="Arial" panose="020B0604020202020204" pitchFamily="34" charset="0"/>
              </a:rPr>
              <a:t>in this type of industry are essentially independent of the activities of the MNC’s subsidiaries</a:t>
            </a:r>
            <a:r>
              <a:rPr lang="cs-CZ" altLang="cs-CZ" sz="1800">
                <a:latin typeface="Arial" panose="020B0604020202020204" pitchFamily="34" charset="0"/>
              </a:rPr>
              <a:t> </a:t>
            </a:r>
            <a:r>
              <a:rPr lang="en-US" altLang="cs-CZ" sz="1800">
                <a:latin typeface="Arial" panose="020B0604020202020204" pitchFamily="34" charset="0"/>
              </a:rPr>
              <a:t>in other countries.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Within each country, it has a manufacturing facility to produce goods for</a:t>
            </a:r>
            <a:r>
              <a:rPr lang="cs-CZ" altLang="cs-CZ" sz="1800">
                <a:latin typeface="Arial" panose="020B0604020202020204" pitchFamily="34" charset="0"/>
              </a:rPr>
              <a:t> </a:t>
            </a:r>
            <a:r>
              <a:rPr lang="en-US" altLang="cs-CZ" sz="1800">
                <a:latin typeface="Arial" panose="020B0604020202020204" pitchFamily="34" charset="0"/>
              </a:rPr>
              <a:t>sale within that country.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MNC is thus able to tailor its products or services to the very</a:t>
            </a:r>
            <a:r>
              <a:rPr lang="cs-CZ" altLang="cs-CZ" sz="1800">
                <a:latin typeface="Arial" panose="020B0604020202020204" pitchFamily="34" charset="0"/>
              </a:rPr>
              <a:t> </a:t>
            </a:r>
            <a:r>
              <a:rPr lang="en-US" altLang="cs-CZ" sz="1800">
                <a:latin typeface="Arial" panose="020B0604020202020204" pitchFamily="34" charset="0"/>
              </a:rPr>
              <a:t>specific needs of consumers in a particular country or group of countries having similar societal</a:t>
            </a:r>
            <a:r>
              <a:rPr lang="cs-CZ" altLang="cs-CZ" sz="1800">
                <a:latin typeface="Arial" panose="020B0604020202020204" pitchFamily="34" charset="0"/>
              </a:rPr>
              <a:t> </a:t>
            </a:r>
            <a:r>
              <a:rPr lang="en-US" altLang="cs-CZ" sz="1800">
                <a:latin typeface="Arial" panose="020B0604020202020204" pitchFamily="34" charset="0"/>
              </a:rPr>
              <a:t>environments.</a:t>
            </a:r>
            <a:endParaRPr lang="cs-CZ" altLang="cs-CZ" sz="1800">
              <a:latin typeface="Arial" panose="020B0604020202020204" pitchFamily="34" charset="0"/>
            </a:endParaRPr>
          </a:p>
        </p:txBody>
      </p:sp>
    </p:spTree>
    <p:extLst>
      <p:ext uri="{BB962C8B-B14F-4D97-AF65-F5344CB8AC3E}">
        <p14:creationId xmlns:p14="http://schemas.microsoft.com/office/powerpoint/2010/main" val="2753105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Global industries</a:t>
            </a:r>
            <a:r>
              <a:rPr lang="en-US" altLang="cs-CZ" sz="2200">
                <a:latin typeface="Arial" panose="020B0604020202020204" pitchFamily="34" charset="0"/>
              </a:rPr>
              <a:t>, in contrast, </a:t>
            </a:r>
            <a:r>
              <a:rPr lang="en-US" altLang="cs-CZ" sz="2200" b="1" i="1">
                <a:latin typeface="Arial" panose="020B0604020202020204" pitchFamily="34" charset="0"/>
              </a:rPr>
              <a:t>operate worldwide</a:t>
            </a:r>
            <a:r>
              <a:rPr lang="en-US" altLang="cs-CZ" sz="2200">
                <a:latin typeface="Arial" panose="020B0604020202020204" pitchFamily="34" charset="0"/>
              </a:rPr>
              <a:t>, with MNCs making only small adjustments</a:t>
            </a:r>
            <a:r>
              <a:rPr lang="cs-CZ" altLang="cs-CZ" sz="2200">
                <a:latin typeface="Arial" panose="020B0604020202020204" pitchFamily="34" charset="0"/>
              </a:rPr>
              <a:t> </a:t>
            </a:r>
            <a:r>
              <a:rPr lang="en-US" altLang="cs-CZ" sz="2200">
                <a:latin typeface="Arial" panose="020B0604020202020204" pitchFamily="34" charset="0"/>
              </a:rPr>
              <a:t>for country-specific circumstances.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In a global industry an MNC’s activities in one</a:t>
            </a:r>
            <a:r>
              <a:rPr lang="cs-CZ" altLang="cs-CZ" sz="2200">
                <a:latin typeface="Arial" panose="020B0604020202020204" pitchFamily="34" charset="0"/>
              </a:rPr>
              <a:t> </a:t>
            </a:r>
            <a:r>
              <a:rPr lang="en-US" altLang="cs-CZ" sz="2200">
                <a:latin typeface="Arial" panose="020B0604020202020204" pitchFamily="34" charset="0"/>
              </a:rPr>
              <a:t>country are significantly affected by its activities in other countries.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MNCs in global industries</a:t>
            </a:r>
            <a:r>
              <a:rPr lang="cs-CZ" altLang="cs-CZ" sz="2200">
                <a:latin typeface="Arial" panose="020B0604020202020204" pitchFamily="34" charset="0"/>
              </a:rPr>
              <a:t> </a:t>
            </a:r>
            <a:r>
              <a:rPr lang="en-US" altLang="cs-CZ" sz="2200">
                <a:latin typeface="Arial" panose="020B0604020202020204" pitchFamily="34" charset="0"/>
              </a:rPr>
              <a:t>produce products or services in various locations throughout the world and sell them, making</a:t>
            </a:r>
            <a:r>
              <a:rPr lang="cs-CZ" altLang="cs-CZ" sz="2200">
                <a:latin typeface="Arial" panose="020B0604020202020204" pitchFamily="34" charset="0"/>
              </a:rPr>
              <a:t> </a:t>
            </a:r>
            <a:r>
              <a:rPr lang="en-US" altLang="cs-CZ" sz="2200">
                <a:latin typeface="Arial" panose="020B0604020202020204" pitchFamily="34" charset="0"/>
              </a:rPr>
              <a:t>only minor adjustments for specific country requirements.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Examples of global industries are</a:t>
            </a:r>
            <a:r>
              <a:rPr lang="cs-CZ" altLang="cs-CZ" sz="1800">
                <a:latin typeface="Arial" panose="020B0604020202020204" pitchFamily="34" charset="0"/>
              </a:rPr>
              <a:t> </a:t>
            </a:r>
            <a:r>
              <a:rPr lang="en-US" altLang="cs-CZ" sz="1800">
                <a:latin typeface="Arial" panose="020B0604020202020204" pitchFamily="34" charset="0"/>
              </a:rPr>
              <a:t>commercial aircraft, television sets, semiconductors, copiers, automobiles, watches, and tires.</a:t>
            </a:r>
            <a:endParaRPr lang="cs-CZ" altLang="cs-CZ" sz="1400">
              <a:latin typeface="Arial" panose="020B0604020202020204" pitchFamily="34" charset="0"/>
            </a:endParaRPr>
          </a:p>
        </p:txBody>
      </p:sp>
    </p:spTree>
    <p:extLst>
      <p:ext uri="{BB962C8B-B14F-4D97-AF65-F5344CB8AC3E}">
        <p14:creationId xmlns:p14="http://schemas.microsoft.com/office/powerpoint/2010/main" val="414526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Continuum of International Industries</a:t>
            </a:r>
            <a:endParaRPr lang="cs-CZ" altLang="cs-CZ" sz="1400">
              <a:latin typeface="Arial" panose="020B0604020202020204" pitchFamily="34" charset="0"/>
            </a:endParaRPr>
          </a:p>
        </p:txBody>
      </p:sp>
      <p:pic>
        <p:nvPicPr>
          <p:cNvPr id="2" name="Obrázek 1"/>
          <p:cNvPicPr>
            <a:picLocks noChangeAspect="1"/>
          </p:cNvPicPr>
          <p:nvPr/>
        </p:nvPicPr>
        <p:blipFill rotWithShape="1">
          <a:blip r:embed="rId2"/>
          <a:srcRect l="25678" t="40667" r="7036" b="27714"/>
          <a:stretch/>
        </p:blipFill>
        <p:spPr>
          <a:xfrm>
            <a:off x="437963" y="2298242"/>
            <a:ext cx="8277600" cy="2188028"/>
          </a:xfrm>
          <a:prstGeom prst="rect">
            <a:avLst/>
          </a:prstGeom>
        </p:spPr>
      </p:pic>
    </p:spTree>
    <p:extLst>
      <p:ext uri="{BB962C8B-B14F-4D97-AF65-F5344CB8AC3E}">
        <p14:creationId xmlns:p14="http://schemas.microsoft.com/office/powerpoint/2010/main" val="316631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Strategic</a:t>
            </a:r>
            <a:r>
              <a:rPr lang="cs-CZ" altLang="cs-CZ" sz="2200" dirty="0">
                <a:latin typeface="Arial" panose="020B0604020202020204" pitchFamily="34" charset="0"/>
              </a:rPr>
              <a:t> Management</a:t>
            </a:r>
            <a:r>
              <a:rPr lang="en-GB" altLang="cs-CZ" sz="2200" dirty="0">
                <a:latin typeface="Arial" panose="020B0604020202020204" pitchFamily="34" charset="0"/>
              </a:rPr>
              <a:t> </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Strategic</a:t>
            </a:r>
            <a:r>
              <a:rPr lang="cs-CZ" altLang="cs-CZ" sz="2200" dirty="0">
                <a:latin typeface="Arial" panose="020B0604020202020204" pitchFamily="34" charset="0"/>
              </a:rPr>
              <a:t> </a:t>
            </a:r>
            <a:r>
              <a:rPr lang="cs-CZ" altLang="cs-CZ" sz="2200" dirty="0" err="1">
                <a:latin typeface="Arial" panose="020B0604020202020204" pitchFamily="34" charset="0"/>
              </a:rPr>
              <a:t>Decision</a:t>
            </a:r>
            <a:r>
              <a:rPr lang="cs-CZ" altLang="cs-CZ" sz="2200" dirty="0">
                <a:latin typeface="Arial" panose="020B0604020202020204" pitchFamily="34" charset="0"/>
              </a:rPr>
              <a:t> </a:t>
            </a:r>
            <a:r>
              <a:rPr lang="cs-CZ" altLang="cs-CZ" sz="2200" dirty="0" err="1">
                <a:latin typeface="Arial" panose="020B0604020202020204" pitchFamily="34" charset="0"/>
              </a:rPr>
              <a:t>Making</a:t>
            </a:r>
            <a:r>
              <a:rPr lang="cs-CZ" altLang="cs-CZ" sz="2200" dirty="0">
                <a:latin typeface="Arial" panose="020B0604020202020204" pitchFamily="34" charset="0"/>
              </a:rPr>
              <a:t> </a:t>
            </a:r>
            <a:r>
              <a:rPr lang="cs-CZ" altLang="cs-CZ" sz="2200" dirty="0" err="1">
                <a:latin typeface="Arial" panose="020B0604020202020204" pitchFamily="34" charset="0"/>
              </a:rPr>
              <a:t>Process</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Strategic</a:t>
            </a:r>
            <a:r>
              <a:rPr lang="cs-CZ" altLang="cs-CZ" sz="2200" dirty="0">
                <a:latin typeface="Arial" panose="020B0604020202020204" pitchFamily="34" charset="0"/>
              </a:rPr>
              <a:t> Management </a:t>
            </a:r>
            <a:r>
              <a:rPr lang="cs-CZ" altLang="cs-CZ" sz="2200" dirty="0" err="1">
                <a:latin typeface="Arial" panose="020B0604020202020204" pitchFamily="34" charset="0"/>
              </a:rPr>
              <a:t>Process</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The factors that tend to determine </a:t>
            </a:r>
            <a:r>
              <a:rPr lang="en-US" altLang="cs-CZ" sz="2200">
                <a:latin typeface="Arial" panose="020B0604020202020204" pitchFamily="34" charset="0"/>
              </a:rPr>
              <a:t>whether an industry will be primarily multidomestic or</a:t>
            </a:r>
            <a:r>
              <a:rPr lang="cs-CZ" altLang="cs-CZ" sz="2200">
                <a:latin typeface="Arial" panose="020B0604020202020204" pitchFamily="34" charset="0"/>
              </a:rPr>
              <a:t> </a:t>
            </a:r>
            <a:r>
              <a:rPr lang="en-US" altLang="cs-CZ" sz="2200">
                <a:latin typeface="Arial" panose="020B0604020202020204" pitchFamily="34" charset="0"/>
              </a:rPr>
              <a:t>primarily global are:</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1085850" lvl="1" indent="-342900" eaLnBrk="1" hangingPunct="1">
              <a:spcBef>
                <a:spcPct val="0"/>
              </a:spcBef>
              <a:buFont typeface="+mj-lt"/>
              <a:buAutoNum type="arabicPeriod"/>
              <a:defRPr/>
            </a:pPr>
            <a:r>
              <a:rPr lang="en-US" altLang="cs-CZ" sz="2000">
                <a:latin typeface="Arial" panose="020B0604020202020204" pitchFamily="34" charset="0"/>
              </a:rPr>
              <a:t>Pressure for </a:t>
            </a:r>
            <a:r>
              <a:rPr lang="en-US" altLang="cs-CZ" sz="2000" b="1">
                <a:latin typeface="Arial" panose="020B0604020202020204" pitchFamily="34" charset="0"/>
              </a:rPr>
              <a:t>coordination within the MNCs </a:t>
            </a:r>
            <a:r>
              <a:rPr lang="en-US" altLang="cs-CZ" sz="2000">
                <a:latin typeface="Arial" panose="020B0604020202020204" pitchFamily="34" charset="0"/>
              </a:rPr>
              <a:t>operating in that industry</a:t>
            </a:r>
            <a:r>
              <a:rPr lang="cs-CZ" altLang="cs-CZ" sz="2000">
                <a:latin typeface="Arial" panose="020B0604020202020204" pitchFamily="34" charset="0"/>
              </a:rPr>
              <a:t>.</a:t>
            </a:r>
            <a:endParaRPr lang="en-US" altLang="cs-CZ" sz="2000">
              <a:latin typeface="Arial" panose="020B0604020202020204" pitchFamily="34" charset="0"/>
            </a:endParaRPr>
          </a:p>
          <a:p>
            <a:pPr marL="1085850" lvl="1" indent="-342900" eaLnBrk="1" hangingPunct="1">
              <a:spcBef>
                <a:spcPct val="0"/>
              </a:spcBef>
              <a:buFont typeface="+mj-lt"/>
              <a:buAutoNum type="arabicPeriod"/>
              <a:defRPr/>
            </a:pPr>
            <a:r>
              <a:rPr lang="en-US" altLang="cs-CZ" sz="2000">
                <a:latin typeface="Arial" panose="020B0604020202020204" pitchFamily="34" charset="0"/>
              </a:rPr>
              <a:t>Pressure for </a:t>
            </a:r>
            <a:r>
              <a:rPr lang="en-US" altLang="cs-CZ" sz="2000" b="1">
                <a:latin typeface="Arial" panose="020B0604020202020204" pitchFamily="34" charset="0"/>
              </a:rPr>
              <a:t>local responsiveness </a:t>
            </a:r>
            <a:r>
              <a:rPr lang="en-US" altLang="cs-CZ" sz="2000">
                <a:latin typeface="Arial" panose="020B0604020202020204" pitchFamily="34" charset="0"/>
              </a:rPr>
              <a:t>on the part of individual country markets</a:t>
            </a:r>
            <a:r>
              <a:rPr lang="cs-CZ" altLang="cs-CZ" sz="20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Between these two extremes lie a number of industries with varying characteristics of both</a:t>
            </a:r>
            <a:r>
              <a:rPr lang="cs-CZ" altLang="cs-CZ" sz="2200">
                <a:latin typeface="Arial" panose="020B0604020202020204" pitchFamily="34" charset="0"/>
              </a:rPr>
              <a:t> </a:t>
            </a:r>
            <a:r>
              <a:rPr lang="en-US" altLang="cs-CZ" sz="2200">
                <a:latin typeface="Arial" panose="020B0604020202020204" pitchFamily="34" charset="0"/>
              </a:rPr>
              <a:t>multidomestic and global industries. These are </a:t>
            </a:r>
            <a:r>
              <a:rPr lang="en-US" altLang="cs-CZ" sz="2200" b="1">
                <a:latin typeface="Arial" panose="020B0604020202020204" pitchFamily="34" charset="0"/>
              </a:rPr>
              <a:t>regional industries</a:t>
            </a:r>
            <a:r>
              <a:rPr lang="en-US" altLang="cs-CZ" sz="2200">
                <a:latin typeface="Arial" panose="020B0604020202020204" pitchFamily="34" charset="0"/>
              </a:rPr>
              <a:t>, in which MNCs primarily</a:t>
            </a:r>
            <a:r>
              <a:rPr lang="cs-CZ" altLang="cs-CZ" sz="2200">
                <a:latin typeface="Arial" panose="020B0604020202020204" pitchFamily="34" charset="0"/>
              </a:rPr>
              <a:t> </a:t>
            </a:r>
            <a:r>
              <a:rPr lang="en-US" altLang="cs-CZ" sz="2200">
                <a:latin typeface="Arial" panose="020B0604020202020204" pitchFamily="34" charset="0"/>
              </a:rPr>
              <a:t>coordinate their activities within regions, such as the Americas or Asia</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288886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MARKET</a:t>
            </a:r>
            <a:r>
              <a:rPr lang="en-US" altLang="cs-CZ" sz="2400" b="1" cap="all" dirty="0">
                <a:latin typeface="Arial" panose="020B0604020202020204" pitchFamily="34" charset="0"/>
              </a:rPr>
              <a:t>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163629" y="1179215"/>
            <a:ext cx="8912994" cy="564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sz="2000" b="1" dirty="0">
                <a:latin typeface="Arial" panose="020B0604020202020204" pitchFamily="34" charset="0"/>
              </a:rPr>
              <a:t>M</a:t>
            </a:r>
            <a:r>
              <a:rPr lang="en-GB" sz="2000" b="1" dirty="0" err="1">
                <a:latin typeface="Arial" panose="020B0604020202020204" pitchFamily="34" charset="0"/>
              </a:rPr>
              <a:t>arket</a:t>
            </a:r>
            <a:r>
              <a:rPr lang="en-GB" sz="2000" b="1" dirty="0">
                <a:latin typeface="Arial" panose="020B0604020202020204" pitchFamily="34" charset="0"/>
              </a:rPr>
              <a:t> </a:t>
            </a:r>
            <a:r>
              <a:rPr lang="en-GB" sz="2000" dirty="0">
                <a:latin typeface="Arial" panose="020B0604020202020204" pitchFamily="34" charset="0"/>
              </a:rPr>
              <a:t>consists of individuals and organizations which are interested and willing to buy a particular product to obtain benefits that will satisfy a specific need or want and who have the resources to engage in such a transaction</a:t>
            </a:r>
            <a:r>
              <a:rPr lang="cs-CZ" sz="2000" dirty="0">
                <a:latin typeface="Arial" panose="020B0604020202020204" pitchFamily="34" charset="0"/>
              </a:rPr>
              <a:t>.</a:t>
            </a:r>
          </a:p>
          <a:p>
            <a:pPr marL="342900" indent="-342900" eaLnBrk="1" hangingPunct="1">
              <a:spcBef>
                <a:spcPct val="0"/>
              </a:spcBef>
              <a:defRPr/>
            </a:pPr>
            <a:r>
              <a:rPr lang="en-GB" sz="2000" dirty="0">
                <a:latin typeface="Arial" panose="020B0604020202020204" pitchFamily="34" charset="0"/>
              </a:rPr>
              <a:t>In the market we can to find these </a:t>
            </a:r>
            <a:r>
              <a:rPr lang="en-GB" sz="2000" b="1" i="1" dirty="0">
                <a:latin typeface="Arial" panose="020B0604020202020204" pitchFamily="34" charset="0"/>
              </a:rPr>
              <a:t>market subjects</a:t>
            </a:r>
            <a:r>
              <a:rPr lang="en-GB" sz="2000" dirty="0">
                <a:latin typeface="Arial" panose="020B0604020202020204" pitchFamily="34" charset="0"/>
              </a:rPr>
              <a:t>:</a:t>
            </a:r>
            <a:r>
              <a:rPr lang="cs-CZ" sz="2000" dirty="0">
                <a:latin typeface="Arial" panose="020B0604020202020204" pitchFamily="34" charset="0"/>
              </a:rPr>
              <a:t> </a:t>
            </a:r>
            <a:r>
              <a:rPr lang="cs-CZ" sz="2000" dirty="0" err="1">
                <a:latin typeface="Arial" panose="020B0604020202020204" pitchFamily="34" charset="0"/>
              </a:rPr>
              <a:t>buyers</a:t>
            </a:r>
            <a:r>
              <a:rPr lang="cs-CZ" sz="2000" dirty="0">
                <a:latin typeface="Arial" panose="020B0604020202020204" pitchFamily="34" charset="0"/>
              </a:rPr>
              <a:t>, </a:t>
            </a:r>
            <a:r>
              <a:rPr lang="cs-CZ" sz="2000" dirty="0" err="1">
                <a:latin typeface="Arial" panose="020B0604020202020204" pitchFamily="34" charset="0"/>
              </a:rPr>
              <a:t>organizational</a:t>
            </a:r>
            <a:r>
              <a:rPr lang="cs-CZ" sz="2000" dirty="0">
                <a:latin typeface="Arial" panose="020B0604020202020204" pitchFamily="34" charset="0"/>
              </a:rPr>
              <a:t> </a:t>
            </a:r>
            <a:r>
              <a:rPr lang="cs-CZ" sz="2000" dirty="0" err="1">
                <a:latin typeface="Arial" panose="020B0604020202020204" pitchFamily="34" charset="0"/>
              </a:rPr>
              <a:t>buyers</a:t>
            </a:r>
            <a:r>
              <a:rPr lang="cs-CZ" sz="2000" dirty="0">
                <a:latin typeface="Arial" panose="020B0604020202020204" pitchFamily="34" charset="0"/>
              </a:rPr>
              <a:t>, </a:t>
            </a:r>
            <a:r>
              <a:rPr lang="cs-CZ" sz="2000" dirty="0" err="1">
                <a:latin typeface="Arial" panose="020B0604020202020204" pitchFamily="34" charset="0"/>
              </a:rPr>
              <a:t>competition</a:t>
            </a:r>
            <a:r>
              <a:rPr lang="cs-CZ" sz="2000" dirty="0">
                <a:latin typeface="Arial" panose="020B0604020202020204" pitchFamily="34" charset="0"/>
              </a:rPr>
              <a:t>, </a:t>
            </a:r>
            <a:r>
              <a:rPr lang="cs-CZ" sz="2000" dirty="0" err="1">
                <a:latin typeface="Arial" panose="020B0604020202020204" pitchFamily="34" charset="0"/>
              </a:rPr>
              <a:t>publics</a:t>
            </a:r>
            <a:endParaRPr lang="cs-CZ" sz="2000" dirty="0">
              <a:latin typeface="Arial" panose="020B0604020202020204" pitchFamily="34" charset="0"/>
            </a:endParaRPr>
          </a:p>
          <a:p>
            <a:pPr marL="355600" indent="-355600"/>
            <a:r>
              <a:rPr lang="en-GB" sz="2000" dirty="0">
                <a:latin typeface="Arial" panose="020B0604020202020204" pitchFamily="34" charset="0"/>
              </a:rPr>
              <a:t>Market is usually measured by dollar (euro) sales and/or unit sales for a defined product-market and specified time period. For measurement of market we can use these three measures: </a:t>
            </a:r>
            <a:endParaRPr lang="cs-CZ" sz="2000" dirty="0">
              <a:latin typeface="Arial" panose="020B0604020202020204" pitchFamily="34" charset="0"/>
            </a:endParaRPr>
          </a:p>
          <a:p>
            <a:pPr lvl="1"/>
            <a:r>
              <a:rPr lang="en-GB" sz="1800" i="1" dirty="0">
                <a:latin typeface="Arial" panose="020B0604020202020204" pitchFamily="34" charset="0"/>
              </a:rPr>
              <a:t>Market potential</a:t>
            </a:r>
            <a:r>
              <a:rPr lang="en-GB" sz="1800" dirty="0">
                <a:latin typeface="Arial" panose="020B0604020202020204" pitchFamily="34" charset="0"/>
              </a:rPr>
              <a:t> is an estimate of the maximum possible sales of a product, a group of products or a service for an entire industry during a specified time period. </a:t>
            </a:r>
            <a:endParaRPr lang="cs-CZ" sz="1800" dirty="0">
              <a:latin typeface="Arial" panose="020B0604020202020204" pitchFamily="34" charset="0"/>
            </a:endParaRPr>
          </a:p>
          <a:p>
            <a:pPr lvl="1"/>
            <a:r>
              <a:rPr lang="en-GB" sz="1800" i="1" dirty="0">
                <a:latin typeface="Arial" panose="020B0604020202020204" pitchFamily="34" charset="0"/>
              </a:rPr>
              <a:t>Market size</a:t>
            </a:r>
            <a:r>
              <a:rPr lang="en-GB" sz="1800" dirty="0">
                <a:latin typeface="Arial" panose="020B0604020202020204" pitchFamily="34" charset="0"/>
              </a:rPr>
              <a:t> (market capacity) is total sales of product, a group of product or a service of the defined industry during a specified time period.</a:t>
            </a:r>
            <a:endParaRPr lang="cs-CZ" sz="1800" dirty="0">
              <a:latin typeface="Arial" panose="020B0604020202020204" pitchFamily="34" charset="0"/>
            </a:endParaRPr>
          </a:p>
          <a:p>
            <a:pPr lvl="1"/>
            <a:r>
              <a:rPr lang="en-GB" sz="1800" i="1" dirty="0">
                <a:latin typeface="Arial" panose="020B0604020202020204" pitchFamily="34" charset="0"/>
              </a:rPr>
              <a:t>Market share</a:t>
            </a:r>
            <a:r>
              <a:rPr lang="en-GB" sz="1800" dirty="0">
                <a:latin typeface="Arial" panose="020B0604020202020204" pitchFamily="34" charset="0"/>
              </a:rPr>
              <a:t> is defined as the sales of product, a group of product or a service of the particular company in the defined industry during a specified time period.</a:t>
            </a:r>
            <a:endParaRPr lang="cs-CZ" sz="1800" dirty="0">
              <a:latin typeface="Arial" panose="020B0604020202020204" pitchFamily="34" charset="0"/>
            </a:endParaRPr>
          </a:p>
          <a:p>
            <a:pPr marL="342900" indent="-342900" eaLnBrk="1" hangingPunct="1">
              <a:spcBef>
                <a:spcPct val="0"/>
              </a:spcBef>
              <a:defRPr/>
            </a:pPr>
            <a:r>
              <a:rPr lang="en-GB" sz="2000" b="1" dirty="0">
                <a:latin typeface="Arial" panose="020B0604020202020204" pitchFamily="34" charset="0"/>
              </a:rPr>
              <a:t>Market research </a:t>
            </a:r>
            <a:r>
              <a:rPr lang="en-GB" sz="2000" dirty="0">
                <a:latin typeface="Arial" panose="020B0604020202020204" pitchFamily="34" charset="0"/>
              </a:rPr>
              <a:t>is method for monitoring and </a:t>
            </a:r>
            <a:r>
              <a:rPr lang="en-GB" sz="2000" dirty="0" err="1">
                <a:latin typeface="Arial" panose="020B0604020202020204" pitchFamily="34" charset="0"/>
              </a:rPr>
              <a:t>analyzing</a:t>
            </a:r>
            <a:r>
              <a:rPr lang="en-GB" sz="2000" dirty="0">
                <a:latin typeface="Arial" panose="020B0604020202020204" pitchFamily="34" charset="0"/>
              </a:rPr>
              <a:t> of markets, subject of markets, companies etc.</a:t>
            </a:r>
            <a:endParaRPr lang="cs-CZ" altLang="cs-CZ" sz="2000" dirty="0">
              <a:latin typeface="Arial" panose="020B0604020202020204" pitchFamily="34" charset="0"/>
            </a:endParaRPr>
          </a:p>
        </p:txBody>
      </p:sp>
    </p:spTree>
    <p:extLst>
      <p:ext uri="{BB962C8B-B14F-4D97-AF65-F5344CB8AC3E}">
        <p14:creationId xmlns:p14="http://schemas.microsoft.com/office/powerpoint/2010/main" val="14666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INTERNAL SCANNING</a:t>
            </a:r>
            <a:r>
              <a:rPr lang="en-US" altLang="cs-CZ" sz="2400" b="1" cap="all" dirty="0">
                <a:latin typeface="Arial" panose="020B0604020202020204" pitchFamily="34" charset="0"/>
              </a:rPr>
              <a:t> </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Analysts must also look within the </a:t>
            </a:r>
            <a:r>
              <a:rPr lang="en-US" altLang="cs-CZ" sz="2200" b="1" dirty="0">
                <a:latin typeface="Arial" panose="020B0604020202020204" pitchFamily="34" charset="0"/>
              </a:rPr>
              <a:t>corporation</a:t>
            </a:r>
            <a:r>
              <a:rPr lang="cs-CZ" altLang="cs-CZ" sz="2200" b="1" dirty="0">
                <a:latin typeface="Arial" panose="020B0604020202020204" pitchFamily="34" charset="0"/>
              </a:rPr>
              <a:t> </a:t>
            </a:r>
            <a:r>
              <a:rPr lang="en-US" altLang="cs-CZ" sz="2200" b="1" dirty="0">
                <a:latin typeface="Arial" panose="020B0604020202020204" pitchFamily="34" charset="0"/>
              </a:rPr>
              <a:t>itself to identify internal strategic factors</a:t>
            </a:r>
            <a:r>
              <a:rPr lang="cs-CZ" altLang="cs-CZ" sz="2200" dirty="0">
                <a:latin typeface="Arial" panose="020B0604020202020204" pitchFamily="34" charset="0"/>
              </a:rPr>
              <a:t> - </a:t>
            </a:r>
            <a:r>
              <a:rPr lang="en-US" altLang="cs-CZ" sz="2200" i="1" dirty="0">
                <a:latin typeface="Arial" panose="020B0604020202020204" pitchFamily="34" charset="0"/>
              </a:rPr>
              <a:t>critical strengths and weaknesses </a:t>
            </a:r>
            <a:r>
              <a:rPr lang="en-US" altLang="cs-CZ" sz="2200" dirty="0">
                <a:latin typeface="Arial" panose="020B0604020202020204" pitchFamily="34" charset="0"/>
              </a:rPr>
              <a:t>that are</a:t>
            </a:r>
            <a:r>
              <a:rPr lang="cs-CZ" altLang="cs-CZ" sz="2200" dirty="0">
                <a:latin typeface="Arial" panose="020B0604020202020204" pitchFamily="34" charset="0"/>
              </a:rPr>
              <a:t> </a:t>
            </a:r>
            <a:r>
              <a:rPr lang="en-US" altLang="cs-CZ" sz="2200" dirty="0">
                <a:latin typeface="Arial" panose="020B0604020202020204" pitchFamily="34" charset="0"/>
              </a:rPr>
              <a:t>likely to determine whether a firm will be able to take advantage of opportunities while avoiding</a:t>
            </a:r>
            <a:r>
              <a:rPr lang="cs-CZ" altLang="cs-CZ" sz="2200" dirty="0">
                <a:latin typeface="Arial" panose="020B0604020202020204" pitchFamily="34" charset="0"/>
              </a:rPr>
              <a:t> </a:t>
            </a:r>
            <a:r>
              <a:rPr lang="en-US" altLang="cs-CZ" sz="2200" dirty="0">
                <a:latin typeface="Arial" panose="020B0604020202020204" pitchFamily="34" charset="0"/>
              </a:rPr>
              <a:t>threats.</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This </a:t>
            </a:r>
            <a:r>
              <a:rPr lang="en-US" altLang="cs-CZ" sz="2200" i="1" dirty="0">
                <a:latin typeface="Arial" panose="020B0604020202020204" pitchFamily="34" charset="0"/>
              </a:rPr>
              <a:t>internal scanning</a:t>
            </a:r>
            <a:r>
              <a:rPr lang="en-US" altLang="cs-CZ" sz="2200" dirty="0">
                <a:latin typeface="Arial" panose="020B0604020202020204" pitchFamily="34" charset="0"/>
              </a:rPr>
              <a:t>, often referred to as </a:t>
            </a:r>
            <a:r>
              <a:rPr lang="en-US" altLang="cs-CZ" sz="2200" b="1" dirty="0">
                <a:latin typeface="Arial" panose="020B0604020202020204" pitchFamily="34" charset="0"/>
              </a:rPr>
              <a:t>organizational analysis</a:t>
            </a:r>
            <a:r>
              <a:rPr lang="en-US" altLang="cs-CZ" sz="2200" dirty="0">
                <a:latin typeface="Arial" panose="020B0604020202020204" pitchFamily="34" charset="0"/>
              </a:rPr>
              <a:t>, is concerned</a:t>
            </a:r>
            <a:r>
              <a:rPr lang="cs-CZ" altLang="cs-CZ" sz="2200" dirty="0">
                <a:latin typeface="Arial" panose="020B0604020202020204" pitchFamily="34" charset="0"/>
              </a:rPr>
              <a:t> </a:t>
            </a:r>
            <a:r>
              <a:rPr lang="en-US" altLang="cs-CZ" sz="2200" dirty="0">
                <a:latin typeface="Arial" panose="020B0604020202020204" pitchFamily="34" charset="0"/>
              </a:rPr>
              <a:t>with identifying and developing an organization’s resources and competencies.</a:t>
            </a:r>
            <a:endParaRPr lang="en-GB" altLang="cs-CZ" sz="18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415449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RESOURCES AND CAPABILITIES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Resources are an organization’s assets and are thus the basic building blocks of the organization.</a:t>
            </a:r>
            <a:r>
              <a:rPr lang="cs-CZ" altLang="cs-CZ" sz="2200" dirty="0">
                <a:latin typeface="Arial" panose="020B0604020202020204" pitchFamily="34" charset="0"/>
              </a:rPr>
              <a:t> </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They include </a:t>
            </a:r>
            <a:r>
              <a:rPr lang="en-US" altLang="cs-CZ" sz="2200" b="1" dirty="0">
                <a:latin typeface="Arial" panose="020B0604020202020204" pitchFamily="34" charset="0"/>
              </a:rPr>
              <a:t>tangible assets</a:t>
            </a:r>
            <a:r>
              <a:rPr lang="en-US" altLang="cs-CZ" sz="2200" dirty="0">
                <a:latin typeface="Arial" panose="020B0604020202020204" pitchFamily="34" charset="0"/>
              </a:rPr>
              <a:t>, such as its </a:t>
            </a:r>
            <a:r>
              <a:rPr lang="en-US" altLang="cs-CZ" sz="2200" i="1" dirty="0">
                <a:latin typeface="Arial" panose="020B0604020202020204" pitchFamily="34" charset="0"/>
              </a:rPr>
              <a:t>plant, equipment, finances, and location, human</a:t>
            </a:r>
            <a:r>
              <a:rPr lang="cs-CZ" altLang="cs-CZ" sz="2200" i="1" dirty="0">
                <a:latin typeface="Arial" panose="020B0604020202020204" pitchFamily="34" charset="0"/>
              </a:rPr>
              <a:t> </a:t>
            </a:r>
            <a:r>
              <a:rPr lang="en-US" altLang="cs-CZ" sz="2200" i="1" dirty="0">
                <a:latin typeface="Arial" panose="020B0604020202020204" pitchFamily="34" charset="0"/>
              </a:rPr>
              <a:t>assets, in terms of the number of employees, their skills, and motivation</a:t>
            </a:r>
            <a:r>
              <a:rPr lang="en-US" altLang="cs-CZ" sz="2200" dirty="0">
                <a:latin typeface="Arial" panose="020B0604020202020204" pitchFamily="34" charset="0"/>
              </a:rPr>
              <a:t>, and </a:t>
            </a:r>
            <a:r>
              <a:rPr lang="en-US" altLang="cs-CZ" sz="2200" b="1" dirty="0">
                <a:latin typeface="Arial" panose="020B0604020202020204" pitchFamily="34" charset="0"/>
              </a:rPr>
              <a:t>intangible assets</a:t>
            </a:r>
            <a:r>
              <a:rPr lang="en-US" altLang="cs-CZ" sz="2200" dirty="0">
                <a:latin typeface="Arial" panose="020B0604020202020204" pitchFamily="34" charset="0"/>
              </a:rPr>
              <a:t>,</a:t>
            </a:r>
            <a:r>
              <a:rPr lang="cs-CZ" altLang="cs-CZ" sz="2200" dirty="0">
                <a:latin typeface="Arial" panose="020B0604020202020204" pitchFamily="34" charset="0"/>
              </a:rPr>
              <a:t> </a:t>
            </a:r>
            <a:r>
              <a:rPr lang="en-US" altLang="cs-CZ" sz="2200" dirty="0">
                <a:latin typeface="Arial" panose="020B0604020202020204" pitchFamily="34" charset="0"/>
              </a:rPr>
              <a:t>such as its </a:t>
            </a:r>
            <a:r>
              <a:rPr lang="en-US" altLang="cs-CZ" sz="2200" i="1" dirty="0">
                <a:latin typeface="Arial" panose="020B0604020202020204" pitchFamily="34" charset="0"/>
              </a:rPr>
              <a:t>technology (patents and copyrights), culture, and reputation</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Capabilities</a:t>
            </a:r>
            <a:r>
              <a:rPr lang="en-US" altLang="cs-CZ" sz="2200" dirty="0">
                <a:latin typeface="Arial" panose="020B0604020202020204" pitchFamily="34" charset="0"/>
              </a:rPr>
              <a:t> refer to</a:t>
            </a:r>
            <a:r>
              <a:rPr lang="cs-CZ" altLang="cs-CZ" sz="2200" dirty="0">
                <a:latin typeface="Arial" panose="020B0604020202020204" pitchFamily="34" charset="0"/>
              </a:rPr>
              <a:t> </a:t>
            </a:r>
            <a:r>
              <a:rPr lang="en-US" altLang="cs-CZ" sz="2200" dirty="0">
                <a:latin typeface="Arial" panose="020B0604020202020204" pitchFamily="34" charset="0"/>
              </a:rPr>
              <a:t>a corporation’s ability to exploit its resources. </a:t>
            </a:r>
            <a:endParaRPr lang="cs-CZ"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 capability is functionally based and is resident in a</a:t>
            </a:r>
            <a:r>
              <a:rPr lang="cs-CZ" altLang="cs-CZ" sz="1800" dirty="0">
                <a:latin typeface="Arial" panose="020B0604020202020204" pitchFamily="34" charset="0"/>
              </a:rPr>
              <a:t> </a:t>
            </a:r>
            <a:r>
              <a:rPr lang="en-US" altLang="cs-CZ" sz="1800" dirty="0">
                <a:latin typeface="Arial" panose="020B0604020202020204" pitchFamily="34" charset="0"/>
              </a:rPr>
              <a:t>particular function. Thus, there are marketing capabilities, manufacturing capabilities, and human</a:t>
            </a:r>
            <a:r>
              <a:rPr lang="cs-CZ" altLang="cs-CZ" sz="1800" dirty="0">
                <a:latin typeface="Arial" panose="020B0604020202020204" pitchFamily="34" charset="0"/>
              </a:rPr>
              <a:t> </a:t>
            </a:r>
            <a:r>
              <a:rPr lang="en-US" altLang="cs-CZ" sz="1800" dirty="0">
                <a:latin typeface="Arial" panose="020B0604020202020204" pitchFamily="34" charset="0"/>
              </a:rPr>
              <a:t>resource management capabilities. When these capabilities are constantly being changed</a:t>
            </a:r>
            <a:r>
              <a:rPr lang="cs-CZ" altLang="cs-CZ" sz="1800" dirty="0">
                <a:latin typeface="Arial" panose="020B0604020202020204" pitchFamily="34" charset="0"/>
              </a:rPr>
              <a:t> </a:t>
            </a:r>
            <a:r>
              <a:rPr lang="en-US" altLang="cs-CZ" sz="1800" dirty="0">
                <a:latin typeface="Arial" panose="020B0604020202020204" pitchFamily="34" charset="0"/>
              </a:rPr>
              <a:t>and reconfigured to make them more adaptive to an uncertain environment, they are called</a:t>
            </a:r>
            <a:r>
              <a:rPr lang="cs-CZ" altLang="cs-CZ" sz="1800" dirty="0">
                <a:latin typeface="Arial" panose="020B0604020202020204" pitchFamily="34" charset="0"/>
              </a:rPr>
              <a:t> </a:t>
            </a:r>
            <a:r>
              <a:rPr lang="en-US" altLang="cs-CZ" sz="1800" b="1" dirty="0">
                <a:latin typeface="Arial" panose="020B0604020202020204" pitchFamily="34" charset="0"/>
              </a:rPr>
              <a:t>dynamic capabilities.</a:t>
            </a:r>
            <a:endParaRPr lang="cs-CZ" altLang="cs-CZ" sz="1800" b="1"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9580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558924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a:t>Resources</a:t>
            </a:r>
            <a:endParaRPr lang="cs-CZ" dirty="0"/>
          </a:p>
        </p:txBody>
      </p:sp>
      <p:pic>
        <p:nvPicPr>
          <p:cNvPr id="5" name="Zástupný symbol pro obsah 3" descr="resource-based-view-model.png"/>
          <p:cNvPicPr>
            <a:picLocks noChangeAspect="1"/>
          </p:cNvPicPr>
          <p:nvPr/>
        </p:nvPicPr>
        <p:blipFill>
          <a:blip r:embed="rId2" cstate="print"/>
          <a:stretch>
            <a:fillRect/>
          </a:stretch>
        </p:blipFill>
        <p:spPr>
          <a:xfrm>
            <a:off x="1331641" y="1667943"/>
            <a:ext cx="6264695" cy="3813792"/>
          </a:xfrm>
          <a:prstGeom prst="rect">
            <a:avLst/>
          </a:prstGeom>
        </p:spPr>
      </p:pic>
    </p:spTree>
    <p:extLst>
      <p:ext uri="{BB962C8B-B14F-4D97-AF65-F5344CB8AC3E}">
        <p14:creationId xmlns:p14="http://schemas.microsoft.com/office/powerpoint/2010/main" val="2666778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558924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a:t>Resources</a:t>
            </a:r>
            <a:r>
              <a:rPr lang="cs-CZ" dirty="0"/>
              <a:t> and </a:t>
            </a:r>
            <a:r>
              <a:rPr lang="cs-CZ" dirty="0" err="1"/>
              <a:t>Capabilities</a:t>
            </a:r>
            <a:endParaRPr lang="cs-CZ" dirty="0"/>
          </a:p>
        </p:txBody>
      </p:sp>
      <p:sp>
        <p:nvSpPr>
          <p:cNvPr id="5" name="Obdélník 4"/>
          <p:cNvSpPr/>
          <p:nvPr/>
        </p:nvSpPr>
        <p:spPr>
          <a:xfrm>
            <a:off x="827584" y="184482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Resources</a:t>
            </a:r>
            <a:endParaRPr lang="cs-CZ" sz="1600" b="1" dirty="0">
              <a:solidFill>
                <a:srgbClr val="000000"/>
              </a:solidFill>
            </a:endParaRPr>
          </a:p>
        </p:txBody>
      </p:sp>
      <p:sp>
        <p:nvSpPr>
          <p:cNvPr id="6" name="Obdélník 5"/>
          <p:cNvSpPr/>
          <p:nvPr/>
        </p:nvSpPr>
        <p:spPr>
          <a:xfrm>
            <a:off x="832580" y="309487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Core</a:t>
            </a:r>
            <a:r>
              <a:rPr lang="cs-CZ" sz="1600" b="1" dirty="0">
                <a:solidFill>
                  <a:srgbClr val="000000"/>
                </a:solidFill>
              </a:rPr>
              <a:t> </a:t>
            </a:r>
            <a:r>
              <a:rPr lang="cs-CZ" sz="1600" b="1" dirty="0" err="1">
                <a:solidFill>
                  <a:srgbClr val="000000"/>
                </a:solidFill>
              </a:rPr>
              <a:t>Competencies</a:t>
            </a:r>
            <a:endParaRPr lang="cs-CZ" sz="1600" b="1" dirty="0">
              <a:solidFill>
                <a:srgbClr val="000000"/>
              </a:solidFill>
            </a:endParaRPr>
          </a:p>
        </p:txBody>
      </p:sp>
      <p:sp>
        <p:nvSpPr>
          <p:cNvPr id="7" name="Obdélník 6"/>
          <p:cNvSpPr/>
          <p:nvPr/>
        </p:nvSpPr>
        <p:spPr>
          <a:xfrm>
            <a:off x="827584" y="440386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Capabilities</a:t>
            </a:r>
            <a:endParaRPr lang="cs-CZ" sz="1600" b="1" dirty="0">
              <a:solidFill>
                <a:srgbClr val="000000"/>
              </a:solidFill>
            </a:endParaRPr>
          </a:p>
        </p:txBody>
      </p:sp>
      <p:sp>
        <p:nvSpPr>
          <p:cNvPr id="8" name="Obdélník 7"/>
          <p:cNvSpPr/>
          <p:nvPr/>
        </p:nvSpPr>
        <p:spPr>
          <a:xfrm>
            <a:off x="3295950" y="315381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Activities</a:t>
            </a:r>
            <a:r>
              <a:rPr lang="cs-CZ" sz="1600" b="1" dirty="0">
                <a:solidFill>
                  <a:srgbClr val="000000"/>
                </a:solidFill>
              </a:rPr>
              <a:t> </a:t>
            </a:r>
          </a:p>
        </p:txBody>
      </p:sp>
      <p:sp>
        <p:nvSpPr>
          <p:cNvPr id="9" name="Obdélník 8"/>
          <p:cNvSpPr/>
          <p:nvPr/>
        </p:nvSpPr>
        <p:spPr>
          <a:xfrm>
            <a:off x="4860032" y="315381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1" name="Obdélník 10"/>
          <p:cNvSpPr/>
          <p:nvPr/>
        </p:nvSpPr>
        <p:spPr>
          <a:xfrm>
            <a:off x="6732239" y="3153810"/>
            <a:ext cx="1304855"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Performance </a:t>
            </a:r>
          </a:p>
        </p:txBody>
      </p:sp>
      <p:sp>
        <p:nvSpPr>
          <p:cNvPr id="12" name="Šipka dolů 11"/>
          <p:cNvSpPr/>
          <p:nvPr/>
        </p:nvSpPr>
        <p:spPr>
          <a:xfrm>
            <a:off x="1602213" y="2614948"/>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3" y="3855889"/>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347056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346135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4" y="346135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546785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Company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examples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core</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competencies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000" dirty="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261390527"/>
              </p:ext>
            </p:extLst>
          </p:nvPr>
        </p:nvGraphicFramePr>
        <p:xfrm>
          <a:off x="211757" y="1271871"/>
          <a:ext cx="8603631" cy="5334000"/>
        </p:xfrm>
        <a:graphic>
          <a:graphicData uri="http://schemas.openxmlformats.org/drawingml/2006/table">
            <a:tbl>
              <a:tblPr firstRow="1" bandRow="1">
                <a:tableStyleId>{5C22544A-7EE6-4342-B048-85BDC9FD1C3A}</a:tableStyleId>
              </a:tblPr>
              <a:tblGrid>
                <a:gridCol w="1552369">
                  <a:extLst>
                    <a:ext uri="{9D8B030D-6E8A-4147-A177-3AD203B41FA5}">
                      <a16:colId xmlns:a16="http://schemas.microsoft.com/office/drawing/2014/main" val="2404547861"/>
                    </a:ext>
                  </a:extLst>
                </a:gridCol>
                <a:gridCol w="4183385">
                  <a:extLst>
                    <a:ext uri="{9D8B030D-6E8A-4147-A177-3AD203B41FA5}">
                      <a16:colId xmlns:a16="http://schemas.microsoft.com/office/drawing/2014/main" val="3810881565"/>
                    </a:ext>
                  </a:extLst>
                </a:gridCol>
                <a:gridCol w="2867877">
                  <a:extLst>
                    <a:ext uri="{9D8B030D-6E8A-4147-A177-3AD203B41FA5}">
                      <a16:colId xmlns:a16="http://schemas.microsoft.com/office/drawing/2014/main" val="1366273372"/>
                    </a:ext>
                  </a:extLst>
                </a:gridCol>
              </a:tblGrid>
              <a:tr h="370840">
                <a:tc>
                  <a:txBody>
                    <a:bodyPr/>
                    <a:lstStyle/>
                    <a:p>
                      <a:r>
                        <a:rPr lang="cs-CZ" sz="2000" dirty="0" err="1"/>
                        <a:t>Company</a:t>
                      </a:r>
                      <a:endParaRPr lang="cs-CZ" sz="2000" dirty="0"/>
                    </a:p>
                  </a:txBody>
                  <a:tcPr/>
                </a:tc>
                <a:tc>
                  <a:txBody>
                    <a:bodyPr/>
                    <a:lstStyle/>
                    <a:p>
                      <a:r>
                        <a:rPr lang="cs-CZ" sz="2000" dirty="0" err="1"/>
                        <a:t>Core</a:t>
                      </a:r>
                      <a:r>
                        <a:rPr lang="cs-CZ" sz="2000" dirty="0"/>
                        <a:t> </a:t>
                      </a:r>
                      <a:r>
                        <a:rPr lang="cs-CZ" sz="2000" dirty="0" err="1"/>
                        <a:t>competencies</a:t>
                      </a:r>
                      <a:endParaRPr lang="cs-CZ" sz="2000" dirty="0"/>
                    </a:p>
                  </a:txBody>
                  <a:tcPr/>
                </a:tc>
                <a:tc>
                  <a:txBody>
                    <a:bodyPr/>
                    <a:lstStyle/>
                    <a:p>
                      <a:r>
                        <a:rPr lang="cs-CZ" sz="2000" dirty="0" err="1"/>
                        <a:t>Application</a:t>
                      </a:r>
                      <a:r>
                        <a:rPr lang="cs-CZ" sz="2000" dirty="0"/>
                        <a:t> </a:t>
                      </a:r>
                      <a:r>
                        <a:rPr lang="cs-CZ" sz="2000" dirty="0" err="1"/>
                        <a:t>examples</a:t>
                      </a:r>
                      <a:endParaRPr lang="cs-CZ" sz="2000" dirty="0"/>
                    </a:p>
                  </a:txBody>
                  <a:tcPr/>
                </a:tc>
                <a:extLst>
                  <a:ext uri="{0D108BD9-81ED-4DB2-BD59-A6C34878D82A}">
                    <a16:rowId xmlns:a16="http://schemas.microsoft.com/office/drawing/2014/main" val="1434436873"/>
                  </a:ext>
                </a:extLst>
              </a:tr>
              <a:tr h="370840">
                <a:tc>
                  <a:txBody>
                    <a:bodyPr/>
                    <a:lstStyle/>
                    <a:p>
                      <a:r>
                        <a:rPr lang="cs-CZ" sz="2000" dirty="0"/>
                        <a:t>Amazon.com</a:t>
                      </a:r>
                    </a:p>
                  </a:txBody>
                  <a:tcPr/>
                </a:tc>
                <a:tc>
                  <a:txBody>
                    <a:bodyPr/>
                    <a:lstStyle/>
                    <a:p>
                      <a:r>
                        <a:rPr lang="cs-CZ" sz="2000" dirty="0"/>
                        <a:t>Superior IT </a:t>
                      </a:r>
                      <a:r>
                        <a:rPr lang="cs-CZ" sz="2000" dirty="0" err="1"/>
                        <a:t>capabilities</a:t>
                      </a:r>
                      <a:endParaRPr lang="cs-CZ" sz="2000" dirty="0"/>
                    </a:p>
                  </a:txBody>
                  <a:tcPr/>
                </a:tc>
                <a:tc>
                  <a:txBody>
                    <a:bodyPr/>
                    <a:lstStyle/>
                    <a:p>
                      <a:r>
                        <a:rPr lang="cs-CZ" sz="2000" dirty="0"/>
                        <a:t>Online </a:t>
                      </a:r>
                      <a:r>
                        <a:rPr lang="cs-CZ" sz="2000" dirty="0" err="1"/>
                        <a:t>retailing</a:t>
                      </a:r>
                      <a:r>
                        <a:rPr lang="cs-CZ" sz="2000" dirty="0"/>
                        <a:t>: </a:t>
                      </a:r>
                      <a:r>
                        <a:rPr lang="cs-CZ" sz="2000" dirty="0" err="1"/>
                        <a:t>largest</a:t>
                      </a:r>
                      <a:r>
                        <a:rPr lang="cs-CZ" sz="2000" dirty="0"/>
                        <a:t> </a:t>
                      </a:r>
                      <a:r>
                        <a:rPr lang="cs-CZ" sz="2000" dirty="0" err="1"/>
                        <a:t>selection</a:t>
                      </a:r>
                      <a:r>
                        <a:rPr lang="cs-CZ" sz="2000" dirty="0"/>
                        <a:t> </a:t>
                      </a:r>
                      <a:r>
                        <a:rPr lang="cs-CZ" sz="2000" dirty="0" err="1"/>
                        <a:t>of</a:t>
                      </a:r>
                      <a:r>
                        <a:rPr lang="cs-CZ" sz="2000" dirty="0"/>
                        <a:t> </a:t>
                      </a:r>
                      <a:r>
                        <a:rPr lang="cs-CZ" sz="2000" dirty="0" err="1"/>
                        <a:t>items</a:t>
                      </a:r>
                      <a:r>
                        <a:rPr lang="cs-CZ" sz="2000" dirty="0"/>
                        <a:t> online</a:t>
                      </a:r>
                    </a:p>
                  </a:txBody>
                  <a:tcPr/>
                </a:tc>
                <a:extLst>
                  <a:ext uri="{0D108BD9-81ED-4DB2-BD59-A6C34878D82A}">
                    <a16:rowId xmlns:a16="http://schemas.microsoft.com/office/drawing/2014/main" val="377046012"/>
                  </a:ext>
                </a:extLst>
              </a:tr>
              <a:tr h="370840">
                <a:tc>
                  <a:txBody>
                    <a:bodyPr/>
                    <a:lstStyle/>
                    <a:p>
                      <a:r>
                        <a:rPr lang="cs-CZ" sz="2000" dirty="0"/>
                        <a:t>Apple</a:t>
                      </a:r>
                    </a:p>
                  </a:txBody>
                  <a:tcPr/>
                </a:tc>
                <a:tc>
                  <a:txBody>
                    <a:bodyPr/>
                    <a:lstStyle/>
                    <a:p>
                      <a:r>
                        <a:rPr lang="cs-CZ" sz="2000" dirty="0"/>
                        <a:t>Superior marketing and </a:t>
                      </a:r>
                      <a:r>
                        <a:rPr lang="cs-CZ" sz="2000" dirty="0" err="1"/>
                        <a:t>retailing</a:t>
                      </a:r>
                      <a:r>
                        <a:rPr lang="cs-CZ" sz="2000" dirty="0"/>
                        <a:t> </a:t>
                      </a:r>
                      <a:r>
                        <a:rPr lang="cs-CZ" sz="2000" dirty="0" err="1"/>
                        <a:t>experience</a:t>
                      </a:r>
                      <a:endParaRPr lang="cs-CZ" sz="2000" dirty="0"/>
                    </a:p>
                    <a:p>
                      <a:r>
                        <a:rPr lang="cs-CZ" sz="2000" dirty="0"/>
                        <a:t>Superior </a:t>
                      </a:r>
                      <a:r>
                        <a:rPr lang="cs-CZ" sz="2000" dirty="0" err="1"/>
                        <a:t>industrial</a:t>
                      </a:r>
                      <a:r>
                        <a:rPr lang="cs-CZ" sz="2000" dirty="0"/>
                        <a:t> design</a:t>
                      </a:r>
                      <a:r>
                        <a:rPr lang="cs-CZ" sz="2000" baseline="0" dirty="0"/>
                        <a:t> in </a:t>
                      </a:r>
                      <a:r>
                        <a:rPr lang="cs-CZ" sz="2000" baseline="0" dirty="0" err="1"/>
                        <a:t>integration</a:t>
                      </a:r>
                      <a:r>
                        <a:rPr lang="cs-CZ" sz="2000" baseline="0" dirty="0"/>
                        <a:t> </a:t>
                      </a:r>
                      <a:r>
                        <a:rPr lang="cs-CZ" sz="2000" baseline="0" dirty="0" err="1"/>
                        <a:t>of</a:t>
                      </a:r>
                      <a:r>
                        <a:rPr lang="cs-CZ" sz="2000" baseline="0" dirty="0"/>
                        <a:t> hardware and software</a:t>
                      </a:r>
                      <a:endParaRPr lang="cs-CZ" sz="2000" dirty="0"/>
                    </a:p>
                  </a:txBody>
                  <a:tcPr/>
                </a:tc>
                <a:tc>
                  <a:txBody>
                    <a:bodyPr/>
                    <a:lstStyle/>
                    <a:p>
                      <a:r>
                        <a:rPr lang="cs-CZ" sz="2000" dirty="0" err="1"/>
                        <a:t>Creation</a:t>
                      </a:r>
                      <a:r>
                        <a:rPr lang="cs-CZ" sz="2000" dirty="0"/>
                        <a:t> </a:t>
                      </a:r>
                      <a:r>
                        <a:rPr lang="cs-CZ" sz="2000" dirty="0" err="1"/>
                        <a:t>of</a:t>
                      </a:r>
                      <a:r>
                        <a:rPr lang="cs-CZ" sz="2000" dirty="0"/>
                        <a:t> </a:t>
                      </a:r>
                      <a:r>
                        <a:rPr lang="cs-CZ" sz="2000" dirty="0" err="1"/>
                        <a:t>innovative</a:t>
                      </a:r>
                      <a:r>
                        <a:rPr lang="cs-CZ" sz="2000" baseline="0" dirty="0"/>
                        <a:t> and </a:t>
                      </a:r>
                      <a:r>
                        <a:rPr lang="cs-CZ" sz="2000" baseline="0" dirty="0" err="1"/>
                        <a:t>category-defining</a:t>
                      </a:r>
                      <a:r>
                        <a:rPr lang="cs-CZ" sz="2000" baseline="0" dirty="0"/>
                        <a:t> mobile </a:t>
                      </a:r>
                      <a:r>
                        <a:rPr lang="cs-CZ" sz="2000" baseline="0" dirty="0" err="1"/>
                        <a:t>devices</a:t>
                      </a:r>
                      <a:r>
                        <a:rPr lang="cs-CZ" sz="2000" baseline="0" dirty="0"/>
                        <a:t> and software </a:t>
                      </a:r>
                      <a:r>
                        <a:rPr lang="cs-CZ" sz="2000" baseline="0" dirty="0" err="1"/>
                        <a:t>services</a:t>
                      </a:r>
                      <a:endParaRPr lang="cs-CZ" sz="2000" dirty="0"/>
                    </a:p>
                  </a:txBody>
                  <a:tcPr/>
                </a:tc>
                <a:extLst>
                  <a:ext uri="{0D108BD9-81ED-4DB2-BD59-A6C34878D82A}">
                    <a16:rowId xmlns:a16="http://schemas.microsoft.com/office/drawing/2014/main" val="3545628729"/>
                  </a:ext>
                </a:extLst>
              </a:tr>
              <a:tr h="370840">
                <a:tc>
                  <a:txBody>
                    <a:bodyPr/>
                    <a:lstStyle/>
                    <a:p>
                      <a:r>
                        <a:rPr lang="cs-CZ" sz="2000" dirty="0"/>
                        <a:t>Coca-Cola</a:t>
                      </a:r>
                    </a:p>
                  </a:txBody>
                  <a:tcPr/>
                </a:tc>
                <a:tc>
                  <a:txBody>
                    <a:bodyPr/>
                    <a:lstStyle/>
                    <a:p>
                      <a:r>
                        <a:rPr lang="cs-CZ" sz="2000" dirty="0"/>
                        <a:t>Superior marketing and </a:t>
                      </a:r>
                      <a:r>
                        <a:rPr lang="cs-CZ" sz="2000" dirty="0" err="1"/>
                        <a:t>distribution</a:t>
                      </a:r>
                      <a:endParaRPr lang="cs-CZ" sz="2000" dirty="0"/>
                    </a:p>
                  </a:txBody>
                  <a:tcPr/>
                </a:tc>
                <a:tc>
                  <a:txBody>
                    <a:bodyPr/>
                    <a:lstStyle/>
                    <a:p>
                      <a:r>
                        <a:rPr lang="cs-CZ" sz="2000" dirty="0" err="1"/>
                        <a:t>Leveraging</a:t>
                      </a:r>
                      <a:r>
                        <a:rPr lang="cs-CZ" sz="2000" dirty="0"/>
                        <a:t> </a:t>
                      </a:r>
                      <a:r>
                        <a:rPr lang="cs-CZ" sz="2000" dirty="0" err="1"/>
                        <a:t>one</a:t>
                      </a:r>
                      <a:r>
                        <a:rPr lang="cs-CZ" sz="2000" dirty="0"/>
                        <a:t> </a:t>
                      </a:r>
                      <a:r>
                        <a:rPr lang="cs-CZ" sz="2000" dirty="0" err="1"/>
                        <a:t>of</a:t>
                      </a:r>
                      <a:r>
                        <a:rPr lang="cs-CZ" sz="2000" dirty="0"/>
                        <a:t> </a:t>
                      </a:r>
                      <a:r>
                        <a:rPr lang="cs-CZ" sz="2000" dirty="0" err="1"/>
                        <a:t>the</a:t>
                      </a:r>
                      <a:r>
                        <a:rPr lang="cs-CZ" sz="2000" dirty="0"/>
                        <a:t> </a:t>
                      </a:r>
                      <a:r>
                        <a:rPr lang="cs-CZ" sz="2000" dirty="0" err="1"/>
                        <a:t>world´s</a:t>
                      </a:r>
                      <a:r>
                        <a:rPr lang="cs-CZ" sz="2000" dirty="0"/>
                        <a:t> most </a:t>
                      </a:r>
                      <a:r>
                        <a:rPr lang="cs-CZ" sz="2000" dirty="0" err="1"/>
                        <a:t>recognized</a:t>
                      </a:r>
                      <a:r>
                        <a:rPr lang="cs-CZ" sz="2000" dirty="0"/>
                        <a:t> </a:t>
                      </a:r>
                      <a:r>
                        <a:rPr lang="cs-CZ" sz="2000" dirty="0" err="1"/>
                        <a:t>brands</a:t>
                      </a:r>
                      <a:endParaRPr lang="cs-CZ" sz="2000" dirty="0"/>
                    </a:p>
                    <a:p>
                      <a:r>
                        <a:rPr lang="cs-CZ" sz="2000" dirty="0" err="1"/>
                        <a:t>Gloal</a:t>
                      </a:r>
                      <a:r>
                        <a:rPr lang="cs-CZ" sz="2000" baseline="0" dirty="0"/>
                        <a:t> </a:t>
                      </a:r>
                      <a:r>
                        <a:rPr lang="cs-CZ" sz="2000" baseline="0" dirty="0" err="1"/>
                        <a:t>availability</a:t>
                      </a:r>
                      <a:r>
                        <a:rPr lang="cs-CZ" sz="2000" baseline="0" dirty="0"/>
                        <a:t> </a:t>
                      </a:r>
                      <a:r>
                        <a:rPr lang="cs-CZ" sz="2000" baseline="0" dirty="0" err="1"/>
                        <a:t>of</a:t>
                      </a:r>
                      <a:r>
                        <a:rPr lang="cs-CZ" sz="2000" baseline="0" dirty="0"/>
                        <a:t> </a:t>
                      </a:r>
                      <a:r>
                        <a:rPr lang="cs-CZ" sz="2000" baseline="0" dirty="0" err="1"/>
                        <a:t>products</a:t>
                      </a:r>
                      <a:endParaRPr lang="cs-CZ" sz="2000" dirty="0"/>
                    </a:p>
                  </a:txBody>
                  <a:tcPr/>
                </a:tc>
                <a:extLst>
                  <a:ext uri="{0D108BD9-81ED-4DB2-BD59-A6C34878D82A}">
                    <a16:rowId xmlns:a16="http://schemas.microsoft.com/office/drawing/2014/main" val="1246340392"/>
                  </a:ext>
                </a:extLst>
              </a:tr>
              <a:tr h="370840">
                <a:tc>
                  <a:txBody>
                    <a:bodyPr/>
                    <a:lstStyle/>
                    <a:p>
                      <a:r>
                        <a:rPr lang="cs-CZ" sz="2000" dirty="0"/>
                        <a:t>Honda</a:t>
                      </a:r>
                    </a:p>
                  </a:txBody>
                  <a:tcPr/>
                </a:tc>
                <a:tc>
                  <a:txBody>
                    <a:bodyPr/>
                    <a:lstStyle/>
                    <a:p>
                      <a:r>
                        <a:rPr lang="cs-CZ" sz="2000" dirty="0"/>
                        <a:t>Superior</a:t>
                      </a:r>
                      <a:r>
                        <a:rPr lang="cs-CZ" sz="2000" baseline="0" dirty="0"/>
                        <a:t> </a:t>
                      </a:r>
                      <a:r>
                        <a:rPr lang="cs-CZ" sz="2000" baseline="0" dirty="0" err="1"/>
                        <a:t>engineering</a:t>
                      </a:r>
                      <a:r>
                        <a:rPr lang="cs-CZ" sz="2000" baseline="0" dirty="0"/>
                        <a:t> </a:t>
                      </a:r>
                      <a:r>
                        <a:rPr lang="cs-CZ" sz="2000" baseline="0" dirty="0" err="1"/>
                        <a:t>of</a:t>
                      </a:r>
                      <a:r>
                        <a:rPr lang="cs-CZ" sz="2000" baseline="0" dirty="0"/>
                        <a:t> </a:t>
                      </a:r>
                      <a:r>
                        <a:rPr lang="cs-CZ" sz="2000" baseline="0" dirty="0" err="1"/>
                        <a:t>small</a:t>
                      </a:r>
                      <a:r>
                        <a:rPr lang="cs-CZ" sz="2000" baseline="0" dirty="0"/>
                        <a:t> but </a:t>
                      </a:r>
                      <a:r>
                        <a:rPr lang="cs-CZ" sz="2000" baseline="0" dirty="0" err="1"/>
                        <a:t>powerful</a:t>
                      </a:r>
                      <a:r>
                        <a:rPr lang="cs-CZ" sz="2000" baseline="0" dirty="0"/>
                        <a:t> and </a:t>
                      </a:r>
                      <a:r>
                        <a:rPr lang="cs-CZ" sz="2000" baseline="0" dirty="0" err="1"/>
                        <a:t>highly</a:t>
                      </a:r>
                      <a:r>
                        <a:rPr lang="cs-CZ" sz="2000" baseline="0" dirty="0"/>
                        <a:t> </a:t>
                      </a:r>
                      <a:r>
                        <a:rPr lang="cs-CZ" sz="2000" baseline="0" dirty="0" err="1"/>
                        <a:t>reliable</a:t>
                      </a:r>
                      <a:r>
                        <a:rPr lang="cs-CZ" sz="2000" baseline="0" dirty="0"/>
                        <a:t> </a:t>
                      </a:r>
                      <a:r>
                        <a:rPr lang="cs-CZ" sz="2000" baseline="0" dirty="0" err="1"/>
                        <a:t>internal</a:t>
                      </a:r>
                      <a:r>
                        <a:rPr lang="cs-CZ" sz="2000" baseline="0" dirty="0"/>
                        <a:t> </a:t>
                      </a:r>
                      <a:r>
                        <a:rPr lang="cs-CZ" sz="2000" baseline="0" dirty="0" err="1"/>
                        <a:t>combustion</a:t>
                      </a:r>
                      <a:r>
                        <a:rPr lang="cs-CZ" sz="2000" baseline="0" dirty="0"/>
                        <a:t> </a:t>
                      </a:r>
                      <a:r>
                        <a:rPr lang="cs-CZ" sz="2000" baseline="0" dirty="0" err="1"/>
                        <a:t>enegines</a:t>
                      </a:r>
                      <a:endParaRPr lang="cs-CZ" sz="2000" dirty="0"/>
                    </a:p>
                  </a:txBody>
                  <a:tcPr/>
                </a:tc>
                <a:tc>
                  <a:txBody>
                    <a:bodyPr/>
                    <a:lstStyle/>
                    <a:p>
                      <a:r>
                        <a:rPr lang="cs-CZ" sz="2000" dirty="0" err="1"/>
                        <a:t>Motorcycles</a:t>
                      </a:r>
                      <a:r>
                        <a:rPr lang="cs-CZ" sz="2000" dirty="0"/>
                        <a:t>, </a:t>
                      </a:r>
                      <a:r>
                        <a:rPr lang="cs-CZ" sz="2000" dirty="0" err="1"/>
                        <a:t>cars</a:t>
                      </a:r>
                      <a:r>
                        <a:rPr lang="cs-CZ" sz="2000" dirty="0"/>
                        <a:t>, </a:t>
                      </a:r>
                      <a:r>
                        <a:rPr lang="cs-CZ" sz="2000" dirty="0" err="1"/>
                        <a:t>sporting</a:t>
                      </a:r>
                      <a:r>
                        <a:rPr lang="cs-CZ" sz="2000" dirty="0"/>
                        <a:t> </a:t>
                      </a:r>
                      <a:r>
                        <a:rPr lang="cs-CZ" sz="2000" dirty="0" err="1"/>
                        <a:t>boats</a:t>
                      </a:r>
                      <a:r>
                        <a:rPr lang="cs-CZ" sz="2000" dirty="0"/>
                        <a:t>, </a:t>
                      </a:r>
                      <a:r>
                        <a:rPr lang="cs-CZ" sz="2000" dirty="0" err="1"/>
                        <a:t>snowmobiles</a:t>
                      </a:r>
                      <a:r>
                        <a:rPr lang="cs-CZ" sz="2000" dirty="0"/>
                        <a:t>, </a:t>
                      </a:r>
                      <a:r>
                        <a:rPr lang="cs-CZ" sz="2000" dirty="0" err="1"/>
                        <a:t>small</a:t>
                      </a:r>
                      <a:r>
                        <a:rPr lang="cs-CZ" sz="2000" baseline="0" dirty="0"/>
                        <a:t> </a:t>
                      </a:r>
                      <a:r>
                        <a:rPr lang="cs-CZ" sz="2000" baseline="0" dirty="0" err="1"/>
                        <a:t>aircraft</a:t>
                      </a:r>
                      <a:endParaRPr lang="cs-CZ" sz="2000" dirty="0"/>
                    </a:p>
                  </a:txBody>
                  <a:tcPr/>
                </a:tc>
                <a:extLst>
                  <a:ext uri="{0D108BD9-81ED-4DB2-BD59-A6C34878D82A}">
                    <a16:rowId xmlns:a16="http://schemas.microsoft.com/office/drawing/2014/main" val="3281544547"/>
                  </a:ext>
                </a:extLst>
              </a:tr>
            </a:tbl>
          </a:graphicData>
        </a:graphic>
      </p:graphicFrame>
    </p:spTree>
    <p:extLst>
      <p:ext uri="{BB962C8B-B14F-4D97-AF65-F5344CB8AC3E}">
        <p14:creationId xmlns:p14="http://schemas.microsoft.com/office/powerpoint/2010/main" val="22708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RESOURCES AND CAPABILITIES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i="1">
                <a:latin typeface="Arial" panose="020B0604020202020204" pitchFamily="34" charset="0"/>
              </a:rPr>
              <a:t>Barney</a:t>
            </a:r>
            <a:r>
              <a:rPr lang="en-US" altLang="cs-CZ" sz="2200">
                <a:latin typeface="Arial" panose="020B0604020202020204" pitchFamily="34" charset="0"/>
              </a:rPr>
              <a:t>, in his </a:t>
            </a:r>
            <a:r>
              <a:rPr lang="en-US" altLang="cs-CZ" sz="2200" b="1">
                <a:latin typeface="Arial" panose="020B0604020202020204" pitchFamily="34" charset="0"/>
              </a:rPr>
              <a:t>VRIO framework </a:t>
            </a:r>
            <a:r>
              <a:rPr lang="en-US" altLang="cs-CZ" sz="2200">
                <a:latin typeface="Arial" panose="020B0604020202020204" pitchFamily="34" charset="0"/>
              </a:rPr>
              <a:t>of analysis, proposes four questions to evaluate a firm’s</a:t>
            </a:r>
            <a:r>
              <a:rPr lang="cs-CZ" altLang="cs-CZ" sz="2200">
                <a:latin typeface="Arial" panose="020B0604020202020204" pitchFamily="34" charset="0"/>
              </a:rPr>
              <a:t> </a:t>
            </a:r>
            <a:r>
              <a:rPr lang="en-US" altLang="cs-CZ" sz="2200">
                <a:latin typeface="Arial" panose="020B0604020202020204" pitchFamily="34" charset="0"/>
              </a:rPr>
              <a:t>competencies:</a:t>
            </a:r>
            <a:endParaRPr lang="cs-CZ" altLang="cs-CZ" sz="2200">
              <a:latin typeface="Arial" panose="020B0604020202020204" pitchFamily="34" charset="0"/>
            </a:endParaRPr>
          </a:p>
          <a:p>
            <a:pPr marL="285750" indent="-285750" eaLnBrk="1" hangingPunct="1">
              <a:spcBef>
                <a:spcPct val="0"/>
              </a:spcBef>
              <a:defRPr/>
            </a:pPr>
            <a:endParaRPr lang="en-US" altLang="cs-CZ" sz="22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Value</a:t>
            </a:r>
            <a:r>
              <a:rPr lang="en-US" altLang="cs-CZ" sz="2000">
                <a:latin typeface="Arial" panose="020B0604020202020204" pitchFamily="34" charset="0"/>
              </a:rPr>
              <a:t>: Does it provide customer value and competitive advantage?</a:t>
            </a:r>
            <a:endParaRPr lang="cs-CZ" altLang="cs-CZ" sz="200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Rareness</a:t>
            </a:r>
            <a:r>
              <a:rPr lang="en-US" altLang="cs-CZ" sz="2000">
                <a:latin typeface="Arial" panose="020B0604020202020204" pitchFamily="34" charset="0"/>
              </a:rPr>
              <a:t>: Do no other competitors possess it?</a:t>
            </a:r>
            <a:endParaRPr lang="cs-CZ" altLang="cs-CZ" sz="200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Imitability</a:t>
            </a:r>
            <a:r>
              <a:rPr lang="en-US" altLang="cs-CZ" sz="2000">
                <a:latin typeface="Arial" panose="020B0604020202020204" pitchFamily="34" charset="0"/>
              </a:rPr>
              <a:t>: Is it costly for others to imitate?</a:t>
            </a:r>
            <a:endParaRPr lang="cs-CZ" altLang="cs-CZ" sz="200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Organization</a:t>
            </a:r>
            <a:r>
              <a:rPr lang="en-US" altLang="cs-CZ" sz="2000">
                <a:latin typeface="Arial" panose="020B0604020202020204" pitchFamily="34" charset="0"/>
              </a:rPr>
              <a:t>: Is the firm organized to exploit the resource?</a:t>
            </a:r>
            <a:endParaRPr lang="cs-CZ" altLang="cs-CZ" sz="200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58517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84482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558924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321519"/>
            <a:ext cx="5040560" cy="507703"/>
          </a:xfrm>
        </p:spPr>
        <p:txBody>
          <a:bodyPr/>
          <a:lstStyle/>
          <a:p>
            <a:r>
              <a:rPr lang="cs-CZ" dirty="0" err="1"/>
              <a:t>Applying</a:t>
            </a:r>
            <a:r>
              <a:rPr lang="cs-CZ" dirty="0"/>
              <a:t> </a:t>
            </a:r>
            <a:r>
              <a:rPr lang="cs-CZ" dirty="0" err="1"/>
              <a:t>the</a:t>
            </a:r>
            <a:r>
              <a:rPr lang="cs-CZ" dirty="0"/>
              <a:t> VRIO</a:t>
            </a:r>
          </a:p>
        </p:txBody>
      </p:sp>
      <p:sp>
        <p:nvSpPr>
          <p:cNvPr id="5" name="Kosočtverec 4"/>
          <p:cNvSpPr/>
          <p:nvPr/>
        </p:nvSpPr>
        <p:spPr>
          <a:xfrm>
            <a:off x="1221147" y="2408574"/>
            <a:ext cx="864096" cy="864096"/>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2411067"/>
            <a:ext cx="864096" cy="86409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2347602"/>
            <a:ext cx="972108" cy="950034"/>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2313978"/>
            <a:ext cx="864096" cy="97210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2470024"/>
            <a:ext cx="1593854" cy="784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Sustainable</a:t>
            </a:r>
            <a:r>
              <a:rPr lang="cs-CZ" sz="1600" b="1" dirty="0">
                <a:solidFill>
                  <a:srgbClr val="000000"/>
                </a:solidFill>
              </a:rPr>
              <a:t> </a:t>
            </a: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1" name="Obdélník 10"/>
          <p:cNvSpPr/>
          <p:nvPr/>
        </p:nvSpPr>
        <p:spPr>
          <a:xfrm>
            <a:off x="1039687" y="3711730"/>
            <a:ext cx="1342892" cy="576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Disadvantage</a:t>
            </a:r>
            <a:endParaRPr lang="cs-CZ" sz="1600" b="1" dirty="0">
              <a:solidFill>
                <a:srgbClr val="000000"/>
              </a:solidFill>
            </a:endParaRPr>
          </a:p>
        </p:txBody>
      </p:sp>
      <p:sp>
        <p:nvSpPr>
          <p:cNvPr id="12" name="Obdélník 11"/>
          <p:cNvSpPr/>
          <p:nvPr/>
        </p:nvSpPr>
        <p:spPr>
          <a:xfrm>
            <a:off x="2562369" y="3737701"/>
            <a:ext cx="1368015" cy="544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Competitive</a:t>
            </a:r>
            <a:r>
              <a:rPr lang="cs-CZ" sz="1600" b="1" dirty="0">
                <a:solidFill>
                  <a:srgbClr val="000000"/>
                </a:solidFill>
              </a:rPr>
              <a:t> Parity</a:t>
            </a:r>
          </a:p>
        </p:txBody>
      </p:sp>
      <p:sp>
        <p:nvSpPr>
          <p:cNvPr id="13" name="Obdélník 12"/>
          <p:cNvSpPr/>
          <p:nvPr/>
        </p:nvSpPr>
        <p:spPr>
          <a:xfrm>
            <a:off x="4027982" y="3737700"/>
            <a:ext cx="1383123" cy="927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Temporary</a:t>
            </a:r>
            <a:r>
              <a:rPr lang="cs-CZ" sz="1600" b="1" dirty="0">
                <a:solidFill>
                  <a:srgbClr val="000000"/>
                </a:solidFill>
              </a:rPr>
              <a:t> </a:t>
            </a: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4" name="Obdélník 13"/>
          <p:cNvSpPr/>
          <p:nvPr/>
        </p:nvSpPr>
        <p:spPr>
          <a:xfrm>
            <a:off x="5508702" y="3724045"/>
            <a:ext cx="1351254" cy="940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Temporary</a:t>
            </a:r>
            <a:r>
              <a:rPr lang="cs-CZ" sz="1600" b="1" dirty="0">
                <a:solidFill>
                  <a:srgbClr val="000000"/>
                </a:solidFill>
              </a:rPr>
              <a:t> </a:t>
            </a: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5" name="Šipka dolů 14"/>
          <p:cNvSpPr/>
          <p:nvPr/>
        </p:nvSpPr>
        <p:spPr>
          <a:xfrm>
            <a:off x="1487595" y="337064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335513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9" y="337064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4" y="337064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278092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2754783"/>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278092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275478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1613353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a:latin typeface="Arial" panose="020B0604020202020204" pitchFamily="34" charset="0"/>
              </a:rPr>
              <a:t>Proposing that a company’s sustained competitive advantage is primarily determined by its resource</a:t>
            </a:r>
            <a:r>
              <a:rPr lang="cs-CZ" altLang="cs-CZ" sz="2200">
                <a:latin typeface="Arial" panose="020B0604020202020204" pitchFamily="34" charset="0"/>
              </a:rPr>
              <a:t> </a:t>
            </a:r>
            <a:r>
              <a:rPr lang="en-US" altLang="cs-CZ" sz="2200">
                <a:latin typeface="Arial" panose="020B0604020202020204" pitchFamily="34" charset="0"/>
              </a:rPr>
              <a:t>endowments, Grant proposes a five-step, resource-based approach to strategy analysis.</a:t>
            </a:r>
            <a:endParaRPr lang="cs-CZ" altLang="cs-CZ" sz="2200">
              <a:latin typeface="Arial" panose="020B0604020202020204" pitchFamily="34" charset="0"/>
            </a:endParaRPr>
          </a:p>
          <a:p>
            <a:pPr marL="1085850" lvl="1" indent="-342900" eaLnBrk="1" hangingPunct="1">
              <a:spcBef>
                <a:spcPct val="0"/>
              </a:spcBef>
              <a:buFont typeface="+mj-lt"/>
              <a:buAutoNum type="arabicPeriod"/>
              <a:defRPr/>
            </a:pPr>
            <a:r>
              <a:rPr lang="en-US" altLang="cs-CZ" sz="1800">
                <a:latin typeface="Arial" panose="020B0604020202020204" pitchFamily="34" charset="0"/>
              </a:rPr>
              <a:t>Identify and classify the firm’s resources in terms of strengths and weaknesses.</a:t>
            </a:r>
          </a:p>
          <a:p>
            <a:pPr marL="1085850" lvl="1" indent="-342900" eaLnBrk="1" hangingPunct="1">
              <a:spcBef>
                <a:spcPct val="0"/>
              </a:spcBef>
              <a:buFont typeface="+mj-lt"/>
              <a:buAutoNum type="arabicPeriod"/>
              <a:defRPr/>
            </a:pPr>
            <a:r>
              <a:rPr lang="en-US" altLang="cs-CZ" sz="1800">
                <a:latin typeface="Arial" panose="020B0604020202020204" pitchFamily="34" charset="0"/>
              </a:rPr>
              <a:t>Combine the firm’s strengths into specific capabilities and core competencies.</a:t>
            </a:r>
          </a:p>
          <a:p>
            <a:pPr marL="1085850" lvl="1" indent="-342900" eaLnBrk="1" hangingPunct="1">
              <a:spcBef>
                <a:spcPct val="0"/>
              </a:spcBef>
              <a:buFont typeface="+mj-lt"/>
              <a:buAutoNum type="arabicPeriod"/>
              <a:defRPr/>
            </a:pPr>
            <a:r>
              <a:rPr lang="en-US" altLang="cs-CZ" sz="1800">
                <a:latin typeface="Arial" panose="020B0604020202020204" pitchFamily="34" charset="0"/>
              </a:rPr>
              <a:t>Appraise the profit potential of these capabilities and competencies in terms of their potential</a:t>
            </a:r>
            <a:r>
              <a:rPr lang="cs-CZ" altLang="cs-CZ" sz="1800">
                <a:latin typeface="Arial" panose="020B0604020202020204" pitchFamily="34" charset="0"/>
              </a:rPr>
              <a:t> </a:t>
            </a:r>
            <a:r>
              <a:rPr lang="en-US" altLang="cs-CZ" sz="1800">
                <a:latin typeface="Arial" panose="020B0604020202020204" pitchFamily="34" charset="0"/>
              </a:rPr>
              <a:t>for sustainable competitive advantage and the ability to harvest the profits resulting</a:t>
            </a:r>
            <a:r>
              <a:rPr lang="cs-CZ" altLang="cs-CZ" sz="1800">
                <a:latin typeface="Arial" panose="020B0604020202020204" pitchFamily="34" charset="0"/>
              </a:rPr>
              <a:t> </a:t>
            </a:r>
            <a:r>
              <a:rPr lang="en-US" altLang="cs-CZ" sz="1800">
                <a:latin typeface="Arial" panose="020B0604020202020204" pitchFamily="34" charset="0"/>
              </a:rPr>
              <a:t>from their use. Are there any distinctive competencies?</a:t>
            </a:r>
          </a:p>
          <a:p>
            <a:pPr marL="1085850" lvl="1" indent="-342900" eaLnBrk="1" hangingPunct="1">
              <a:spcBef>
                <a:spcPct val="0"/>
              </a:spcBef>
              <a:buFont typeface="+mj-lt"/>
              <a:buAutoNum type="arabicPeriod"/>
              <a:defRPr/>
            </a:pPr>
            <a:r>
              <a:rPr lang="en-US" altLang="cs-CZ" sz="1800">
                <a:latin typeface="Arial" panose="020B0604020202020204" pitchFamily="34" charset="0"/>
              </a:rPr>
              <a:t>Select the strategy that best exploits the firm’s capabilities and competencies relative to</a:t>
            </a:r>
            <a:r>
              <a:rPr lang="cs-CZ" altLang="cs-CZ" sz="1800">
                <a:latin typeface="Arial" panose="020B0604020202020204" pitchFamily="34" charset="0"/>
              </a:rPr>
              <a:t> </a:t>
            </a:r>
            <a:r>
              <a:rPr lang="en-US" altLang="cs-CZ" sz="1800">
                <a:latin typeface="Arial" panose="020B0604020202020204" pitchFamily="34" charset="0"/>
              </a:rPr>
              <a:t>external opportunities.</a:t>
            </a:r>
          </a:p>
          <a:p>
            <a:pPr marL="1085850" lvl="1" indent="-342900" eaLnBrk="1" hangingPunct="1">
              <a:spcBef>
                <a:spcPct val="0"/>
              </a:spcBef>
              <a:buFont typeface="+mj-lt"/>
              <a:buAutoNum type="arabicPeriod"/>
              <a:defRPr/>
            </a:pPr>
            <a:r>
              <a:rPr lang="en-US" altLang="cs-CZ" sz="1800">
                <a:latin typeface="Arial" panose="020B0604020202020204" pitchFamily="34" charset="0"/>
              </a:rPr>
              <a:t>Identify resource gaps and invest in upgrading weaknesses</a:t>
            </a:r>
            <a:r>
              <a:rPr lang="cs-CZ" altLang="cs-CZ" sz="1800">
                <a:latin typeface="Arial" panose="020B0604020202020204" pitchFamily="34" charset="0"/>
              </a:rPr>
              <a: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25085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STRATEGIC MANAGEMENT</a:t>
            </a: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i="1" dirty="0">
                <a:latin typeface="Arial" panose="020B0604020202020204" pitchFamily="34" charset="0"/>
              </a:rPr>
              <a:t>Strategic management emphasizes long-term performance</a:t>
            </a:r>
            <a:r>
              <a:rPr lang="en-US" altLang="cs-CZ" sz="2200" dirty="0">
                <a:latin typeface="Arial" panose="020B0604020202020204" pitchFamily="34" charset="0"/>
              </a:rPr>
              <a:t>. Many companies can manager</a:t>
            </a:r>
            <a:r>
              <a:rPr lang="cs-CZ" altLang="cs-CZ" sz="2200" dirty="0">
                <a:latin typeface="Arial" panose="020B0604020202020204" pitchFamily="34" charset="0"/>
              </a:rPr>
              <a:t> </a:t>
            </a:r>
            <a:r>
              <a:rPr lang="en-US" altLang="cs-CZ" sz="2200" dirty="0">
                <a:latin typeface="Arial" panose="020B0604020202020204" pitchFamily="34" charset="0"/>
              </a:rPr>
              <a:t>short-term bursts of high performance, but </a:t>
            </a:r>
            <a:r>
              <a:rPr lang="en-US" altLang="cs-CZ" sz="2200" i="1" dirty="0">
                <a:latin typeface="Arial" panose="020B0604020202020204" pitchFamily="34" charset="0"/>
              </a:rPr>
              <a:t>only a few can sustain it over a longer period </a:t>
            </a:r>
            <a:r>
              <a:rPr lang="en-US" altLang="cs-CZ" sz="2200" dirty="0">
                <a:latin typeface="Arial" panose="020B0604020202020204" pitchFamily="34" charset="0"/>
              </a:rPr>
              <a:t>of</a:t>
            </a:r>
            <a:r>
              <a:rPr lang="cs-CZ" altLang="cs-CZ" sz="2200" dirty="0">
                <a:latin typeface="Arial" panose="020B0604020202020204" pitchFamily="34" charset="0"/>
              </a:rPr>
              <a:t> </a:t>
            </a:r>
            <a:r>
              <a:rPr lang="en-US" altLang="cs-CZ" sz="2200" dirty="0">
                <a:latin typeface="Arial" panose="020B0604020202020204" pitchFamily="34" charset="0"/>
              </a:rPr>
              <a:t>time.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be successful in the long-run, companies must not only be able to execute</a:t>
            </a:r>
            <a:r>
              <a:rPr lang="cs-CZ" altLang="cs-CZ" sz="2200" dirty="0">
                <a:latin typeface="Arial" panose="020B0604020202020204" pitchFamily="34" charset="0"/>
              </a:rPr>
              <a:t> </a:t>
            </a:r>
            <a:r>
              <a:rPr lang="en-US" altLang="cs-CZ" sz="2200" dirty="0">
                <a:latin typeface="Arial" panose="020B0604020202020204" pitchFamily="34" charset="0"/>
              </a:rPr>
              <a:t>current activities to satisfy an existing market, but they must also adapt those activities to satisfy</a:t>
            </a:r>
            <a:r>
              <a:rPr lang="cs-CZ" altLang="cs-CZ" sz="2200" dirty="0">
                <a:latin typeface="Arial" panose="020B0604020202020204" pitchFamily="34" charset="0"/>
              </a:rPr>
              <a:t> </a:t>
            </a:r>
            <a:r>
              <a:rPr lang="en-US" altLang="cs-CZ" sz="2200" dirty="0">
                <a:latin typeface="Arial" panose="020B0604020202020204" pitchFamily="34" charset="0"/>
              </a:rPr>
              <a:t>new and changing markets</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S</a:t>
            </a:r>
            <a:r>
              <a:rPr lang="en-US" altLang="cs-CZ" sz="2200" dirty="0" err="1">
                <a:latin typeface="Arial" panose="020B0604020202020204" pitchFamily="34" charset="0"/>
              </a:rPr>
              <a:t>trategic</a:t>
            </a:r>
            <a:r>
              <a:rPr lang="en-US" altLang="cs-CZ" sz="2200" dirty="0">
                <a:latin typeface="Arial" panose="020B0604020202020204" pitchFamily="34" charset="0"/>
              </a:rPr>
              <a:t> management is a broader term that includes not only the stages already identified but also the earlier steps of determining the mission and objectives of an organization within the context of its external environment.</a:t>
            </a: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marL="342900" indent="-342900" eaLnBrk="1" hangingPunct="1">
              <a:spcBef>
                <a:spcPct val="0"/>
              </a:spcBef>
              <a:defRPr/>
            </a:pPr>
            <a:r>
              <a:rPr lang="en-US" altLang="cs-CZ" sz="2200">
                <a:latin typeface="Arial" panose="020B0604020202020204" pitchFamily="34" charset="0"/>
              </a:rPr>
              <a:t>Just because a firm is able to use its resources, capabilities, and competencies to develop a</a:t>
            </a:r>
            <a:r>
              <a:rPr lang="cs-CZ" altLang="cs-CZ" sz="2200">
                <a:latin typeface="Arial" panose="020B0604020202020204" pitchFamily="34" charset="0"/>
              </a:rPr>
              <a:t> </a:t>
            </a:r>
            <a:r>
              <a:rPr lang="en-US" altLang="cs-CZ" sz="2200">
                <a:latin typeface="Arial" panose="020B0604020202020204" pitchFamily="34" charset="0"/>
              </a:rPr>
              <a:t>competitive advantage does not mean it will be able to sustain it.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Two characteristics determine</a:t>
            </a:r>
            <a:r>
              <a:rPr lang="cs-CZ" altLang="cs-CZ" sz="2200">
                <a:latin typeface="Arial" panose="020B0604020202020204" pitchFamily="34" charset="0"/>
              </a:rPr>
              <a:t> </a:t>
            </a:r>
            <a:r>
              <a:rPr lang="en-US" altLang="cs-CZ" sz="2200">
                <a:latin typeface="Arial" panose="020B0604020202020204" pitchFamily="34" charset="0"/>
              </a:rPr>
              <a:t>the sustainability of a firm’s distinctive competency(ies): </a:t>
            </a:r>
            <a:r>
              <a:rPr lang="en-US" altLang="cs-CZ" sz="2200" b="1">
                <a:latin typeface="Arial" panose="020B0604020202020204" pitchFamily="34" charset="0"/>
              </a:rPr>
              <a:t>durability</a:t>
            </a:r>
            <a:r>
              <a:rPr lang="en-US" altLang="cs-CZ" sz="2200">
                <a:latin typeface="Arial" panose="020B0604020202020204" pitchFamily="34" charset="0"/>
              </a:rPr>
              <a:t> and </a:t>
            </a:r>
            <a:r>
              <a:rPr lang="en-US" altLang="cs-CZ" sz="2200" b="1">
                <a:latin typeface="Arial" panose="020B0604020202020204" pitchFamily="34" charset="0"/>
              </a:rPr>
              <a:t>imitability</a:t>
            </a:r>
            <a:r>
              <a:rPr lang="en-US" altLang="cs-CZ" sz="2200">
                <a:latin typeface="Arial" panose="020B0604020202020204" pitchFamily="34" charset="0"/>
              </a:rPr>
              <a:t>.</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Durability</a:t>
            </a:r>
            <a:r>
              <a:rPr lang="en-US" altLang="cs-CZ" sz="2200">
                <a:latin typeface="Arial" panose="020B0604020202020204" pitchFamily="34" charset="0"/>
              </a:rPr>
              <a:t> is the rate at which a firm’s underlying resources, capabilities, or core competencies</a:t>
            </a:r>
            <a:r>
              <a:rPr lang="cs-CZ" altLang="cs-CZ" sz="2200">
                <a:latin typeface="Arial" panose="020B0604020202020204" pitchFamily="34" charset="0"/>
              </a:rPr>
              <a:t> </a:t>
            </a:r>
            <a:r>
              <a:rPr lang="en-US" altLang="cs-CZ" sz="2200">
                <a:latin typeface="Arial" panose="020B0604020202020204" pitchFamily="34" charset="0"/>
              </a:rPr>
              <a:t>depreciate or become obsolete. New technology can make a company’s core competency</a:t>
            </a:r>
            <a:r>
              <a:rPr lang="cs-CZ" altLang="cs-CZ" sz="2200">
                <a:latin typeface="Arial" panose="020B0604020202020204" pitchFamily="34" charset="0"/>
              </a:rPr>
              <a:t> </a:t>
            </a:r>
            <a:r>
              <a:rPr lang="en-US" altLang="cs-CZ" sz="2200" b="1" i="1">
                <a:latin typeface="Arial" panose="020B0604020202020204" pitchFamily="34" charset="0"/>
              </a:rPr>
              <a:t>obsolete or irrelevant</a:t>
            </a: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For example, Intel’s skills in using basic technology</a:t>
            </a:r>
            <a:r>
              <a:rPr lang="cs-CZ" altLang="cs-CZ" sz="1800">
                <a:latin typeface="Arial" panose="020B0604020202020204" pitchFamily="34" charset="0"/>
              </a:rPr>
              <a:t> </a:t>
            </a:r>
            <a:r>
              <a:rPr lang="en-US" altLang="cs-CZ" sz="1800">
                <a:latin typeface="Arial" panose="020B0604020202020204" pitchFamily="34" charset="0"/>
              </a:rPr>
              <a:t>developed by others to manufacture and market quality microprocessors was a crucial capability</a:t>
            </a:r>
            <a:r>
              <a:rPr lang="cs-CZ" altLang="cs-CZ" sz="1800">
                <a:latin typeface="Arial" panose="020B0604020202020204" pitchFamily="34" charset="0"/>
              </a:rPr>
              <a:t> </a:t>
            </a:r>
            <a:r>
              <a:rPr lang="en-US" altLang="cs-CZ" sz="1800">
                <a:latin typeface="Arial" panose="020B0604020202020204" pitchFamily="34" charset="0"/>
              </a:rPr>
              <a:t>until management realized that the firm had taken current technology as far as possible</a:t>
            </a:r>
            <a:r>
              <a:rPr lang="cs-CZ" altLang="cs-CZ" sz="1800">
                <a:latin typeface="Arial" panose="020B0604020202020204" pitchFamily="34" charset="0"/>
              </a:rPr>
              <a:t> </a:t>
            </a:r>
            <a:r>
              <a:rPr lang="en-US" altLang="cs-CZ" sz="1800">
                <a:latin typeface="Arial" panose="020B0604020202020204" pitchFamily="34" charset="0"/>
              </a:rPr>
              <a:t>with the Pentium chip</a:t>
            </a:r>
            <a:r>
              <a:rPr lang="cs-CZ" altLang="cs-CZ" sz="1800">
                <a:latin typeface="Arial" panose="020B0604020202020204" pitchFamily="34" charset="0"/>
              </a:rPr>
              <a: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3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marL="342900" indent="-342900" eaLnBrk="1" hangingPunct="1">
              <a:spcBef>
                <a:spcPct val="0"/>
              </a:spcBef>
              <a:defRPr/>
            </a:pPr>
            <a:r>
              <a:rPr lang="en-US" altLang="cs-CZ" sz="2200" b="1">
                <a:latin typeface="Arial" panose="020B0604020202020204" pitchFamily="34" charset="0"/>
              </a:rPr>
              <a:t>Imitability</a:t>
            </a:r>
            <a:r>
              <a:rPr lang="en-US" altLang="cs-CZ" sz="2200">
                <a:latin typeface="Arial" panose="020B0604020202020204" pitchFamily="34" charset="0"/>
              </a:rPr>
              <a:t> is the rate at which a firm’s underlying resources, capabilities, or core competencies</a:t>
            </a:r>
            <a:r>
              <a:rPr lang="cs-CZ" altLang="cs-CZ" sz="2200">
                <a:latin typeface="Arial" panose="020B0604020202020204" pitchFamily="34" charset="0"/>
              </a:rPr>
              <a:t> </a:t>
            </a:r>
            <a:r>
              <a:rPr lang="en-US" altLang="cs-CZ" sz="2200">
                <a:latin typeface="Arial" panose="020B0604020202020204" pitchFamily="34" charset="0"/>
              </a:rPr>
              <a:t>can be duplicated by others.</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To the extent that a firm’s distinctive competency gives</a:t>
            </a:r>
            <a:r>
              <a:rPr lang="cs-CZ" altLang="cs-CZ" sz="2200">
                <a:latin typeface="Arial" panose="020B0604020202020204" pitchFamily="34" charset="0"/>
              </a:rPr>
              <a:t> </a:t>
            </a:r>
            <a:r>
              <a:rPr lang="en-US" altLang="cs-CZ" sz="2200">
                <a:latin typeface="Arial" panose="020B0604020202020204" pitchFamily="34" charset="0"/>
              </a:rPr>
              <a:t>it competitive advantage in the marketplace, competitors will do what they can to learn and</a:t>
            </a:r>
            <a:r>
              <a:rPr lang="cs-CZ" altLang="cs-CZ" sz="2200">
                <a:latin typeface="Arial" panose="020B0604020202020204" pitchFamily="34" charset="0"/>
              </a:rPr>
              <a:t> </a:t>
            </a:r>
            <a:r>
              <a:rPr lang="en-US" altLang="cs-CZ" sz="2200">
                <a:latin typeface="Arial" panose="020B0604020202020204" pitchFamily="34" charset="0"/>
              </a:rPr>
              <a:t>imitate that set of skills and capabilities.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Competitors’ efforts may </a:t>
            </a:r>
            <a:r>
              <a:rPr lang="en-US" altLang="cs-CZ" sz="2200" b="1">
                <a:latin typeface="Arial" panose="020B0604020202020204" pitchFamily="34" charset="0"/>
              </a:rPr>
              <a:t>range from reverse engineering</a:t>
            </a:r>
            <a:r>
              <a:rPr lang="cs-CZ" altLang="cs-CZ" sz="2200" b="1">
                <a:latin typeface="Arial" panose="020B0604020202020204" pitchFamily="34" charset="0"/>
              </a:rPr>
              <a:t> </a:t>
            </a:r>
            <a:r>
              <a:rPr lang="en-US" altLang="cs-CZ" sz="2200">
                <a:latin typeface="Arial" panose="020B0604020202020204" pitchFamily="34" charset="0"/>
              </a:rPr>
              <a:t>(</a:t>
            </a:r>
            <a:r>
              <a:rPr lang="en-US" altLang="cs-CZ" sz="2200" i="1">
                <a:latin typeface="Arial" panose="020B0604020202020204" pitchFamily="34" charset="0"/>
              </a:rPr>
              <a:t>which involves taking apart a competitor’s product in order to find out how it works</a:t>
            </a:r>
            <a:r>
              <a:rPr lang="en-US" altLang="cs-CZ" sz="2200">
                <a:latin typeface="Arial" panose="020B0604020202020204" pitchFamily="34" charset="0"/>
              </a:rPr>
              <a:t>),</a:t>
            </a:r>
            <a:r>
              <a:rPr lang="cs-CZ" altLang="cs-CZ" sz="2200">
                <a:latin typeface="Arial" panose="020B0604020202020204" pitchFamily="34" charset="0"/>
              </a:rPr>
              <a:t> </a:t>
            </a:r>
            <a:r>
              <a:rPr lang="en-US" altLang="cs-CZ" sz="2200">
                <a:latin typeface="Arial" panose="020B0604020202020204" pitchFamily="34" charset="0"/>
              </a:rPr>
              <a:t>to hiring employees from the competitor, to outright patent infringement.</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core competency</a:t>
            </a:r>
            <a:r>
              <a:rPr lang="cs-CZ" altLang="cs-CZ" sz="2200">
                <a:latin typeface="Arial" panose="020B0604020202020204" pitchFamily="34" charset="0"/>
              </a:rPr>
              <a:t> </a:t>
            </a:r>
            <a:r>
              <a:rPr lang="en-US" altLang="cs-CZ" sz="2200">
                <a:latin typeface="Arial" panose="020B0604020202020204" pitchFamily="34" charset="0"/>
              </a:rPr>
              <a:t>can be easily imitated to the extent that it is </a:t>
            </a:r>
            <a:r>
              <a:rPr lang="en-US" altLang="cs-CZ" sz="2200" b="1">
                <a:latin typeface="Arial" panose="020B0604020202020204" pitchFamily="34" charset="0"/>
              </a:rPr>
              <a:t>transparent</a:t>
            </a:r>
            <a:r>
              <a:rPr lang="en-US" altLang="cs-CZ" sz="2200">
                <a:latin typeface="Arial" panose="020B0604020202020204" pitchFamily="34" charset="0"/>
              </a:rPr>
              <a:t>, </a:t>
            </a:r>
            <a:r>
              <a:rPr lang="en-US" altLang="cs-CZ" sz="2200" b="1">
                <a:latin typeface="Arial" panose="020B0604020202020204" pitchFamily="34" charset="0"/>
              </a:rPr>
              <a:t>transferable</a:t>
            </a:r>
            <a:r>
              <a:rPr lang="en-US" altLang="cs-CZ" sz="2200">
                <a:latin typeface="Arial" panose="020B0604020202020204" pitchFamily="34" charset="0"/>
              </a:rPr>
              <a:t>, and </a:t>
            </a:r>
            <a:r>
              <a:rPr lang="en-US" altLang="cs-CZ" sz="2200" b="1">
                <a:latin typeface="Arial" panose="020B0604020202020204" pitchFamily="34" charset="0"/>
              </a:rPr>
              <a:t>replicable</a:t>
            </a:r>
            <a:r>
              <a:rPr lang="en-US" altLang="cs-CZ" sz="2200">
                <a:latin typeface="Arial" panose="020B0604020202020204" pitchFamily="34" charset="0"/>
              </a:rPr>
              <a:t>.</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39591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Transparency</a:t>
            </a:r>
            <a:r>
              <a:rPr lang="en-US" altLang="cs-CZ" sz="2200">
                <a:latin typeface="Arial" panose="020B0604020202020204" pitchFamily="34" charset="0"/>
              </a:rPr>
              <a:t> is the speed with which other firms can understand the relationship of resources</a:t>
            </a:r>
            <a:r>
              <a:rPr lang="cs-CZ" altLang="cs-CZ" sz="2200">
                <a:latin typeface="Arial" panose="020B0604020202020204" pitchFamily="34" charset="0"/>
              </a:rPr>
              <a:t> </a:t>
            </a:r>
            <a:r>
              <a:rPr lang="en-US" altLang="cs-CZ" sz="2200">
                <a:latin typeface="Arial" panose="020B0604020202020204" pitchFamily="34" charset="0"/>
              </a:rPr>
              <a:t>and capabilities supporting a successful firm’s strategy.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For example, Gillette has</a:t>
            </a:r>
            <a:r>
              <a:rPr lang="cs-CZ" altLang="cs-CZ" sz="1800">
                <a:latin typeface="Arial" panose="020B0604020202020204" pitchFamily="34" charset="0"/>
              </a:rPr>
              <a:t> </a:t>
            </a:r>
            <a:r>
              <a:rPr lang="en-US" altLang="cs-CZ" sz="1800">
                <a:latin typeface="Arial" panose="020B0604020202020204" pitchFamily="34" charset="0"/>
              </a:rPr>
              <a:t>always supported its dominance in the marketing of razors with excellent R&amp;D.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 competitor</a:t>
            </a:r>
            <a:r>
              <a:rPr lang="cs-CZ" altLang="cs-CZ" sz="1800">
                <a:latin typeface="Arial" panose="020B0604020202020204" pitchFamily="34" charset="0"/>
              </a:rPr>
              <a:t> </a:t>
            </a:r>
            <a:r>
              <a:rPr lang="en-US" altLang="cs-CZ" sz="1800">
                <a:latin typeface="Arial" panose="020B0604020202020204" pitchFamily="34" charset="0"/>
              </a:rPr>
              <a:t>could never understand how the Sensor or Mach 3 razor was produced simply by</a:t>
            </a:r>
            <a:r>
              <a:rPr lang="cs-CZ" altLang="cs-CZ" sz="1800">
                <a:latin typeface="Arial" panose="020B0604020202020204" pitchFamily="34" charset="0"/>
              </a:rPr>
              <a:t> </a:t>
            </a:r>
            <a:r>
              <a:rPr lang="en-US" altLang="cs-CZ" sz="1800">
                <a:latin typeface="Arial" panose="020B0604020202020204" pitchFamily="34" charset="0"/>
              </a:rPr>
              <a:t>taking one apart.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Gillette’s razor design was very difficult to copy, partially because the</a:t>
            </a:r>
            <a:r>
              <a:rPr lang="cs-CZ" altLang="cs-CZ" sz="1800">
                <a:latin typeface="Arial" panose="020B0604020202020204" pitchFamily="34" charset="0"/>
              </a:rPr>
              <a:t> </a:t>
            </a:r>
            <a:r>
              <a:rPr lang="en-US" altLang="cs-CZ" sz="1800">
                <a:latin typeface="Arial" panose="020B0604020202020204" pitchFamily="34" charset="0"/>
              </a:rPr>
              <a:t>manufacturing equipment needed to produce it was so expensive and complicated.</a:t>
            </a:r>
            <a:endParaRPr lang="cs-CZ" altLang="cs-CZ" sz="1800">
              <a:latin typeface="Arial" panose="020B0604020202020204" pitchFamily="34" charset="0"/>
            </a:endParaRPr>
          </a:p>
        </p:txBody>
      </p:sp>
    </p:spTree>
    <p:extLst>
      <p:ext uri="{BB962C8B-B14F-4D97-AF65-F5344CB8AC3E}">
        <p14:creationId xmlns:p14="http://schemas.microsoft.com/office/powerpoint/2010/main" val="3804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Transferability</a:t>
            </a:r>
            <a:r>
              <a:rPr lang="en-US" altLang="cs-CZ" sz="2200">
                <a:latin typeface="Arial" panose="020B0604020202020204" pitchFamily="34" charset="0"/>
              </a:rPr>
              <a:t> is the ability of competitors to gather the resources and capabilities necessary</a:t>
            </a:r>
            <a:r>
              <a:rPr lang="cs-CZ" altLang="cs-CZ" sz="2200">
                <a:latin typeface="Arial" panose="020B0604020202020204" pitchFamily="34" charset="0"/>
              </a:rPr>
              <a:t> </a:t>
            </a:r>
            <a:r>
              <a:rPr lang="en-US" altLang="cs-CZ" sz="2200">
                <a:latin typeface="Arial" panose="020B0604020202020204" pitchFamily="34" charset="0"/>
              </a:rPr>
              <a:t>to support a competitive challenge.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For example, it may be very difficult for a winemaker to duplicate a French winery’s key resources of land and climate, especially if the</a:t>
            </a:r>
            <a:r>
              <a:rPr lang="cs-CZ" altLang="cs-CZ" sz="1800">
                <a:latin typeface="Arial" panose="020B0604020202020204" pitchFamily="34" charset="0"/>
              </a:rPr>
              <a:t> </a:t>
            </a:r>
            <a:r>
              <a:rPr lang="en-US" altLang="cs-CZ" sz="1800">
                <a:latin typeface="Arial" panose="020B0604020202020204" pitchFamily="34" charset="0"/>
              </a:rPr>
              <a:t>imitator is located in Iowa.</a:t>
            </a:r>
            <a:endParaRPr lang="cs-CZ" altLang="cs-CZ" sz="18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Replicability</a:t>
            </a:r>
            <a:r>
              <a:rPr lang="en-US" altLang="cs-CZ" sz="2200">
                <a:latin typeface="Arial" panose="020B0604020202020204" pitchFamily="34" charset="0"/>
              </a:rPr>
              <a:t> is the ability of competitors to use duplicated resources and capabilities</a:t>
            </a:r>
            <a:r>
              <a:rPr lang="cs-CZ" altLang="cs-CZ" sz="2200">
                <a:latin typeface="Arial" panose="020B0604020202020204" pitchFamily="34" charset="0"/>
              </a:rPr>
              <a:t> </a:t>
            </a:r>
            <a:r>
              <a:rPr lang="en-US" altLang="cs-CZ" sz="2200">
                <a:latin typeface="Arial" panose="020B0604020202020204" pitchFamily="34" charset="0"/>
              </a:rPr>
              <a:t>to imitate the other firm’s success.</a:t>
            </a:r>
            <a:endParaRPr lang="cs-CZ" altLang="cs-CZ" sz="2200">
              <a:latin typeface="Arial" panose="020B0604020202020204" pitchFamily="34" charset="0"/>
            </a:endParaRPr>
          </a:p>
        </p:txBody>
      </p:sp>
    </p:spTree>
    <p:extLst>
      <p:ext uri="{BB962C8B-B14F-4D97-AF65-F5344CB8AC3E}">
        <p14:creationId xmlns:p14="http://schemas.microsoft.com/office/powerpoint/2010/main" val="364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TASK 4</a:t>
            </a:r>
            <a:endParaRPr lang="en-US" b="1" cap="all"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dirty="0">
                <a:latin typeface="Arial" panose="020B0604020202020204" pitchFamily="34" charset="0"/>
              </a:rPr>
              <a:t>Looking inside yourself: What is my competitive advantage?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Write down your own strengths and weaknesses.</a:t>
            </a:r>
          </a:p>
          <a:p>
            <a:pPr marL="342900" indent="-342900" eaLnBrk="1" hangingPunct="1">
              <a:spcBef>
                <a:spcPct val="0"/>
              </a:spcBef>
              <a:defRPr/>
            </a:pPr>
            <a:r>
              <a:rPr lang="en-US" altLang="cs-CZ" sz="2200" dirty="0">
                <a:latin typeface="Arial" panose="020B0604020202020204" pitchFamily="34" charset="0"/>
              </a:rPr>
              <a:t>Are your strengths and weaknesses different today from what they were five years ago?</a:t>
            </a:r>
          </a:p>
          <a:p>
            <a:pPr marL="342900" indent="-342900" eaLnBrk="1" hangingPunct="1">
              <a:spcBef>
                <a:spcPct val="0"/>
              </a:spcBef>
              <a:defRPr/>
            </a:pPr>
            <a:r>
              <a:rPr lang="en-US" altLang="cs-CZ" sz="2200" dirty="0">
                <a:latin typeface="Arial" panose="020B0604020202020204" pitchFamily="34" charset="0"/>
              </a:rPr>
              <a:t>Are some of your strengths valuable, rare, and costly to imitate?</a:t>
            </a:r>
          </a:p>
          <a:p>
            <a:pPr marL="342900" indent="-342900" eaLnBrk="1" hangingPunct="1">
              <a:spcBef>
                <a:spcPct val="0"/>
              </a:spcBef>
              <a:defRPr/>
            </a:pPr>
            <a:r>
              <a:rPr lang="en-US" altLang="cs-CZ" sz="2200" dirty="0">
                <a:latin typeface="Arial" panose="020B0604020202020204" pitchFamily="34" charset="0"/>
              </a:rPr>
              <a:t>What are you doing to make sure your capabilities are dynamic?</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p:txBody>
      </p:sp>
    </p:spTree>
    <p:extLst>
      <p:ext uri="{BB962C8B-B14F-4D97-AF65-F5344CB8AC3E}">
        <p14:creationId xmlns:p14="http://schemas.microsoft.com/office/powerpoint/2010/main" val="6697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A</a:t>
            </a:r>
            <a:r>
              <a:rPr lang="cs-CZ" altLang="cs-CZ" sz="2200">
                <a:latin typeface="Arial" panose="020B0604020202020204" pitchFamily="34" charset="0"/>
              </a:rPr>
              <a:t> </a:t>
            </a:r>
            <a:r>
              <a:rPr lang="en-US" altLang="cs-CZ" sz="2200" b="1">
                <a:latin typeface="Arial" panose="020B0604020202020204" pitchFamily="34" charset="0"/>
              </a:rPr>
              <a:t>value chain is a linked set of value-creating activities </a:t>
            </a:r>
            <a:r>
              <a:rPr lang="en-US" altLang="cs-CZ" sz="2200">
                <a:latin typeface="Arial" panose="020B0604020202020204" pitchFamily="34" charset="0"/>
              </a:rPr>
              <a:t>that begin with basic raw materials coming</a:t>
            </a:r>
            <a:r>
              <a:rPr lang="cs-CZ" altLang="cs-CZ" sz="2200">
                <a:latin typeface="Arial" panose="020B0604020202020204" pitchFamily="34" charset="0"/>
              </a:rPr>
              <a:t> </a:t>
            </a:r>
            <a:r>
              <a:rPr lang="en-US" altLang="cs-CZ" sz="2200">
                <a:latin typeface="Arial" panose="020B0604020202020204" pitchFamily="34" charset="0"/>
              </a:rPr>
              <a:t>from suppliers, moving on to a series of value-added activities involved in producing and</a:t>
            </a:r>
            <a:r>
              <a:rPr lang="cs-CZ" altLang="cs-CZ" sz="2200">
                <a:latin typeface="Arial" panose="020B0604020202020204" pitchFamily="34" charset="0"/>
              </a:rPr>
              <a:t> </a:t>
            </a:r>
            <a:r>
              <a:rPr lang="en-US" altLang="cs-CZ" sz="2200">
                <a:latin typeface="Arial" panose="020B0604020202020204" pitchFamily="34" charset="0"/>
              </a:rPr>
              <a:t>marketing a product or service, and ending with distributors getting the final goods into the hands</a:t>
            </a:r>
            <a:r>
              <a:rPr lang="cs-CZ" altLang="cs-CZ" sz="2200">
                <a:latin typeface="Arial" panose="020B0604020202020204" pitchFamily="34" charset="0"/>
              </a:rPr>
              <a:t> </a:t>
            </a:r>
            <a:r>
              <a:rPr lang="en-US" altLang="cs-CZ" sz="2200">
                <a:latin typeface="Arial" panose="020B0604020202020204" pitchFamily="34" charset="0"/>
              </a:rPr>
              <a:t>of the ultimate consumer.</a:t>
            </a:r>
            <a:endParaRPr lang="cs-CZ" altLang="cs-CZ" sz="1800">
              <a:latin typeface="Arial" panose="020B0604020202020204" pitchFamily="34" charset="0"/>
            </a:endParaRPr>
          </a:p>
          <a:p>
            <a:pPr marL="342900"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focus of value-chain analysis is to examine the corporation in the context of</a:t>
            </a:r>
            <a:r>
              <a:rPr lang="cs-CZ" altLang="cs-CZ" sz="2200">
                <a:latin typeface="Arial" panose="020B0604020202020204" pitchFamily="34" charset="0"/>
              </a:rPr>
              <a:t> </a:t>
            </a:r>
            <a:r>
              <a:rPr lang="en-US" altLang="cs-CZ" sz="2200">
                <a:latin typeface="Arial" panose="020B0604020202020204" pitchFamily="34" charset="0"/>
              </a:rPr>
              <a:t>the overall chain of value-creating activities, of which the firm may be only a small part.</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algn="ctr" eaLnBrk="1" hangingPunct="1">
              <a:spcBef>
                <a:spcPct val="0"/>
              </a:spcBef>
              <a:buNone/>
              <a:defRPr/>
            </a:pPr>
            <a:r>
              <a:rPr lang="cs-CZ" altLang="cs-CZ" sz="2200" b="1">
                <a:latin typeface="Arial" panose="020B0604020202020204" pitchFamily="34" charset="0"/>
              </a:rPr>
              <a:t>Typical Value Chain for a Manufactured Product</a:t>
            </a:r>
          </a:p>
          <a:p>
            <a:pPr marL="342900" indent="-342900" eaLnBrk="1" hangingPunct="1">
              <a:spcBef>
                <a:spcPct val="0"/>
              </a:spcBef>
              <a:defRPr/>
            </a:pPr>
            <a:endParaRPr lang="cs-CZ" altLang="cs-CZ" sz="2200">
              <a:latin typeface="Arial" panose="020B0604020202020204" pitchFamily="34" charset="0"/>
            </a:endParaRPr>
          </a:p>
        </p:txBody>
      </p:sp>
      <p:pic>
        <p:nvPicPr>
          <p:cNvPr id="2" name="Obrázek 1"/>
          <p:cNvPicPr>
            <a:picLocks noChangeAspect="1"/>
          </p:cNvPicPr>
          <p:nvPr/>
        </p:nvPicPr>
        <p:blipFill rotWithShape="1">
          <a:blip r:embed="rId2"/>
          <a:srcRect l="31143" t="54953" r="6821" b="30381"/>
          <a:stretch/>
        </p:blipFill>
        <p:spPr>
          <a:xfrm>
            <a:off x="979714" y="5347109"/>
            <a:ext cx="7445829" cy="990206"/>
          </a:xfrm>
          <a:prstGeom prst="rect">
            <a:avLst/>
          </a:prstGeom>
        </p:spPr>
      </p:pic>
    </p:spTree>
    <p:extLst>
      <p:ext uri="{BB962C8B-B14F-4D97-AF65-F5344CB8AC3E}">
        <p14:creationId xmlns:p14="http://schemas.microsoft.com/office/powerpoint/2010/main" val="30629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179215"/>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Industry </a:t>
            </a:r>
            <a:r>
              <a:rPr lang="en-US" altLang="cs-CZ" sz="2200" b="1">
                <a:latin typeface="Arial" panose="020B0604020202020204" pitchFamily="34" charset="0"/>
              </a:rPr>
              <a:t>value chain</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value chains of most industries can be split into two segments, upstream and downstream</a:t>
            </a:r>
            <a:r>
              <a:rPr lang="cs-CZ" altLang="cs-CZ" sz="2200">
                <a:latin typeface="Arial" panose="020B0604020202020204" pitchFamily="34" charset="0"/>
              </a:rPr>
              <a:t> </a:t>
            </a:r>
            <a:r>
              <a:rPr lang="en-US" altLang="cs-CZ" sz="2200">
                <a:latin typeface="Arial" panose="020B0604020202020204" pitchFamily="34" charset="0"/>
              </a:rPr>
              <a:t>segments. </a:t>
            </a:r>
            <a:endParaRPr lang="cs-CZ" altLang="cs-CZ" sz="2200">
              <a:latin typeface="Arial" panose="020B0604020202020204" pitchFamily="34" charset="0"/>
            </a:endParaRPr>
          </a:p>
          <a:p>
            <a:pPr marL="1085850" lvl="1" indent="-342900" eaLnBrk="1" hangingPunct="1">
              <a:spcBef>
                <a:spcPct val="0"/>
              </a:spcBef>
              <a:defRPr/>
            </a:pPr>
            <a:r>
              <a:rPr lang="en-US" altLang="cs-CZ" sz="1600">
                <a:latin typeface="Arial" panose="020B0604020202020204" pitchFamily="34" charset="0"/>
              </a:rPr>
              <a:t>In the petroleum industry, for example, upstream refers to oil exploration, drilling,</a:t>
            </a:r>
            <a:r>
              <a:rPr lang="cs-CZ" altLang="cs-CZ" sz="1600">
                <a:latin typeface="Arial" panose="020B0604020202020204" pitchFamily="34" charset="0"/>
              </a:rPr>
              <a:t> </a:t>
            </a:r>
            <a:r>
              <a:rPr lang="en-US" altLang="cs-CZ" sz="1600">
                <a:latin typeface="Arial" panose="020B0604020202020204" pitchFamily="34" charset="0"/>
              </a:rPr>
              <a:t>and moving of the crude oil to the refinery, and downstream refers to refining the oil plus</a:t>
            </a:r>
            <a:r>
              <a:rPr lang="cs-CZ" altLang="cs-CZ" sz="1600">
                <a:latin typeface="Arial" panose="020B0604020202020204" pitchFamily="34" charset="0"/>
              </a:rPr>
              <a:t> </a:t>
            </a:r>
            <a:r>
              <a:rPr lang="en-US" altLang="cs-CZ" sz="1600">
                <a:latin typeface="Arial" panose="020B0604020202020204" pitchFamily="34" charset="0"/>
              </a:rPr>
              <a:t>transporting and marketing gasoline and refined oil to distributors and gas station retailers. </a:t>
            </a:r>
            <a:endParaRPr lang="cs-CZ" altLang="cs-CZ" sz="16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In analyzing the complete value chain of a product, note that even if a firm operates up</a:t>
            </a:r>
            <a:r>
              <a:rPr lang="cs-CZ" altLang="cs-CZ" sz="2200">
                <a:latin typeface="Arial" panose="020B0604020202020204" pitchFamily="34" charset="0"/>
              </a:rPr>
              <a:t> </a:t>
            </a:r>
            <a:r>
              <a:rPr lang="en-US" altLang="cs-CZ" sz="2200">
                <a:latin typeface="Arial" panose="020B0604020202020204" pitchFamily="34" charset="0"/>
              </a:rPr>
              <a:t>and down the entire industry chain, it usually </a:t>
            </a:r>
            <a:r>
              <a:rPr lang="en-US" altLang="cs-CZ" sz="2200" i="1">
                <a:latin typeface="Arial" panose="020B0604020202020204" pitchFamily="34" charset="0"/>
              </a:rPr>
              <a:t>has an area of expertise where its primary activities</a:t>
            </a:r>
            <a:r>
              <a:rPr lang="cs-CZ" altLang="cs-CZ" sz="2200" i="1">
                <a:latin typeface="Arial" panose="020B0604020202020204" pitchFamily="34" charset="0"/>
              </a:rPr>
              <a:t> </a:t>
            </a:r>
            <a:r>
              <a:rPr lang="en-US" altLang="cs-CZ" sz="2200" i="1">
                <a:latin typeface="Arial" panose="020B0604020202020204" pitchFamily="34" charset="0"/>
              </a:rPr>
              <a:t>lie</a:t>
            </a:r>
            <a:r>
              <a:rPr lang="en-US" altLang="cs-CZ" sz="2200">
                <a:latin typeface="Arial" panose="020B0604020202020204" pitchFamily="34" charset="0"/>
              </a:rPr>
              <a:t>. A company’s </a:t>
            </a:r>
            <a:r>
              <a:rPr lang="en-US" altLang="cs-CZ" sz="2200" b="1">
                <a:latin typeface="Arial" panose="020B0604020202020204" pitchFamily="34" charset="0"/>
              </a:rPr>
              <a:t>center of gravity </a:t>
            </a:r>
            <a:r>
              <a:rPr lang="en-US" altLang="cs-CZ" sz="2200">
                <a:latin typeface="Arial" panose="020B0604020202020204" pitchFamily="34" charset="0"/>
              </a:rPr>
              <a:t>is the part of the chain that is </a:t>
            </a:r>
            <a:r>
              <a:rPr lang="en-US" altLang="cs-CZ" sz="2200" b="1">
                <a:latin typeface="Arial" panose="020B0604020202020204" pitchFamily="34" charset="0"/>
              </a:rPr>
              <a:t>most important </a:t>
            </a:r>
            <a:r>
              <a:rPr lang="en-US" altLang="cs-CZ" sz="2200">
                <a:latin typeface="Arial" panose="020B0604020202020204" pitchFamily="34" charset="0"/>
              </a:rPr>
              <a:t>to the</a:t>
            </a:r>
            <a:r>
              <a:rPr lang="cs-CZ" altLang="cs-CZ" sz="2200">
                <a:latin typeface="Arial" panose="020B0604020202020204" pitchFamily="34" charset="0"/>
              </a:rPr>
              <a:t> </a:t>
            </a:r>
            <a:r>
              <a:rPr lang="en-US" altLang="cs-CZ" sz="2200">
                <a:latin typeface="Arial" panose="020B0604020202020204" pitchFamily="34" charset="0"/>
              </a:rPr>
              <a:t>company and the point where its greatest expertise and capabilities lie</a:t>
            </a:r>
            <a:r>
              <a:rPr lang="cs-CZ" altLang="cs-CZ" sz="2200">
                <a:latin typeface="Arial" panose="020B0604020202020204" pitchFamily="34" charset="0"/>
              </a:rPr>
              <a:t> - </a:t>
            </a:r>
            <a:r>
              <a:rPr lang="en-US" altLang="cs-CZ" sz="2200">
                <a:latin typeface="Arial" panose="020B0604020202020204" pitchFamily="34" charset="0"/>
              </a:rPr>
              <a:t>its core competencies.</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After a firm successfully establishes itself at this point by obtaining a competitive advantage, one of its first strategic moves is to move </a:t>
            </a:r>
            <a:r>
              <a:rPr lang="en-US" altLang="cs-CZ" sz="1800" i="1">
                <a:latin typeface="Arial" panose="020B0604020202020204" pitchFamily="34" charset="0"/>
              </a:rPr>
              <a:t>forward or backward </a:t>
            </a:r>
            <a:r>
              <a:rPr lang="en-US" altLang="cs-CZ" sz="1800">
                <a:latin typeface="Arial" panose="020B0604020202020204" pitchFamily="34" charset="0"/>
              </a:rPr>
              <a:t>along the value chain in order to reduce costs, guarantee access to key raw materials, or to guarantee distribution - this process, called </a:t>
            </a:r>
            <a:r>
              <a:rPr lang="en-US" altLang="cs-CZ" sz="1800" b="1" i="1">
                <a:latin typeface="Arial" panose="020B0604020202020204" pitchFamily="34" charset="0"/>
              </a:rPr>
              <a:t>vertical integration</a:t>
            </a:r>
            <a:r>
              <a:rPr lang="en-US" altLang="cs-CZ" sz="18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p:txBody>
      </p:sp>
    </p:spTree>
    <p:extLst>
      <p:ext uri="{BB962C8B-B14F-4D97-AF65-F5344CB8AC3E}">
        <p14:creationId xmlns:p14="http://schemas.microsoft.com/office/powerpoint/2010/main" val="30672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Corporate </a:t>
            </a:r>
            <a:r>
              <a:rPr lang="en-US" altLang="cs-CZ" sz="2200" b="1">
                <a:latin typeface="Arial" panose="020B0604020202020204" pitchFamily="34" charset="0"/>
              </a:rPr>
              <a:t>value chain</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Each corporation has its own internal value chain of activities.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Porter proposes that a manufacturing firm’s </a:t>
            </a:r>
            <a:r>
              <a:rPr lang="en-US" altLang="cs-CZ" sz="2200" b="1">
                <a:latin typeface="Arial" panose="020B0604020202020204" pitchFamily="34" charset="0"/>
              </a:rPr>
              <a:t>primary activities</a:t>
            </a:r>
            <a:r>
              <a:rPr lang="cs-CZ" altLang="cs-CZ" sz="2200" b="1">
                <a:latin typeface="Arial" panose="020B0604020202020204" pitchFamily="34" charset="0"/>
              </a:rPr>
              <a:t> </a:t>
            </a:r>
            <a:r>
              <a:rPr lang="en-US" altLang="cs-CZ" sz="2200">
                <a:latin typeface="Arial" panose="020B0604020202020204" pitchFamily="34" charset="0"/>
              </a:rPr>
              <a:t>usually begin with </a:t>
            </a:r>
            <a:r>
              <a:rPr lang="en-US" altLang="cs-CZ" sz="2200" i="1">
                <a:latin typeface="Arial" panose="020B0604020202020204" pitchFamily="34" charset="0"/>
              </a:rPr>
              <a:t>inbound logistics </a:t>
            </a:r>
            <a:r>
              <a:rPr lang="en-US" altLang="cs-CZ" sz="2200">
                <a:latin typeface="Arial" panose="020B0604020202020204" pitchFamily="34" charset="0"/>
              </a:rPr>
              <a:t>(raw materials handling and warehousing), go through an</a:t>
            </a:r>
            <a:r>
              <a:rPr lang="cs-CZ" altLang="cs-CZ" sz="2200">
                <a:latin typeface="Arial" panose="020B0604020202020204" pitchFamily="34" charset="0"/>
              </a:rPr>
              <a:t> </a:t>
            </a:r>
            <a:r>
              <a:rPr lang="en-US" altLang="cs-CZ" sz="2200">
                <a:latin typeface="Arial" panose="020B0604020202020204" pitchFamily="34" charset="0"/>
              </a:rPr>
              <a:t>operations process in which a product is manufactured, and continue on to outbound logistics</a:t>
            </a:r>
            <a:r>
              <a:rPr lang="cs-CZ" altLang="cs-CZ" sz="2200">
                <a:latin typeface="Arial" panose="020B0604020202020204" pitchFamily="34" charset="0"/>
              </a:rPr>
              <a:t> </a:t>
            </a:r>
            <a:r>
              <a:rPr lang="en-US" altLang="cs-CZ" sz="2200">
                <a:latin typeface="Arial" panose="020B0604020202020204" pitchFamily="34" charset="0"/>
              </a:rPr>
              <a:t>(warehousing and distribution), to marketing and sales, and finally to service (installation, repair,</a:t>
            </a:r>
            <a:r>
              <a:rPr lang="cs-CZ" altLang="cs-CZ" sz="2200">
                <a:latin typeface="Arial" panose="020B0604020202020204" pitchFamily="34" charset="0"/>
              </a:rPr>
              <a:t> </a:t>
            </a:r>
            <a:r>
              <a:rPr lang="en-US" altLang="cs-CZ" sz="2200">
                <a:latin typeface="Arial" panose="020B0604020202020204" pitchFamily="34" charset="0"/>
              </a:rPr>
              <a:t>and sale of parts).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Several </a:t>
            </a:r>
            <a:r>
              <a:rPr lang="en-US" altLang="cs-CZ" sz="2200" b="1">
                <a:latin typeface="Arial" panose="020B0604020202020204" pitchFamily="34" charset="0"/>
              </a:rPr>
              <a:t>support activities</a:t>
            </a:r>
            <a:r>
              <a:rPr lang="en-US" altLang="cs-CZ" sz="2200">
                <a:latin typeface="Arial" panose="020B0604020202020204" pitchFamily="34" charset="0"/>
              </a:rPr>
              <a:t>, such as procurement (purchasing), technology</a:t>
            </a:r>
            <a:r>
              <a:rPr lang="cs-CZ" altLang="cs-CZ" sz="2200">
                <a:latin typeface="Arial" panose="020B0604020202020204" pitchFamily="34" charset="0"/>
              </a:rPr>
              <a:t> </a:t>
            </a:r>
            <a:r>
              <a:rPr lang="en-US" altLang="cs-CZ" sz="2200">
                <a:latin typeface="Arial" panose="020B0604020202020204" pitchFamily="34" charset="0"/>
              </a:rPr>
              <a:t>development (R&amp;D), human resource management, and firm infrastructure (accounting,</a:t>
            </a:r>
            <a:r>
              <a:rPr lang="cs-CZ" altLang="cs-CZ" sz="2200">
                <a:latin typeface="Arial" panose="020B0604020202020204" pitchFamily="34" charset="0"/>
              </a:rPr>
              <a:t> </a:t>
            </a:r>
            <a:r>
              <a:rPr lang="en-US" altLang="cs-CZ" sz="2200">
                <a:latin typeface="Arial" panose="020B0604020202020204" pitchFamily="34" charset="0"/>
              </a:rPr>
              <a:t>finance, strategic planning), ensure that the primary value chain activities operate effectively</a:t>
            </a:r>
            <a:r>
              <a:rPr lang="cs-CZ" altLang="cs-CZ" sz="2200">
                <a:latin typeface="Arial" panose="020B0604020202020204" pitchFamily="34" charset="0"/>
              </a:rPr>
              <a:t> </a:t>
            </a:r>
            <a:r>
              <a:rPr lang="en-US" altLang="cs-CZ" sz="2200">
                <a:latin typeface="Arial" panose="020B0604020202020204" pitchFamily="34" charset="0"/>
              </a:rPr>
              <a:t>and efficiently.</a:t>
            </a:r>
            <a:endParaRPr lang="cs-CZ" altLang="cs-CZ" sz="2200">
              <a:latin typeface="Arial" panose="020B0604020202020204" pitchFamily="34" charset="0"/>
            </a:endParaRPr>
          </a:p>
        </p:txBody>
      </p:sp>
    </p:spTree>
    <p:extLst>
      <p:ext uri="{BB962C8B-B14F-4D97-AF65-F5344CB8AC3E}">
        <p14:creationId xmlns:p14="http://schemas.microsoft.com/office/powerpoint/2010/main" val="6774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Corporate </a:t>
            </a:r>
            <a:r>
              <a:rPr lang="en-US" altLang="cs-CZ" sz="2200" b="1">
                <a:latin typeface="Arial" panose="020B0604020202020204" pitchFamily="34" charset="0"/>
              </a:rPr>
              <a:t>value chain</a:t>
            </a:r>
            <a:endParaRPr lang="cs-CZ" altLang="cs-CZ" sz="2200" b="1">
              <a:latin typeface="Arial" panose="020B0604020202020204" pitchFamily="34" charset="0"/>
            </a:endParaRPr>
          </a:p>
        </p:txBody>
      </p:sp>
      <p:pic>
        <p:nvPicPr>
          <p:cNvPr id="2" name="Obrázek 1"/>
          <p:cNvPicPr>
            <a:picLocks noChangeAspect="1"/>
          </p:cNvPicPr>
          <p:nvPr/>
        </p:nvPicPr>
        <p:blipFill rotWithShape="1">
          <a:blip r:embed="rId2"/>
          <a:srcRect l="21072" t="12095" r="15929" b="11524"/>
          <a:stretch/>
        </p:blipFill>
        <p:spPr>
          <a:xfrm>
            <a:off x="1420585" y="1954172"/>
            <a:ext cx="6874329" cy="4688105"/>
          </a:xfrm>
          <a:prstGeom prst="rect">
            <a:avLst/>
          </a:prstGeom>
        </p:spPr>
      </p:pic>
      <p:sp>
        <p:nvSpPr>
          <p:cNvPr id="3" name="Obdélník 2"/>
          <p:cNvSpPr/>
          <p:nvPr/>
        </p:nvSpPr>
        <p:spPr>
          <a:xfrm>
            <a:off x="1289958" y="6611779"/>
            <a:ext cx="8294914" cy="246221"/>
          </a:xfrm>
          <a:prstGeom prst="rect">
            <a:avLst/>
          </a:prstGeom>
        </p:spPr>
        <p:txBody>
          <a:bodyPr wrap="square">
            <a:spAutoFit/>
          </a:bodyPr>
          <a:lstStyle/>
          <a:p>
            <a:r>
              <a:rPr lang="en-US" sz="1000" i="1"/>
              <a:t>SOURCE: COMPETITIVE</a:t>
            </a:r>
            <a:r>
              <a:rPr lang="cs-CZ" sz="1000" i="1"/>
              <a:t> </a:t>
            </a:r>
            <a:r>
              <a:rPr lang="en-US" sz="1000" i="1"/>
              <a:t>ADVANTAGE: Creating and Sustaining Superior Performance by Michael E. Porter.</a:t>
            </a:r>
            <a:endParaRPr lang="cs-CZ" sz="1000" i="1"/>
          </a:p>
        </p:txBody>
      </p:sp>
    </p:spTree>
    <p:extLst>
      <p:ext uri="{BB962C8B-B14F-4D97-AF65-F5344CB8AC3E}">
        <p14:creationId xmlns:p14="http://schemas.microsoft.com/office/powerpoint/2010/main" val="1283476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076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Marketing Issues</a:t>
            </a:r>
          </a:p>
          <a:p>
            <a:pPr marL="342900" indent="-342900" eaLnBrk="1" hangingPunct="1">
              <a:spcBef>
                <a:spcPct val="0"/>
              </a:spcBef>
              <a:defRPr/>
            </a:pPr>
            <a:r>
              <a:rPr lang="en-US" altLang="cs-CZ" sz="2200">
                <a:latin typeface="Arial" panose="020B0604020202020204" pitchFamily="34" charset="0"/>
              </a:rPr>
              <a:t>The marketing manager is a company’s primary link to the customer and the competition. The</a:t>
            </a:r>
            <a:r>
              <a:rPr lang="cs-CZ" altLang="cs-CZ" sz="2200">
                <a:latin typeface="Arial" panose="020B0604020202020204" pitchFamily="34" charset="0"/>
              </a:rPr>
              <a:t> </a:t>
            </a:r>
            <a:r>
              <a:rPr lang="en-US" altLang="cs-CZ" sz="2200">
                <a:latin typeface="Arial" panose="020B0604020202020204" pitchFamily="34" charset="0"/>
              </a:rPr>
              <a:t>manager, therefore, must be especially </a:t>
            </a:r>
            <a:r>
              <a:rPr lang="en-US" altLang="cs-CZ" sz="2200" b="1" i="1">
                <a:latin typeface="Arial" panose="020B0604020202020204" pitchFamily="34" charset="0"/>
              </a:rPr>
              <a:t>concerned with the market position and marketing mix</a:t>
            </a:r>
            <a:r>
              <a:rPr lang="cs-CZ" altLang="cs-CZ" sz="2200" b="1" i="1">
                <a:latin typeface="Arial" panose="020B0604020202020204" pitchFamily="34" charset="0"/>
              </a:rPr>
              <a:t> </a:t>
            </a:r>
            <a:r>
              <a:rPr lang="en-US" altLang="cs-CZ" sz="2200" b="1" i="1">
                <a:latin typeface="Arial" panose="020B0604020202020204" pitchFamily="34" charset="0"/>
              </a:rPr>
              <a:t>of the firm </a:t>
            </a:r>
            <a:r>
              <a:rPr lang="en-US" altLang="cs-CZ" sz="2200">
                <a:latin typeface="Arial" panose="020B0604020202020204" pitchFamily="34" charset="0"/>
              </a:rPr>
              <a:t>as well as with the overall reputation of the company and its brands.</a:t>
            </a:r>
            <a:endParaRPr lang="cs-CZ" altLang="cs-CZ" sz="2200">
              <a:latin typeface="Arial" panose="020B0604020202020204" pitchFamily="34" charset="0"/>
            </a:endParaRPr>
          </a:p>
          <a:p>
            <a:pPr algn="ctr" eaLnBrk="1" hangingPunct="1">
              <a:spcBef>
                <a:spcPct val="0"/>
              </a:spcBef>
              <a:buNone/>
              <a:defRPr/>
            </a:pPr>
            <a:r>
              <a:rPr lang="cs-CZ" altLang="cs-CZ" sz="2200" b="1">
                <a:latin typeface="Arial" panose="020B0604020202020204" pitchFamily="34" charset="0"/>
              </a:rPr>
              <a:t>Marketing Mix Variables</a:t>
            </a:r>
          </a:p>
          <a:p>
            <a:pPr marL="457200" indent="-457200" eaLnBrk="1" hangingPunct="1">
              <a:spcBef>
                <a:spcPct val="0"/>
              </a:spcBef>
              <a:buFont typeface="+mj-lt"/>
              <a:buAutoNum type="arabicPeriod"/>
              <a:defRPr/>
            </a:pPr>
            <a:endParaRPr lang="cs-CZ" altLang="cs-CZ" sz="2200">
              <a:latin typeface="Arial" panose="020B0604020202020204" pitchFamily="34" charset="0"/>
            </a:endParaRPr>
          </a:p>
        </p:txBody>
      </p:sp>
      <p:pic>
        <p:nvPicPr>
          <p:cNvPr id="2" name="Obrázek 1"/>
          <p:cNvPicPr>
            <a:picLocks noChangeAspect="1"/>
          </p:cNvPicPr>
          <p:nvPr/>
        </p:nvPicPr>
        <p:blipFill rotWithShape="1">
          <a:blip r:embed="rId2"/>
          <a:srcRect l="20857" t="33238" r="8750" b="18952"/>
          <a:stretch/>
        </p:blipFill>
        <p:spPr>
          <a:xfrm>
            <a:off x="698954" y="3902981"/>
            <a:ext cx="7285717" cy="2783432"/>
          </a:xfrm>
          <a:prstGeom prst="rect">
            <a:avLst/>
          </a:prstGeom>
        </p:spPr>
      </p:pic>
      <p:sp>
        <p:nvSpPr>
          <p:cNvPr id="3" name="Obdélník 2"/>
          <p:cNvSpPr/>
          <p:nvPr/>
        </p:nvSpPr>
        <p:spPr>
          <a:xfrm>
            <a:off x="698954" y="6596390"/>
            <a:ext cx="5584371" cy="261610"/>
          </a:xfrm>
          <a:prstGeom prst="rect">
            <a:avLst/>
          </a:prstGeom>
        </p:spPr>
        <p:txBody>
          <a:bodyPr wrap="square">
            <a:spAutoFit/>
          </a:bodyPr>
          <a:lstStyle/>
          <a:p>
            <a:r>
              <a:rPr lang="en-US" sz="1100" i="1"/>
              <a:t>SOURCE: KOTLER, PHILIP, MARKETING MANAGEMENT, 11th edition</a:t>
            </a:r>
            <a:endParaRPr lang="cs-CZ" sz="1100" i="1"/>
          </a:p>
        </p:txBody>
      </p:sp>
    </p:spTree>
    <p:extLst>
      <p:ext uri="{BB962C8B-B14F-4D97-AF65-F5344CB8AC3E}">
        <p14:creationId xmlns:p14="http://schemas.microsoft.com/office/powerpoint/2010/main" val="42084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Strategic</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Decision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Making</a:t>
            </a:r>
            <a:r>
              <a:rPr lang="cs-CZ" altLang="cs-CZ" sz="2400" b="1" cap="all" dirty="0">
                <a:latin typeface="Arial" panose="020B0604020202020204" pitchFamily="34" charset="0"/>
              </a:rPr>
              <a:t> </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As organizations grow larger and more complex, with more uncertain environments,</a:t>
            </a:r>
            <a:r>
              <a:rPr lang="cs-CZ" altLang="cs-CZ" sz="2200" dirty="0">
                <a:latin typeface="Arial" panose="020B0604020202020204" pitchFamily="34" charset="0"/>
              </a:rPr>
              <a:t> </a:t>
            </a:r>
            <a:r>
              <a:rPr lang="en-US" altLang="cs-CZ" sz="2200" dirty="0">
                <a:latin typeface="Arial" panose="020B0604020202020204" pitchFamily="34" charset="0"/>
              </a:rPr>
              <a:t>decisions become increasingly complicated and difficult to make.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i="1" dirty="0">
                <a:latin typeface="Arial" panose="020B0604020202020204" pitchFamily="34" charset="0"/>
              </a:rPr>
              <a:t>S</a:t>
            </a:r>
            <a:r>
              <a:rPr lang="en-US" altLang="cs-CZ" sz="2200" i="1" dirty="0" err="1">
                <a:latin typeface="Arial" panose="020B0604020202020204" pitchFamily="34" charset="0"/>
              </a:rPr>
              <a:t>trategic</a:t>
            </a:r>
            <a:r>
              <a:rPr lang="en-US" altLang="cs-CZ" sz="2200" i="1" dirty="0">
                <a:latin typeface="Arial" panose="020B0604020202020204" pitchFamily="34" charset="0"/>
              </a:rPr>
              <a:t> decisions deal with the long-run future </a:t>
            </a:r>
            <a:r>
              <a:rPr lang="cs-CZ" altLang="cs-CZ" sz="2200" dirty="0">
                <a:latin typeface="Arial" panose="020B0604020202020204" pitchFamily="34" charset="0"/>
              </a:rPr>
              <a:t> </a:t>
            </a:r>
            <a:r>
              <a:rPr lang="en-US" altLang="cs-CZ" sz="2200" dirty="0">
                <a:latin typeface="Arial" panose="020B0604020202020204" pitchFamily="34" charset="0"/>
              </a:rPr>
              <a:t>of an entire organization</a:t>
            </a:r>
            <a:r>
              <a:rPr lang="cs-CZ" altLang="cs-CZ" sz="2200" dirty="0">
                <a:latin typeface="Arial" panose="020B0604020202020204" pitchFamily="34" charset="0"/>
              </a:rPr>
              <a:t> </a:t>
            </a:r>
            <a:r>
              <a:rPr lang="en-US" altLang="cs-CZ" sz="2200" dirty="0">
                <a:latin typeface="Arial" panose="020B0604020202020204" pitchFamily="34" charset="0"/>
              </a:rPr>
              <a:t>and have three characteristics:</a:t>
            </a: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Rare</a:t>
            </a:r>
            <a:r>
              <a:rPr lang="en-US" altLang="cs-CZ" sz="2000" dirty="0">
                <a:latin typeface="Arial" panose="020B0604020202020204" pitchFamily="34" charset="0"/>
              </a:rPr>
              <a:t>: Strategic decisions are unusual and typically have no precedent to follow.</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dirty="0">
              <a:latin typeface="Arial" panose="020B0604020202020204" pitchFamily="34" charset="0"/>
            </a:endParaRP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Consequential</a:t>
            </a:r>
            <a:r>
              <a:rPr lang="en-US" altLang="cs-CZ" sz="2000" dirty="0">
                <a:latin typeface="Arial" panose="020B0604020202020204" pitchFamily="34" charset="0"/>
              </a:rPr>
              <a:t>: Strategic decisions commit substantial resources and demand a great deal</a:t>
            </a:r>
            <a:r>
              <a:rPr lang="cs-CZ" altLang="cs-CZ" sz="2000" dirty="0">
                <a:latin typeface="Arial" panose="020B0604020202020204" pitchFamily="34" charset="0"/>
              </a:rPr>
              <a:t> </a:t>
            </a:r>
            <a:r>
              <a:rPr lang="en-US" altLang="cs-CZ" sz="2000" dirty="0">
                <a:latin typeface="Arial" panose="020B0604020202020204" pitchFamily="34" charset="0"/>
              </a:rPr>
              <a:t>of commitment from people at all levels.</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dirty="0">
              <a:latin typeface="Arial" panose="020B0604020202020204" pitchFamily="34" charset="0"/>
            </a:endParaRP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Directive</a:t>
            </a:r>
            <a:r>
              <a:rPr lang="en-US" altLang="cs-CZ" sz="2000" dirty="0">
                <a:latin typeface="Arial" panose="020B0604020202020204" pitchFamily="34" charset="0"/>
              </a:rPr>
              <a:t>: Strategic decisions set precedents for lesser decisions and future actions</a:t>
            </a:r>
            <a:r>
              <a:rPr lang="cs-CZ" altLang="cs-CZ" sz="2000" dirty="0">
                <a:latin typeface="Arial" panose="020B0604020202020204" pitchFamily="34" charset="0"/>
              </a:rPr>
              <a:t> </a:t>
            </a:r>
            <a:r>
              <a:rPr lang="en-US" altLang="cs-CZ" sz="2000" dirty="0">
                <a:latin typeface="Arial" panose="020B0604020202020204" pitchFamily="34" charset="0"/>
              </a:rPr>
              <a:t>throughout an organization</a:t>
            </a:r>
            <a:r>
              <a:rPr lang="cs-CZ" altLang="cs-CZ" sz="20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GB" altLang="cs-CZ" sz="2000" i="1" dirty="0">
              <a:latin typeface="Arial" panose="020B0604020202020204" pitchFamily="34" charset="0"/>
            </a:endParaRPr>
          </a:p>
        </p:txBody>
      </p:sp>
    </p:spTree>
    <p:extLst>
      <p:ext uri="{BB962C8B-B14F-4D97-AF65-F5344CB8AC3E}">
        <p14:creationId xmlns:p14="http://schemas.microsoft.com/office/powerpoint/2010/main" val="328850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897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Financial Issues</a:t>
            </a:r>
          </a:p>
          <a:p>
            <a:pPr marL="342900" indent="-342900" eaLnBrk="1" hangingPunct="1">
              <a:spcBef>
                <a:spcPct val="0"/>
              </a:spcBef>
              <a:defRPr/>
            </a:pPr>
            <a:r>
              <a:rPr lang="en-US" altLang="cs-CZ" sz="2200">
                <a:latin typeface="Arial" panose="020B0604020202020204" pitchFamily="34" charset="0"/>
              </a:rPr>
              <a:t>A financial manager must ascertain the </a:t>
            </a:r>
            <a:r>
              <a:rPr lang="en-US" altLang="cs-CZ" sz="2200" b="1" i="1">
                <a:latin typeface="Arial" panose="020B0604020202020204" pitchFamily="34" charset="0"/>
              </a:rPr>
              <a:t>best sources of funds, uses of funds, and control o</a:t>
            </a:r>
            <a:r>
              <a:rPr lang="cs-CZ" altLang="cs-CZ" sz="2200" b="1" i="1">
                <a:latin typeface="Arial" panose="020B0604020202020204" pitchFamily="34" charset="0"/>
              </a:rPr>
              <a:t>f </a:t>
            </a:r>
            <a:r>
              <a:rPr lang="en-US" altLang="cs-CZ" sz="2200" b="1" i="1">
                <a:latin typeface="Arial" panose="020B0604020202020204" pitchFamily="34" charset="0"/>
              </a:rPr>
              <a:t>funds</a:t>
            </a: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All strategic issues have financial implications. Cash must be raised from internal or external</a:t>
            </a:r>
            <a:r>
              <a:rPr lang="cs-CZ" altLang="cs-CZ" sz="1800">
                <a:latin typeface="Arial" panose="020B0604020202020204" pitchFamily="34" charset="0"/>
              </a:rPr>
              <a:t> </a:t>
            </a:r>
            <a:r>
              <a:rPr lang="en-US" altLang="cs-CZ" sz="1800">
                <a:latin typeface="Arial" panose="020B0604020202020204" pitchFamily="34" charset="0"/>
              </a:rPr>
              <a:t>(local and global) sources and allocated for different uses. The flow of funds in the operations</a:t>
            </a:r>
            <a:r>
              <a:rPr lang="cs-CZ" altLang="cs-CZ" sz="1800">
                <a:latin typeface="Arial" panose="020B0604020202020204" pitchFamily="34" charset="0"/>
              </a:rPr>
              <a:t> </a:t>
            </a:r>
            <a:r>
              <a:rPr lang="en-US" altLang="cs-CZ" sz="1800">
                <a:latin typeface="Arial" panose="020B0604020202020204" pitchFamily="34" charset="0"/>
              </a:rPr>
              <a:t>of an organization must be monitored.</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concept of </a:t>
            </a:r>
            <a:r>
              <a:rPr lang="en-US" altLang="cs-CZ" sz="2200" b="1">
                <a:latin typeface="Arial" panose="020B0604020202020204" pitchFamily="34" charset="0"/>
              </a:rPr>
              <a:t>financial leverage </a:t>
            </a:r>
            <a:r>
              <a:rPr lang="en-US" altLang="cs-CZ" sz="2200">
                <a:latin typeface="Arial" panose="020B0604020202020204" pitchFamily="34" charset="0"/>
              </a:rPr>
              <a:t>(the ratio of total debt to total assets) is</a:t>
            </a:r>
            <a:r>
              <a:rPr lang="cs-CZ" altLang="cs-CZ" sz="2200">
                <a:latin typeface="Arial" panose="020B0604020202020204" pitchFamily="34" charset="0"/>
              </a:rPr>
              <a:t> </a:t>
            </a:r>
            <a:r>
              <a:rPr lang="en-US" altLang="cs-CZ" sz="2200">
                <a:latin typeface="Arial" panose="020B0604020202020204" pitchFamily="34" charset="0"/>
              </a:rPr>
              <a:t>helpful in describing how debt is used to increase the earnings available to common shareholders.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Capital budgeting </a:t>
            </a:r>
            <a:r>
              <a:rPr lang="en-US" altLang="cs-CZ" sz="2200">
                <a:latin typeface="Arial" panose="020B0604020202020204" pitchFamily="34" charset="0"/>
              </a:rPr>
              <a:t>is the analyzing and ranking of possible investments in fixed assets such</a:t>
            </a:r>
            <a:r>
              <a:rPr lang="cs-CZ" altLang="cs-CZ" sz="2200">
                <a:latin typeface="Arial" panose="020B0604020202020204" pitchFamily="34" charset="0"/>
              </a:rPr>
              <a:t> </a:t>
            </a:r>
            <a:r>
              <a:rPr lang="en-US" altLang="cs-CZ" sz="2200">
                <a:latin typeface="Arial" panose="020B0604020202020204" pitchFamily="34" charset="0"/>
              </a:rPr>
              <a:t>as land, buildings, and equipment in terms of the additional outlays and additional receipts that</a:t>
            </a:r>
            <a:r>
              <a:rPr lang="cs-CZ" altLang="cs-CZ" sz="2200">
                <a:latin typeface="Arial" panose="020B0604020202020204" pitchFamily="34" charset="0"/>
              </a:rPr>
              <a:t> </a:t>
            </a:r>
            <a:r>
              <a:rPr lang="en-US" altLang="cs-CZ" sz="2200">
                <a:latin typeface="Arial" panose="020B0604020202020204" pitchFamily="34" charset="0"/>
              </a:rPr>
              <a:t>will result from each investment.</a:t>
            </a:r>
            <a:endParaRPr lang="cs-CZ" altLang="cs-CZ" sz="2200">
              <a:latin typeface="Arial" panose="020B0604020202020204" pitchFamily="34" charset="0"/>
            </a:endParaRPr>
          </a:p>
        </p:txBody>
      </p:sp>
    </p:spTree>
    <p:extLst>
      <p:ext uri="{BB962C8B-B14F-4D97-AF65-F5344CB8AC3E}">
        <p14:creationId xmlns:p14="http://schemas.microsoft.com/office/powerpoint/2010/main" val="334465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Research and Development Issues</a:t>
            </a:r>
          </a:p>
          <a:p>
            <a:pPr marL="342900" indent="-342900" eaLnBrk="1" hangingPunct="1">
              <a:spcBef>
                <a:spcPct val="0"/>
              </a:spcBef>
              <a:defRPr/>
            </a:pPr>
            <a:r>
              <a:rPr lang="en-US" altLang="cs-CZ" sz="2200">
                <a:latin typeface="Arial" panose="020B0604020202020204" pitchFamily="34" charset="0"/>
              </a:rPr>
              <a:t>The R&amp;D manager is responsible for suggesting and implementing a company’s technological</a:t>
            </a:r>
            <a:r>
              <a:rPr lang="cs-CZ" altLang="cs-CZ" sz="2200">
                <a:latin typeface="Arial" panose="020B0604020202020204" pitchFamily="34" charset="0"/>
              </a:rPr>
              <a:t> </a:t>
            </a:r>
            <a:r>
              <a:rPr lang="en-US" altLang="cs-CZ" sz="2200">
                <a:latin typeface="Arial" panose="020B0604020202020204" pitchFamily="34" charset="0"/>
              </a:rPr>
              <a:t>strategy in light of its corporate objectives and policies. The manager’s job, therefore, involves</a:t>
            </a:r>
            <a:r>
              <a:rPr lang="cs-CZ" altLang="cs-CZ" sz="2200">
                <a:latin typeface="Arial" panose="020B0604020202020204" pitchFamily="34" charset="0"/>
              </a:rPr>
              <a:t>:</a:t>
            </a:r>
          </a:p>
          <a:p>
            <a:pPr marL="342900" indent="-342900" eaLnBrk="1" hangingPunct="1">
              <a:spcBef>
                <a:spcPct val="0"/>
              </a:spcBef>
              <a:defRPr/>
            </a:pPr>
            <a:endParaRPr lang="en-US" altLang="cs-CZ" sz="2200">
              <a:latin typeface="Arial" panose="020B0604020202020204" pitchFamily="34" charset="0"/>
            </a:endParaRPr>
          </a:p>
          <a:p>
            <a:pPr marL="1200150" lvl="1" indent="-457200" eaLnBrk="1" hangingPunct="1">
              <a:spcBef>
                <a:spcPct val="0"/>
              </a:spcBef>
              <a:buFont typeface="+mj-lt"/>
              <a:buAutoNum type="arabicPeriod"/>
              <a:defRPr/>
            </a:pPr>
            <a:r>
              <a:rPr lang="en-US" altLang="cs-CZ" sz="1800">
                <a:latin typeface="Arial" panose="020B0604020202020204" pitchFamily="34" charset="0"/>
              </a:rPr>
              <a:t>choosing among alternative new technologies to use within the corporation,</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a:latin typeface="Arial" panose="020B0604020202020204" pitchFamily="34" charset="0"/>
              </a:rPr>
              <a:t>developing methods of embodying the new technology in new products and processes, and</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a:latin typeface="Arial" panose="020B0604020202020204" pitchFamily="34" charset="0"/>
              </a:rPr>
              <a:t>deploying resources so that the new technology can be successfully implemented.</a:t>
            </a:r>
            <a:endParaRPr lang="cs-CZ" altLang="cs-CZ" sz="1800">
              <a:latin typeface="Arial" panose="020B0604020202020204" pitchFamily="34" charset="0"/>
            </a:endParaRPr>
          </a:p>
        </p:txBody>
      </p:sp>
    </p:spTree>
    <p:extLst>
      <p:ext uri="{BB962C8B-B14F-4D97-AF65-F5344CB8AC3E}">
        <p14:creationId xmlns:p14="http://schemas.microsoft.com/office/powerpoint/2010/main" val="12151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Human Resource (HRM) Issues</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primary task of the manager of human resources is to </a:t>
            </a:r>
            <a:r>
              <a:rPr lang="en-US" altLang="cs-CZ" sz="2200" b="1" i="1">
                <a:latin typeface="Arial" panose="020B0604020202020204" pitchFamily="34" charset="0"/>
              </a:rPr>
              <a:t>improve the match between individuals</a:t>
            </a:r>
            <a:r>
              <a:rPr lang="cs-CZ" altLang="cs-CZ" sz="2200" b="1" i="1">
                <a:latin typeface="Arial" panose="020B0604020202020204" pitchFamily="34" charset="0"/>
              </a:rPr>
              <a:t> </a:t>
            </a:r>
            <a:r>
              <a:rPr lang="en-US" altLang="cs-CZ" sz="2200" b="1" i="1">
                <a:latin typeface="Arial" panose="020B0604020202020204" pitchFamily="34" charset="0"/>
              </a:rPr>
              <a:t>and jobs</a:t>
            </a: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Research indicates that companies with good HRM practices have higher</a:t>
            </a:r>
            <a:r>
              <a:rPr lang="cs-CZ" altLang="cs-CZ" sz="1800">
                <a:latin typeface="Arial" panose="020B0604020202020204" pitchFamily="34" charset="0"/>
              </a:rPr>
              <a:t> </a:t>
            </a:r>
            <a:r>
              <a:rPr lang="en-US" altLang="cs-CZ" sz="1800">
                <a:latin typeface="Arial" panose="020B0604020202020204" pitchFamily="34" charset="0"/>
              </a:rPr>
              <a:t>profits and a better survival rate than do firms without these practices</a:t>
            </a:r>
            <a:r>
              <a:rPr lang="cs-CZ" altLang="cs-CZ" sz="1800">
                <a:latin typeface="Arial" panose="020B0604020202020204" pitchFamily="34" charset="0"/>
              </a:rPr>
              <a:t>.</a:t>
            </a:r>
          </a:p>
          <a:p>
            <a:pPr marL="1085850" lvl="1"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good HRM department</a:t>
            </a:r>
            <a:r>
              <a:rPr lang="cs-CZ" altLang="cs-CZ" sz="2200">
                <a:latin typeface="Arial" panose="020B0604020202020204" pitchFamily="34" charset="0"/>
              </a:rPr>
              <a:t> </a:t>
            </a:r>
            <a:r>
              <a:rPr lang="en-US" altLang="cs-CZ" sz="2200">
                <a:latin typeface="Arial" panose="020B0604020202020204" pitchFamily="34" charset="0"/>
              </a:rPr>
              <a:t>should know how to use attitude surveys and other feedback devices to </a:t>
            </a:r>
            <a:r>
              <a:rPr lang="en-US" altLang="cs-CZ" sz="2200" b="1" i="1">
                <a:latin typeface="Arial" panose="020B0604020202020204" pitchFamily="34" charset="0"/>
              </a:rPr>
              <a:t>assess employees’</a:t>
            </a:r>
            <a:r>
              <a:rPr lang="cs-CZ" altLang="cs-CZ" sz="2200" b="1" i="1">
                <a:latin typeface="Arial" panose="020B0604020202020204" pitchFamily="34" charset="0"/>
              </a:rPr>
              <a:t> </a:t>
            </a:r>
            <a:r>
              <a:rPr lang="en-US" altLang="cs-CZ" sz="2200" b="1" i="1">
                <a:latin typeface="Arial" panose="020B0604020202020204" pitchFamily="34" charset="0"/>
              </a:rPr>
              <a:t>satisfaction</a:t>
            </a:r>
            <a:r>
              <a:rPr lang="en-US" altLang="cs-CZ" sz="2200">
                <a:latin typeface="Arial" panose="020B0604020202020204" pitchFamily="34" charset="0"/>
              </a:rPr>
              <a:t> with their jobs and with the corporation as a whole.</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HRM managers should</a:t>
            </a:r>
            <a:r>
              <a:rPr lang="cs-CZ" altLang="cs-CZ" sz="2200">
                <a:latin typeface="Arial" panose="020B0604020202020204" pitchFamily="34" charset="0"/>
              </a:rPr>
              <a:t> </a:t>
            </a:r>
            <a:r>
              <a:rPr lang="en-US" altLang="cs-CZ" sz="2200">
                <a:latin typeface="Arial" panose="020B0604020202020204" pitchFamily="34" charset="0"/>
              </a:rPr>
              <a:t>also use job analysis to obtain job description information about what each job needs to accomplish</a:t>
            </a:r>
            <a:r>
              <a:rPr lang="cs-CZ" altLang="cs-CZ" sz="2200">
                <a:latin typeface="Arial" panose="020B0604020202020204" pitchFamily="34" charset="0"/>
              </a:rPr>
              <a:t> </a:t>
            </a:r>
            <a:r>
              <a:rPr lang="en-US" altLang="cs-CZ" sz="2200">
                <a:latin typeface="Arial" panose="020B0604020202020204" pitchFamily="34" charset="0"/>
              </a:rPr>
              <a:t>in terms of quality and quantity.</a:t>
            </a:r>
            <a:endParaRPr lang="cs-CZ" altLang="cs-CZ" sz="1800">
              <a:latin typeface="Arial" panose="020B0604020202020204" pitchFamily="34" charset="0"/>
            </a:endParaRPr>
          </a:p>
        </p:txBody>
      </p:sp>
    </p:spTree>
    <p:extLst>
      <p:ext uri="{BB962C8B-B14F-4D97-AF65-F5344CB8AC3E}">
        <p14:creationId xmlns:p14="http://schemas.microsoft.com/office/powerpoint/2010/main" val="40221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076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err="1">
                <a:latin typeface="Arial" panose="020B0604020202020204" pitchFamily="34" charset="0"/>
              </a:rPr>
              <a:t>Strategic</a:t>
            </a:r>
            <a:r>
              <a:rPr lang="cs-CZ" altLang="cs-CZ" sz="2200" b="1" dirty="0">
                <a:latin typeface="Arial" panose="020B0604020202020204" pitchFamily="34" charset="0"/>
              </a:rPr>
              <a:t> </a:t>
            </a:r>
            <a:r>
              <a:rPr lang="cs-CZ" altLang="cs-CZ" sz="2200" b="1" dirty="0" err="1">
                <a:latin typeface="Arial" panose="020B0604020202020204" pitchFamily="34" charset="0"/>
              </a:rPr>
              <a:t>Information</a:t>
            </a:r>
            <a:r>
              <a:rPr lang="cs-CZ" altLang="cs-CZ" sz="2200" b="1" dirty="0">
                <a:latin typeface="Arial" panose="020B0604020202020204" pitchFamily="34" charset="0"/>
              </a:rPr>
              <a:t> Systems/Technology </a:t>
            </a:r>
            <a:r>
              <a:rPr lang="cs-CZ" altLang="cs-CZ" sz="2200" b="1" dirty="0" err="1">
                <a:latin typeface="Arial" panose="020B0604020202020204" pitchFamily="34" charset="0"/>
              </a:rPr>
              <a:t>Issues</a:t>
            </a:r>
            <a:endParaRPr lang="cs-CZ" altLang="cs-CZ" sz="2200" b="1" dirty="0">
              <a:latin typeface="Arial" panose="020B0604020202020204" pitchFamily="34" charset="0"/>
            </a:endParaRPr>
          </a:p>
          <a:p>
            <a:pPr eaLnBrk="1" hangingPunct="1">
              <a:spcBef>
                <a:spcPct val="0"/>
              </a:spcBef>
              <a:buNone/>
              <a:defRPr/>
            </a:pPr>
            <a:endParaRPr lang="cs-CZ" altLang="cs-CZ" sz="2200" b="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primary task of the manager of information systems/technology is to d</a:t>
            </a:r>
            <a:r>
              <a:rPr lang="en-US" altLang="cs-CZ" sz="2200" b="1" i="1" dirty="0">
                <a:latin typeface="Arial" panose="020B0604020202020204" pitchFamily="34" charset="0"/>
              </a:rPr>
              <a:t>esign and manager</a:t>
            </a:r>
            <a:r>
              <a:rPr lang="cs-CZ" altLang="cs-CZ" sz="2200" b="1" i="1" dirty="0">
                <a:latin typeface="Arial" panose="020B0604020202020204" pitchFamily="34" charset="0"/>
              </a:rPr>
              <a:t> </a:t>
            </a:r>
            <a:r>
              <a:rPr lang="en-US" altLang="cs-CZ" sz="2200" b="1" i="1" dirty="0">
                <a:latin typeface="Arial" panose="020B0604020202020204" pitchFamily="34" charset="0"/>
              </a:rPr>
              <a:t>the flow of information in an organization </a:t>
            </a:r>
            <a:r>
              <a:rPr lang="en-US" altLang="cs-CZ" sz="2200" dirty="0">
                <a:latin typeface="Arial" panose="020B0604020202020204" pitchFamily="34" charset="0"/>
              </a:rPr>
              <a:t>in ways that improve productivity and decision</a:t>
            </a:r>
            <a:r>
              <a:rPr lang="cs-CZ" altLang="cs-CZ" sz="2200" dirty="0">
                <a:latin typeface="Arial" panose="020B0604020202020204" pitchFamily="34" charset="0"/>
              </a:rPr>
              <a:t> </a:t>
            </a:r>
            <a:r>
              <a:rPr lang="en-US" altLang="cs-CZ" sz="2200" dirty="0">
                <a:latin typeface="Arial" panose="020B0604020202020204" pitchFamily="34" charset="0"/>
              </a:rPr>
              <a:t>making.</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Information must be collected, stored, and synthesized in such a manner that it will</a:t>
            </a:r>
            <a:r>
              <a:rPr lang="cs-CZ" altLang="cs-CZ" sz="2200" dirty="0">
                <a:latin typeface="Arial" panose="020B0604020202020204" pitchFamily="34" charset="0"/>
              </a:rPr>
              <a:t> </a:t>
            </a:r>
            <a:r>
              <a:rPr lang="en-US" altLang="cs-CZ" sz="2200" dirty="0">
                <a:latin typeface="Arial" panose="020B0604020202020204" pitchFamily="34" charset="0"/>
              </a:rPr>
              <a:t>answer important operating and strategic questions.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a:t>
            </a:r>
            <a:r>
              <a:rPr lang="cs-CZ" altLang="cs-CZ" sz="2200" dirty="0">
                <a:latin typeface="Arial" panose="020B0604020202020204" pitchFamily="34" charset="0"/>
              </a:rPr>
              <a:t> </a:t>
            </a:r>
            <a:r>
              <a:rPr lang="en-US" altLang="cs-CZ" sz="2200" dirty="0">
                <a:latin typeface="Arial" panose="020B0604020202020204" pitchFamily="34" charset="0"/>
              </a:rPr>
              <a:t>corporation’s information system can be</a:t>
            </a:r>
            <a:r>
              <a:rPr lang="cs-CZ" altLang="cs-CZ" sz="2200" dirty="0">
                <a:latin typeface="Arial" panose="020B0604020202020204" pitchFamily="34" charset="0"/>
              </a:rPr>
              <a:t> </a:t>
            </a:r>
            <a:r>
              <a:rPr lang="en-US" altLang="cs-CZ" sz="2200" dirty="0">
                <a:latin typeface="Arial" panose="020B0604020202020204" pitchFamily="34" charset="0"/>
              </a:rPr>
              <a:t>a strength or a weakness in multiple areas of strategic management.</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42243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457200" indent="-457200" eaLnBrk="1" hangingPunct="1">
              <a:spcBef>
                <a:spcPct val="0"/>
              </a:spcBef>
              <a:buFont typeface="+mj-lt"/>
              <a:buAutoNum type="arabicPeriod"/>
              <a:defRPr/>
            </a:pPr>
            <a:r>
              <a:rPr lang="cs-CZ" altLang="cs-CZ" sz="2200">
                <a:latin typeface="Arial" panose="020B0604020202020204" pitchFamily="34" charset="0"/>
              </a:rPr>
              <a:t>Using key success factors to create an </a:t>
            </a:r>
            <a:r>
              <a:rPr lang="cs-CZ" altLang="cs-CZ" sz="2200" b="1" i="1">
                <a:latin typeface="Arial" panose="020B0604020202020204" pitchFamily="34" charset="0"/>
              </a:rPr>
              <a:t>industry matrix </a:t>
            </a:r>
            <a:r>
              <a:rPr lang="cs-CZ" altLang="cs-CZ" sz="2200">
                <a:latin typeface="Arial" panose="020B0604020202020204" pitchFamily="34" charset="0"/>
              </a:rPr>
              <a:t>- w</a:t>
            </a:r>
            <a:r>
              <a:rPr lang="en-US" altLang="cs-CZ" sz="2200">
                <a:latin typeface="Arial" panose="020B0604020202020204" pitchFamily="34" charset="0"/>
              </a:rPr>
              <a:t>ithin any industry there are usually </a:t>
            </a:r>
            <a:r>
              <a:rPr lang="en-US" altLang="cs-CZ" sz="2200" i="1">
                <a:latin typeface="Arial" panose="020B0604020202020204" pitchFamily="34" charset="0"/>
              </a:rPr>
              <a:t>certain variables</a:t>
            </a:r>
            <a:r>
              <a:rPr lang="cs-CZ" altLang="cs-CZ" sz="2200" i="1">
                <a:latin typeface="Arial" panose="020B0604020202020204" pitchFamily="34" charset="0"/>
              </a:rPr>
              <a:t> </a:t>
            </a:r>
            <a:r>
              <a:rPr lang="cs-CZ" altLang="cs-CZ" sz="2200">
                <a:latin typeface="Arial" panose="020B0604020202020204" pitchFamily="34" charset="0"/>
              </a:rPr>
              <a:t>- </a:t>
            </a:r>
            <a:r>
              <a:rPr lang="en-US" altLang="cs-CZ" sz="2200" b="1" i="1">
                <a:latin typeface="Arial" panose="020B0604020202020204" pitchFamily="34" charset="0"/>
              </a:rPr>
              <a:t>key success factors</a:t>
            </a:r>
            <a:r>
              <a:rPr lang="cs-CZ" altLang="cs-CZ" sz="2200" b="1" i="1">
                <a:latin typeface="Arial" panose="020B0604020202020204" pitchFamily="34" charset="0"/>
              </a:rPr>
              <a:t> </a:t>
            </a:r>
            <a:r>
              <a:rPr lang="cs-CZ" altLang="cs-CZ" sz="2200">
                <a:latin typeface="Arial" panose="020B0604020202020204" pitchFamily="34" charset="0"/>
              </a:rPr>
              <a:t>- </a:t>
            </a:r>
            <a:r>
              <a:rPr lang="en-US" altLang="cs-CZ" sz="2200">
                <a:latin typeface="Arial" panose="020B0604020202020204" pitchFamily="34" charset="0"/>
              </a:rPr>
              <a:t>that a company’s</a:t>
            </a:r>
            <a:r>
              <a:rPr lang="cs-CZ" altLang="cs-CZ" sz="2200">
                <a:latin typeface="Arial" panose="020B0604020202020204" pitchFamily="34" charset="0"/>
              </a:rPr>
              <a:t> </a:t>
            </a:r>
            <a:r>
              <a:rPr lang="en-US" altLang="cs-CZ" sz="2200">
                <a:latin typeface="Arial" panose="020B0604020202020204" pitchFamily="34" charset="0"/>
              </a:rPr>
              <a:t>management must understand in order to be successful. </a:t>
            </a:r>
            <a:endParaRPr lang="cs-CZ" altLang="cs-CZ" sz="22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Key success factors are variables</a:t>
            </a:r>
            <a:r>
              <a:rPr lang="cs-CZ" altLang="cs-CZ" sz="1800">
                <a:latin typeface="Arial" panose="020B0604020202020204" pitchFamily="34" charset="0"/>
              </a:rPr>
              <a:t> </a:t>
            </a:r>
            <a:r>
              <a:rPr lang="en-US" altLang="cs-CZ" sz="1800">
                <a:latin typeface="Arial" panose="020B0604020202020204" pitchFamily="34" charset="0"/>
              </a:rPr>
              <a:t>that can significantly affect the overall competitive positions of companies within any</a:t>
            </a:r>
            <a:r>
              <a:rPr lang="cs-CZ" altLang="cs-CZ" sz="1800">
                <a:latin typeface="Arial" panose="020B0604020202020204" pitchFamily="34" charset="0"/>
              </a:rPr>
              <a:t> </a:t>
            </a:r>
            <a:r>
              <a:rPr lang="en-US" altLang="cs-CZ" sz="1800">
                <a:latin typeface="Arial" panose="020B0604020202020204" pitchFamily="34" charset="0"/>
              </a:rPr>
              <a:t>particular industry.</a:t>
            </a:r>
            <a:endParaRPr lang="cs-CZ" altLang="cs-CZ" sz="18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An industry matrix summarizes the key success factors within a particular industry. </a:t>
            </a:r>
            <a:r>
              <a:rPr lang="cs-CZ" altLang="cs-CZ" sz="1800">
                <a:latin typeface="Arial" panose="020B0604020202020204" pitchFamily="34" charset="0"/>
              </a:rPr>
              <a:t>T</a:t>
            </a:r>
            <a:r>
              <a:rPr lang="en-US" altLang="cs-CZ" sz="1800">
                <a:latin typeface="Arial" panose="020B0604020202020204" pitchFamily="34" charset="0"/>
              </a:rPr>
              <a:t>he matrix gives a </a:t>
            </a:r>
            <a:r>
              <a:rPr lang="en-US" altLang="cs-CZ" sz="1800" b="1">
                <a:latin typeface="Arial" panose="020B0604020202020204" pitchFamily="34" charset="0"/>
              </a:rPr>
              <a:t>weight for each factor </a:t>
            </a:r>
            <a:r>
              <a:rPr lang="en-US" altLang="cs-CZ" sz="1800">
                <a:latin typeface="Arial" panose="020B0604020202020204" pitchFamily="34" charset="0"/>
              </a:rPr>
              <a:t>based on how important that factor</a:t>
            </a:r>
            <a:r>
              <a:rPr lang="cs-CZ" altLang="cs-CZ" sz="1800">
                <a:latin typeface="Arial" panose="020B0604020202020204" pitchFamily="34" charset="0"/>
              </a:rPr>
              <a:t> </a:t>
            </a:r>
            <a:r>
              <a:rPr lang="en-US" altLang="cs-CZ" sz="1800">
                <a:latin typeface="Arial" panose="020B0604020202020204" pitchFamily="34" charset="0"/>
              </a:rPr>
              <a:t>is for success within the industry. </a:t>
            </a:r>
            <a:endParaRPr lang="cs-CZ" altLang="cs-CZ" sz="18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The matrix also specifies </a:t>
            </a:r>
            <a:r>
              <a:rPr lang="en-US" altLang="cs-CZ" sz="1800" b="1">
                <a:latin typeface="Arial" panose="020B0604020202020204" pitchFamily="34" charset="0"/>
              </a:rPr>
              <a:t>how well various competitors</a:t>
            </a:r>
            <a:r>
              <a:rPr lang="cs-CZ" altLang="cs-CZ" sz="1800" b="1">
                <a:latin typeface="Arial" panose="020B0604020202020204" pitchFamily="34" charset="0"/>
              </a:rPr>
              <a:t> </a:t>
            </a:r>
            <a:r>
              <a:rPr lang="en-US" altLang="cs-CZ" sz="1800" b="1">
                <a:latin typeface="Arial" panose="020B0604020202020204" pitchFamily="34" charset="0"/>
              </a:rPr>
              <a:t>in the industry are responding to each factor</a:t>
            </a:r>
            <a:r>
              <a:rPr lang="en-US" altLang="cs-CZ" sz="1800">
                <a:latin typeface="Arial" panose="020B0604020202020204" pitchFamily="34" charset="0"/>
              </a:rPr>
              <a:t>. </a:t>
            </a:r>
            <a:endParaRPr lang="cs-CZ" altLang="cs-CZ" sz="18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To generate an industry matrix using two industry</a:t>
            </a:r>
            <a:r>
              <a:rPr lang="cs-CZ" altLang="cs-CZ" sz="1800">
                <a:latin typeface="Arial" panose="020B0604020202020204" pitchFamily="34" charset="0"/>
              </a:rPr>
              <a:t> </a:t>
            </a:r>
            <a:r>
              <a:rPr lang="en-US" altLang="cs-CZ" sz="1800">
                <a:latin typeface="Arial" panose="020B0604020202020204" pitchFamily="34" charset="0"/>
              </a:rPr>
              <a:t>competitors (called A and B), complete the following steps for the industry being analyzed:</a:t>
            </a:r>
            <a:endParaRPr lang="cs-CZ" altLang="cs-CZ" sz="180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0555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342900" indent="-342900" eaLnBrk="1" hangingPunct="1">
              <a:spcBef>
                <a:spcPct val="0"/>
              </a:spcBef>
              <a:defRPr/>
            </a:pPr>
            <a:r>
              <a:rPr lang="en-US" altLang="cs-CZ" sz="2200">
                <a:latin typeface="Arial" panose="020B0604020202020204" pitchFamily="34" charset="0"/>
              </a:rPr>
              <a:t>To generate an industry matrix using two industry</a:t>
            </a:r>
            <a:r>
              <a:rPr lang="cs-CZ" altLang="cs-CZ" sz="2200">
                <a:latin typeface="Arial" panose="020B0604020202020204" pitchFamily="34" charset="0"/>
              </a:rPr>
              <a:t> </a:t>
            </a:r>
            <a:r>
              <a:rPr lang="en-US" altLang="cs-CZ" sz="2200">
                <a:latin typeface="Arial" panose="020B0604020202020204" pitchFamily="34" charset="0"/>
              </a:rPr>
              <a:t>competitors (called A and B), complete the following steps for the industry being analyzed:</a:t>
            </a:r>
            <a:endParaRPr lang="cs-CZ" altLang="cs-CZ" sz="2200">
              <a:latin typeface="Arial" panose="020B0604020202020204" pitchFamily="34" charset="0"/>
            </a:endParaRPr>
          </a:p>
          <a:p>
            <a:pPr marL="1085850" lvl="1" indent="-342900" eaLnBrk="1" hangingPunct="1">
              <a:spcBef>
                <a:spcPct val="0"/>
              </a:spcBef>
              <a:buFont typeface="+mj-lt"/>
              <a:buAutoNum type="arabicPeriod"/>
              <a:defRPr/>
            </a:pPr>
            <a:r>
              <a:rPr lang="en-US" altLang="cs-CZ" sz="1800" b="1">
                <a:latin typeface="Arial" panose="020B0604020202020204" pitchFamily="34" charset="0"/>
              </a:rPr>
              <a:t>In Column 1 </a:t>
            </a:r>
            <a:r>
              <a:rPr lang="en-US" altLang="cs-CZ" sz="1800">
                <a:latin typeface="Arial" panose="020B0604020202020204" pitchFamily="34" charset="0"/>
              </a:rPr>
              <a:t>(</a:t>
            </a:r>
            <a:r>
              <a:rPr lang="en-US" altLang="cs-CZ" sz="1800" b="1" i="1">
                <a:latin typeface="Arial" panose="020B0604020202020204" pitchFamily="34" charset="0"/>
              </a:rPr>
              <a:t>Key Success Factors</a:t>
            </a:r>
            <a:r>
              <a:rPr lang="en-US" altLang="cs-CZ" sz="1800">
                <a:latin typeface="Arial" panose="020B0604020202020204" pitchFamily="34" charset="0"/>
              </a:rPr>
              <a:t>), list the 8 to 10 factors that appear to determine success</a:t>
            </a:r>
            <a:r>
              <a:rPr lang="cs-CZ" altLang="cs-CZ" sz="1800">
                <a:latin typeface="Arial" panose="020B0604020202020204" pitchFamily="34" charset="0"/>
              </a:rPr>
              <a:t> </a:t>
            </a:r>
            <a:r>
              <a:rPr lang="en-US" altLang="cs-CZ" sz="1800">
                <a:latin typeface="Arial" panose="020B0604020202020204" pitchFamily="34" charset="0"/>
              </a:rPr>
              <a:t>in the industry.</a:t>
            </a:r>
          </a:p>
          <a:p>
            <a:pPr marL="1085850" lvl="1" indent="-342900" eaLnBrk="1" hangingPunct="1">
              <a:spcBef>
                <a:spcPct val="0"/>
              </a:spcBef>
              <a:buFont typeface="+mj-lt"/>
              <a:buAutoNum type="arabicPeriod"/>
              <a:defRPr/>
            </a:pPr>
            <a:r>
              <a:rPr lang="en-US" altLang="cs-CZ" sz="1800" b="1">
                <a:latin typeface="Arial" panose="020B0604020202020204" pitchFamily="34" charset="0"/>
              </a:rPr>
              <a:t>Column 2 </a:t>
            </a:r>
            <a:r>
              <a:rPr lang="en-US" altLang="cs-CZ" sz="1800">
                <a:latin typeface="Arial" panose="020B0604020202020204" pitchFamily="34" charset="0"/>
              </a:rPr>
              <a:t>(</a:t>
            </a:r>
            <a:r>
              <a:rPr lang="en-US" altLang="cs-CZ" sz="1800" b="1" i="1">
                <a:latin typeface="Arial" panose="020B0604020202020204" pitchFamily="34" charset="0"/>
              </a:rPr>
              <a:t>Weight</a:t>
            </a:r>
            <a:r>
              <a:rPr lang="en-US" altLang="cs-CZ" sz="1800">
                <a:latin typeface="Arial" panose="020B0604020202020204" pitchFamily="34" charset="0"/>
              </a:rPr>
              <a:t>), assign a weight to each factor, from 1.0 (Most Important) to 0.0 (Not</a:t>
            </a:r>
            <a:r>
              <a:rPr lang="cs-CZ" altLang="cs-CZ" sz="1800">
                <a:latin typeface="Arial" panose="020B0604020202020204" pitchFamily="34" charset="0"/>
              </a:rPr>
              <a:t> </a:t>
            </a:r>
            <a:r>
              <a:rPr lang="en-US" altLang="cs-CZ" sz="1800">
                <a:latin typeface="Arial" panose="020B0604020202020204" pitchFamily="34" charset="0"/>
              </a:rPr>
              <a:t>Important) based on that factor’s probable impact on the overall industry’s current and future</a:t>
            </a:r>
            <a:r>
              <a:rPr lang="cs-CZ" altLang="cs-CZ" sz="1800">
                <a:latin typeface="Arial" panose="020B0604020202020204" pitchFamily="34" charset="0"/>
              </a:rPr>
              <a:t> </a:t>
            </a:r>
            <a:r>
              <a:rPr lang="en-US" altLang="cs-CZ" sz="1800">
                <a:latin typeface="Arial" panose="020B0604020202020204" pitchFamily="34" charset="0"/>
              </a:rPr>
              <a:t>success. (All weights must sum to 1.0 regardless of the number of strategic factors.)</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pic>
        <p:nvPicPr>
          <p:cNvPr id="2" name="Obrázek 1"/>
          <p:cNvPicPr>
            <a:picLocks noChangeAspect="1"/>
          </p:cNvPicPr>
          <p:nvPr/>
        </p:nvPicPr>
        <p:blipFill rotWithShape="1">
          <a:blip r:embed="rId2"/>
          <a:srcRect l="16357" t="42000" r="4357" b="20477"/>
          <a:stretch/>
        </p:blipFill>
        <p:spPr>
          <a:xfrm>
            <a:off x="894670" y="4792710"/>
            <a:ext cx="7364186" cy="1960466"/>
          </a:xfrm>
          <a:prstGeom prst="rect">
            <a:avLst/>
          </a:prstGeom>
        </p:spPr>
      </p:pic>
    </p:spTree>
    <p:extLst>
      <p:ext uri="{BB962C8B-B14F-4D97-AF65-F5344CB8AC3E}">
        <p14:creationId xmlns:p14="http://schemas.microsoft.com/office/powerpoint/2010/main" val="39214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342900" indent="-342900" eaLnBrk="1" hangingPunct="1">
              <a:spcBef>
                <a:spcPct val="0"/>
              </a:spcBef>
              <a:defRPr/>
            </a:pPr>
            <a:r>
              <a:rPr lang="en-US" altLang="cs-CZ" sz="2200">
                <a:latin typeface="Arial" panose="020B0604020202020204" pitchFamily="34" charset="0"/>
              </a:rPr>
              <a:t>To generate an industry matrix using two industry</a:t>
            </a:r>
            <a:r>
              <a:rPr lang="cs-CZ" altLang="cs-CZ" sz="2200">
                <a:latin typeface="Arial" panose="020B0604020202020204" pitchFamily="34" charset="0"/>
              </a:rPr>
              <a:t> </a:t>
            </a:r>
            <a:r>
              <a:rPr lang="en-US" altLang="cs-CZ" sz="2200">
                <a:latin typeface="Arial" panose="020B0604020202020204" pitchFamily="34" charset="0"/>
              </a:rPr>
              <a:t>competitors (called A and B), complete the following steps for the industry being analyzed:</a:t>
            </a:r>
            <a:endParaRPr lang="cs-CZ" altLang="cs-CZ" sz="2200">
              <a:latin typeface="Arial" panose="020B0604020202020204" pitchFamily="34" charset="0"/>
            </a:endParaRPr>
          </a:p>
          <a:p>
            <a:pPr marL="1085850" lvl="1" indent="-342900" eaLnBrk="1" hangingPunct="1">
              <a:spcBef>
                <a:spcPct val="0"/>
              </a:spcBef>
              <a:buFont typeface="+mj-lt"/>
              <a:buAutoNum type="arabicPeriod" startAt="3"/>
              <a:defRPr/>
            </a:pPr>
            <a:r>
              <a:rPr lang="en-US" altLang="cs-CZ" sz="1800" b="1">
                <a:latin typeface="Arial" panose="020B0604020202020204" pitchFamily="34" charset="0"/>
              </a:rPr>
              <a:t>In Column 3 </a:t>
            </a:r>
            <a:r>
              <a:rPr lang="en-US" altLang="cs-CZ" sz="1800" b="1" i="1">
                <a:latin typeface="Arial" panose="020B0604020202020204" pitchFamily="34" charset="0"/>
              </a:rPr>
              <a:t>(Company A Rating</a:t>
            </a:r>
            <a:r>
              <a:rPr lang="en-US" altLang="cs-CZ" sz="1800">
                <a:latin typeface="Arial" panose="020B0604020202020204" pitchFamily="34" charset="0"/>
              </a:rPr>
              <a:t>), examine a particular company within the industry</a:t>
            </a:r>
            <a:r>
              <a:rPr lang="cs-CZ" altLang="cs-CZ" sz="1800">
                <a:latin typeface="Arial" panose="020B0604020202020204" pitchFamily="34" charset="0"/>
              </a:rPr>
              <a:t>.</a:t>
            </a:r>
          </a:p>
          <a:p>
            <a:pPr marL="1485900" lvl="2" indent="-342900" eaLnBrk="1" hangingPunct="1">
              <a:spcBef>
                <a:spcPct val="0"/>
              </a:spcBef>
              <a:defRPr/>
            </a:pPr>
            <a:r>
              <a:rPr lang="en-US" altLang="cs-CZ" sz="1600">
                <a:latin typeface="Arial" panose="020B0604020202020204" pitchFamily="34" charset="0"/>
              </a:rPr>
              <a:t>for</a:t>
            </a:r>
            <a:r>
              <a:rPr lang="cs-CZ" altLang="cs-CZ" sz="1600">
                <a:latin typeface="Arial" panose="020B0604020202020204" pitchFamily="34" charset="0"/>
              </a:rPr>
              <a:t> </a:t>
            </a:r>
            <a:r>
              <a:rPr lang="en-US" altLang="cs-CZ" sz="1600">
                <a:latin typeface="Arial" panose="020B0604020202020204" pitchFamily="34" charset="0"/>
              </a:rPr>
              <a:t>example, Company A. Assign a rating to each factor from 5 (Outstanding) to 1 (Poor) based</a:t>
            </a:r>
            <a:r>
              <a:rPr lang="cs-CZ" altLang="cs-CZ" sz="1600">
                <a:latin typeface="Arial" panose="020B0604020202020204" pitchFamily="34" charset="0"/>
              </a:rPr>
              <a:t> </a:t>
            </a:r>
            <a:r>
              <a:rPr lang="en-US" altLang="cs-CZ" sz="1600">
                <a:latin typeface="Arial" panose="020B0604020202020204" pitchFamily="34" charset="0"/>
              </a:rPr>
              <a:t>on Company A’s current response to that particular factor. Each rating is a judgment regarding</a:t>
            </a:r>
            <a:r>
              <a:rPr lang="cs-CZ" altLang="cs-CZ" sz="1600">
                <a:latin typeface="Arial" panose="020B0604020202020204" pitchFamily="34" charset="0"/>
              </a:rPr>
              <a:t> </a:t>
            </a:r>
            <a:r>
              <a:rPr lang="en-US" altLang="cs-CZ" sz="1600">
                <a:latin typeface="Arial" panose="020B0604020202020204" pitchFamily="34" charset="0"/>
              </a:rPr>
              <a:t>how well that company is specifically dealing with each key success factor.</a:t>
            </a:r>
            <a:endParaRPr lang="cs-CZ" altLang="cs-CZ" sz="160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pic>
        <p:nvPicPr>
          <p:cNvPr id="2" name="Obrázek 1"/>
          <p:cNvPicPr>
            <a:picLocks noChangeAspect="1"/>
          </p:cNvPicPr>
          <p:nvPr/>
        </p:nvPicPr>
        <p:blipFill rotWithShape="1">
          <a:blip r:embed="rId2"/>
          <a:srcRect l="16357" t="42000" r="4357" b="20477"/>
          <a:stretch/>
        </p:blipFill>
        <p:spPr>
          <a:xfrm>
            <a:off x="894670" y="4669599"/>
            <a:ext cx="7364186" cy="1960466"/>
          </a:xfrm>
          <a:prstGeom prst="rect">
            <a:avLst/>
          </a:prstGeom>
        </p:spPr>
      </p:pic>
    </p:spTree>
    <p:extLst>
      <p:ext uri="{BB962C8B-B14F-4D97-AF65-F5344CB8AC3E}">
        <p14:creationId xmlns:p14="http://schemas.microsoft.com/office/powerpoint/2010/main" val="7129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342900" indent="-342900" eaLnBrk="1" hangingPunct="1">
              <a:spcBef>
                <a:spcPct val="0"/>
              </a:spcBef>
              <a:defRPr/>
            </a:pPr>
            <a:r>
              <a:rPr lang="en-US" altLang="cs-CZ" sz="2200">
                <a:latin typeface="Arial" panose="020B0604020202020204" pitchFamily="34" charset="0"/>
              </a:rPr>
              <a:t>To generate an industry matrix using two industry</a:t>
            </a:r>
            <a:r>
              <a:rPr lang="cs-CZ" altLang="cs-CZ" sz="2200">
                <a:latin typeface="Arial" panose="020B0604020202020204" pitchFamily="34" charset="0"/>
              </a:rPr>
              <a:t> </a:t>
            </a:r>
            <a:r>
              <a:rPr lang="en-US" altLang="cs-CZ" sz="2200">
                <a:latin typeface="Arial" panose="020B0604020202020204" pitchFamily="34" charset="0"/>
              </a:rPr>
              <a:t>competitors (called A and B), complete the following steps for the industry being analyzed:</a:t>
            </a:r>
            <a:endParaRPr lang="cs-CZ" altLang="cs-CZ" sz="2200">
              <a:latin typeface="Arial" panose="020B0604020202020204" pitchFamily="34" charset="0"/>
            </a:endParaRP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In Column 4 </a:t>
            </a:r>
            <a:r>
              <a:rPr lang="en-US" altLang="cs-CZ" sz="1800">
                <a:latin typeface="Arial" panose="020B0604020202020204" pitchFamily="34" charset="0"/>
              </a:rPr>
              <a:t>(</a:t>
            </a:r>
            <a:r>
              <a:rPr lang="en-US" altLang="cs-CZ" sz="1800" b="1" i="1">
                <a:latin typeface="Arial" panose="020B0604020202020204" pitchFamily="34" charset="0"/>
              </a:rPr>
              <a:t>Company A Weighted Score</a:t>
            </a:r>
            <a:r>
              <a:rPr lang="en-US" altLang="cs-CZ" sz="1800">
                <a:latin typeface="Arial" panose="020B0604020202020204" pitchFamily="34" charset="0"/>
              </a:rPr>
              <a:t>), multiply the weight in Column 2 for each</a:t>
            </a:r>
            <a:r>
              <a:rPr lang="cs-CZ" altLang="cs-CZ" sz="1800">
                <a:latin typeface="Arial" panose="020B0604020202020204" pitchFamily="34" charset="0"/>
              </a:rPr>
              <a:t> </a:t>
            </a:r>
            <a:r>
              <a:rPr lang="en-US" altLang="cs-CZ" sz="1800">
                <a:latin typeface="Arial" panose="020B0604020202020204" pitchFamily="34" charset="0"/>
              </a:rPr>
              <a:t>factor by its rating in Column 3 to obtain that factor’s weighted score for Company A</a:t>
            </a:r>
            <a:r>
              <a:rPr lang="en-US" altLang="cs-CZ" sz="1800" b="1">
                <a:latin typeface="Arial" panose="020B0604020202020204" pitchFamily="34" charset="0"/>
              </a:rPr>
              <a:t>.</a:t>
            </a:r>
            <a:endParaRPr lang="cs-CZ" altLang="cs-CZ" sz="1800" b="1">
              <a:latin typeface="Arial" panose="020B0604020202020204" pitchFamily="34" charset="0"/>
            </a:endParaRP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In Column 5</a:t>
            </a:r>
            <a:r>
              <a:rPr lang="en-US" altLang="cs-CZ" sz="1800">
                <a:latin typeface="Arial" panose="020B0604020202020204" pitchFamily="34" charset="0"/>
              </a:rPr>
              <a:t> (</a:t>
            </a:r>
            <a:r>
              <a:rPr lang="en-US" altLang="cs-CZ" sz="1800" b="1" i="1">
                <a:latin typeface="Arial" panose="020B0604020202020204" pitchFamily="34" charset="0"/>
              </a:rPr>
              <a:t>Company B Rating</a:t>
            </a:r>
            <a:r>
              <a:rPr lang="en-US" altLang="cs-CZ" sz="1800">
                <a:latin typeface="Arial" panose="020B0604020202020204" pitchFamily="34" charset="0"/>
              </a:rPr>
              <a:t>), examine a second company within the industry – in</a:t>
            </a:r>
            <a:r>
              <a:rPr lang="cs-CZ" altLang="cs-CZ" sz="1800">
                <a:latin typeface="Arial" panose="020B0604020202020204" pitchFamily="34" charset="0"/>
              </a:rPr>
              <a:t> </a:t>
            </a:r>
            <a:r>
              <a:rPr lang="en-US" altLang="cs-CZ" sz="1800">
                <a:latin typeface="Arial" panose="020B0604020202020204" pitchFamily="34" charset="0"/>
              </a:rPr>
              <a:t>this case, Company B. </a:t>
            </a:r>
            <a:endParaRPr lang="cs-CZ" altLang="cs-CZ" sz="1800">
              <a:latin typeface="Arial" panose="020B0604020202020204" pitchFamily="34" charset="0"/>
            </a:endParaRPr>
          </a:p>
          <a:p>
            <a:pPr marL="1485900" lvl="2" indent="-342900" eaLnBrk="1" hangingPunct="1">
              <a:spcBef>
                <a:spcPct val="0"/>
              </a:spcBef>
              <a:buFont typeface="+mj-lt"/>
              <a:buAutoNum type="arabicPeriod" startAt="4"/>
              <a:defRPr/>
            </a:pPr>
            <a:r>
              <a:rPr lang="en-US" altLang="cs-CZ" sz="1600">
                <a:latin typeface="Arial" panose="020B0604020202020204" pitchFamily="34" charset="0"/>
              </a:rPr>
              <a:t>Assign a rating to each key success factor from 5.0 (Outstanding)</a:t>
            </a:r>
            <a:r>
              <a:rPr lang="cs-CZ" altLang="cs-CZ" sz="1600">
                <a:latin typeface="Arial" panose="020B0604020202020204" pitchFamily="34" charset="0"/>
              </a:rPr>
              <a:t> </a:t>
            </a:r>
            <a:r>
              <a:rPr lang="en-US" altLang="cs-CZ" sz="1600">
                <a:latin typeface="Arial" panose="020B0604020202020204" pitchFamily="34" charset="0"/>
              </a:rPr>
              <a:t>to 1.0 (Poor), based on Company B’s current response to each particular factor.</a:t>
            </a: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In Column 6 </a:t>
            </a:r>
            <a:r>
              <a:rPr lang="en-US" altLang="cs-CZ" sz="1800">
                <a:latin typeface="Arial" panose="020B0604020202020204" pitchFamily="34" charset="0"/>
              </a:rPr>
              <a:t>(</a:t>
            </a:r>
            <a:r>
              <a:rPr lang="en-US" altLang="cs-CZ" sz="1800" b="1" i="1">
                <a:latin typeface="Arial" panose="020B0604020202020204" pitchFamily="34" charset="0"/>
              </a:rPr>
              <a:t>Company B Weighted Score</a:t>
            </a:r>
            <a:r>
              <a:rPr lang="en-US" altLang="cs-CZ" sz="1800">
                <a:latin typeface="Arial" panose="020B0604020202020204" pitchFamily="34" charset="0"/>
              </a:rPr>
              <a:t>), multiply the weight in Column 2 for</a:t>
            </a:r>
            <a:r>
              <a:rPr lang="cs-CZ" altLang="cs-CZ" sz="1800">
                <a:latin typeface="Arial" panose="020B0604020202020204" pitchFamily="34" charset="0"/>
              </a:rPr>
              <a:t> </a:t>
            </a:r>
            <a:r>
              <a:rPr lang="en-US" altLang="cs-CZ" sz="1800">
                <a:latin typeface="Arial" panose="020B0604020202020204" pitchFamily="34" charset="0"/>
              </a:rPr>
              <a:t>each factor times its rating in Column 5</a:t>
            </a:r>
            <a:r>
              <a:rPr lang="cs-CZ" altLang="cs-CZ" sz="1800">
                <a:latin typeface="Arial" panose="020B0604020202020204" pitchFamily="34" charset="0"/>
              </a:rPr>
              <a:t>.</a:t>
            </a: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The total weighted score indicates </a:t>
            </a:r>
            <a:r>
              <a:rPr lang="en-US" altLang="cs-CZ" sz="1800">
                <a:latin typeface="Arial" panose="020B0604020202020204" pitchFamily="34" charset="0"/>
              </a:rPr>
              <a:t>how</a:t>
            </a:r>
            <a:r>
              <a:rPr lang="cs-CZ" altLang="cs-CZ" sz="1800">
                <a:latin typeface="Arial" panose="020B0604020202020204" pitchFamily="34" charset="0"/>
              </a:rPr>
              <a:t> </a:t>
            </a:r>
            <a:r>
              <a:rPr lang="en-US" altLang="cs-CZ" sz="1800">
                <a:latin typeface="Arial" panose="020B0604020202020204" pitchFamily="34" charset="0"/>
              </a:rPr>
              <a:t>well each company is responding to current and expected key success factors in the</a:t>
            </a:r>
            <a:r>
              <a:rPr lang="cs-CZ" altLang="cs-CZ" sz="1800">
                <a:latin typeface="Arial" panose="020B0604020202020204" pitchFamily="34" charset="0"/>
              </a:rPr>
              <a:t> </a:t>
            </a:r>
            <a:r>
              <a:rPr lang="en-US" altLang="cs-CZ" sz="1800">
                <a:latin typeface="Arial" panose="020B0604020202020204" pitchFamily="34" charset="0"/>
              </a:rPr>
              <a:t>industry’s environment.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3351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 - EFAS</a:t>
            </a:r>
          </a:p>
          <a:p>
            <a:pPr marL="1085850" lvl="1" indent="-342900" eaLnBrk="1" hangingPunct="1">
              <a:spcBef>
                <a:spcPct val="0"/>
              </a:spcBef>
              <a:defRPr/>
            </a:pPr>
            <a:r>
              <a:rPr lang="en-US" altLang="cs-CZ" sz="1800">
                <a:latin typeface="Arial" panose="020B0604020202020204" pitchFamily="34" charset="0"/>
              </a:rPr>
              <a:t>Using an </a:t>
            </a:r>
            <a:r>
              <a:rPr lang="en-US" altLang="cs-CZ" sz="1800" b="1">
                <a:latin typeface="Arial" panose="020B0604020202020204" pitchFamily="34" charset="0"/>
              </a:rPr>
              <a:t>EFAS</a:t>
            </a:r>
            <a:r>
              <a:rPr lang="en-US" altLang="cs-CZ" sz="1800">
                <a:latin typeface="Arial" panose="020B0604020202020204" pitchFamily="34" charset="0"/>
              </a:rPr>
              <a:t> (</a:t>
            </a:r>
            <a:r>
              <a:rPr lang="en-US" altLang="cs-CZ" sz="1800" i="1">
                <a:latin typeface="Arial" panose="020B0604020202020204" pitchFamily="34" charset="0"/>
              </a:rPr>
              <a:t>External</a:t>
            </a:r>
            <a:r>
              <a:rPr lang="cs-CZ" altLang="cs-CZ" sz="1800" i="1">
                <a:latin typeface="Arial" panose="020B0604020202020204" pitchFamily="34" charset="0"/>
              </a:rPr>
              <a:t> </a:t>
            </a:r>
            <a:r>
              <a:rPr lang="en-US" altLang="cs-CZ" sz="1800" i="1">
                <a:latin typeface="Arial" panose="020B0604020202020204" pitchFamily="34" charset="0"/>
              </a:rPr>
              <a:t>Factors Analysis Summary</a:t>
            </a:r>
            <a:r>
              <a:rPr lang="en-US" altLang="cs-CZ" sz="1800">
                <a:latin typeface="Arial" panose="020B0604020202020204" pitchFamily="34" charset="0"/>
              </a:rPr>
              <a:t>) </a:t>
            </a:r>
            <a:r>
              <a:rPr lang="en-US" altLang="cs-CZ" sz="1800" b="1">
                <a:latin typeface="Arial" panose="020B0604020202020204" pitchFamily="34" charset="0"/>
              </a:rPr>
              <a:t>Table </a:t>
            </a:r>
            <a:r>
              <a:rPr lang="en-US" altLang="cs-CZ" sz="1800">
                <a:latin typeface="Arial" panose="020B0604020202020204" pitchFamily="34" charset="0"/>
              </a:rPr>
              <a:t>is one way to </a:t>
            </a:r>
            <a:r>
              <a:rPr lang="en-US" altLang="cs-CZ" sz="1800" b="1" i="1">
                <a:latin typeface="Arial" panose="020B0604020202020204" pitchFamily="34" charset="0"/>
              </a:rPr>
              <a:t>organize the external factors </a:t>
            </a:r>
            <a:r>
              <a:rPr lang="en-US" altLang="cs-CZ" sz="1800">
                <a:latin typeface="Arial" panose="020B0604020202020204" pitchFamily="34" charset="0"/>
              </a:rPr>
              <a:t>into the</a:t>
            </a:r>
            <a:r>
              <a:rPr lang="cs-CZ" altLang="cs-CZ" sz="1800">
                <a:latin typeface="Arial" panose="020B0604020202020204" pitchFamily="34" charset="0"/>
              </a:rPr>
              <a:t> </a:t>
            </a:r>
            <a:r>
              <a:rPr lang="en-US" altLang="cs-CZ" sz="1800">
                <a:latin typeface="Arial" panose="020B0604020202020204" pitchFamily="34" charset="0"/>
              </a:rPr>
              <a:t>generally accepted categories of opportunities and threats as well as to analyze how well a particular</a:t>
            </a:r>
            <a:r>
              <a:rPr lang="cs-CZ" altLang="cs-CZ" sz="1800">
                <a:latin typeface="Arial" panose="020B0604020202020204" pitchFamily="34" charset="0"/>
              </a:rPr>
              <a:t> </a:t>
            </a:r>
            <a:r>
              <a:rPr lang="en-US" altLang="cs-CZ" sz="1800">
                <a:latin typeface="Arial" panose="020B0604020202020204" pitchFamily="34" charset="0"/>
              </a:rPr>
              <a:t>company’s management (rating) is responding to these specific factors in light of the</a:t>
            </a:r>
            <a:r>
              <a:rPr lang="cs-CZ" altLang="cs-CZ" sz="1800">
                <a:latin typeface="Arial" panose="020B0604020202020204" pitchFamily="34" charset="0"/>
              </a:rPr>
              <a:t> </a:t>
            </a:r>
            <a:r>
              <a:rPr lang="en-US" altLang="cs-CZ" sz="1800">
                <a:latin typeface="Arial" panose="020B0604020202020204" pitchFamily="34" charset="0"/>
              </a:rPr>
              <a:t>perceived importance (weight) of these factors to the company.</a:t>
            </a:r>
            <a:endParaRPr lang="en-GB" altLang="cs-CZ" sz="1400" dirty="0">
              <a:latin typeface="Arial" panose="020B0604020202020204" pitchFamily="34" charset="0"/>
            </a:endParaRPr>
          </a:p>
        </p:txBody>
      </p:sp>
      <p:pic>
        <p:nvPicPr>
          <p:cNvPr id="2" name="Obrázek 1"/>
          <p:cNvPicPr>
            <a:picLocks noChangeAspect="1"/>
          </p:cNvPicPr>
          <p:nvPr/>
        </p:nvPicPr>
        <p:blipFill rotWithShape="1">
          <a:blip r:embed="rId2"/>
          <a:srcRect l="21071" t="17238" r="12929" b="23524"/>
          <a:stretch/>
        </p:blipFill>
        <p:spPr>
          <a:xfrm>
            <a:off x="2481943" y="3576965"/>
            <a:ext cx="6498771" cy="3281035"/>
          </a:xfrm>
          <a:prstGeom prst="rect">
            <a:avLst/>
          </a:prstGeom>
        </p:spPr>
      </p:pic>
      <p:sp>
        <p:nvSpPr>
          <p:cNvPr id="3" name="TextovéPole 2"/>
          <p:cNvSpPr txBox="1"/>
          <p:nvPr/>
        </p:nvSpPr>
        <p:spPr>
          <a:xfrm>
            <a:off x="326573" y="4060505"/>
            <a:ext cx="2155370" cy="1908215"/>
          </a:xfrm>
          <a:prstGeom prst="rect">
            <a:avLst/>
          </a:prstGeom>
          <a:noFill/>
        </p:spPr>
        <p:txBody>
          <a:bodyPr wrap="square" rtlCol="0">
            <a:spAutoFit/>
          </a:bodyPr>
          <a:lstStyle/>
          <a:p>
            <a:r>
              <a:rPr lang="cs-CZ" sz="2000" b="1"/>
              <a:t>Example of </a:t>
            </a:r>
            <a:r>
              <a:rPr lang="en-US" sz="2000" b="1"/>
              <a:t>External Factor Analysis Summary (EFAS Table)</a:t>
            </a:r>
            <a:endParaRPr lang="cs-CZ" sz="2000" b="1"/>
          </a:p>
          <a:p>
            <a:endParaRPr lang="cs-CZ"/>
          </a:p>
        </p:txBody>
      </p:sp>
    </p:spTree>
    <p:extLst>
      <p:ext uri="{BB962C8B-B14F-4D97-AF65-F5344CB8AC3E}">
        <p14:creationId xmlns:p14="http://schemas.microsoft.com/office/powerpoint/2010/main" val="32041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a:t>
            </a:r>
            <a:r>
              <a:rPr lang="en-US" altLang="cs-CZ" sz="2400" b="1" cap="all">
                <a:latin typeface="Arial" panose="020B0604020202020204" pitchFamily="34" charset="0"/>
              </a:rPr>
              <a:t> Synthesis of Internal Factors – IFAS Table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Internal Factors</a:t>
            </a:r>
          </a:p>
          <a:p>
            <a:pPr marL="342900" indent="-342900" eaLnBrk="1" hangingPunct="1">
              <a:spcBef>
                <a:spcPct val="0"/>
              </a:spcBef>
              <a:defRPr/>
            </a:pPr>
            <a:r>
              <a:rPr lang="en-US" altLang="cs-CZ" sz="2200">
                <a:latin typeface="Arial" panose="020B0604020202020204" pitchFamily="34" charset="0"/>
              </a:rPr>
              <a:t>This </a:t>
            </a:r>
            <a:r>
              <a:rPr lang="en-US" altLang="cs-CZ" sz="2200" b="1">
                <a:latin typeface="Arial" panose="020B0604020202020204" pitchFamily="34" charset="0"/>
              </a:rPr>
              <a:t>IFAS</a:t>
            </a:r>
            <a:r>
              <a:rPr lang="en-US" altLang="cs-CZ" sz="2200">
                <a:latin typeface="Arial" panose="020B0604020202020204" pitchFamily="34" charset="0"/>
              </a:rPr>
              <a:t> (</a:t>
            </a:r>
            <a:r>
              <a:rPr lang="en-US" altLang="cs-CZ" sz="2200" i="1">
                <a:latin typeface="Arial" panose="020B0604020202020204" pitchFamily="34" charset="0"/>
              </a:rPr>
              <a:t>Internal Factor Analysis Summary</a:t>
            </a:r>
            <a:r>
              <a:rPr lang="en-US" altLang="cs-CZ" sz="2200">
                <a:latin typeface="Arial" panose="020B0604020202020204" pitchFamily="34" charset="0"/>
              </a:rPr>
              <a:t>)</a:t>
            </a:r>
            <a:r>
              <a:rPr lang="cs-CZ" altLang="cs-CZ" sz="2200">
                <a:latin typeface="Arial" panose="020B0604020202020204" pitchFamily="34" charset="0"/>
              </a:rPr>
              <a:t> </a:t>
            </a:r>
            <a:r>
              <a:rPr lang="en-US" altLang="cs-CZ" sz="2200" b="1">
                <a:latin typeface="Arial" panose="020B0604020202020204" pitchFamily="34" charset="0"/>
              </a:rPr>
              <a:t>Table</a:t>
            </a:r>
            <a:r>
              <a:rPr lang="en-US" altLang="cs-CZ" sz="2200">
                <a:latin typeface="Arial" panose="020B0604020202020204" pitchFamily="34" charset="0"/>
              </a:rPr>
              <a:t> is one way to </a:t>
            </a:r>
            <a:r>
              <a:rPr lang="en-US" altLang="cs-CZ" sz="2200" b="1" i="1">
                <a:latin typeface="Arial" panose="020B0604020202020204" pitchFamily="34" charset="0"/>
              </a:rPr>
              <a:t>organize the internal factors </a:t>
            </a:r>
            <a:r>
              <a:rPr lang="en-US" altLang="cs-CZ" sz="2200">
                <a:latin typeface="Arial" panose="020B0604020202020204" pitchFamily="34" charset="0"/>
              </a:rPr>
              <a:t>into the generally accepted categories of</a:t>
            </a:r>
            <a:r>
              <a:rPr lang="cs-CZ" altLang="cs-CZ" sz="2200">
                <a:latin typeface="Arial" panose="020B0604020202020204" pitchFamily="34" charset="0"/>
              </a:rPr>
              <a:t> </a:t>
            </a:r>
            <a:r>
              <a:rPr lang="en-US" altLang="cs-CZ" sz="2200">
                <a:latin typeface="Arial" panose="020B0604020202020204" pitchFamily="34" charset="0"/>
              </a:rPr>
              <a:t>strengths and weaknesses as well as to analyze how well a particular company’s management</a:t>
            </a:r>
            <a:r>
              <a:rPr lang="cs-CZ" altLang="cs-CZ" sz="2200">
                <a:latin typeface="Arial" panose="020B0604020202020204" pitchFamily="34" charset="0"/>
              </a:rPr>
              <a:t> </a:t>
            </a:r>
            <a:r>
              <a:rPr lang="en-US" altLang="cs-CZ" sz="2200">
                <a:latin typeface="Arial" panose="020B0604020202020204" pitchFamily="34" charset="0"/>
              </a:rPr>
              <a:t>is responding to these specific factors in light of the perceived importance of these factors to</a:t>
            </a:r>
            <a:r>
              <a:rPr lang="cs-CZ" altLang="cs-CZ" sz="2200">
                <a:latin typeface="Arial" panose="020B0604020202020204" pitchFamily="34" charset="0"/>
              </a:rPr>
              <a:t> </a:t>
            </a:r>
            <a:r>
              <a:rPr lang="en-US" altLang="cs-CZ" sz="2200">
                <a:latin typeface="Arial" panose="020B0604020202020204" pitchFamily="34" charset="0"/>
              </a:rPr>
              <a:t>the company.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Use the </a:t>
            </a:r>
            <a:r>
              <a:rPr lang="en-US" altLang="cs-CZ" sz="2200" b="1">
                <a:latin typeface="Arial" panose="020B0604020202020204" pitchFamily="34" charset="0"/>
              </a:rPr>
              <a:t>VRIO framework </a:t>
            </a:r>
            <a:r>
              <a:rPr lang="en-US" altLang="cs-CZ" sz="2200">
                <a:latin typeface="Arial" panose="020B0604020202020204" pitchFamily="34" charset="0"/>
              </a:rPr>
              <a:t>(Value, Rareness, Imitability, &amp; Organization) to assess</a:t>
            </a:r>
            <a:r>
              <a:rPr lang="cs-CZ" altLang="cs-CZ" sz="2200">
                <a:latin typeface="Arial" panose="020B0604020202020204" pitchFamily="34" charset="0"/>
              </a:rPr>
              <a:t> </a:t>
            </a:r>
            <a:r>
              <a:rPr lang="en-US" altLang="cs-CZ" sz="2200">
                <a:latin typeface="Arial" panose="020B0604020202020204" pitchFamily="34" charset="0"/>
              </a:rPr>
              <a:t>the importance of each of the factors that might be considered strengths.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Except for its internal</a:t>
            </a:r>
            <a:r>
              <a:rPr lang="cs-CZ" altLang="cs-CZ" sz="2200">
                <a:latin typeface="Arial" panose="020B0604020202020204" pitchFamily="34" charset="0"/>
              </a:rPr>
              <a:t> </a:t>
            </a:r>
            <a:r>
              <a:rPr lang="en-US" altLang="cs-CZ" sz="2200">
                <a:latin typeface="Arial" panose="020B0604020202020204" pitchFamily="34" charset="0"/>
              </a:rPr>
              <a:t>orientation, this </a:t>
            </a:r>
            <a:r>
              <a:rPr lang="en-US" altLang="cs-CZ" sz="2200" i="1">
                <a:latin typeface="Arial" panose="020B0604020202020204" pitchFamily="34" charset="0"/>
              </a:rPr>
              <a:t>IFAS Table is built the same way as the EFAS Table</a:t>
            </a:r>
            <a:r>
              <a:rPr lang="cs-CZ" altLang="cs-CZ" sz="2200" i="1">
                <a:latin typeface="Arial" panose="020B0604020202020204" pitchFamily="34" charset="0"/>
              </a:rPr>
              <a: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36266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a:p>
            <a:pPr eaLnBrk="1" fontAlgn="auto" hangingPunct="1">
              <a:spcBef>
                <a:spcPts val="0"/>
              </a:spcBef>
              <a:spcAft>
                <a:spcPts val="0"/>
              </a:spcAft>
              <a:defRPr/>
            </a:pPr>
            <a:endParaRPr lang="en-US"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Strategy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formulation</a:t>
            </a:r>
            <a:endParaRPr lang="en-US"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Strategy formulation </a:t>
            </a:r>
            <a:r>
              <a:rPr lang="en-US" altLang="cs-CZ" sz="2200" dirty="0">
                <a:latin typeface="Arial" panose="020B0604020202020204" pitchFamily="34" charset="0"/>
              </a:rPr>
              <a:t>is the </a:t>
            </a:r>
            <a:r>
              <a:rPr lang="en-US" altLang="cs-CZ" sz="2200" i="1" dirty="0">
                <a:latin typeface="Arial" panose="020B0604020202020204" pitchFamily="34" charset="0"/>
              </a:rPr>
              <a:t>development of long-range plans </a:t>
            </a:r>
            <a:r>
              <a:rPr lang="en-US" altLang="cs-CZ" sz="2200" dirty="0">
                <a:latin typeface="Arial" panose="020B0604020202020204" pitchFamily="34" charset="0"/>
              </a:rPr>
              <a:t>for the effective management</a:t>
            </a:r>
            <a:r>
              <a:rPr lang="cs-CZ" altLang="cs-CZ" sz="2200" dirty="0">
                <a:latin typeface="Arial" panose="020B0604020202020204" pitchFamily="34" charset="0"/>
              </a:rPr>
              <a:t> </a:t>
            </a:r>
            <a:r>
              <a:rPr lang="en-US" altLang="cs-CZ" sz="2200" dirty="0">
                <a:latin typeface="Arial" panose="020B0604020202020204" pitchFamily="34" charset="0"/>
              </a:rPr>
              <a:t>of environmental opportunities and threats, in light of corporate strengths and weaknesses</a:t>
            </a:r>
            <a:r>
              <a:rPr lang="cs-CZ" altLang="cs-CZ" sz="2200" dirty="0">
                <a:latin typeface="Arial" panose="020B0604020202020204" pitchFamily="34" charset="0"/>
              </a:rPr>
              <a:t>.</a:t>
            </a:r>
          </a:p>
          <a:p>
            <a:pPr marL="342900" indent="-342900" eaLnBrk="1" hangingPunct="1">
              <a:spcBef>
                <a:spcPct val="0"/>
              </a:spcBef>
              <a:defRPr/>
            </a:pPr>
            <a:r>
              <a:rPr lang="en-US" altLang="cs-CZ" sz="2200" dirty="0">
                <a:latin typeface="Arial" panose="020B0604020202020204" pitchFamily="34" charset="0"/>
              </a:rPr>
              <a:t>It includes defining the </a:t>
            </a:r>
            <a:r>
              <a:rPr lang="en-US" altLang="cs-CZ" sz="2200" b="1" i="1" dirty="0">
                <a:latin typeface="Arial" panose="020B0604020202020204" pitchFamily="34" charset="0"/>
              </a:rPr>
              <a:t>corporate mission, specifying achievable objectives, developing</a:t>
            </a:r>
            <a:r>
              <a:rPr lang="cs-CZ" altLang="cs-CZ" sz="2200" b="1" i="1" dirty="0">
                <a:latin typeface="Arial" panose="020B0604020202020204" pitchFamily="34" charset="0"/>
              </a:rPr>
              <a:t> </a:t>
            </a:r>
            <a:r>
              <a:rPr lang="en-US" altLang="cs-CZ" sz="2200" b="1" i="1" dirty="0">
                <a:latin typeface="Arial" panose="020B0604020202020204" pitchFamily="34" charset="0"/>
              </a:rPr>
              <a:t>strategies, and setting policy guidelines</a:t>
            </a:r>
            <a:r>
              <a:rPr lang="en-US" altLang="cs-CZ" sz="2200" dirty="0">
                <a:latin typeface="Arial" panose="020B0604020202020204" pitchFamily="34" charset="0"/>
              </a:rPr>
              <a:t>.</a:t>
            </a:r>
            <a:endParaRPr lang="cs-CZ" altLang="cs-CZ" sz="2200" dirty="0">
              <a:latin typeface="Arial" panose="020B0604020202020204" pitchFamily="34" charset="0"/>
            </a:endParaRPr>
          </a:p>
          <a:p>
            <a:pPr lvl="1" indent="0" eaLnBrk="1" hangingPunct="1">
              <a:spcBef>
                <a:spcPct val="0"/>
              </a:spcBef>
              <a:buNone/>
              <a:defRPr/>
            </a:pPr>
            <a:r>
              <a:rPr lang="en-US" altLang="cs-CZ" sz="18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An organization’s </a:t>
            </a:r>
            <a:r>
              <a:rPr lang="en-US" altLang="cs-CZ" sz="2200" b="1" dirty="0">
                <a:latin typeface="Arial" panose="020B0604020202020204" pitchFamily="34" charset="0"/>
              </a:rPr>
              <a:t>mission</a:t>
            </a:r>
            <a:r>
              <a:rPr lang="en-US" altLang="cs-CZ" sz="2200" dirty="0">
                <a:latin typeface="Arial" panose="020B0604020202020204" pitchFamily="34" charset="0"/>
              </a:rPr>
              <a:t> is the </a:t>
            </a:r>
            <a:r>
              <a:rPr lang="en-US" altLang="cs-CZ" sz="2200" b="1" i="1" dirty="0">
                <a:latin typeface="Arial" panose="020B0604020202020204" pitchFamily="34" charset="0"/>
              </a:rPr>
              <a:t>purpose or reason for the organization’s existence</a:t>
            </a:r>
            <a:r>
              <a:rPr lang="en-US" altLang="cs-CZ" sz="2200" dirty="0">
                <a:latin typeface="Arial" panose="020B0604020202020204" pitchFamily="34" charset="0"/>
              </a:rPr>
              <a:t>. </a:t>
            </a:r>
            <a:r>
              <a:rPr lang="en-US" altLang="cs-CZ" sz="2400" b="1" dirty="0">
                <a:latin typeface="Arial" panose="020B0604020202020204" pitchFamily="34" charset="0"/>
              </a:rPr>
              <a:t>Mission</a:t>
            </a:r>
            <a:r>
              <a:rPr lang="en-US" altLang="cs-CZ" sz="2400" dirty="0">
                <a:latin typeface="Arial" panose="020B0604020202020204" pitchFamily="34" charset="0"/>
              </a:rPr>
              <a:t> describes</a:t>
            </a:r>
            <a:r>
              <a:rPr lang="cs-CZ" altLang="cs-CZ" sz="2400" dirty="0">
                <a:latin typeface="Arial" panose="020B0604020202020204" pitchFamily="34" charset="0"/>
              </a:rPr>
              <a:t> </a:t>
            </a:r>
            <a:r>
              <a:rPr lang="en-US" altLang="cs-CZ" sz="2400" dirty="0">
                <a:latin typeface="Arial" panose="020B0604020202020204" pitchFamily="34" charset="0"/>
              </a:rPr>
              <a:t>what the organization is now</a:t>
            </a:r>
            <a:r>
              <a:rPr lang="cs-CZ" altLang="cs-CZ" sz="2400" dirty="0">
                <a:latin typeface="Arial" panose="020B0604020202020204" pitchFamily="34" charset="0"/>
              </a:rPr>
              <a:t>. </a:t>
            </a:r>
          </a:p>
          <a:p>
            <a:pPr marL="342900" indent="-342900" eaLnBrk="1" hangingPunct="1">
              <a:spcBef>
                <a:spcPct val="0"/>
              </a:spcBef>
              <a:defRPr/>
            </a:pPr>
            <a:r>
              <a:rPr lang="cs-CZ" altLang="cs-CZ" sz="2400" b="1" dirty="0">
                <a:latin typeface="Arial" panose="020B0604020202020204" pitchFamily="34" charset="0"/>
              </a:rPr>
              <a:t>V</a:t>
            </a:r>
            <a:r>
              <a:rPr lang="en-US" altLang="cs-CZ" sz="2400" b="1" dirty="0" err="1">
                <a:latin typeface="Arial" panose="020B0604020202020204" pitchFamily="34" charset="0"/>
              </a:rPr>
              <a:t>ision</a:t>
            </a:r>
            <a:r>
              <a:rPr lang="en-US" altLang="cs-CZ" sz="2400" b="1" dirty="0">
                <a:latin typeface="Arial" panose="020B0604020202020204" pitchFamily="34" charset="0"/>
              </a:rPr>
              <a:t> </a:t>
            </a:r>
            <a:r>
              <a:rPr lang="en-US" altLang="cs-CZ" sz="2400" dirty="0">
                <a:latin typeface="Arial" panose="020B0604020202020204" pitchFamily="34" charset="0"/>
              </a:rPr>
              <a:t>describes what the organization would like to</a:t>
            </a:r>
            <a:r>
              <a:rPr lang="cs-CZ" altLang="cs-CZ" sz="2400" dirty="0">
                <a:latin typeface="Arial" panose="020B0604020202020204" pitchFamily="34" charset="0"/>
              </a:rPr>
              <a:t> </a:t>
            </a:r>
            <a:r>
              <a:rPr lang="en-US" altLang="cs-CZ" sz="2400" dirty="0">
                <a:latin typeface="Arial" panose="020B0604020202020204" pitchFamily="34" charset="0"/>
              </a:rPr>
              <a:t>become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en-US" altLang="cs-CZ" sz="2000" dirty="0">
              <a:latin typeface="Arial" panose="020B0604020202020204" pitchFamily="34" charset="0"/>
            </a:endParaRPr>
          </a:p>
        </p:txBody>
      </p:sp>
    </p:spTree>
    <p:extLst>
      <p:ext uri="{BB962C8B-B14F-4D97-AF65-F5344CB8AC3E}">
        <p14:creationId xmlns:p14="http://schemas.microsoft.com/office/powerpoint/2010/main" val="24478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2. Synthesis of Internal Factors – IFAS Table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Internal Factors</a:t>
            </a:r>
          </a:p>
          <a:p>
            <a:pPr eaLnBrk="1" hangingPunct="1">
              <a:spcBef>
                <a:spcPct val="0"/>
              </a:spcBef>
              <a:buNone/>
              <a:defRPr/>
            </a:pPr>
            <a:endParaRPr lang="cs-CZ" altLang="cs-CZ" sz="2200">
              <a:latin typeface="Arial" panose="020B0604020202020204" pitchFamily="34" charset="0"/>
            </a:endParaRPr>
          </a:p>
          <a:p>
            <a:pPr algn="ctr" eaLnBrk="1" hangingPunct="1">
              <a:spcBef>
                <a:spcPct val="0"/>
              </a:spcBef>
              <a:buNone/>
              <a:defRPr/>
            </a:pPr>
            <a:r>
              <a:rPr lang="en-US" altLang="cs-CZ" sz="2200" b="1">
                <a:latin typeface="Arial" panose="020B0604020202020204" pitchFamily="34" charset="0"/>
              </a:rPr>
              <a:t>Example of </a:t>
            </a:r>
            <a:r>
              <a:rPr lang="cs-CZ" altLang="cs-CZ" sz="2200" b="1">
                <a:latin typeface="Arial" panose="020B0604020202020204" pitchFamily="34" charset="0"/>
              </a:rPr>
              <a:t>Internal</a:t>
            </a:r>
            <a:r>
              <a:rPr lang="en-US" altLang="cs-CZ" sz="2200" b="1">
                <a:latin typeface="Arial" panose="020B0604020202020204" pitchFamily="34" charset="0"/>
              </a:rPr>
              <a:t>Factor Analysis Summary (</a:t>
            </a:r>
            <a:r>
              <a:rPr lang="cs-CZ" altLang="cs-CZ" sz="2200" b="1">
                <a:latin typeface="Arial" panose="020B0604020202020204" pitchFamily="34" charset="0"/>
              </a:rPr>
              <a:t>I</a:t>
            </a:r>
            <a:r>
              <a:rPr lang="en-US" altLang="cs-CZ" sz="2200" b="1">
                <a:latin typeface="Arial" panose="020B0604020202020204" pitchFamily="34" charset="0"/>
              </a:rPr>
              <a:t>FAS Table)</a:t>
            </a:r>
          </a:p>
        </p:txBody>
      </p:sp>
      <p:pic>
        <p:nvPicPr>
          <p:cNvPr id="3" name="Obrázek 2"/>
          <p:cNvPicPr>
            <a:picLocks noChangeAspect="1"/>
          </p:cNvPicPr>
          <p:nvPr/>
        </p:nvPicPr>
        <p:blipFill rotWithShape="1">
          <a:blip r:embed="rId2"/>
          <a:srcRect l="18393" t="18380" r="5643" b="13238"/>
          <a:stretch/>
        </p:blipFill>
        <p:spPr>
          <a:xfrm>
            <a:off x="681831" y="2631281"/>
            <a:ext cx="7772400" cy="3935531"/>
          </a:xfrm>
          <a:prstGeom prst="rect">
            <a:avLst/>
          </a:prstGeom>
        </p:spPr>
      </p:pic>
    </p:spTree>
    <p:extLst>
      <p:ext uri="{BB962C8B-B14F-4D97-AF65-F5344CB8AC3E}">
        <p14:creationId xmlns:p14="http://schemas.microsoft.com/office/powerpoint/2010/main" val="3189253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Strategy formulation</a:t>
            </a:r>
            <a:r>
              <a:rPr lang="en-US" altLang="cs-CZ" sz="2200">
                <a:latin typeface="Arial" panose="020B0604020202020204" pitchFamily="34" charset="0"/>
              </a:rPr>
              <a:t>, often referred to as </a:t>
            </a:r>
            <a:r>
              <a:rPr lang="en-US" altLang="cs-CZ" sz="2200" b="1" i="1">
                <a:latin typeface="Arial" panose="020B0604020202020204" pitchFamily="34" charset="0"/>
              </a:rPr>
              <a:t>strategic planning or long-range planning</a:t>
            </a:r>
            <a:r>
              <a:rPr lang="en-US" altLang="cs-CZ" sz="2200">
                <a:latin typeface="Arial" panose="020B0604020202020204" pitchFamily="34" charset="0"/>
              </a:rPr>
              <a:t>, is concerned</a:t>
            </a:r>
            <a:r>
              <a:rPr lang="cs-CZ" altLang="cs-CZ" sz="2200">
                <a:latin typeface="Arial" panose="020B0604020202020204" pitchFamily="34" charset="0"/>
              </a:rPr>
              <a:t> </a:t>
            </a:r>
            <a:r>
              <a:rPr lang="en-US" altLang="cs-CZ" sz="2200">
                <a:latin typeface="Arial" panose="020B0604020202020204" pitchFamily="34" charset="0"/>
              </a:rPr>
              <a:t>with developing a corporation’s mission, objectives, strategies, and policies.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It </a:t>
            </a:r>
            <a:r>
              <a:rPr lang="en-US" altLang="cs-CZ" sz="2200" b="1">
                <a:latin typeface="Arial" panose="020B0604020202020204" pitchFamily="34" charset="0"/>
              </a:rPr>
              <a:t>begins</a:t>
            </a:r>
            <a:r>
              <a:rPr lang="cs-CZ" altLang="cs-CZ" sz="2200" b="1">
                <a:latin typeface="Arial" panose="020B0604020202020204" pitchFamily="34" charset="0"/>
              </a:rPr>
              <a:t> </a:t>
            </a:r>
            <a:r>
              <a:rPr lang="en-US" altLang="cs-CZ" sz="2200" b="1">
                <a:latin typeface="Arial" panose="020B0604020202020204" pitchFamily="34" charset="0"/>
              </a:rPr>
              <a:t>with situation analysis</a:t>
            </a:r>
            <a:r>
              <a:rPr lang="en-US" altLang="cs-CZ" sz="2200">
                <a:latin typeface="Arial" panose="020B0604020202020204" pitchFamily="34" charset="0"/>
              </a:rPr>
              <a:t>: </a:t>
            </a:r>
            <a:r>
              <a:rPr lang="en-US" altLang="cs-CZ" sz="2200" b="1" i="1">
                <a:latin typeface="Arial" panose="020B0604020202020204" pitchFamily="34" charset="0"/>
              </a:rPr>
              <a:t>the process of finding a strategic fit between external opportunities and</a:t>
            </a:r>
            <a:r>
              <a:rPr lang="cs-CZ" altLang="cs-CZ" sz="2200" b="1" i="1">
                <a:latin typeface="Arial" panose="020B0604020202020204" pitchFamily="34" charset="0"/>
              </a:rPr>
              <a:t> </a:t>
            </a:r>
            <a:r>
              <a:rPr lang="en-US" altLang="cs-CZ" sz="2200" b="1" i="1">
                <a:latin typeface="Arial" panose="020B0604020202020204" pitchFamily="34" charset="0"/>
              </a:rPr>
              <a:t>internal strengths while working around external threats and internal weaknesses.</a:t>
            </a:r>
            <a:endParaRPr lang="cs-CZ" altLang="cs-CZ" sz="2200" b="1" i="1">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As shown in</a:t>
            </a:r>
            <a:r>
              <a:rPr lang="cs-CZ" altLang="cs-CZ" sz="1800">
                <a:latin typeface="Arial" panose="020B0604020202020204" pitchFamily="34" charset="0"/>
              </a:rPr>
              <a:t> </a:t>
            </a:r>
            <a:r>
              <a:rPr lang="en-US" altLang="cs-CZ" sz="1800">
                <a:latin typeface="Arial" panose="020B0604020202020204" pitchFamily="34" charset="0"/>
              </a:rPr>
              <a:t>the Strategic Decision-Making Process is analyzing strategic factors in</a:t>
            </a:r>
            <a:r>
              <a:rPr lang="cs-CZ" altLang="cs-CZ" sz="1800">
                <a:latin typeface="Arial" panose="020B0604020202020204" pitchFamily="34" charset="0"/>
              </a:rPr>
              <a:t> </a:t>
            </a:r>
            <a:r>
              <a:rPr lang="en-US" altLang="cs-CZ" sz="1800">
                <a:latin typeface="Arial" panose="020B0604020202020204" pitchFamily="34" charset="0"/>
              </a:rPr>
              <a:t>light of the current situation using SWOT analysis.</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Some of the primary criticisms of SWOT</a:t>
            </a:r>
            <a:r>
              <a:rPr lang="cs-CZ" altLang="cs-CZ" sz="1800">
                <a:latin typeface="Arial" panose="020B0604020202020204" pitchFamily="34" charset="0"/>
              </a:rPr>
              <a:t> </a:t>
            </a:r>
            <a:r>
              <a:rPr lang="en-US" altLang="cs-CZ" sz="1800">
                <a:latin typeface="Arial" panose="020B0604020202020204" pitchFamily="34" charset="0"/>
              </a:rPr>
              <a:t>analysis are:</a:t>
            </a:r>
          </a:p>
          <a:p>
            <a:pPr marL="1485900" lvl="2" indent="-342900" eaLnBrk="1" hangingPunct="1">
              <a:spcBef>
                <a:spcPct val="0"/>
              </a:spcBef>
              <a:defRPr/>
            </a:pPr>
            <a:r>
              <a:rPr lang="en-US" altLang="cs-CZ" sz="1600">
                <a:latin typeface="Arial" panose="020B0604020202020204" pitchFamily="34" charset="0"/>
              </a:rPr>
              <a:t>It generates lengthy lists.</a:t>
            </a:r>
          </a:p>
          <a:p>
            <a:pPr marL="1485900" lvl="2" indent="-342900" eaLnBrk="1" hangingPunct="1">
              <a:spcBef>
                <a:spcPct val="0"/>
              </a:spcBef>
              <a:defRPr/>
            </a:pPr>
            <a:r>
              <a:rPr lang="en-US" altLang="cs-CZ" sz="1600">
                <a:latin typeface="Arial" panose="020B0604020202020204" pitchFamily="34" charset="0"/>
              </a:rPr>
              <a:t>It uses no weights to reflect priorities.</a:t>
            </a:r>
          </a:p>
          <a:p>
            <a:pPr marL="1485900" lvl="2" indent="-342900" eaLnBrk="1" hangingPunct="1">
              <a:spcBef>
                <a:spcPct val="0"/>
              </a:spcBef>
              <a:defRPr/>
            </a:pPr>
            <a:r>
              <a:rPr lang="en-US" altLang="cs-CZ" sz="1600">
                <a:latin typeface="Arial" panose="020B0604020202020204" pitchFamily="34" charset="0"/>
              </a:rPr>
              <a:t>It uses ambiguous words and phrases.</a:t>
            </a:r>
          </a:p>
          <a:p>
            <a:pPr marL="1485900" lvl="2" indent="-342900" eaLnBrk="1" hangingPunct="1">
              <a:spcBef>
                <a:spcPct val="0"/>
              </a:spcBef>
              <a:defRPr/>
            </a:pPr>
            <a:r>
              <a:rPr lang="en-US" altLang="cs-CZ" sz="1600">
                <a:latin typeface="Arial" panose="020B0604020202020204" pitchFamily="34" charset="0"/>
              </a:rPr>
              <a:t>The same factor can be placed in two categories (e.g., a strength may also be a weakness).</a:t>
            </a:r>
          </a:p>
          <a:p>
            <a:pPr marL="1485900" lvl="2" indent="-342900" eaLnBrk="1" hangingPunct="1">
              <a:spcBef>
                <a:spcPct val="0"/>
              </a:spcBef>
              <a:defRPr/>
            </a:pPr>
            <a:r>
              <a:rPr lang="en-US" altLang="cs-CZ" sz="1600">
                <a:latin typeface="Arial" panose="020B0604020202020204" pitchFamily="34" charset="0"/>
              </a:rPr>
              <a:t>There is no obligation to verify opinions with data or analysis.</a:t>
            </a:r>
          </a:p>
          <a:p>
            <a:pPr marL="1485900" lvl="2" indent="-342900" eaLnBrk="1" hangingPunct="1">
              <a:spcBef>
                <a:spcPct val="0"/>
              </a:spcBef>
              <a:defRPr/>
            </a:pPr>
            <a:r>
              <a:rPr lang="en-US" altLang="cs-CZ" sz="1600">
                <a:latin typeface="Arial" panose="020B0604020202020204" pitchFamily="34" charset="0"/>
              </a:rPr>
              <a:t>It requires only a single level of analysis.</a:t>
            </a:r>
          </a:p>
          <a:p>
            <a:pPr marL="1485900" lvl="2" indent="-342900" eaLnBrk="1" hangingPunct="1">
              <a:spcBef>
                <a:spcPct val="0"/>
              </a:spcBef>
              <a:defRPr/>
            </a:pPr>
            <a:r>
              <a:rPr lang="en-US" altLang="cs-CZ" sz="1600">
                <a:latin typeface="Arial" panose="020B0604020202020204" pitchFamily="34" charset="0"/>
              </a:rPr>
              <a:t>There is no logical link to strategy implementation</a:t>
            </a:r>
            <a:r>
              <a:rPr lang="cs-CZ" altLang="cs-CZ" sz="1600">
                <a:latin typeface="Arial" panose="020B0604020202020204" pitchFamily="34" charset="0"/>
              </a:rPr>
              <a:t>.</a:t>
            </a:r>
            <a:endParaRPr lang="en-GB" altLang="cs-CZ" sz="1600" dirty="0">
              <a:latin typeface="Arial" panose="020B0604020202020204" pitchFamily="34" charset="0"/>
            </a:endParaRPr>
          </a:p>
        </p:txBody>
      </p:sp>
    </p:spTree>
    <p:extLst>
      <p:ext uri="{BB962C8B-B14F-4D97-AF65-F5344CB8AC3E}">
        <p14:creationId xmlns:p14="http://schemas.microsoft.com/office/powerpoint/2010/main" val="38046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 Strategic Factors Analysis Summary SFAX matrix</a:t>
            </a:r>
          </a:p>
          <a:p>
            <a:pPr marL="342900" indent="-342900" eaLnBrk="1" hangingPunct="1">
              <a:spcBef>
                <a:spcPct val="0"/>
              </a:spcBef>
              <a:defRPr/>
            </a:pPr>
            <a:r>
              <a:rPr lang="en-US" altLang="cs-CZ" sz="2200">
                <a:latin typeface="Arial" panose="020B0604020202020204" pitchFamily="34" charset="0"/>
              </a:rPr>
              <a:t>The EFAS and IFAS Tables plus the SFAS Matrix have been developed to deal with the criticisms</a:t>
            </a:r>
            <a:r>
              <a:rPr lang="cs-CZ" altLang="cs-CZ" sz="2200">
                <a:latin typeface="Arial" panose="020B0604020202020204" pitchFamily="34" charset="0"/>
              </a:rPr>
              <a:t> </a:t>
            </a:r>
            <a:r>
              <a:rPr lang="en-US" altLang="cs-CZ" sz="2200">
                <a:latin typeface="Arial" panose="020B0604020202020204" pitchFamily="34" charset="0"/>
              </a:rPr>
              <a:t>of SWOT analysis.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When used together, they are a </a:t>
            </a:r>
            <a:r>
              <a:rPr lang="en-US" altLang="cs-CZ" sz="2200" b="1" i="1">
                <a:latin typeface="Arial" panose="020B0604020202020204" pitchFamily="34" charset="0"/>
              </a:rPr>
              <a:t>powerful analytical set of tools </a:t>
            </a:r>
            <a:r>
              <a:rPr lang="en-US" altLang="cs-CZ" sz="2200">
                <a:latin typeface="Arial" panose="020B0604020202020204" pitchFamily="34" charset="0"/>
              </a:rPr>
              <a:t>for</a:t>
            </a:r>
            <a:r>
              <a:rPr lang="cs-CZ" altLang="cs-CZ" sz="2200">
                <a:latin typeface="Arial" panose="020B0604020202020204" pitchFamily="34" charset="0"/>
              </a:rPr>
              <a:t> </a:t>
            </a:r>
            <a:r>
              <a:rPr lang="en-US" altLang="cs-CZ" sz="2200">
                <a:latin typeface="Arial" panose="020B0604020202020204" pitchFamily="34" charset="0"/>
              </a:rPr>
              <a:t>strategic analysis.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a:t>
            </a:r>
            <a:r>
              <a:rPr lang="en-US" altLang="cs-CZ" sz="2200" b="1">
                <a:latin typeface="Arial" panose="020B0604020202020204" pitchFamily="34" charset="0"/>
              </a:rPr>
              <a:t>SFAS</a:t>
            </a:r>
            <a:r>
              <a:rPr lang="en-US" altLang="cs-CZ" sz="2200">
                <a:latin typeface="Arial" panose="020B0604020202020204" pitchFamily="34" charset="0"/>
              </a:rPr>
              <a:t> (Strategic Factors Analysis Summary) </a:t>
            </a:r>
            <a:r>
              <a:rPr lang="en-US" altLang="cs-CZ" sz="2200" b="1">
                <a:latin typeface="Arial" panose="020B0604020202020204" pitchFamily="34" charset="0"/>
              </a:rPr>
              <a:t>Matrix</a:t>
            </a:r>
            <a:r>
              <a:rPr lang="en-US" altLang="cs-CZ" sz="2200">
                <a:latin typeface="Arial" panose="020B0604020202020204" pitchFamily="34" charset="0"/>
              </a:rPr>
              <a:t> summarizes an</a:t>
            </a:r>
            <a:r>
              <a:rPr lang="cs-CZ" altLang="cs-CZ" sz="2200">
                <a:latin typeface="Arial" panose="020B0604020202020204" pitchFamily="34" charset="0"/>
              </a:rPr>
              <a:t> </a:t>
            </a:r>
            <a:r>
              <a:rPr lang="en-US" altLang="cs-CZ" sz="2200">
                <a:latin typeface="Arial" panose="020B0604020202020204" pitchFamily="34" charset="0"/>
              </a:rPr>
              <a:t>organization’s strategic factors by combining the external factors from the EFAS Table with</a:t>
            </a:r>
            <a:r>
              <a:rPr lang="cs-CZ" altLang="cs-CZ" sz="2200">
                <a:latin typeface="Arial" panose="020B0604020202020204" pitchFamily="34" charset="0"/>
              </a:rPr>
              <a:t> </a:t>
            </a:r>
            <a:r>
              <a:rPr lang="en-US" altLang="cs-CZ" sz="2200">
                <a:latin typeface="Arial" panose="020B0604020202020204" pitchFamily="34" charset="0"/>
              </a:rPr>
              <a:t>the internal factors from the IFAS Table</a:t>
            </a:r>
            <a:r>
              <a:rPr lang="cs-CZ" altLang="cs-CZ" sz="2200">
                <a:latin typeface="Arial" panose="020B0604020202020204" pitchFamily="34" charset="0"/>
              </a:rPr>
              <a:t>.</a:t>
            </a:r>
          </a:p>
          <a:p>
            <a:pPr eaLnBrk="1" hangingPunct="1">
              <a:spcBef>
                <a:spcPct val="0"/>
              </a:spcBef>
              <a:buNone/>
              <a:defRPr/>
            </a:pPr>
            <a:endParaRPr lang="en-GB" altLang="cs-CZ" sz="1600" dirty="0">
              <a:latin typeface="Arial" panose="020B0604020202020204" pitchFamily="34" charset="0"/>
            </a:endParaRPr>
          </a:p>
        </p:txBody>
      </p:sp>
    </p:spTree>
    <p:extLst>
      <p:ext uri="{BB962C8B-B14F-4D97-AF65-F5344CB8AC3E}">
        <p14:creationId xmlns:p14="http://schemas.microsoft.com/office/powerpoint/2010/main" val="1661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 Strategic Factors Analysis Summary SFAX matrix</a:t>
            </a:r>
          </a:p>
          <a:p>
            <a:pPr marL="342900" indent="-342900" eaLnBrk="1" hangingPunct="1">
              <a:spcBef>
                <a:spcPct val="0"/>
              </a:spcBef>
              <a:defRPr/>
            </a:pPr>
            <a:r>
              <a:rPr lang="en-US" altLang="cs-CZ" sz="2200">
                <a:latin typeface="Arial" panose="020B0604020202020204" pitchFamily="34" charset="0"/>
              </a:rPr>
              <a:t>The SFAS</a:t>
            </a:r>
            <a:r>
              <a:rPr lang="cs-CZ" altLang="cs-CZ" sz="2200">
                <a:latin typeface="Arial" panose="020B0604020202020204" pitchFamily="34" charset="0"/>
              </a:rPr>
              <a:t> </a:t>
            </a:r>
            <a:r>
              <a:rPr lang="en-US" altLang="cs-CZ" sz="2200">
                <a:latin typeface="Arial" panose="020B0604020202020204" pitchFamily="34" charset="0"/>
              </a:rPr>
              <a:t>Matrix requires a strategic decision maker to condense these strengths, weaknesses, opportunities,</a:t>
            </a:r>
            <a:r>
              <a:rPr lang="cs-CZ" altLang="cs-CZ" sz="2200">
                <a:latin typeface="Arial" panose="020B0604020202020204" pitchFamily="34" charset="0"/>
              </a:rPr>
              <a:t> </a:t>
            </a:r>
            <a:r>
              <a:rPr lang="en-US" altLang="cs-CZ" sz="2200">
                <a:latin typeface="Arial" panose="020B0604020202020204" pitchFamily="34" charset="0"/>
              </a:rPr>
              <a:t>and threats into fewer than 10 strategic factors.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This is done by reviewing and revising</a:t>
            </a:r>
            <a:r>
              <a:rPr lang="cs-CZ" altLang="cs-CZ" sz="2200">
                <a:latin typeface="Arial" panose="020B0604020202020204" pitchFamily="34" charset="0"/>
              </a:rPr>
              <a:t> </a:t>
            </a:r>
            <a:r>
              <a:rPr lang="en-US" altLang="cs-CZ" sz="2200">
                <a:latin typeface="Arial" panose="020B0604020202020204" pitchFamily="34" charset="0"/>
              </a:rPr>
              <a:t>the weight given each factor. The revised weights reflect the priority of each factor as a determinant</a:t>
            </a:r>
            <a:r>
              <a:rPr lang="cs-CZ" altLang="cs-CZ" sz="2200">
                <a:latin typeface="Arial" panose="020B0604020202020204" pitchFamily="34" charset="0"/>
              </a:rPr>
              <a:t> </a:t>
            </a:r>
            <a:r>
              <a:rPr lang="en-US" altLang="cs-CZ" sz="2200">
                <a:latin typeface="Arial" panose="020B0604020202020204" pitchFamily="34" charset="0"/>
              </a:rPr>
              <a:t>of the company’s future success.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highest-weighted EFAS and IFAS factors should</a:t>
            </a:r>
            <a:r>
              <a:rPr lang="cs-CZ" altLang="cs-CZ" sz="2200">
                <a:latin typeface="Arial" panose="020B0604020202020204" pitchFamily="34" charset="0"/>
              </a:rPr>
              <a:t> </a:t>
            </a:r>
            <a:r>
              <a:rPr lang="en-US" altLang="cs-CZ" sz="2200">
                <a:latin typeface="Arial" panose="020B0604020202020204" pitchFamily="34" charset="0"/>
              </a:rPr>
              <a:t>appear in the SFAS Matrix.</a:t>
            </a:r>
            <a:endParaRPr lang="en-GB" altLang="cs-CZ" sz="1600" dirty="0">
              <a:latin typeface="Arial" panose="020B0604020202020204" pitchFamily="34" charset="0"/>
            </a:endParaRPr>
          </a:p>
        </p:txBody>
      </p:sp>
    </p:spTree>
    <p:extLst>
      <p:ext uri="{BB962C8B-B14F-4D97-AF65-F5344CB8AC3E}">
        <p14:creationId xmlns:p14="http://schemas.microsoft.com/office/powerpoint/2010/main" val="34063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 Strategic Factors Analysis Summary SFAX matrix – can create following these steps:</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1 </a:t>
            </a:r>
            <a:r>
              <a:rPr lang="en-US" altLang="cs-CZ" sz="1600">
                <a:latin typeface="Arial" panose="020B0604020202020204" pitchFamily="34" charset="0"/>
              </a:rPr>
              <a:t>(</a:t>
            </a:r>
            <a:r>
              <a:rPr lang="en-US" altLang="cs-CZ" sz="1600" b="1" i="1">
                <a:latin typeface="Arial" panose="020B0604020202020204" pitchFamily="34" charset="0"/>
              </a:rPr>
              <a:t>Strategic Factors</a:t>
            </a:r>
            <a:r>
              <a:rPr lang="en-US" altLang="cs-CZ" sz="1600">
                <a:latin typeface="Arial" panose="020B0604020202020204" pitchFamily="34" charset="0"/>
              </a:rPr>
              <a:t>), list the most important EFAS and IFAS items. </a:t>
            </a:r>
            <a:endParaRPr lang="cs-CZ" altLang="cs-CZ" sz="1600">
              <a:latin typeface="Arial" panose="020B0604020202020204" pitchFamily="34" charset="0"/>
            </a:endParaRPr>
          </a:p>
          <a:p>
            <a:pPr marL="1485900" lvl="2" indent="-342900" eaLnBrk="1" hangingPunct="1">
              <a:spcBef>
                <a:spcPct val="0"/>
              </a:spcBef>
              <a:defRPr/>
            </a:pPr>
            <a:r>
              <a:rPr lang="en-US" altLang="cs-CZ" sz="1600">
                <a:latin typeface="Arial" panose="020B0604020202020204" pitchFamily="34" charset="0"/>
              </a:rPr>
              <a:t>After</a:t>
            </a:r>
            <a:r>
              <a:rPr lang="cs-CZ" altLang="cs-CZ" sz="1600">
                <a:latin typeface="Arial" panose="020B0604020202020204" pitchFamily="34" charset="0"/>
              </a:rPr>
              <a:t> </a:t>
            </a:r>
            <a:r>
              <a:rPr lang="en-US" altLang="cs-CZ" sz="1600">
                <a:latin typeface="Arial" panose="020B0604020202020204" pitchFamily="34" charset="0"/>
              </a:rPr>
              <a:t>each factor, indicate whether it is a Strength (S), Weakness (W), an Opportunity (O), or a</a:t>
            </a:r>
            <a:r>
              <a:rPr lang="cs-CZ" altLang="cs-CZ" sz="1600">
                <a:latin typeface="Arial" panose="020B0604020202020204" pitchFamily="34" charset="0"/>
              </a:rPr>
              <a:t> </a:t>
            </a:r>
            <a:r>
              <a:rPr lang="en-US" altLang="cs-CZ" sz="1600">
                <a:latin typeface="Arial" panose="020B0604020202020204" pitchFamily="34" charset="0"/>
              </a:rPr>
              <a:t>Threat (T).</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2 </a:t>
            </a:r>
            <a:r>
              <a:rPr lang="en-US" altLang="cs-CZ" sz="1600">
                <a:latin typeface="Arial" panose="020B0604020202020204" pitchFamily="34" charset="0"/>
              </a:rPr>
              <a:t>(</a:t>
            </a:r>
            <a:r>
              <a:rPr lang="en-US" altLang="cs-CZ" sz="1600" b="1" i="1">
                <a:latin typeface="Arial" panose="020B0604020202020204" pitchFamily="34" charset="0"/>
              </a:rPr>
              <a:t>Weight</a:t>
            </a:r>
            <a:r>
              <a:rPr lang="en-US" altLang="cs-CZ" sz="1600">
                <a:latin typeface="Arial" panose="020B0604020202020204" pitchFamily="34" charset="0"/>
              </a:rPr>
              <a:t>), assign weights for all of the internal and external strategic factors.</a:t>
            </a:r>
            <a:r>
              <a:rPr lang="cs-CZ" altLang="cs-CZ" sz="1600">
                <a:latin typeface="Arial" panose="020B0604020202020204" pitchFamily="34" charset="0"/>
              </a:rPr>
              <a:t> </a:t>
            </a:r>
            <a:r>
              <a:rPr lang="en-US" altLang="cs-CZ" sz="1600">
                <a:latin typeface="Arial" panose="020B0604020202020204" pitchFamily="34" charset="0"/>
              </a:rPr>
              <a:t>This means that the weights calculated earlier for EFAS and IFAS will probably have to</a:t>
            </a:r>
            <a:r>
              <a:rPr lang="cs-CZ" altLang="cs-CZ" sz="1600">
                <a:latin typeface="Arial" panose="020B0604020202020204" pitchFamily="34" charset="0"/>
              </a:rPr>
              <a:t> </a:t>
            </a:r>
            <a:r>
              <a:rPr lang="en-US" altLang="cs-CZ" sz="1600">
                <a:latin typeface="Arial" panose="020B0604020202020204" pitchFamily="34" charset="0"/>
              </a:rPr>
              <a:t>be adjusted.</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3 </a:t>
            </a:r>
            <a:r>
              <a:rPr lang="en-US" altLang="cs-CZ" sz="1600">
                <a:latin typeface="Arial" panose="020B0604020202020204" pitchFamily="34" charset="0"/>
              </a:rPr>
              <a:t>(</a:t>
            </a:r>
            <a:r>
              <a:rPr lang="en-US" altLang="cs-CZ" sz="1600" b="1" i="1">
                <a:latin typeface="Arial" panose="020B0604020202020204" pitchFamily="34" charset="0"/>
              </a:rPr>
              <a:t>Rating</a:t>
            </a:r>
            <a:r>
              <a:rPr lang="en-US" altLang="cs-CZ" sz="1600">
                <a:latin typeface="Arial" panose="020B0604020202020204" pitchFamily="34" charset="0"/>
              </a:rPr>
              <a:t>), assign a rating of how the company’s management is responding</a:t>
            </a:r>
            <a:r>
              <a:rPr lang="cs-CZ" altLang="cs-CZ" sz="1600">
                <a:latin typeface="Arial" panose="020B0604020202020204" pitchFamily="34" charset="0"/>
              </a:rPr>
              <a:t> </a:t>
            </a:r>
            <a:r>
              <a:rPr lang="en-US" altLang="cs-CZ" sz="1600">
                <a:latin typeface="Arial" panose="020B0604020202020204" pitchFamily="34" charset="0"/>
              </a:rPr>
              <a:t>to each of the strategic factors. </a:t>
            </a:r>
            <a:endParaRPr lang="cs-CZ" altLang="cs-CZ" sz="1600">
              <a:latin typeface="Arial" panose="020B0604020202020204" pitchFamily="34" charset="0"/>
            </a:endParaRPr>
          </a:p>
          <a:p>
            <a:pPr marL="1485900" lvl="2" indent="-342900" eaLnBrk="1" hangingPunct="1">
              <a:spcBef>
                <a:spcPct val="0"/>
              </a:spcBef>
              <a:defRPr/>
            </a:pPr>
            <a:r>
              <a:rPr lang="en-US" altLang="cs-CZ" sz="1600">
                <a:latin typeface="Arial" panose="020B0604020202020204" pitchFamily="34" charset="0"/>
              </a:rPr>
              <a:t>These ratings will probably (but not always) be the same</a:t>
            </a:r>
            <a:r>
              <a:rPr lang="cs-CZ" altLang="cs-CZ" sz="1600">
                <a:latin typeface="Arial" panose="020B0604020202020204" pitchFamily="34" charset="0"/>
              </a:rPr>
              <a:t> </a:t>
            </a:r>
            <a:r>
              <a:rPr lang="en-US" altLang="cs-CZ" sz="1600">
                <a:latin typeface="Arial" panose="020B0604020202020204" pitchFamily="34" charset="0"/>
              </a:rPr>
              <a:t>as those listed in the EFAS and IFAS Tables.</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4 </a:t>
            </a:r>
            <a:r>
              <a:rPr lang="en-US" altLang="cs-CZ" sz="1600">
                <a:latin typeface="Arial" panose="020B0604020202020204" pitchFamily="34" charset="0"/>
              </a:rPr>
              <a:t>(</a:t>
            </a:r>
            <a:r>
              <a:rPr lang="en-US" altLang="cs-CZ" sz="1600" b="1" i="1">
                <a:latin typeface="Arial" panose="020B0604020202020204" pitchFamily="34" charset="0"/>
              </a:rPr>
              <a:t>Weighted</a:t>
            </a:r>
            <a:r>
              <a:rPr lang="en-US" altLang="cs-CZ" sz="1600">
                <a:latin typeface="Arial" panose="020B0604020202020204" pitchFamily="34" charset="0"/>
              </a:rPr>
              <a:t> </a:t>
            </a:r>
            <a:r>
              <a:rPr lang="en-US" altLang="cs-CZ" sz="1600" b="1" i="1">
                <a:latin typeface="Arial" panose="020B0604020202020204" pitchFamily="34" charset="0"/>
              </a:rPr>
              <a:t>Score</a:t>
            </a:r>
            <a:r>
              <a:rPr lang="en-US" altLang="cs-CZ" sz="1600">
                <a:latin typeface="Arial" panose="020B0604020202020204" pitchFamily="34" charset="0"/>
              </a:rPr>
              <a:t>), multiply the weight in Column 2 fo</a:t>
            </a:r>
            <a:r>
              <a:rPr lang="cs-CZ" altLang="cs-CZ" sz="1600">
                <a:latin typeface="Arial" panose="020B0604020202020204" pitchFamily="34" charset="0"/>
              </a:rPr>
              <a:t>r </a:t>
            </a:r>
            <a:r>
              <a:rPr lang="en-US" altLang="cs-CZ" sz="1600">
                <a:latin typeface="Arial" panose="020B0604020202020204" pitchFamily="34" charset="0"/>
              </a:rPr>
              <a:t>each factor by its</a:t>
            </a:r>
            <a:r>
              <a:rPr lang="cs-CZ" altLang="cs-CZ" sz="1600">
                <a:latin typeface="Arial" panose="020B0604020202020204" pitchFamily="34" charset="0"/>
              </a:rPr>
              <a:t> </a:t>
            </a:r>
            <a:r>
              <a:rPr lang="en-US" altLang="cs-CZ" sz="1600">
                <a:latin typeface="Arial" panose="020B0604020202020204" pitchFamily="34" charset="0"/>
              </a:rPr>
              <a:t>rating in Column 3 to obtain the factor’s rated score.</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5 </a:t>
            </a:r>
            <a:r>
              <a:rPr lang="en-US" altLang="cs-CZ" sz="1600">
                <a:latin typeface="Arial" panose="020B0604020202020204" pitchFamily="34" charset="0"/>
              </a:rPr>
              <a:t>(</a:t>
            </a:r>
            <a:r>
              <a:rPr lang="en-US" altLang="cs-CZ" sz="1600" b="1" i="1">
                <a:latin typeface="Arial" panose="020B0604020202020204" pitchFamily="34" charset="0"/>
              </a:rPr>
              <a:t>Duration</a:t>
            </a:r>
            <a:r>
              <a:rPr lang="en-US" altLang="cs-CZ" sz="1600">
                <a:latin typeface="Arial" panose="020B0604020202020204" pitchFamily="34" charset="0"/>
              </a:rPr>
              <a:t>), indicate short-term (less than</a:t>
            </a:r>
            <a:r>
              <a:rPr lang="cs-CZ" altLang="cs-CZ" sz="1600">
                <a:latin typeface="Arial" panose="020B0604020202020204" pitchFamily="34" charset="0"/>
              </a:rPr>
              <a:t> </a:t>
            </a:r>
            <a:r>
              <a:rPr lang="en-US" altLang="cs-CZ" sz="1600">
                <a:latin typeface="Arial" panose="020B0604020202020204" pitchFamily="34" charset="0"/>
              </a:rPr>
              <a:t>one year), intermediate-term (one to three years), or long-term (three years and</a:t>
            </a:r>
            <a:r>
              <a:rPr lang="cs-CZ" altLang="cs-CZ" sz="1600">
                <a:latin typeface="Arial" panose="020B0604020202020204" pitchFamily="34" charset="0"/>
              </a:rPr>
              <a:t> </a:t>
            </a:r>
            <a:r>
              <a:rPr lang="en-US" altLang="cs-CZ" sz="1600">
                <a:latin typeface="Arial" panose="020B0604020202020204" pitchFamily="34" charset="0"/>
              </a:rPr>
              <a:t>beyond).</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6 </a:t>
            </a:r>
            <a:r>
              <a:rPr lang="en-US" altLang="cs-CZ" sz="1600">
                <a:latin typeface="Arial" panose="020B0604020202020204" pitchFamily="34" charset="0"/>
              </a:rPr>
              <a:t>(</a:t>
            </a:r>
            <a:r>
              <a:rPr lang="en-US" altLang="cs-CZ" sz="1600" b="1" i="1">
                <a:latin typeface="Arial" panose="020B0604020202020204" pitchFamily="34" charset="0"/>
              </a:rPr>
              <a:t>Comments</a:t>
            </a:r>
            <a:r>
              <a:rPr lang="en-US" altLang="cs-CZ" sz="1600">
                <a:latin typeface="Arial" panose="020B0604020202020204" pitchFamily="34" charset="0"/>
              </a:rPr>
              <a:t>), repeat or revise your comments for each strategic factor from</a:t>
            </a:r>
            <a:r>
              <a:rPr lang="cs-CZ" altLang="cs-CZ" sz="1600">
                <a:latin typeface="Arial" panose="020B0604020202020204" pitchFamily="34" charset="0"/>
              </a:rPr>
              <a:t> </a:t>
            </a:r>
            <a:r>
              <a:rPr lang="en-US" altLang="cs-CZ" sz="1600">
                <a:latin typeface="Arial" panose="020B0604020202020204" pitchFamily="34" charset="0"/>
              </a:rPr>
              <a:t>the previous EFAS and IFAS Tables. The total weighted score for the average firm in</a:t>
            </a:r>
            <a:r>
              <a:rPr lang="cs-CZ" altLang="cs-CZ" sz="1600">
                <a:latin typeface="Arial" panose="020B0604020202020204" pitchFamily="34" charset="0"/>
              </a:rPr>
              <a:t> </a:t>
            </a:r>
            <a:r>
              <a:rPr lang="en-US" altLang="cs-CZ" sz="1600">
                <a:latin typeface="Arial" panose="020B0604020202020204" pitchFamily="34" charset="0"/>
              </a:rPr>
              <a:t>an industry is always 3.0.</a:t>
            </a:r>
            <a:endParaRPr lang="cs-CZ" altLang="cs-CZ" sz="1600">
              <a:latin typeface="Arial" panose="020B0604020202020204" pitchFamily="34" charset="0"/>
            </a:endParaRPr>
          </a:p>
        </p:txBody>
      </p:sp>
    </p:spTree>
    <p:extLst>
      <p:ext uri="{BB962C8B-B14F-4D97-AF65-F5344CB8AC3E}">
        <p14:creationId xmlns:p14="http://schemas.microsoft.com/office/powerpoint/2010/main" val="26215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20675" y="1180576"/>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Summary SFAX matrix </a:t>
            </a:r>
            <a:endParaRPr lang="cs-CZ" altLang="cs-CZ" sz="1600">
              <a:latin typeface="Arial" panose="020B0604020202020204" pitchFamily="34" charset="0"/>
            </a:endParaRPr>
          </a:p>
        </p:txBody>
      </p:sp>
      <p:pic>
        <p:nvPicPr>
          <p:cNvPr id="2" name="Obrázek 1"/>
          <p:cNvPicPr>
            <a:picLocks noChangeAspect="1"/>
          </p:cNvPicPr>
          <p:nvPr/>
        </p:nvPicPr>
        <p:blipFill rotWithShape="1">
          <a:blip r:embed="rId2"/>
          <a:srcRect l="23214" t="20666" r="10892" b="15714"/>
          <a:stretch/>
        </p:blipFill>
        <p:spPr>
          <a:xfrm>
            <a:off x="320675" y="1611463"/>
            <a:ext cx="4931228" cy="2678098"/>
          </a:xfrm>
          <a:prstGeom prst="rect">
            <a:avLst/>
          </a:prstGeom>
        </p:spPr>
      </p:pic>
      <p:pic>
        <p:nvPicPr>
          <p:cNvPr id="3" name="Obrázek 2"/>
          <p:cNvPicPr>
            <a:picLocks noChangeAspect="1"/>
          </p:cNvPicPr>
          <p:nvPr/>
        </p:nvPicPr>
        <p:blipFill rotWithShape="1">
          <a:blip r:embed="rId3"/>
          <a:srcRect l="22893" t="23143" r="11214" b="15143"/>
          <a:stretch/>
        </p:blipFill>
        <p:spPr>
          <a:xfrm>
            <a:off x="320676" y="4289561"/>
            <a:ext cx="4931228" cy="2568439"/>
          </a:xfrm>
          <a:prstGeom prst="rect">
            <a:avLst/>
          </a:prstGeom>
        </p:spPr>
      </p:pic>
    </p:spTree>
    <p:extLst>
      <p:ext uri="{BB962C8B-B14F-4D97-AF65-F5344CB8AC3E}">
        <p14:creationId xmlns:p14="http://schemas.microsoft.com/office/powerpoint/2010/main" val="3275791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SFAX matrix </a:t>
            </a:r>
            <a:endParaRPr lang="cs-CZ" altLang="cs-CZ" sz="1600" b="1">
              <a:latin typeface="Arial" panose="020B0604020202020204" pitchFamily="34" charset="0"/>
            </a:endParaRPr>
          </a:p>
          <a:p>
            <a:pPr eaLnBrk="1" hangingPunct="1">
              <a:spcBef>
                <a:spcPct val="0"/>
              </a:spcBef>
              <a:buNone/>
              <a:defRPr/>
            </a:pPr>
            <a:endParaRPr lang="cs-CZ" altLang="cs-CZ" sz="1600">
              <a:latin typeface="Arial" panose="020B0604020202020204" pitchFamily="34" charset="0"/>
            </a:endParaRPr>
          </a:p>
        </p:txBody>
      </p:sp>
      <p:pic>
        <p:nvPicPr>
          <p:cNvPr id="2" name="Obrázek 1"/>
          <p:cNvPicPr>
            <a:picLocks noChangeAspect="1"/>
          </p:cNvPicPr>
          <p:nvPr/>
        </p:nvPicPr>
        <p:blipFill rotWithShape="1">
          <a:blip r:embed="rId2"/>
          <a:srcRect l="24821" t="16285" r="12821" b="11143"/>
          <a:stretch/>
        </p:blipFill>
        <p:spPr>
          <a:xfrm>
            <a:off x="1224644" y="1981775"/>
            <a:ext cx="7331528" cy="4799507"/>
          </a:xfrm>
          <a:prstGeom prst="rect">
            <a:avLst/>
          </a:prstGeom>
        </p:spPr>
      </p:pic>
    </p:spTree>
    <p:extLst>
      <p:ext uri="{BB962C8B-B14F-4D97-AF65-F5344CB8AC3E}">
        <p14:creationId xmlns:p14="http://schemas.microsoft.com/office/powerpoint/2010/main" val="2708753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Finding a Propitious Niche - </a:t>
            </a:r>
            <a:r>
              <a:rPr lang="en-US" altLang="cs-CZ" sz="2200" b="1">
                <a:latin typeface="Arial" panose="020B0604020202020204" pitchFamily="34" charset="0"/>
              </a:rPr>
              <a:t>The strategic sweet spot</a:t>
            </a:r>
            <a:r>
              <a:rPr lang="cs-CZ" altLang="cs-CZ" sz="2200" b="1">
                <a:latin typeface="Arial" panose="020B0604020202020204" pitchFamily="34" charset="0"/>
              </a:rPr>
              <a:t> </a:t>
            </a:r>
          </a:p>
        </p:txBody>
      </p:sp>
      <p:pic>
        <p:nvPicPr>
          <p:cNvPr id="2" name="Obrázek 1"/>
          <p:cNvPicPr>
            <a:picLocks noChangeAspect="1"/>
          </p:cNvPicPr>
          <p:nvPr/>
        </p:nvPicPr>
        <p:blipFill rotWithShape="1">
          <a:blip r:embed="rId2"/>
          <a:srcRect l="47964" t="13238" r="23643" b="9809"/>
          <a:stretch/>
        </p:blipFill>
        <p:spPr>
          <a:xfrm>
            <a:off x="2759530" y="1981775"/>
            <a:ext cx="3118756" cy="4754630"/>
          </a:xfrm>
          <a:prstGeom prst="rect">
            <a:avLst/>
          </a:prstGeom>
        </p:spPr>
      </p:pic>
    </p:spTree>
    <p:extLst>
      <p:ext uri="{BB962C8B-B14F-4D97-AF65-F5344CB8AC3E}">
        <p14:creationId xmlns:p14="http://schemas.microsoft.com/office/powerpoint/2010/main" val="2594255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Review of Mission and Objectives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a:t>
            </a:r>
            <a:r>
              <a:rPr lang="en-US" altLang="cs-CZ" sz="2200" b="1">
                <a:latin typeface="Arial" panose="020B0604020202020204" pitchFamily="34" charset="0"/>
              </a:rPr>
              <a:t>reexamination of an organization’s current mission and objectives</a:t>
            </a:r>
            <a:r>
              <a:rPr lang="en-US" altLang="cs-CZ" sz="2200">
                <a:latin typeface="Arial" panose="020B0604020202020204" pitchFamily="34" charset="0"/>
              </a:rPr>
              <a:t> must be made before alternative</a:t>
            </a:r>
            <a:r>
              <a:rPr lang="cs-CZ" altLang="cs-CZ" sz="2200">
                <a:latin typeface="Arial" panose="020B0604020202020204" pitchFamily="34" charset="0"/>
              </a:rPr>
              <a:t> </a:t>
            </a:r>
            <a:r>
              <a:rPr lang="en-US" altLang="cs-CZ" sz="2200">
                <a:latin typeface="Arial" panose="020B0604020202020204" pitchFamily="34" charset="0"/>
              </a:rPr>
              <a:t>strategies can be generated and evaluated.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Even when formulating strategy, </a:t>
            </a:r>
            <a:r>
              <a:rPr lang="en-US" altLang="cs-CZ" sz="2200" b="1">
                <a:latin typeface="Arial" panose="020B0604020202020204" pitchFamily="34" charset="0"/>
              </a:rPr>
              <a:t>decision</a:t>
            </a:r>
            <a:r>
              <a:rPr lang="cs-CZ" altLang="cs-CZ" sz="2200" b="1">
                <a:latin typeface="Arial" panose="020B0604020202020204" pitchFamily="34" charset="0"/>
              </a:rPr>
              <a:t> </a:t>
            </a:r>
            <a:r>
              <a:rPr lang="en-US" altLang="cs-CZ" sz="2200" b="1">
                <a:latin typeface="Arial" panose="020B0604020202020204" pitchFamily="34" charset="0"/>
              </a:rPr>
              <a:t>makers tend to concentrate on the alternatives</a:t>
            </a:r>
            <a:r>
              <a:rPr lang="cs-CZ" altLang="cs-CZ" sz="2200">
                <a:latin typeface="Arial" panose="020B0604020202020204" pitchFamily="34" charset="0"/>
              </a:rPr>
              <a:t> - </a:t>
            </a:r>
            <a:r>
              <a:rPr lang="en-US" altLang="cs-CZ" sz="2200">
                <a:latin typeface="Arial" panose="020B0604020202020204" pitchFamily="34" charset="0"/>
              </a:rPr>
              <a:t>the action possibilities</a:t>
            </a:r>
            <a:r>
              <a:rPr lang="cs-CZ" altLang="cs-CZ" sz="2200">
                <a:latin typeface="Arial" panose="020B0604020202020204" pitchFamily="34" charset="0"/>
              </a:rPr>
              <a:t> - </a:t>
            </a:r>
            <a:r>
              <a:rPr lang="en-US" altLang="cs-CZ" sz="2200">
                <a:latin typeface="Arial" panose="020B0604020202020204" pitchFamily="34" charset="0"/>
              </a:rPr>
              <a:t>rather than on a mission</a:t>
            </a:r>
            <a:r>
              <a:rPr lang="cs-CZ" altLang="cs-CZ" sz="2200">
                <a:latin typeface="Arial" panose="020B0604020202020204" pitchFamily="34" charset="0"/>
              </a:rPr>
              <a:t> </a:t>
            </a:r>
            <a:r>
              <a:rPr lang="en-US" altLang="cs-CZ" sz="2200">
                <a:latin typeface="Arial" panose="020B0604020202020204" pitchFamily="34" charset="0"/>
              </a:rPr>
              <a:t>to be fulfilled and objectives to be achieved.</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end result is that </a:t>
            </a:r>
            <a:r>
              <a:rPr lang="en-US" altLang="cs-CZ" sz="2200" b="1">
                <a:latin typeface="Arial" panose="020B0604020202020204" pitchFamily="34" charset="0"/>
              </a:rPr>
              <a:t>we often</a:t>
            </a:r>
            <a:r>
              <a:rPr lang="cs-CZ" altLang="cs-CZ" sz="2200" b="1">
                <a:latin typeface="Arial" panose="020B0604020202020204" pitchFamily="34" charset="0"/>
              </a:rPr>
              <a:t> </a:t>
            </a:r>
            <a:r>
              <a:rPr lang="en-US" altLang="cs-CZ" sz="2200" b="1">
                <a:latin typeface="Arial" panose="020B0604020202020204" pitchFamily="34" charset="0"/>
              </a:rPr>
              <a:t>choose strategies that set our objectives for us</a:t>
            </a:r>
            <a:r>
              <a:rPr lang="en-US" altLang="cs-CZ" sz="2200">
                <a:latin typeface="Arial" panose="020B0604020202020204" pitchFamily="34" charset="0"/>
              </a:rPr>
              <a:t> rather than having our choices incorporate clear</a:t>
            </a:r>
            <a:r>
              <a:rPr lang="cs-CZ" altLang="cs-CZ" sz="2200">
                <a:latin typeface="Arial" panose="020B0604020202020204" pitchFamily="34" charset="0"/>
              </a:rPr>
              <a:t> </a:t>
            </a:r>
            <a:r>
              <a:rPr lang="en-US" altLang="cs-CZ" sz="2200">
                <a:latin typeface="Arial" panose="020B0604020202020204" pitchFamily="34" charset="0"/>
              </a:rPr>
              <a:t>objectives and a mission statement.</a:t>
            </a:r>
            <a:endParaRPr lang="cs-CZ" altLang="cs-CZ" sz="2200">
              <a:latin typeface="Arial" panose="020B0604020202020204" pitchFamily="34" charset="0"/>
            </a:endParaRPr>
          </a:p>
          <a:p>
            <a:pPr marL="1085850" lvl="1" indent="-342900" eaLnBrk="1" hangingPunct="1">
              <a:spcBef>
                <a:spcPct val="0"/>
              </a:spcBef>
              <a:defRPr/>
            </a:pPr>
            <a:r>
              <a:rPr lang="cs-CZ" altLang="cs-CZ" sz="1800">
                <a:latin typeface="Arial" panose="020B0604020202020204" pitchFamily="34" charset="0"/>
              </a:rPr>
              <a:t>T</a:t>
            </a:r>
            <a:r>
              <a:rPr lang="en-US" altLang="cs-CZ" sz="1800">
                <a:latin typeface="Arial" panose="020B0604020202020204" pitchFamily="34" charset="0"/>
              </a:rPr>
              <a:t>he mission does not provide a common thread (a unifying</a:t>
            </a:r>
            <a:r>
              <a:rPr lang="cs-CZ" altLang="cs-CZ" sz="1800">
                <a:latin typeface="Arial" panose="020B0604020202020204" pitchFamily="34" charset="0"/>
              </a:rPr>
              <a:t> </a:t>
            </a:r>
            <a:r>
              <a:rPr lang="en-US" altLang="cs-CZ" sz="1800">
                <a:latin typeface="Arial" panose="020B0604020202020204" pitchFamily="34" charset="0"/>
              </a:rPr>
              <a:t>theme) for a corporation’s businesses, managers may be unclear about where the company</a:t>
            </a:r>
            <a:r>
              <a:rPr lang="cs-CZ" altLang="cs-CZ" sz="1800">
                <a:latin typeface="Arial" panose="020B0604020202020204" pitchFamily="34" charset="0"/>
              </a:rPr>
              <a:t> </a:t>
            </a:r>
            <a:r>
              <a:rPr lang="en-US" altLang="cs-CZ" sz="1800">
                <a:latin typeface="Arial" panose="020B0604020202020204" pitchFamily="34" charset="0"/>
              </a:rPr>
              <a:t>is heading. Objectives and strategies might be in conflict with each other. Divisions might be</a:t>
            </a:r>
            <a:r>
              <a:rPr lang="cs-CZ" altLang="cs-CZ" sz="1800">
                <a:latin typeface="Arial" panose="020B0604020202020204" pitchFamily="34" charset="0"/>
              </a:rPr>
              <a:t> </a:t>
            </a:r>
            <a:r>
              <a:rPr lang="en-US" altLang="cs-CZ" sz="1800">
                <a:latin typeface="Arial" panose="020B0604020202020204" pitchFamily="34" charset="0"/>
              </a:rPr>
              <a:t>competing against one another rather than against outside competition</a:t>
            </a:r>
            <a:r>
              <a:rPr lang="cs-CZ" altLang="cs-CZ" sz="1800">
                <a:latin typeface="Arial" panose="020B0604020202020204" pitchFamily="34" charset="0"/>
              </a:rPr>
              <a:t>.</a:t>
            </a:r>
          </a:p>
        </p:txBody>
      </p:sp>
    </p:spTree>
    <p:extLst>
      <p:ext uri="{BB962C8B-B14F-4D97-AF65-F5344CB8AC3E}">
        <p14:creationId xmlns:p14="http://schemas.microsoft.com/office/powerpoint/2010/main" val="33334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Alternative Strategies by Using a TOWS Matrix</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a:t>
            </a:r>
            <a:r>
              <a:rPr lang="en-US" altLang="cs-CZ" sz="2200" b="1">
                <a:latin typeface="Arial" panose="020B0604020202020204" pitchFamily="34" charset="0"/>
              </a:rPr>
              <a:t>TOWS Matrix</a:t>
            </a:r>
            <a:r>
              <a:rPr lang="cs-CZ" altLang="cs-CZ" sz="2200" b="1">
                <a:latin typeface="Arial" panose="020B0604020202020204" pitchFamily="34" charset="0"/>
              </a:rPr>
              <a:t> </a:t>
            </a:r>
            <a:r>
              <a:rPr lang="en-US" altLang="cs-CZ" sz="2200">
                <a:latin typeface="Arial" panose="020B0604020202020204" pitchFamily="34" charset="0"/>
              </a:rPr>
              <a:t>(TOWS is just another way of saying SWOT) illustrates how the external opportunities and</a:t>
            </a:r>
            <a:r>
              <a:rPr lang="cs-CZ" altLang="cs-CZ" sz="2200">
                <a:latin typeface="Arial" panose="020B0604020202020204" pitchFamily="34" charset="0"/>
              </a:rPr>
              <a:t> </a:t>
            </a:r>
            <a:r>
              <a:rPr lang="en-US" altLang="cs-CZ" sz="2200">
                <a:latin typeface="Arial" panose="020B0604020202020204" pitchFamily="34" charset="0"/>
              </a:rPr>
              <a:t>threats facing a particular corporation can be matched with that company’s internal strengths</a:t>
            </a:r>
            <a:r>
              <a:rPr lang="cs-CZ" altLang="cs-CZ" sz="2200">
                <a:latin typeface="Arial" panose="020B0604020202020204" pitchFamily="34" charset="0"/>
              </a:rPr>
              <a:t> </a:t>
            </a:r>
            <a:r>
              <a:rPr lang="en-US" altLang="cs-CZ" sz="2200">
                <a:latin typeface="Arial" panose="020B0604020202020204" pitchFamily="34" charset="0"/>
              </a:rPr>
              <a:t>and weaknesses to result in four sets of possible strategic alternatives</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This</a:t>
            </a:r>
            <a:r>
              <a:rPr lang="cs-CZ" altLang="cs-CZ" sz="2200">
                <a:latin typeface="Arial" panose="020B0604020202020204" pitchFamily="34" charset="0"/>
              </a:rPr>
              <a:t> </a:t>
            </a:r>
            <a:r>
              <a:rPr lang="en-US" altLang="cs-CZ" sz="2200">
                <a:latin typeface="Arial" panose="020B0604020202020204" pitchFamily="34" charset="0"/>
              </a:rPr>
              <a:t>is a good way to </a:t>
            </a:r>
            <a:r>
              <a:rPr lang="en-US" altLang="cs-CZ" sz="2200" b="1" i="1">
                <a:latin typeface="Arial" panose="020B0604020202020204" pitchFamily="34" charset="0"/>
              </a:rPr>
              <a:t>use brainstorming to create alternative strategies </a:t>
            </a:r>
            <a:r>
              <a:rPr lang="en-US" altLang="cs-CZ" sz="2200">
                <a:latin typeface="Arial" panose="020B0604020202020204" pitchFamily="34" charset="0"/>
              </a:rPr>
              <a:t>that might not otherwise be</a:t>
            </a:r>
            <a:r>
              <a:rPr lang="cs-CZ" altLang="cs-CZ" sz="2200">
                <a:latin typeface="Arial" panose="020B0604020202020204" pitchFamily="34" charset="0"/>
              </a:rPr>
              <a:t> </a:t>
            </a:r>
            <a:r>
              <a:rPr lang="en-US" altLang="cs-CZ" sz="2200">
                <a:latin typeface="Arial" panose="020B0604020202020204" pitchFamily="34" charset="0"/>
              </a:rPr>
              <a:t>considered.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It forces strategic managers to </a:t>
            </a:r>
            <a:r>
              <a:rPr lang="en-US" altLang="cs-CZ" sz="2200" b="1" i="1">
                <a:latin typeface="Arial" panose="020B0604020202020204" pitchFamily="34" charset="0"/>
              </a:rPr>
              <a:t>create various kinds of growth as well as retrenchment</a:t>
            </a:r>
            <a:r>
              <a:rPr lang="cs-CZ" altLang="cs-CZ" sz="2200" b="1" i="1">
                <a:latin typeface="Arial" panose="020B0604020202020204" pitchFamily="34" charset="0"/>
              </a:rPr>
              <a:t> </a:t>
            </a:r>
            <a:r>
              <a:rPr lang="en-US" altLang="cs-CZ" sz="2200" b="1" i="1">
                <a:latin typeface="Arial" panose="020B0604020202020204" pitchFamily="34" charset="0"/>
              </a:rPr>
              <a:t>strategies</a:t>
            </a:r>
            <a:r>
              <a:rPr lang="en-US" altLang="cs-CZ" sz="2200">
                <a:latin typeface="Arial" panose="020B0604020202020204" pitchFamily="34" charset="0"/>
              </a:rPr>
              <a:t>. It can be used to generate corporate as well as business strategies.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p:txBody>
      </p:sp>
    </p:spTree>
    <p:extLst>
      <p:ext uri="{BB962C8B-B14F-4D97-AF65-F5344CB8AC3E}">
        <p14:creationId xmlns:p14="http://schemas.microsoft.com/office/powerpoint/2010/main" val="26298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en-US" b="1" dirty="0">
              <a:latin typeface="Arial" pitchFamily="34" charset="0"/>
              <a:cs typeface="Arial" pitchFamily="34" charset="0"/>
            </a:endParaRPr>
          </a:p>
        </p:txBody>
      </p:sp>
      <p:sp>
        <p:nvSpPr>
          <p:cNvPr id="4102" name="TextovéPole 8"/>
          <p:cNvSpPr txBox="1">
            <a:spLocks noChangeArrowheads="1"/>
          </p:cNvSpPr>
          <p:nvPr/>
        </p:nvSpPr>
        <p:spPr bwMode="auto">
          <a:xfrm>
            <a:off x="338138" y="129529"/>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1" dirty="0">
                <a:solidFill>
                  <a:schemeClr val="bg1"/>
                </a:solidFill>
                <a:latin typeface="Arial" panose="020B0604020202020204" pitchFamily="34" charset="0"/>
              </a:rPr>
              <a:t>TASK 1: </a:t>
            </a:r>
            <a:r>
              <a:rPr lang="cs-CZ" sz="2400" b="1" dirty="0" err="1">
                <a:solidFill>
                  <a:schemeClr val="bg1"/>
                </a:solidFill>
                <a:latin typeface="Arial" panose="020B0604020202020204" pitchFamily="34" charset="0"/>
              </a:rPr>
              <a:t>Match</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the</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company</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with</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their</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statements</a:t>
            </a:r>
            <a:r>
              <a:rPr lang="cs-CZ" sz="2400" b="1" dirty="0">
                <a:latin typeface="Arial" panose="020B0604020202020204" pitchFamily="34" charset="0"/>
              </a:rPr>
              <a:t>:</a:t>
            </a:r>
            <a:endParaRPr lang="en-GB"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US" altLang="cs-CZ" sz="2000" dirty="0">
              <a:latin typeface="Arial" panose="020B060402020202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405308482"/>
              </p:ext>
            </p:extLst>
          </p:nvPr>
        </p:nvGraphicFramePr>
        <p:xfrm>
          <a:off x="96253" y="561146"/>
          <a:ext cx="9047747" cy="6479670"/>
        </p:xfrm>
        <a:graphic>
          <a:graphicData uri="http://schemas.openxmlformats.org/drawingml/2006/table">
            <a:tbl>
              <a:tblPr firstRow="1" firstCol="1" bandRow="1">
                <a:tableStyleId>{E8034E78-7F5D-4C2E-B375-FC64B27BC917}</a:tableStyleId>
              </a:tblPr>
              <a:tblGrid>
                <a:gridCol w="7315200">
                  <a:extLst>
                    <a:ext uri="{9D8B030D-6E8A-4147-A177-3AD203B41FA5}">
                      <a16:colId xmlns:a16="http://schemas.microsoft.com/office/drawing/2014/main" val="828418055"/>
                    </a:ext>
                  </a:extLst>
                </a:gridCol>
                <a:gridCol w="1732547">
                  <a:extLst>
                    <a:ext uri="{9D8B030D-6E8A-4147-A177-3AD203B41FA5}">
                      <a16:colId xmlns:a16="http://schemas.microsoft.com/office/drawing/2014/main" val="1583313852"/>
                    </a:ext>
                  </a:extLst>
                </a:gridCol>
              </a:tblGrid>
              <a:tr h="231337">
                <a:tc>
                  <a:txBody>
                    <a:bodyPr/>
                    <a:lstStyle/>
                    <a:p>
                      <a:pPr>
                        <a:lnSpc>
                          <a:spcPct val="107000"/>
                        </a:lnSpc>
                        <a:spcAft>
                          <a:spcPts val="0"/>
                        </a:spcAft>
                      </a:pPr>
                      <a:r>
                        <a:rPr lang="en-US" sz="1400" dirty="0">
                          <a:solidFill>
                            <a:schemeClr val="bg1"/>
                          </a:solidFill>
                          <a:effectLst/>
                          <a:latin typeface="Arial" panose="020B0604020202020204" pitchFamily="34" charset="0"/>
                          <a:cs typeface="Arial" panose="020B0604020202020204" pitchFamily="34" charset="0"/>
                        </a:rPr>
                        <a:t>Statement</a:t>
                      </a:r>
                      <a:endParaRPr lang="cs-CZ"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400" dirty="0" err="1">
                          <a:solidFill>
                            <a:schemeClr val="bg1"/>
                          </a:solidFill>
                          <a:effectLst/>
                          <a:latin typeface="Arial" panose="020B0604020202020204" pitchFamily="34" charset="0"/>
                          <a:cs typeface="Arial" panose="020B0604020202020204" pitchFamily="34" charset="0"/>
                        </a:rPr>
                        <a:t>Company</a:t>
                      </a:r>
                      <a:endParaRPr lang="cs-CZ"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179240693"/>
                  </a:ext>
                </a:extLst>
              </a:tr>
              <a:tr h="282953">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 To be the world`s best quick service restaurant.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A </a:t>
                      </a:r>
                      <a:r>
                        <a:rPr lang="cs-CZ" sz="1500" dirty="0" err="1">
                          <a:solidFill>
                            <a:schemeClr val="tx1"/>
                          </a:solidFill>
                          <a:effectLst/>
                          <a:latin typeface="Arial" panose="020B0604020202020204" pitchFamily="34" charset="0"/>
                          <a:cs typeface="Arial" panose="020B0604020202020204" pitchFamily="34" charset="0"/>
                        </a:rPr>
                        <a:t>AutoNation</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990139868"/>
                  </a:ext>
                </a:extLst>
              </a:tr>
              <a:tr h="17022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2.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most </a:t>
                      </a:r>
                      <a:r>
                        <a:rPr lang="cs-CZ" sz="1500" b="0" dirty="0" err="1">
                          <a:solidFill>
                            <a:schemeClr val="tx1"/>
                          </a:solidFill>
                          <a:effectLst/>
                          <a:latin typeface="Arial" panose="020B0604020202020204" pitchFamily="34" charset="0"/>
                          <a:cs typeface="Arial" panose="020B0604020202020204" pitchFamily="34" charset="0"/>
                        </a:rPr>
                        <a:t>respected</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global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financial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company</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B Avon</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421201307"/>
                  </a:ext>
                </a:extLst>
              </a:tr>
              <a:tr h="353146">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3.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become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beauty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company</a:t>
                      </a:r>
                      <a:r>
                        <a:rPr lang="cs-CZ" sz="1500" b="0" dirty="0">
                          <a:solidFill>
                            <a:schemeClr val="tx1"/>
                          </a:solidFill>
                          <a:effectLst/>
                          <a:latin typeface="Arial" panose="020B0604020202020204" pitchFamily="34" charset="0"/>
                          <a:cs typeface="Arial" panose="020B0604020202020204" pitchFamily="34" charset="0"/>
                        </a:rPr>
                        <a:t> most </a:t>
                      </a:r>
                      <a:r>
                        <a:rPr lang="cs-CZ" sz="1500" b="0" dirty="0" err="1">
                          <a:solidFill>
                            <a:schemeClr val="tx1"/>
                          </a:solidFill>
                          <a:effectLst/>
                          <a:latin typeface="Arial" panose="020B0604020202020204" pitchFamily="34" charset="0"/>
                          <a:cs typeface="Arial" panose="020B0604020202020204" pitchFamily="34" charset="0"/>
                        </a:rPr>
                        <a:t>women</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turn</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worldwide</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C </a:t>
                      </a:r>
                      <a:r>
                        <a:rPr lang="cs-CZ" sz="1500" dirty="0" err="1">
                          <a:solidFill>
                            <a:schemeClr val="tx1"/>
                          </a:solidFill>
                          <a:effectLst/>
                          <a:latin typeface="Arial" panose="020B0604020202020204" pitchFamily="34" charset="0"/>
                          <a:cs typeface="Arial" panose="020B0604020202020204" pitchFamily="34" charset="0"/>
                        </a:rPr>
                        <a:t>Barnes</a:t>
                      </a:r>
                      <a:r>
                        <a:rPr lang="cs-CZ" sz="1500" dirty="0">
                          <a:solidFill>
                            <a:schemeClr val="tx1"/>
                          </a:solidFill>
                          <a:effectLst/>
                          <a:latin typeface="Arial" panose="020B0604020202020204" pitchFamily="34" charset="0"/>
                          <a:cs typeface="Arial" panose="020B0604020202020204" pitchFamily="34" charset="0"/>
                        </a:rPr>
                        <a:t> &amp; Noble</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751566773"/>
                  </a:ext>
                </a:extLst>
              </a:tr>
              <a:tr h="259664">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4.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provide</a:t>
                      </a:r>
                      <a:r>
                        <a:rPr lang="cs-CZ" sz="1500" b="0" dirty="0">
                          <a:solidFill>
                            <a:schemeClr val="tx1"/>
                          </a:solidFill>
                          <a:effectLst/>
                          <a:latin typeface="Arial" panose="020B0604020202020204" pitchFamily="34" charset="0"/>
                          <a:cs typeface="Arial" panose="020B0604020202020204" pitchFamily="34" charset="0"/>
                        </a:rPr>
                        <a:t> a </a:t>
                      </a:r>
                      <a:r>
                        <a:rPr lang="cs-CZ" sz="1500" b="0" dirty="0" err="1">
                          <a:solidFill>
                            <a:schemeClr val="tx1"/>
                          </a:solidFill>
                          <a:effectLst/>
                          <a:latin typeface="Arial" panose="020B0604020202020204" pitchFamily="34" charset="0"/>
                          <a:cs typeface="Arial" panose="020B0604020202020204" pitchFamily="34" charset="0"/>
                        </a:rPr>
                        <a:t>global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trading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platform</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where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practically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anyone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can</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trade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practically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anything</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D </a:t>
                      </a:r>
                      <a:r>
                        <a:rPr lang="cs-CZ" sz="1500" dirty="0" err="1">
                          <a:solidFill>
                            <a:schemeClr val="tx1"/>
                          </a:solidFill>
                          <a:effectLst/>
                          <a:latin typeface="Arial" panose="020B0604020202020204" pitchFamily="34" charset="0"/>
                          <a:cs typeface="Arial" panose="020B0604020202020204" pitchFamily="34" charset="0"/>
                        </a:rPr>
                        <a:t>CarMax</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221642024"/>
                  </a:ext>
                </a:extLst>
              </a:tr>
              <a:tr h="298383">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5.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operate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speciality retail business in America, </a:t>
                      </a:r>
                      <a:r>
                        <a:rPr lang="cs-CZ" sz="1500" b="0" dirty="0" err="1">
                          <a:solidFill>
                            <a:schemeClr val="tx1"/>
                          </a:solidFill>
                          <a:effectLst/>
                          <a:latin typeface="Arial" panose="020B0604020202020204" pitchFamily="34" charset="0"/>
                          <a:cs typeface="Arial" panose="020B0604020202020204" pitchFamily="34" charset="0"/>
                        </a:rPr>
                        <a:t>regardless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of</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product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sell</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E </a:t>
                      </a:r>
                      <a:r>
                        <a:rPr lang="cs-CZ" sz="1500" dirty="0" err="1">
                          <a:solidFill>
                            <a:schemeClr val="tx1"/>
                          </a:solidFill>
                          <a:effectLst/>
                          <a:latin typeface="Arial" panose="020B0604020202020204" pitchFamily="34" charset="0"/>
                          <a:cs typeface="Arial" panose="020B0604020202020204" pitchFamily="34" charset="0"/>
                        </a:rPr>
                        <a:t>Citibank</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2166606548"/>
                  </a:ext>
                </a:extLst>
              </a:tr>
              <a:tr h="404261">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6.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provide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our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customers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great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quality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cars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great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prices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with</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exceptional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customer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F </a:t>
                      </a:r>
                      <a:r>
                        <a:rPr lang="cs-CZ" sz="1500" dirty="0" err="1">
                          <a:solidFill>
                            <a:schemeClr val="tx1"/>
                          </a:solidFill>
                          <a:effectLst/>
                          <a:latin typeface="Arial" panose="020B0604020202020204" pitchFamily="34" charset="0"/>
                          <a:cs typeface="Arial" panose="020B0604020202020204" pitchFamily="34" charset="0"/>
                        </a:rPr>
                        <a:t>Darden</a:t>
                      </a:r>
                      <a:r>
                        <a:rPr lang="cs-CZ" sz="1500" dirty="0">
                          <a:solidFill>
                            <a:schemeClr val="tx1"/>
                          </a:solidFill>
                          <a:effectLst/>
                          <a:latin typeface="Arial" panose="020B0604020202020204" pitchFamily="34" charset="0"/>
                          <a:cs typeface="Arial" panose="020B0604020202020204" pitchFamily="34" charset="0"/>
                        </a:rPr>
                        <a:t> </a:t>
                      </a:r>
                      <a:r>
                        <a:rPr lang="cs-CZ" sz="1500" dirty="0" err="1">
                          <a:solidFill>
                            <a:schemeClr val="tx1"/>
                          </a:solidFill>
                          <a:effectLst/>
                          <a:latin typeface="Arial" panose="020B0604020202020204" pitchFamily="34" charset="0"/>
                          <a:cs typeface="Arial" panose="020B0604020202020204" pitchFamily="34" charset="0"/>
                        </a:rPr>
                        <a:t>Restaurants</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429675500"/>
                  </a:ext>
                </a:extLst>
              </a:tr>
              <a:tr h="231337">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7.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nourish</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delight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everyone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we</a:t>
                      </a:r>
                      <a:r>
                        <a:rPr lang="cs-CZ" sz="1500" b="0" dirty="0">
                          <a:solidFill>
                            <a:schemeClr val="tx1"/>
                          </a:solidFill>
                          <a:effectLst/>
                          <a:latin typeface="Arial" panose="020B0604020202020204" pitchFamily="34" charset="0"/>
                          <a:cs typeface="Arial" panose="020B0604020202020204" pitchFamily="34" charset="0"/>
                        </a:rPr>
                        <a:t> serve.</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G </a:t>
                      </a:r>
                      <a:r>
                        <a:rPr lang="cs-CZ" sz="1500" dirty="0" err="1">
                          <a:solidFill>
                            <a:schemeClr val="tx1"/>
                          </a:solidFill>
                          <a:effectLst/>
                          <a:latin typeface="Arial" panose="020B0604020202020204" pitchFamily="34" charset="0"/>
                          <a:cs typeface="Arial" panose="020B0604020202020204" pitchFamily="34" charset="0"/>
                        </a:rPr>
                        <a:t>eBay</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54049626"/>
                  </a:ext>
                </a:extLst>
              </a:tr>
              <a:tr h="36350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8.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American</a:t>
                      </a:r>
                      <a:r>
                        <a:rPr lang="cs-CZ" sz="1500" b="0" dirty="0">
                          <a:solidFill>
                            <a:schemeClr val="tx1"/>
                          </a:solidFill>
                          <a:effectLst/>
                          <a:latin typeface="Arial" panose="020B0604020202020204" pitchFamily="34" charset="0"/>
                          <a:cs typeface="Arial" panose="020B0604020202020204" pitchFamily="34" charset="0"/>
                        </a:rPr>
                        <a:t>` s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run, most </a:t>
                      </a:r>
                      <a:r>
                        <a:rPr lang="cs-CZ" sz="1500" b="0" dirty="0" err="1">
                          <a:solidFill>
                            <a:schemeClr val="tx1"/>
                          </a:solidFill>
                          <a:effectLst/>
                          <a:latin typeface="Arial" panose="020B0604020202020204" pitchFamily="34" charset="0"/>
                          <a:cs typeface="Arial" panose="020B0604020202020204" pitchFamily="34" charset="0"/>
                        </a:rPr>
                        <a:t>profitable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automotive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retailer</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H </a:t>
                      </a:r>
                      <a:r>
                        <a:rPr lang="cs-CZ" sz="1500" dirty="0" err="1">
                          <a:solidFill>
                            <a:schemeClr val="tx1"/>
                          </a:solidFill>
                          <a:effectLst/>
                          <a:latin typeface="Arial" panose="020B0604020202020204" pitchFamily="34" charset="0"/>
                          <a:cs typeface="Arial" panose="020B0604020202020204" pitchFamily="34" charset="0"/>
                        </a:rPr>
                        <a:t>Estee</a:t>
                      </a:r>
                      <a:r>
                        <a:rPr lang="cs-CZ" sz="1500" dirty="0">
                          <a:solidFill>
                            <a:schemeClr val="tx1"/>
                          </a:solidFill>
                          <a:effectLst/>
                          <a:latin typeface="Arial" panose="020B0604020202020204" pitchFamily="34" charset="0"/>
                          <a:cs typeface="Arial" panose="020B0604020202020204" pitchFamily="34" charset="0"/>
                        </a:rPr>
                        <a:t> </a:t>
                      </a:r>
                      <a:r>
                        <a:rPr lang="cs-CZ" sz="1500" dirty="0" err="1">
                          <a:solidFill>
                            <a:schemeClr val="tx1"/>
                          </a:solidFill>
                          <a:effectLst/>
                          <a:latin typeface="Arial" panose="020B0604020202020204" pitchFamily="34" charset="0"/>
                          <a:cs typeface="Arial" panose="020B0604020202020204" pitchFamily="34" charset="0"/>
                        </a:rPr>
                        <a:t>Lauder</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959202124"/>
                  </a:ext>
                </a:extLst>
              </a:tr>
              <a:tr h="231337">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9. </a:t>
                      </a:r>
                      <a:r>
                        <a:rPr lang="cs-CZ" sz="1500" b="0" dirty="0" err="1">
                          <a:solidFill>
                            <a:schemeClr val="tx1"/>
                          </a:solidFill>
                          <a:effectLst/>
                          <a:latin typeface="Arial" panose="020B0604020202020204" pitchFamily="34" charset="0"/>
                          <a:cs typeface="Arial" panose="020B0604020202020204" pitchFamily="34" charset="0"/>
                        </a:rPr>
                        <a:t>Bringing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everyone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touch</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a:solidFill>
                            <a:schemeClr val="tx1"/>
                          </a:solidFill>
                          <a:effectLst/>
                          <a:latin typeface="Arial" panose="020B0604020202020204" pitchFamily="34" charset="0"/>
                          <a:cs typeface="Arial" panose="020B0604020202020204" pitchFamily="34" charset="0"/>
                        </a:rPr>
                        <a:t>I Facebook</a:t>
                      </a:r>
                      <a:endParaRPr lang="cs-CZ"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639621941"/>
                  </a:ext>
                </a:extLst>
              </a:tr>
              <a:tr h="36350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10.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world</a:t>
                      </a:r>
                      <a:r>
                        <a:rPr lang="cs-CZ" sz="1500" b="0" dirty="0">
                          <a:solidFill>
                            <a:schemeClr val="tx1"/>
                          </a:solidFill>
                          <a:effectLst/>
                          <a:latin typeface="Arial" panose="020B0604020202020204" pitchFamily="34" charset="0"/>
                          <a:cs typeface="Arial" panose="020B0604020202020204" pitchFamily="34" charset="0"/>
                        </a:rPr>
                        <a:t>` s </a:t>
                      </a:r>
                      <a:r>
                        <a:rPr lang="cs-CZ" sz="1500" b="0" dirty="0" err="1">
                          <a:solidFill>
                            <a:schemeClr val="tx1"/>
                          </a:solidFill>
                          <a:effectLst/>
                          <a:latin typeface="Arial" panose="020B0604020202020204" pitchFamily="34" charset="0"/>
                          <a:cs typeface="Arial" panose="020B0604020202020204" pitchFamily="34" charset="0"/>
                        </a:rPr>
                        <a:t>largest</a:t>
                      </a:r>
                      <a:r>
                        <a:rPr lang="cs-CZ" sz="1500" b="0" dirty="0">
                          <a:solidFill>
                            <a:schemeClr val="tx1"/>
                          </a:solidFill>
                          <a:effectLst/>
                          <a:latin typeface="Arial" panose="020B0604020202020204" pitchFamily="34" charset="0"/>
                          <a:cs typeface="Arial" panose="020B0604020202020204" pitchFamily="34" charset="0"/>
                        </a:rPr>
                        <a:t> &amp;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platform</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for</a:t>
                      </a:r>
                      <a:r>
                        <a:rPr lang="cs-CZ" sz="1500" b="0" dirty="0">
                          <a:solidFill>
                            <a:schemeClr val="tx1"/>
                          </a:solidFill>
                          <a:effectLst/>
                          <a:latin typeface="Arial" panose="020B0604020202020204" pitchFamily="34" charset="0"/>
                          <a:cs typeface="Arial" panose="020B0604020202020204" pitchFamily="34" charset="0"/>
                        </a:rPr>
                        <a:t> online </a:t>
                      </a:r>
                      <a:r>
                        <a:rPr lang="cs-CZ" sz="1500" b="0" dirty="0" err="1">
                          <a:solidFill>
                            <a:schemeClr val="tx1"/>
                          </a:solidFill>
                          <a:effectLst/>
                          <a:latin typeface="Arial" panose="020B0604020202020204" pitchFamily="34" charset="0"/>
                          <a:cs typeface="Arial" panose="020B0604020202020204" pitchFamily="34" charset="0"/>
                        </a:rPr>
                        <a:t>communities</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share</a:t>
                      </a:r>
                      <a:r>
                        <a:rPr lang="cs-CZ" sz="1500" b="0" dirty="0">
                          <a:solidFill>
                            <a:schemeClr val="tx1"/>
                          </a:solidFill>
                          <a:effectLst/>
                          <a:latin typeface="Arial" panose="020B0604020202020204" pitchFamily="34" charset="0"/>
                          <a:cs typeface="Arial" panose="020B0604020202020204" pitchFamily="34" charset="0"/>
                        </a:rPr>
                        <a:t> &amp; </a:t>
                      </a:r>
                      <a:r>
                        <a:rPr lang="cs-CZ" sz="1500" b="0" dirty="0" err="1">
                          <a:solidFill>
                            <a:schemeClr val="tx1"/>
                          </a:solidFill>
                          <a:effectLst/>
                          <a:latin typeface="Arial" panose="020B0604020202020204" pitchFamily="34" charset="0"/>
                          <a:cs typeface="Arial" panose="020B0604020202020204" pitchFamily="34" charset="0"/>
                        </a:rPr>
                        <a:t>connect</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a:solidFill>
                            <a:schemeClr val="tx1"/>
                          </a:solidFill>
                          <a:effectLst/>
                          <a:latin typeface="Arial" panose="020B0604020202020204" pitchFamily="34" charset="0"/>
                          <a:cs typeface="Arial" panose="020B0604020202020204" pitchFamily="34" charset="0"/>
                        </a:rPr>
                        <a:t>J Kelly Services</a:t>
                      </a:r>
                      <a:endParaRPr lang="cs-CZ"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844579092"/>
                  </a:ext>
                </a:extLst>
              </a:tr>
              <a:tr h="462674">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11.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give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everyone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power</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create</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share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ideas</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information</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instantly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without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barriers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K KFC</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731804027"/>
                  </a:ext>
                </a:extLst>
              </a:tr>
              <a:tr h="54525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12. </a:t>
                      </a:r>
                      <a:r>
                        <a:rPr lang="cs-CZ" sz="1500" b="0" dirty="0">
                          <a:solidFill>
                            <a:schemeClr val="tx1"/>
                          </a:solidFill>
                          <a:effectLst/>
                          <a:latin typeface="Arial" panose="020B0604020202020204" pitchFamily="34" charset="0"/>
                          <a:cs typeface="Arial" panose="020B0604020202020204" pitchFamily="34" charset="0"/>
                        </a:rPr>
                        <a:t>To bet he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worldwide</a:t>
                      </a:r>
                      <a:r>
                        <a:rPr lang="cs-CZ" sz="1500" b="0" dirty="0">
                          <a:solidFill>
                            <a:schemeClr val="tx1"/>
                          </a:solidFill>
                          <a:effectLst/>
                          <a:latin typeface="Arial" panose="020B0604020202020204" pitchFamily="34" charset="0"/>
                          <a:cs typeface="Arial" panose="020B0604020202020204" pitchFamily="34" charset="0"/>
                        </a:rPr>
                        <a:t> provider </a:t>
                      </a:r>
                      <a:r>
                        <a:rPr lang="cs-CZ" sz="1500" b="0" dirty="0" err="1">
                          <a:solidFill>
                            <a:schemeClr val="tx1"/>
                          </a:solidFill>
                          <a:effectLst/>
                          <a:latin typeface="Arial" panose="020B0604020202020204" pitchFamily="34" charset="0"/>
                          <a:cs typeface="Arial" panose="020B0604020202020204" pitchFamily="34" charset="0"/>
                        </a:rPr>
                        <a:t>of</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higher-value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staffing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services</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center </a:t>
                      </a:r>
                      <a:r>
                        <a:rPr lang="cs-CZ" sz="1500" b="0" dirty="0" err="1">
                          <a:solidFill>
                            <a:schemeClr val="tx1"/>
                          </a:solidFill>
                          <a:effectLst/>
                          <a:latin typeface="Arial" panose="020B0604020202020204" pitchFamily="34" charset="0"/>
                          <a:cs typeface="Arial" panose="020B0604020202020204" pitchFamily="34" charset="0"/>
                        </a:rPr>
                        <a:t>for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quality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employment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opportunities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L </a:t>
                      </a:r>
                      <a:r>
                        <a:rPr lang="cs-CZ" sz="1500" dirty="0" err="1">
                          <a:solidFill>
                            <a:schemeClr val="tx1"/>
                          </a:solidFill>
                          <a:effectLst/>
                          <a:latin typeface="Arial" panose="020B0604020202020204" pitchFamily="34" charset="0"/>
                          <a:cs typeface="Arial" panose="020B0604020202020204" pitchFamily="34" charset="0"/>
                        </a:rPr>
                        <a:t>Manpower</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2549546468"/>
                  </a:ext>
                </a:extLst>
              </a:tr>
              <a:tr h="462674">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13.</a:t>
                      </a:r>
                      <a:r>
                        <a:rPr lang="en-US" sz="1500" b="0" baseline="0" dirty="0">
                          <a:solidFill>
                            <a:schemeClr val="tx1"/>
                          </a:solidFill>
                          <a:effectLst/>
                          <a:latin typeface="Arial" panose="020B0604020202020204" pitchFamily="34" charset="0"/>
                          <a:cs typeface="Arial" panose="020B0604020202020204" pitchFamily="34" charset="0"/>
                        </a:rPr>
                        <a:t>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sell</a:t>
                      </a:r>
                      <a:r>
                        <a:rPr lang="cs-CZ" sz="1500" b="0" dirty="0">
                          <a:solidFill>
                            <a:schemeClr val="tx1"/>
                          </a:solidFill>
                          <a:effectLst/>
                          <a:latin typeface="Arial" panose="020B0604020202020204" pitchFamily="34" charset="0"/>
                          <a:cs typeface="Arial" panose="020B0604020202020204" pitchFamily="34" charset="0"/>
                        </a:rPr>
                        <a:t> food in a fast, </a:t>
                      </a:r>
                      <a:r>
                        <a:rPr lang="cs-CZ" sz="1500" b="0" dirty="0" err="1">
                          <a:solidFill>
                            <a:schemeClr val="tx1"/>
                          </a:solidFill>
                          <a:effectLst/>
                          <a:latin typeface="Arial" panose="020B0604020202020204" pitchFamily="34" charset="0"/>
                          <a:cs typeface="Arial" panose="020B0604020202020204" pitchFamily="34" charset="0"/>
                        </a:rPr>
                        <a:t>friendly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environment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appeals</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pride-conscious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health-minded</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consumers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M McDonald` s</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165466093"/>
                  </a:ext>
                </a:extLst>
              </a:tr>
              <a:tr h="54525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14. </a:t>
                      </a:r>
                      <a:r>
                        <a:rPr lang="cs-CZ" sz="1500" b="0" dirty="0">
                          <a:solidFill>
                            <a:schemeClr val="tx1"/>
                          </a:solidFill>
                          <a:effectLst/>
                          <a:latin typeface="Arial" panose="020B0604020202020204" pitchFamily="34" charset="0"/>
                          <a:cs typeface="Arial" panose="020B0604020202020204" pitchFamily="34" charset="0"/>
                        </a:rPr>
                        <a:t>To serve </a:t>
                      </a:r>
                      <a:r>
                        <a:rPr lang="cs-CZ" sz="1500" b="0" dirty="0" err="1">
                          <a:solidFill>
                            <a:schemeClr val="tx1"/>
                          </a:solidFill>
                          <a:effectLst/>
                          <a:latin typeface="Arial" panose="020B0604020202020204" pitchFamily="34" charset="0"/>
                          <a:cs typeface="Arial" panose="020B0604020202020204" pitchFamily="34" charset="0"/>
                        </a:rPr>
                        <a:t>our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customers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employees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shareholders</a:t>
                      </a:r>
                      <a:r>
                        <a:rPr lang="cs-CZ" sz="1500" b="0" dirty="0">
                          <a:solidFill>
                            <a:schemeClr val="tx1"/>
                          </a:solidFill>
                          <a:effectLst/>
                          <a:latin typeface="Arial" panose="020B0604020202020204" pitchFamily="34" charset="0"/>
                          <a:cs typeface="Arial" panose="020B0604020202020204" pitchFamily="34" charset="0"/>
                        </a:rPr>
                        <a:t> and society by </a:t>
                      </a:r>
                      <a:r>
                        <a:rPr lang="cs-CZ" sz="1500" b="0" dirty="0" err="1">
                          <a:solidFill>
                            <a:schemeClr val="tx1"/>
                          </a:solidFill>
                          <a:effectLst/>
                          <a:latin typeface="Arial" panose="020B0604020202020204" pitchFamily="34" charset="0"/>
                          <a:cs typeface="Arial" panose="020B0604020202020204" pitchFamily="34" charset="0"/>
                        </a:rPr>
                        <a:t>providing</a:t>
                      </a:r>
                      <a:r>
                        <a:rPr lang="cs-CZ" sz="1500" b="0" dirty="0">
                          <a:solidFill>
                            <a:schemeClr val="tx1"/>
                          </a:solidFill>
                          <a:effectLst/>
                          <a:latin typeface="Arial" panose="020B0604020202020204" pitchFamily="34" charset="0"/>
                          <a:cs typeface="Arial" panose="020B0604020202020204" pitchFamily="34" charset="0"/>
                        </a:rPr>
                        <a:t> a </a:t>
                      </a:r>
                      <a:r>
                        <a:rPr lang="cs-CZ" sz="1500" b="0" dirty="0" err="1">
                          <a:solidFill>
                            <a:schemeClr val="tx1"/>
                          </a:solidFill>
                          <a:effectLst/>
                          <a:latin typeface="Arial" panose="020B0604020202020204" pitchFamily="34" charset="0"/>
                          <a:cs typeface="Arial" panose="020B0604020202020204" pitchFamily="34" charset="0"/>
                        </a:rPr>
                        <a:t>broad</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range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of</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staffing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services</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products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N </a:t>
                      </a:r>
                      <a:r>
                        <a:rPr lang="cs-CZ" sz="1500" dirty="0" err="1">
                          <a:solidFill>
                            <a:schemeClr val="tx1"/>
                          </a:solidFill>
                          <a:effectLst/>
                          <a:latin typeface="Arial" panose="020B0604020202020204" pitchFamily="34" charset="0"/>
                          <a:cs typeface="Arial" panose="020B0604020202020204" pitchFamily="34" charset="0"/>
                        </a:rPr>
                        <a:t>Reddit</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2805710992"/>
                  </a:ext>
                </a:extLst>
              </a:tr>
              <a:tr h="36350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15.</a:t>
                      </a:r>
                      <a:r>
                        <a:rPr lang="en-US" sz="1500" b="0" baseline="0" dirty="0">
                          <a:solidFill>
                            <a:schemeClr val="tx1"/>
                          </a:solidFill>
                          <a:effectLst/>
                          <a:latin typeface="Arial" panose="020B0604020202020204" pitchFamily="34" charset="0"/>
                          <a:cs typeface="Arial" panose="020B0604020202020204" pitchFamily="34" charset="0"/>
                        </a:rPr>
                        <a:t>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give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people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power</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share</a:t>
                      </a:r>
                      <a:r>
                        <a:rPr lang="cs-CZ" sz="1500" b="0" dirty="0">
                          <a:solidFill>
                            <a:schemeClr val="tx1"/>
                          </a:solidFill>
                          <a:effectLst/>
                          <a:latin typeface="Arial" panose="020B0604020202020204" pitchFamily="34" charset="0"/>
                          <a:cs typeface="Arial" panose="020B0604020202020204" pitchFamily="34" charset="0"/>
                        </a:rPr>
                        <a:t> and make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world</a:t>
                      </a:r>
                      <a:r>
                        <a:rPr lang="cs-CZ" sz="1500" b="0" dirty="0">
                          <a:solidFill>
                            <a:schemeClr val="tx1"/>
                          </a:solidFill>
                          <a:effectLst/>
                          <a:latin typeface="Arial" panose="020B0604020202020204" pitchFamily="34" charset="0"/>
                          <a:cs typeface="Arial" panose="020B0604020202020204" pitchFamily="34" charset="0"/>
                        </a:rPr>
                        <a:t> more open and </a:t>
                      </a:r>
                      <a:r>
                        <a:rPr lang="cs-CZ" sz="1500" b="0" dirty="0" err="1">
                          <a:solidFill>
                            <a:schemeClr val="tx1"/>
                          </a:solidFill>
                          <a:effectLst/>
                          <a:latin typeface="Arial" panose="020B0604020202020204" pitchFamily="34" charset="0"/>
                          <a:cs typeface="Arial" panose="020B0604020202020204" pitchFamily="34" charset="0"/>
                        </a:rPr>
                        <a:t>connected</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O </a:t>
                      </a:r>
                      <a:r>
                        <a:rPr lang="cs-CZ" sz="1500" dirty="0" err="1">
                          <a:solidFill>
                            <a:schemeClr val="tx1"/>
                          </a:solidFill>
                          <a:effectLst/>
                          <a:latin typeface="Arial" panose="020B0604020202020204" pitchFamily="34" charset="0"/>
                          <a:cs typeface="Arial" panose="020B0604020202020204" pitchFamily="34" charset="0"/>
                        </a:rPr>
                        <a:t>Twitter</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355774500"/>
                  </a:ext>
                </a:extLst>
              </a:tr>
            </a:tbl>
          </a:graphicData>
        </a:graphic>
      </p:graphicFrame>
    </p:spTree>
    <p:extLst>
      <p:ext uri="{BB962C8B-B14F-4D97-AF65-F5344CB8AC3E}">
        <p14:creationId xmlns:p14="http://schemas.microsoft.com/office/powerpoint/2010/main" val="20553870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Generating Alternative Strategies by Using a TOWS Matrix</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p:txBody>
      </p:sp>
      <p:pic>
        <p:nvPicPr>
          <p:cNvPr id="2" name="Obrázek 1"/>
          <p:cNvPicPr>
            <a:picLocks noChangeAspect="1"/>
          </p:cNvPicPr>
          <p:nvPr/>
        </p:nvPicPr>
        <p:blipFill rotWithShape="1">
          <a:blip r:embed="rId2"/>
          <a:srcRect l="28464" t="22001" r="6607" b="12286"/>
          <a:stretch/>
        </p:blipFill>
        <p:spPr>
          <a:xfrm>
            <a:off x="423555" y="1896765"/>
            <a:ext cx="8288952" cy="4718957"/>
          </a:xfrm>
          <a:prstGeom prst="rect">
            <a:avLst/>
          </a:prstGeom>
        </p:spPr>
      </p:pic>
    </p:spTree>
    <p:extLst>
      <p:ext uri="{BB962C8B-B14F-4D97-AF65-F5344CB8AC3E}">
        <p14:creationId xmlns:p14="http://schemas.microsoft.com/office/powerpoint/2010/main" val="752013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Top build a TOWS Matrix, také the following steps:</a:t>
            </a:r>
          </a:p>
          <a:p>
            <a:pPr eaLnBrk="1" hangingPunct="1">
              <a:spcBef>
                <a:spcPct val="0"/>
              </a:spcBef>
              <a:buNone/>
              <a:defRPr/>
            </a:pPr>
            <a:endParaRPr lang="cs-CZ" altLang="cs-CZ" sz="2200" b="1">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Opportunities </a:t>
            </a:r>
            <a:r>
              <a:rPr lang="en-US" altLang="cs-CZ" sz="1800">
                <a:latin typeface="Arial" panose="020B0604020202020204" pitchFamily="34" charset="0"/>
              </a:rPr>
              <a:t>(O) block, list the external opportunities available in the company’s</a:t>
            </a:r>
            <a:r>
              <a:rPr lang="cs-CZ" altLang="cs-CZ" sz="1800">
                <a:latin typeface="Arial" panose="020B0604020202020204" pitchFamily="34" charset="0"/>
              </a:rPr>
              <a:t> </a:t>
            </a:r>
            <a:r>
              <a:rPr lang="en-US" altLang="cs-CZ" sz="1800">
                <a:latin typeface="Arial" panose="020B0604020202020204" pitchFamily="34" charset="0"/>
              </a:rPr>
              <a:t>or business unit’s current and future environment from the EFAS Table.</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Threats </a:t>
            </a:r>
            <a:r>
              <a:rPr lang="en-US" altLang="cs-CZ" sz="1800">
                <a:latin typeface="Arial" panose="020B0604020202020204" pitchFamily="34" charset="0"/>
              </a:rPr>
              <a:t>(T) block, list the external threats facing the company or unit now and in</a:t>
            </a:r>
            <a:r>
              <a:rPr lang="cs-CZ" altLang="cs-CZ" sz="1800">
                <a:latin typeface="Arial" panose="020B0604020202020204" pitchFamily="34" charset="0"/>
              </a:rPr>
              <a:t> </a:t>
            </a:r>
            <a:r>
              <a:rPr lang="en-US" altLang="cs-CZ" sz="1800">
                <a:latin typeface="Arial" panose="020B0604020202020204" pitchFamily="34" charset="0"/>
              </a:rPr>
              <a:t>the future from the EFAS Table.</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Strengths </a:t>
            </a:r>
            <a:r>
              <a:rPr lang="en-US" altLang="cs-CZ" sz="1800">
                <a:latin typeface="Arial" panose="020B0604020202020204" pitchFamily="34" charset="0"/>
              </a:rPr>
              <a:t>(S) block, list the specific areas of current and future strength for the</a:t>
            </a:r>
            <a:r>
              <a:rPr lang="cs-CZ" altLang="cs-CZ" sz="1800">
                <a:latin typeface="Arial" panose="020B0604020202020204" pitchFamily="34" charset="0"/>
              </a:rPr>
              <a:t> </a:t>
            </a:r>
            <a:r>
              <a:rPr lang="en-US" altLang="cs-CZ" sz="1800">
                <a:latin typeface="Arial" panose="020B0604020202020204" pitchFamily="34" charset="0"/>
              </a:rPr>
              <a:t>company or unit from the IFAS Table.</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Weaknesses </a:t>
            </a:r>
            <a:r>
              <a:rPr lang="en-US" altLang="cs-CZ" sz="1800">
                <a:latin typeface="Arial" panose="020B0604020202020204" pitchFamily="34" charset="0"/>
              </a:rPr>
              <a:t>(W) block, list the specific areas of current and future weakness for</a:t>
            </a:r>
            <a:r>
              <a:rPr lang="cs-CZ" altLang="cs-CZ" sz="1800">
                <a:latin typeface="Arial" panose="020B0604020202020204" pitchFamily="34" charset="0"/>
              </a:rPr>
              <a:t> </a:t>
            </a:r>
            <a:r>
              <a:rPr lang="en-US" altLang="cs-CZ" sz="1800">
                <a:latin typeface="Arial" panose="020B0604020202020204" pitchFamily="34" charset="0"/>
              </a:rPr>
              <a:t>the company or unit from the IFAS Table</a:t>
            </a:r>
            <a:r>
              <a:rPr lang="cs-CZ" altLang="cs-CZ" sz="1800">
                <a:latin typeface="Arial" panose="020B0604020202020204" pitchFamily="34" charset="0"/>
              </a:rPr>
              <a:t>.</a:t>
            </a:r>
            <a:endParaRPr lang="en-US" altLang="cs-CZ" sz="1800">
              <a:latin typeface="Arial" panose="020B0604020202020204" pitchFamily="34" charset="0"/>
            </a:endParaRPr>
          </a:p>
        </p:txBody>
      </p:sp>
    </p:spTree>
    <p:extLst>
      <p:ext uri="{BB962C8B-B14F-4D97-AF65-F5344CB8AC3E}">
        <p14:creationId xmlns:p14="http://schemas.microsoft.com/office/powerpoint/2010/main" val="17536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Top build a TOWS Matrix, take the following steps:</a:t>
            </a:r>
          </a:p>
          <a:p>
            <a:pPr eaLnBrk="1" hangingPunct="1">
              <a:spcBef>
                <a:spcPct val="0"/>
              </a:spcBef>
              <a:buNone/>
              <a:defRPr/>
            </a:pPr>
            <a:endParaRPr lang="cs-CZ" altLang="cs-CZ" sz="2200" b="1">
              <a:latin typeface="Arial" panose="020B0604020202020204" pitchFamily="34" charset="0"/>
            </a:endParaRPr>
          </a:p>
          <a:p>
            <a:pPr marL="1200150" lvl="1" indent="-457200" eaLnBrk="1" hangingPunct="1">
              <a:spcBef>
                <a:spcPct val="0"/>
              </a:spcBef>
              <a:buFont typeface="+mj-lt"/>
              <a:buAutoNum type="arabicPeriod" startAt="5"/>
              <a:defRPr/>
            </a:pPr>
            <a:r>
              <a:rPr lang="en-US" altLang="cs-CZ" sz="1800" b="1">
                <a:latin typeface="Arial" panose="020B0604020202020204" pitchFamily="34" charset="0"/>
              </a:rPr>
              <a:t>Generate a series of possible strategies</a:t>
            </a:r>
            <a:r>
              <a:rPr lang="en-US" altLang="cs-CZ" sz="1800">
                <a:latin typeface="Arial" panose="020B0604020202020204" pitchFamily="34" charset="0"/>
              </a:rPr>
              <a:t> for the company or business unit under consideration</a:t>
            </a:r>
            <a:r>
              <a:rPr lang="cs-CZ" altLang="cs-CZ" sz="1800">
                <a:latin typeface="Arial" panose="020B0604020202020204" pitchFamily="34" charset="0"/>
              </a:rPr>
              <a:t> </a:t>
            </a:r>
            <a:r>
              <a:rPr lang="en-US" altLang="cs-CZ" sz="1800">
                <a:latin typeface="Arial" panose="020B0604020202020204" pitchFamily="34" charset="0"/>
              </a:rPr>
              <a:t>based on particular combinations of the four sets of factors:</a:t>
            </a:r>
          </a:p>
          <a:p>
            <a:pPr marL="1600200" lvl="2" indent="-457200" eaLnBrk="1" hangingPunct="1">
              <a:spcBef>
                <a:spcPct val="0"/>
              </a:spcBef>
              <a:defRPr/>
            </a:pPr>
            <a:r>
              <a:rPr lang="en-US" altLang="cs-CZ" sz="1800" b="1">
                <a:latin typeface="Arial" panose="020B0604020202020204" pitchFamily="34" charset="0"/>
              </a:rPr>
              <a:t>SO Strategies </a:t>
            </a:r>
            <a:r>
              <a:rPr lang="en-US" altLang="cs-CZ" sz="1800">
                <a:latin typeface="Arial" panose="020B0604020202020204" pitchFamily="34" charset="0"/>
              </a:rPr>
              <a:t>are generated by thinking of ways in which a company or business unit</a:t>
            </a:r>
            <a:r>
              <a:rPr lang="cs-CZ" altLang="cs-CZ" sz="1800">
                <a:latin typeface="Arial" panose="020B0604020202020204" pitchFamily="34" charset="0"/>
              </a:rPr>
              <a:t> </a:t>
            </a:r>
            <a:r>
              <a:rPr lang="en-US" altLang="cs-CZ" sz="1800">
                <a:latin typeface="Arial" panose="020B0604020202020204" pitchFamily="34" charset="0"/>
              </a:rPr>
              <a:t>could use its strengths to take advantage of opportunities.</a:t>
            </a:r>
          </a:p>
          <a:p>
            <a:pPr marL="1600200" lvl="2" indent="-457200" eaLnBrk="1" hangingPunct="1">
              <a:spcBef>
                <a:spcPct val="0"/>
              </a:spcBef>
              <a:defRPr/>
            </a:pPr>
            <a:r>
              <a:rPr lang="en-US" altLang="cs-CZ" sz="1800" b="1">
                <a:latin typeface="Arial" panose="020B0604020202020204" pitchFamily="34" charset="0"/>
              </a:rPr>
              <a:t>ST Strategies </a:t>
            </a:r>
            <a:r>
              <a:rPr lang="en-US" altLang="cs-CZ" sz="1800">
                <a:latin typeface="Arial" panose="020B0604020202020204" pitchFamily="34" charset="0"/>
              </a:rPr>
              <a:t>consider a company’s or unit’s strengths as a way to avoid threats.</a:t>
            </a:r>
          </a:p>
          <a:p>
            <a:pPr marL="1600200" lvl="2" indent="-457200" eaLnBrk="1" hangingPunct="1">
              <a:spcBef>
                <a:spcPct val="0"/>
              </a:spcBef>
              <a:defRPr/>
            </a:pPr>
            <a:r>
              <a:rPr lang="en-US" altLang="cs-CZ" sz="1800" b="1">
                <a:latin typeface="Arial" panose="020B0604020202020204" pitchFamily="34" charset="0"/>
              </a:rPr>
              <a:t>WO Strategies </a:t>
            </a:r>
            <a:r>
              <a:rPr lang="en-US" altLang="cs-CZ" sz="1800">
                <a:latin typeface="Arial" panose="020B0604020202020204" pitchFamily="34" charset="0"/>
              </a:rPr>
              <a:t>attempt to take advantage of opportunities by overcoming weaknesses.</a:t>
            </a:r>
          </a:p>
          <a:p>
            <a:pPr marL="1600200" lvl="2" indent="-457200" eaLnBrk="1" hangingPunct="1">
              <a:spcBef>
                <a:spcPct val="0"/>
              </a:spcBef>
              <a:defRPr/>
            </a:pPr>
            <a:r>
              <a:rPr lang="en-US" altLang="cs-CZ" sz="1800" b="1">
                <a:latin typeface="Arial" panose="020B0604020202020204" pitchFamily="34" charset="0"/>
              </a:rPr>
              <a:t>WT Strategies </a:t>
            </a:r>
            <a:r>
              <a:rPr lang="en-US" altLang="cs-CZ" sz="1800">
                <a:latin typeface="Arial" panose="020B0604020202020204" pitchFamily="34" charset="0"/>
              </a:rPr>
              <a:t>are basically defensive and primarily act to minimize weaknesses and</a:t>
            </a:r>
            <a:r>
              <a:rPr lang="cs-CZ" altLang="cs-CZ" sz="1800">
                <a:latin typeface="Arial" panose="020B0604020202020204" pitchFamily="34" charset="0"/>
              </a:rPr>
              <a:t> </a:t>
            </a:r>
            <a:r>
              <a:rPr lang="en-US" altLang="cs-CZ" sz="1800">
                <a:latin typeface="Arial" panose="020B0604020202020204" pitchFamily="34" charset="0"/>
              </a:rPr>
              <a:t>avoid threats.</a:t>
            </a:r>
            <a:endParaRPr lang="cs-CZ" altLang="cs-CZ" sz="1800">
              <a:latin typeface="Arial" panose="020B0604020202020204" pitchFamily="34" charset="0"/>
            </a:endParaRPr>
          </a:p>
        </p:txBody>
      </p:sp>
    </p:spTree>
    <p:extLst>
      <p:ext uri="{BB962C8B-B14F-4D97-AF65-F5344CB8AC3E}">
        <p14:creationId xmlns:p14="http://schemas.microsoft.com/office/powerpoint/2010/main" val="30443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Basic Elements of the Strategic Management Process</a:t>
            </a: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Strategic management consists of four basic elements</a:t>
            </a:r>
            <a:r>
              <a:rPr lang="en-US" altLang="cs-CZ" sz="2200">
                <a:latin typeface="Arial" panose="020B0604020202020204" pitchFamily="34" charset="0"/>
              </a:rPr>
              <a:t>:</a:t>
            </a:r>
          </a:p>
          <a:p>
            <a:pPr marL="342900" indent="-342900" eaLnBrk="1" hangingPunct="1">
              <a:spcBef>
                <a:spcPct val="0"/>
              </a:spcBef>
              <a:defRPr/>
            </a:pPr>
            <a:r>
              <a:rPr lang="en-US" altLang="cs-CZ" sz="2200">
                <a:latin typeface="Arial" panose="020B0604020202020204" pitchFamily="34" charset="0"/>
              </a:rPr>
              <a:t>Environmental scanning</a:t>
            </a:r>
          </a:p>
          <a:p>
            <a:pPr marL="342900" indent="-342900" eaLnBrk="1" hangingPunct="1">
              <a:spcBef>
                <a:spcPct val="0"/>
              </a:spcBef>
              <a:defRPr/>
            </a:pPr>
            <a:r>
              <a:rPr lang="en-US" altLang="cs-CZ" sz="2200">
                <a:latin typeface="Arial" panose="020B0604020202020204" pitchFamily="34" charset="0"/>
              </a:rPr>
              <a:t>Strategy formulation</a:t>
            </a:r>
          </a:p>
          <a:p>
            <a:pPr marL="342900" indent="-342900" eaLnBrk="1" hangingPunct="1">
              <a:spcBef>
                <a:spcPct val="0"/>
              </a:spcBef>
              <a:defRPr/>
            </a:pPr>
            <a:r>
              <a:rPr lang="en-US" altLang="cs-CZ" sz="2200">
                <a:latin typeface="Arial" panose="020B0604020202020204" pitchFamily="34" charset="0"/>
              </a:rPr>
              <a:t>Strategy implementation</a:t>
            </a:r>
          </a:p>
          <a:p>
            <a:pPr marL="342900" indent="-342900" eaLnBrk="1" hangingPunct="1">
              <a:spcBef>
                <a:spcPct val="0"/>
              </a:spcBef>
              <a:defRPr/>
            </a:pPr>
            <a:r>
              <a:rPr lang="en-US" altLang="cs-CZ" sz="2200">
                <a:latin typeface="Arial" panose="020B0604020202020204" pitchFamily="34" charset="0"/>
              </a:rPr>
              <a:t>Evaluation and control</a:t>
            </a:r>
            <a:endParaRPr lang="en-GB" altLang="cs-CZ" sz="2200" dirty="0">
              <a:latin typeface="Arial" panose="020B0604020202020204" pitchFamily="34" charset="0"/>
            </a:endParaRPr>
          </a:p>
        </p:txBody>
      </p:sp>
      <p:sp>
        <p:nvSpPr>
          <p:cNvPr id="2" name="Obdélník 1"/>
          <p:cNvSpPr/>
          <p:nvPr/>
        </p:nvSpPr>
        <p:spPr>
          <a:xfrm>
            <a:off x="1012371" y="5723338"/>
            <a:ext cx="6090557" cy="400110"/>
          </a:xfrm>
          <a:prstGeom prst="rect">
            <a:avLst/>
          </a:prstGeom>
        </p:spPr>
        <p:txBody>
          <a:bodyPr wrap="square">
            <a:spAutoFit/>
          </a:bodyPr>
          <a:lstStyle/>
          <a:p>
            <a:r>
              <a:rPr lang="en-US" sz="1000" i="1"/>
              <a:t>SOURCE: T. L. Wheelen, “Strategic Management Model,” adapted from “Concepts of Management,” presented to Society for Advancement of</a:t>
            </a:r>
            <a:r>
              <a:rPr lang="cs-CZ" sz="1000" i="1"/>
              <a:t> </a:t>
            </a:r>
            <a:r>
              <a:rPr lang="en-US" sz="1000" i="1"/>
              <a:t>Management (SAM)</a:t>
            </a:r>
            <a:endParaRPr lang="cs-CZ" sz="1000" i="1"/>
          </a:p>
        </p:txBody>
      </p:sp>
      <p:pic>
        <p:nvPicPr>
          <p:cNvPr id="3" name="Obrázek 2"/>
          <p:cNvPicPr>
            <a:picLocks noChangeAspect="1"/>
          </p:cNvPicPr>
          <p:nvPr/>
        </p:nvPicPr>
        <p:blipFill rotWithShape="1">
          <a:blip r:embed="rId2"/>
          <a:srcRect l="37678" t="41238" r="7143" b="36857"/>
          <a:stretch/>
        </p:blipFill>
        <p:spPr>
          <a:xfrm>
            <a:off x="205472" y="3641728"/>
            <a:ext cx="8725118" cy="1948326"/>
          </a:xfrm>
          <a:prstGeom prst="rect">
            <a:avLst/>
          </a:prstGeom>
        </p:spPr>
      </p:pic>
    </p:spTree>
    <p:extLst>
      <p:ext uri="{BB962C8B-B14F-4D97-AF65-F5344CB8AC3E}">
        <p14:creationId xmlns:p14="http://schemas.microsoft.com/office/powerpoint/2010/main" val="35995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Basic Elements of the Strategic Management Process</a:t>
            </a: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196963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Strategic </a:t>
            </a:r>
            <a:r>
              <a:rPr lang="cs-CZ" altLang="cs-CZ" sz="2200" b="1">
                <a:latin typeface="Arial" panose="020B0604020202020204" pitchFamily="34" charset="0"/>
              </a:rPr>
              <a:t>Management Model</a:t>
            </a:r>
          </a:p>
          <a:p>
            <a:pPr eaLnBrk="1" hangingPunct="1">
              <a:spcBef>
                <a:spcPct val="0"/>
              </a:spcBef>
              <a:buNone/>
              <a:defRPr/>
            </a:pPr>
            <a:endParaRPr lang="cs-CZ" altLang="cs-CZ" sz="2200" b="1">
              <a:latin typeface="Arial" panose="020B0604020202020204" pitchFamily="34" charset="0"/>
            </a:endParaRPr>
          </a:p>
        </p:txBody>
      </p:sp>
      <p:pic>
        <p:nvPicPr>
          <p:cNvPr id="5" name="Obrázek 4"/>
          <p:cNvPicPr>
            <a:picLocks noChangeAspect="1"/>
          </p:cNvPicPr>
          <p:nvPr/>
        </p:nvPicPr>
        <p:blipFill rotWithShape="1">
          <a:blip r:embed="rId2"/>
          <a:srcRect l="27098" t="9870" r="10854" b="5187"/>
          <a:stretch/>
        </p:blipFill>
        <p:spPr>
          <a:xfrm>
            <a:off x="2259654" y="1523285"/>
            <a:ext cx="6586388" cy="5071830"/>
          </a:xfrm>
          <a:prstGeom prst="rect">
            <a:avLst/>
          </a:prstGeom>
        </p:spPr>
      </p:pic>
      <p:sp>
        <p:nvSpPr>
          <p:cNvPr id="8" name="Obdélník 7"/>
          <p:cNvSpPr/>
          <p:nvPr/>
        </p:nvSpPr>
        <p:spPr>
          <a:xfrm>
            <a:off x="2110241" y="6519446"/>
            <a:ext cx="6885214" cy="338554"/>
          </a:xfrm>
          <a:prstGeom prst="rect">
            <a:avLst/>
          </a:prstGeom>
        </p:spPr>
        <p:txBody>
          <a:bodyPr wrap="square">
            <a:spAutoFit/>
          </a:bodyPr>
          <a:lstStyle/>
          <a:p>
            <a:r>
              <a:rPr lang="en-US" sz="800" i="1"/>
              <a:t>SOURCE: T. L. Wheelen, “Strategic Management Model,” adapted from “Concepts of Management,” presented to Society for Advancement of</a:t>
            </a:r>
            <a:r>
              <a:rPr lang="cs-CZ" sz="800" i="1"/>
              <a:t> </a:t>
            </a:r>
            <a:r>
              <a:rPr lang="en-US" sz="800" i="1"/>
              <a:t>Management (SAM)</a:t>
            </a:r>
            <a:endParaRPr lang="cs-CZ" sz="800" i="1"/>
          </a:p>
        </p:txBody>
      </p:sp>
    </p:spTree>
    <p:extLst>
      <p:ext uri="{BB962C8B-B14F-4D97-AF65-F5344CB8AC3E}">
        <p14:creationId xmlns:p14="http://schemas.microsoft.com/office/powerpoint/2010/main" val="132337232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1530</TotalTime>
  <Words>7104</Words>
  <Application>Microsoft Office PowerPoint</Application>
  <PresentationFormat>Předvádění na obrazovce (4:3)</PresentationFormat>
  <Paragraphs>579</Paragraphs>
  <Slides>72</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72</vt:i4>
      </vt:variant>
    </vt:vector>
  </HeadingPairs>
  <TitlesOfParts>
    <vt:vector size="79" baseType="lpstr">
      <vt:lpstr>Arial</vt:lpstr>
      <vt:lpstr>Calibri</vt:lpstr>
      <vt:lpstr>Calibri Light</vt:lpstr>
      <vt:lpstr>Enriqueta</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Resources</vt:lpstr>
      <vt:lpstr>Resources and Capabilities</vt:lpstr>
      <vt:lpstr>Prezentace aplikace PowerPoint</vt:lpstr>
      <vt:lpstr>Prezentace aplikace PowerPoint</vt:lpstr>
      <vt:lpstr>Applying the VRIO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student</cp:lastModifiedBy>
  <cp:revision>91</cp:revision>
  <dcterms:created xsi:type="dcterms:W3CDTF">2016-03-17T12:08:01Z</dcterms:created>
  <dcterms:modified xsi:type="dcterms:W3CDTF">2020-09-30T07:27:55Z</dcterms:modified>
</cp:coreProperties>
</file>