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371" r:id="rId5"/>
    <p:sldId id="372" r:id="rId6"/>
    <p:sldId id="373" r:id="rId7"/>
    <p:sldId id="379" r:id="rId8"/>
    <p:sldId id="374" r:id="rId9"/>
    <p:sldId id="375" r:id="rId10"/>
    <p:sldId id="376" r:id="rId11"/>
    <p:sldId id="380" r:id="rId12"/>
    <p:sldId id="381" r:id="rId13"/>
    <p:sldId id="382" r:id="rId1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0" y="3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dirty="0" smtClean="0">
                <a:latin typeface="Arial" pitchFamily="34" charset="0"/>
                <a:cs typeface="Arial" pitchFamily="34" charset="0"/>
              </a:rPr>
              <a:t>Strategy Formulation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Šárka Zapletalová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GB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Corporate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r>
              <a:rPr lang="cs-CZ" altLang="cs-CZ" sz="2400" b="1" cap="all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i="1">
                <a:latin typeface="Arial" panose="020B0604020202020204" pitchFamily="34" charset="0"/>
              </a:rPr>
              <a:t>Corporate strategy is primarily about the choice of direction for a firm as a whole and the </a:t>
            </a:r>
            <a:r>
              <a:rPr lang="en-US" altLang="cs-CZ" sz="2200" b="1" i="1" smtClean="0">
                <a:latin typeface="Arial" panose="020B0604020202020204" pitchFamily="34" charset="0"/>
              </a:rPr>
              <a:t>management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of </a:t>
            </a:r>
            <a:r>
              <a:rPr lang="en-US" altLang="cs-CZ" sz="2200" b="1" i="1">
                <a:latin typeface="Arial" panose="020B0604020202020204" pitchFamily="34" charset="0"/>
              </a:rPr>
              <a:t>its business or product </a:t>
            </a:r>
            <a:r>
              <a:rPr lang="en-US" altLang="cs-CZ" sz="2200" b="1" i="1" smtClean="0">
                <a:latin typeface="Arial" panose="020B0604020202020204" pitchFamily="34" charset="0"/>
              </a:rPr>
              <a:t>portfolio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This </a:t>
            </a:r>
            <a:r>
              <a:rPr lang="en-US" altLang="cs-CZ" sz="2200">
                <a:latin typeface="Arial" panose="020B0604020202020204" pitchFamily="34" charset="0"/>
              </a:rPr>
              <a:t>is true whether the firm is a small </a:t>
            </a:r>
            <a:r>
              <a:rPr lang="en-US" altLang="cs-CZ" sz="2200" smtClean="0">
                <a:latin typeface="Arial" panose="020B0604020202020204" pitchFamily="34" charset="0"/>
              </a:rPr>
              <a:t>company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or </a:t>
            </a:r>
            <a:r>
              <a:rPr lang="en-US" altLang="cs-CZ" sz="2200">
                <a:latin typeface="Arial" panose="020B0604020202020204" pitchFamily="34" charset="0"/>
              </a:rPr>
              <a:t>a large multinational corporation (MNC).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In </a:t>
            </a:r>
            <a:r>
              <a:rPr lang="en-US" altLang="cs-CZ" sz="2200">
                <a:latin typeface="Arial" panose="020B0604020202020204" pitchFamily="34" charset="0"/>
              </a:rPr>
              <a:t>a large multiple-business company, in </a:t>
            </a:r>
            <a:r>
              <a:rPr lang="en-US" altLang="cs-CZ" sz="2200" smtClean="0">
                <a:latin typeface="Arial" panose="020B0604020202020204" pitchFamily="34" charset="0"/>
              </a:rPr>
              <a:t>particular,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corporate </a:t>
            </a:r>
            <a:r>
              <a:rPr lang="en-US" altLang="cs-CZ" sz="2200">
                <a:latin typeface="Arial" panose="020B0604020202020204" pitchFamily="34" charset="0"/>
              </a:rPr>
              <a:t>strategy is concerned with managing various product lines and business units </a:t>
            </a:r>
            <a:r>
              <a:rPr lang="en-US" altLang="cs-CZ" sz="2200" smtClean="0">
                <a:latin typeface="Arial" panose="020B0604020202020204" pitchFamily="34" charset="0"/>
              </a:rPr>
              <a:t>for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maximumvalue</a:t>
            </a:r>
            <a:r>
              <a:rPr lang="en-US" altLang="cs-CZ" sz="2200">
                <a:latin typeface="Arial" panose="020B0604020202020204" pitchFamily="34" charset="0"/>
              </a:rPr>
              <a:t>. In this instance, corporate headquarters must play the role of the </a:t>
            </a:r>
            <a:r>
              <a:rPr lang="en-US" altLang="cs-CZ" sz="2200" smtClean="0">
                <a:latin typeface="Arial" panose="020B0604020202020204" pitchFamily="34" charset="0"/>
              </a:rPr>
              <a:t>organizational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“parent</a:t>
            </a:r>
            <a:r>
              <a:rPr lang="en-US" altLang="cs-CZ" sz="2200">
                <a:latin typeface="Arial" panose="020B0604020202020204" pitchFamily="34" charset="0"/>
              </a:rPr>
              <a:t>,” in that it must deal with various product and business unit “</a:t>
            </a:r>
            <a:r>
              <a:rPr lang="en-US" altLang="cs-CZ" sz="2200" smtClean="0">
                <a:latin typeface="Arial" panose="020B0604020202020204" pitchFamily="34" charset="0"/>
              </a:rPr>
              <a:t>children</a:t>
            </a:r>
            <a:r>
              <a:rPr lang="cs-CZ" altLang="cs-CZ" sz="2200" smtClean="0">
                <a:latin typeface="Arial" panose="020B0604020202020204" pitchFamily="34" charset="0"/>
              </a:rPr>
              <a:t>“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GB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Corporate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r>
              <a:rPr lang="cs-CZ" altLang="cs-CZ" sz="2400" b="1" cap="all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Corporate strategy, therefore, </a:t>
            </a:r>
            <a:r>
              <a:rPr lang="en-US" altLang="cs-CZ" sz="2200" i="1">
                <a:latin typeface="Arial" panose="020B0604020202020204" pitchFamily="34" charset="0"/>
              </a:rPr>
              <a:t>includes decisions regarding the flow of financial and </a:t>
            </a:r>
            <a:r>
              <a:rPr lang="en-US" altLang="cs-CZ" sz="2200" i="1" smtClean="0">
                <a:latin typeface="Arial" panose="020B0604020202020204" pitchFamily="34" charset="0"/>
              </a:rPr>
              <a:t>other</a:t>
            </a:r>
            <a:r>
              <a:rPr lang="cs-CZ" altLang="cs-CZ" sz="2200" i="1" smtClean="0">
                <a:latin typeface="Arial" panose="020B0604020202020204" pitchFamily="34" charset="0"/>
              </a:rPr>
              <a:t> </a:t>
            </a:r>
            <a:r>
              <a:rPr lang="en-US" altLang="cs-CZ" sz="2200" i="1" smtClean="0">
                <a:latin typeface="Arial" panose="020B0604020202020204" pitchFamily="34" charset="0"/>
              </a:rPr>
              <a:t>resources </a:t>
            </a:r>
            <a:r>
              <a:rPr lang="en-US" altLang="cs-CZ" sz="2200" i="1">
                <a:latin typeface="Arial" panose="020B0604020202020204" pitchFamily="34" charset="0"/>
              </a:rPr>
              <a:t>to and from a company’s product lines and business units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Through </a:t>
            </a:r>
            <a:r>
              <a:rPr lang="en-US" altLang="cs-CZ" sz="2200">
                <a:latin typeface="Arial" panose="020B0604020202020204" pitchFamily="34" charset="0"/>
              </a:rPr>
              <a:t>a series of </a:t>
            </a:r>
            <a:r>
              <a:rPr lang="en-US" altLang="cs-CZ" sz="2200" smtClean="0">
                <a:latin typeface="Arial" panose="020B0604020202020204" pitchFamily="34" charset="0"/>
              </a:rPr>
              <a:t>coordinating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devices</a:t>
            </a:r>
            <a:r>
              <a:rPr lang="en-US" altLang="cs-CZ" sz="2200">
                <a:latin typeface="Arial" panose="020B0604020202020204" pitchFamily="34" charset="0"/>
              </a:rPr>
              <a:t>, a company transfers skills and capabilities developed in one unit to </a:t>
            </a:r>
            <a:r>
              <a:rPr lang="en-US" altLang="cs-CZ" sz="2200" smtClean="0">
                <a:latin typeface="Arial" panose="020B0604020202020204" pitchFamily="34" charset="0"/>
              </a:rPr>
              <a:t>other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units </a:t>
            </a:r>
            <a:r>
              <a:rPr lang="en-US" altLang="cs-CZ" sz="2200">
                <a:latin typeface="Arial" panose="020B0604020202020204" pitchFamily="34" charset="0"/>
              </a:rPr>
              <a:t>that need such resources.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In </a:t>
            </a:r>
            <a:r>
              <a:rPr lang="en-US" altLang="cs-CZ" sz="2200">
                <a:latin typeface="Arial" panose="020B0604020202020204" pitchFamily="34" charset="0"/>
              </a:rPr>
              <a:t>this way, it attempts to obtain </a:t>
            </a:r>
            <a:r>
              <a:rPr lang="en-US" altLang="cs-CZ" sz="2200" b="1">
                <a:latin typeface="Arial" panose="020B0604020202020204" pitchFamily="34" charset="0"/>
              </a:rPr>
              <a:t>synergy</a:t>
            </a:r>
            <a:r>
              <a:rPr lang="en-US" altLang="cs-CZ" sz="2200">
                <a:latin typeface="Arial" panose="020B0604020202020204" pitchFamily="34" charset="0"/>
              </a:rPr>
              <a:t> among </a:t>
            </a:r>
            <a:r>
              <a:rPr lang="en-US" altLang="cs-CZ" sz="2200" smtClean="0">
                <a:latin typeface="Arial" panose="020B0604020202020204" pitchFamily="34" charset="0"/>
              </a:rPr>
              <a:t>numerous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product </a:t>
            </a:r>
            <a:r>
              <a:rPr lang="en-US" altLang="cs-CZ" sz="2200">
                <a:latin typeface="Arial" panose="020B0604020202020204" pitchFamily="34" charset="0"/>
              </a:rPr>
              <a:t>lines and business units so that the </a:t>
            </a:r>
            <a:r>
              <a:rPr lang="en-US" altLang="cs-CZ" sz="2200" b="1">
                <a:latin typeface="Arial" panose="020B0604020202020204" pitchFamily="34" charset="0"/>
              </a:rPr>
              <a:t>corporate whole is greater</a:t>
            </a:r>
            <a:r>
              <a:rPr lang="en-US" altLang="cs-CZ" sz="2200">
                <a:latin typeface="Arial" panose="020B0604020202020204" pitchFamily="34" charset="0"/>
              </a:rPr>
              <a:t> than the sum of its </a:t>
            </a:r>
            <a:r>
              <a:rPr lang="en-US" altLang="cs-CZ" sz="2200" smtClean="0">
                <a:latin typeface="Arial" panose="020B0604020202020204" pitchFamily="34" charset="0"/>
              </a:rPr>
              <a:t>individual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business </a:t>
            </a:r>
            <a:r>
              <a:rPr lang="en-US" altLang="cs-CZ" sz="2200">
                <a:latin typeface="Arial" panose="020B0604020202020204" pitchFamily="34" charset="0"/>
              </a:rPr>
              <a:t>unit </a:t>
            </a:r>
            <a:r>
              <a:rPr lang="en-US" altLang="cs-CZ" sz="2200" smtClean="0">
                <a:latin typeface="Arial" panose="020B0604020202020204" pitchFamily="34" charset="0"/>
              </a:rPr>
              <a:t>parts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44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cap="all" dirty="0">
                <a:latin typeface="Arial" pitchFamily="34" charset="0"/>
                <a:cs typeface="Arial" pitchFamily="34" charset="0"/>
              </a:rPr>
              <a:t>Strategy </a:t>
            </a:r>
            <a:r>
              <a:rPr lang="en-GB" b="1" cap="all" dirty="0" smtClean="0">
                <a:latin typeface="Arial" pitchFamily="34" charset="0"/>
                <a:cs typeface="Arial" pitchFamily="34" charset="0"/>
              </a:rPr>
              <a:t>Formulation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 </a:t>
            </a:r>
            <a:r>
              <a:rPr lang="en-GB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Corporate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>
                <a:latin typeface="Arial" panose="020B0604020202020204" pitchFamily="34" charset="0"/>
              </a:rPr>
              <a:t>Strategy</a:t>
            </a:r>
            <a:r>
              <a:rPr lang="cs-CZ" altLang="cs-CZ" sz="2400" b="1" cap="all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Corporate strategy </a:t>
            </a:r>
            <a:r>
              <a:rPr lang="en-US" altLang="cs-CZ" sz="2200">
                <a:latin typeface="Arial" panose="020B0604020202020204" pitchFamily="34" charset="0"/>
              </a:rPr>
              <a:t>deals with three key issues facing the corporation as a whole</a:t>
            </a:r>
            <a:r>
              <a:rPr lang="en-US" altLang="cs-CZ" sz="2200" smtClean="0">
                <a:latin typeface="Arial" panose="020B0604020202020204" pitchFamily="34" charset="0"/>
              </a:rPr>
              <a:t>: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firm’s overall orientation toward growth, stability, or retrenchment (</a:t>
            </a:r>
            <a:r>
              <a:rPr lang="en-US" altLang="cs-CZ" sz="2200" b="1">
                <a:latin typeface="Arial" panose="020B0604020202020204" pitchFamily="34" charset="0"/>
              </a:rPr>
              <a:t>directional strategy</a:t>
            </a:r>
            <a:r>
              <a:rPr lang="en-US" altLang="cs-CZ" sz="2200" smtClean="0">
                <a:latin typeface="Arial" panose="020B0604020202020204" pitchFamily="34" charset="0"/>
              </a:rPr>
              <a:t>)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20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industries or markets in which the firm competes through its products and </a:t>
            </a:r>
            <a:r>
              <a:rPr lang="en-US" altLang="cs-CZ" sz="2200" smtClean="0">
                <a:latin typeface="Arial" panose="020B0604020202020204" pitchFamily="34" charset="0"/>
              </a:rPr>
              <a:t>business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units </a:t>
            </a:r>
            <a:r>
              <a:rPr lang="en-US" altLang="cs-CZ" sz="2200">
                <a:latin typeface="Arial" panose="020B0604020202020204" pitchFamily="34" charset="0"/>
              </a:rPr>
              <a:t>(</a:t>
            </a:r>
            <a:r>
              <a:rPr lang="en-US" altLang="cs-CZ" sz="2200" b="1">
                <a:latin typeface="Arial" panose="020B0604020202020204" pitchFamily="34" charset="0"/>
              </a:rPr>
              <a:t>portfolio analysis</a:t>
            </a:r>
            <a:r>
              <a:rPr lang="en-US" altLang="cs-CZ" sz="2200" smtClean="0">
                <a:latin typeface="Arial" panose="020B0604020202020204" pitchFamily="34" charset="0"/>
              </a:rPr>
              <a:t>)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20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manner in which management coordinates activities and transfers resources and </a:t>
            </a:r>
            <a:r>
              <a:rPr lang="en-US" altLang="cs-CZ" sz="2200" smtClean="0">
                <a:latin typeface="Arial" panose="020B0604020202020204" pitchFamily="34" charset="0"/>
              </a:rPr>
              <a:t>cultivates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capabilities </a:t>
            </a:r>
            <a:r>
              <a:rPr lang="en-US" altLang="cs-CZ" sz="2200">
                <a:latin typeface="Arial" panose="020B0604020202020204" pitchFamily="34" charset="0"/>
              </a:rPr>
              <a:t>among product lines and business units (</a:t>
            </a:r>
            <a:r>
              <a:rPr lang="en-US" altLang="cs-CZ" sz="2200" b="1">
                <a:latin typeface="Arial" panose="020B0604020202020204" pitchFamily="34" charset="0"/>
              </a:rPr>
              <a:t>parenting strategy</a:t>
            </a:r>
            <a:r>
              <a:rPr lang="en-US" altLang="cs-CZ" sz="2200" smtClean="0">
                <a:latin typeface="Arial" panose="020B0604020202020204" pitchFamily="34" charset="0"/>
              </a:rPr>
              <a:t>)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64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cap="all" dirty="0" smtClean="0">
                <a:latin typeface="Arial" pitchFamily="34" charset="0"/>
                <a:cs typeface="Arial" pitchFamily="34" charset="0"/>
              </a:rPr>
              <a:t>Strategy Formulation</a:t>
            </a: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</a:t>
            </a:r>
            <a:r>
              <a:rPr lang="en-GB" altLang="cs-CZ" sz="2400" b="1" cap="all" smtClean="0">
                <a:latin typeface="Arial" panose="020B0604020202020204" pitchFamily="34" charset="0"/>
              </a:rPr>
              <a:t>lecture </a:t>
            </a:r>
            <a:endParaRPr lang="en-GB" altLang="cs-CZ" sz="2400" b="1" cap="all" dirty="0" smtClean="0">
              <a:latin typeface="Arial" panose="020B0604020202020204" pitchFamily="34" charset="0"/>
            </a:endParaRP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Corporate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Strategy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Business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Strategies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Functional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Strategies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all" dirty="0">
                <a:latin typeface="Arial" pitchFamily="34" charset="0"/>
                <a:cs typeface="Arial" pitchFamily="34" charset="0"/>
              </a:rPr>
              <a:t>Strategy Formulation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Objectives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474299"/>
            <a:ext cx="8477250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Objectives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 smtClean="0">
                <a:latin typeface="Arial" panose="020B0604020202020204" pitchFamily="34" charset="0"/>
              </a:rPr>
              <a:t>Objectives</a:t>
            </a:r>
            <a:r>
              <a:rPr lang="en-US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are the end results of planned activity.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They </a:t>
            </a:r>
            <a:r>
              <a:rPr lang="en-US" altLang="cs-CZ" sz="2200">
                <a:latin typeface="Arial" panose="020B0604020202020204" pitchFamily="34" charset="0"/>
              </a:rPr>
              <a:t>should be stated as action verbs </a:t>
            </a:r>
            <a:r>
              <a:rPr lang="en-US" altLang="cs-CZ" sz="2200" smtClean="0">
                <a:latin typeface="Arial" panose="020B0604020202020204" pitchFamily="34" charset="0"/>
              </a:rPr>
              <a:t>and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tell </a:t>
            </a:r>
            <a:r>
              <a:rPr lang="en-US" altLang="cs-CZ" sz="2200">
                <a:latin typeface="Arial" panose="020B0604020202020204" pitchFamily="34" charset="0"/>
              </a:rPr>
              <a:t>what is to be accomplished by when and quantified if possible.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The </a:t>
            </a:r>
            <a:r>
              <a:rPr lang="en-US" altLang="cs-CZ" sz="2200">
                <a:latin typeface="Arial" panose="020B0604020202020204" pitchFamily="34" charset="0"/>
              </a:rPr>
              <a:t>achievement of </a:t>
            </a:r>
            <a:r>
              <a:rPr lang="en-US" altLang="cs-CZ" sz="2200" smtClean="0">
                <a:latin typeface="Arial" panose="020B0604020202020204" pitchFamily="34" charset="0"/>
              </a:rPr>
              <a:t>corporate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objectives </a:t>
            </a:r>
            <a:r>
              <a:rPr lang="en-US" altLang="cs-CZ" sz="2200">
                <a:latin typeface="Arial" panose="020B0604020202020204" pitchFamily="34" charset="0"/>
              </a:rPr>
              <a:t>should result in the fulfillment of a corporation’s mission.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smtClean="0">
                <a:latin typeface="Arial" panose="020B0604020202020204" pitchFamily="34" charset="0"/>
              </a:rPr>
              <a:t>In </a:t>
            </a:r>
            <a:r>
              <a:rPr lang="en-US" altLang="cs-CZ" sz="1800">
                <a:latin typeface="Arial" panose="020B0604020202020204" pitchFamily="34" charset="0"/>
              </a:rPr>
              <a:t>effect, </a:t>
            </a:r>
            <a:r>
              <a:rPr lang="en-US" altLang="cs-CZ" sz="1800" smtClean="0">
                <a:latin typeface="Arial" panose="020B0604020202020204" pitchFamily="34" charset="0"/>
              </a:rPr>
              <a:t>this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is </a:t>
            </a:r>
            <a:r>
              <a:rPr lang="en-US" altLang="cs-CZ" sz="1800">
                <a:latin typeface="Arial" panose="020B0604020202020204" pitchFamily="34" charset="0"/>
              </a:rPr>
              <a:t>what society gives back to the corporation when the corporation does a good job of </a:t>
            </a:r>
            <a:r>
              <a:rPr lang="en-US" altLang="cs-CZ" sz="1800" smtClean="0">
                <a:latin typeface="Arial" panose="020B0604020202020204" pitchFamily="34" charset="0"/>
              </a:rPr>
              <a:t>fulfilling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its </a:t>
            </a:r>
            <a:r>
              <a:rPr lang="en-US" altLang="cs-CZ" sz="1800">
                <a:latin typeface="Arial" panose="020B0604020202020204" pitchFamily="34" charset="0"/>
              </a:rPr>
              <a:t>mission</a:t>
            </a:r>
            <a:r>
              <a:rPr lang="en-US" altLang="cs-CZ" sz="1800" smtClean="0">
                <a:latin typeface="Arial" panose="020B0604020202020204" pitchFamily="34" charset="0"/>
              </a:rPr>
              <a:t>.</a:t>
            </a:r>
            <a:endParaRPr lang="cs-CZ" altLang="cs-CZ" sz="18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The term </a:t>
            </a:r>
            <a:r>
              <a:rPr lang="en-US" altLang="cs-CZ" sz="2200" b="1">
                <a:latin typeface="Arial" panose="020B0604020202020204" pitchFamily="34" charset="0"/>
              </a:rPr>
              <a:t>goal</a:t>
            </a:r>
            <a:r>
              <a:rPr lang="en-US" altLang="cs-CZ" sz="2200">
                <a:latin typeface="Arial" panose="020B0604020202020204" pitchFamily="34" charset="0"/>
              </a:rPr>
              <a:t> is often used interchangeably with the term objective.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cs-CZ" altLang="cs-CZ" sz="1800" smtClean="0">
                <a:latin typeface="Arial" panose="020B0604020202020204" pitchFamily="34" charset="0"/>
              </a:rPr>
              <a:t>W</a:t>
            </a:r>
            <a:r>
              <a:rPr lang="en-US" altLang="cs-CZ" sz="1800" smtClean="0">
                <a:latin typeface="Arial" panose="020B0604020202020204" pitchFamily="34" charset="0"/>
              </a:rPr>
              <a:t>e prefer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to </a:t>
            </a:r>
            <a:r>
              <a:rPr lang="en-US" altLang="cs-CZ" sz="1800">
                <a:latin typeface="Arial" panose="020B0604020202020204" pitchFamily="34" charset="0"/>
              </a:rPr>
              <a:t>differentiate the two terms. In contrast to an objective, we consider a goal as an </a:t>
            </a:r>
            <a:r>
              <a:rPr lang="en-US" altLang="cs-CZ" sz="1800" smtClean="0">
                <a:latin typeface="Arial" panose="020B0604020202020204" pitchFamily="34" charset="0"/>
              </a:rPr>
              <a:t>openended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statement </a:t>
            </a:r>
            <a:r>
              <a:rPr lang="en-US" altLang="cs-CZ" sz="1800">
                <a:latin typeface="Arial" panose="020B0604020202020204" pitchFamily="34" charset="0"/>
              </a:rPr>
              <a:t>of what one wants to accomplish, with no quantification of what is to </a:t>
            </a:r>
            <a:r>
              <a:rPr lang="en-US" altLang="cs-CZ" sz="1800" smtClean="0">
                <a:latin typeface="Arial" panose="020B0604020202020204" pitchFamily="34" charset="0"/>
              </a:rPr>
              <a:t>be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achieved </a:t>
            </a:r>
            <a:r>
              <a:rPr lang="en-US" altLang="cs-CZ" sz="1800">
                <a:latin typeface="Arial" panose="020B0604020202020204" pitchFamily="34" charset="0"/>
              </a:rPr>
              <a:t>and no time criteria for completion. </a:t>
            </a:r>
            <a:r>
              <a:rPr lang="en-US" altLang="cs-CZ" sz="1800" i="1">
                <a:latin typeface="Arial" panose="020B0604020202020204" pitchFamily="34" charset="0"/>
              </a:rPr>
              <a:t>For example, a simple statement of “</a:t>
            </a:r>
            <a:r>
              <a:rPr lang="en-US" altLang="cs-CZ" sz="1800" i="1" smtClean="0">
                <a:latin typeface="Arial" panose="020B0604020202020204" pitchFamily="34" charset="0"/>
              </a:rPr>
              <a:t>increased</a:t>
            </a:r>
            <a:r>
              <a:rPr lang="cs-CZ" altLang="cs-CZ" sz="1800" i="1" smtClean="0">
                <a:latin typeface="Arial" panose="020B0604020202020204" pitchFamily="34" charset="0"/>
              </a:rPr>
              <a:t> </a:t>
            </a:r>
            <a:r>
              <a:rPr lang="en-US" altLang="cs-CZ" sz="1800" i="1" smtClean="0">
                <a:latin typeface="Arial" panose="020B0604020202020204" pitchFamily="34" charset="0"/>
              </a:rPr>
              <a:t>profitability</a:t>
            </a:r>
            <a:r>
              <a:rPr lang="en-US" altLang="cs-CZ" sz="1800" i="1">
                <a:latin typeface="Arial" panose="020B0604020202020204" pitchFamily="34" charset="0"/>
              </a:rPr>
              <a:t>” is thus a goal, not an objective, because it does not state how much profit the </a:t>
            </a:r>
            <a:r>
              <a:rPr lang="en-US" altLang="cs-CZ" sz="1800" i="1" smtClean="0">
                <a:latin typeface="Arial" panose="020B0604020202020204" pitchFamily="34" charset="0"/>
              </a:rPr>
              <a:t>firm</a:t>
            </a:r>
            <a:r>
              <a:rPr lang="cs-CZ" altLang="cs-CZ" sz="1800" i="1" smtClean="0">
                <a:latin typeface="Arial" panose="020B0604020202020204" pitchFamily="34" charset="0"/>
              </a:rPr>
              <a:t> </a:t>
            </a:r>
            <a:r>
              <a:rPr lang="en-US" altLang="cs-CZ" sz="1800" i="1" smtClean="0">
                <a:latin typeface="Arial" panose="020B0604020202020204" pitchFamily="34" charset="0"/>
              </a:rPr>
              <a:t>wants </a:t>
            </a:r>
            <a:r>
              <a:rPr lang="en-US" altLang="cs-CZ" sz="1800" i="1">
                <a:latin typeface="Arial" panose="020B0604020202020204" pitchFamily="34" charset="0"/>
              </a:rPr>
              <a:t>to make the next year</a:t>
            </a:r>
            <a:r>
              <a:rPr lang="en-US" altLang="cs-CZ" sz="1800" i="1" smtClean="0">
                <a:latin typeface="Arial" panose="020B0604020202020204" pitchFamily="34" charset="0"/>
              </a:rPr>
              <a:t>.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A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good </a:t>
            </a:r>
            <a:r>
              <a:rPr lang="en-US" altLang="cs-CZ" sz="1800">
                <a:latin typeface="Arial" panose="020B0604020202020204" pitchFamily="34" charset="0"/>
              </a:rPr>
              <a:t>objective should be action-oriented and begin with </a:t>
            </a:r>
            <a:r>
              <a:rPr lang="en-US" altLang="cs-CZ" sz="1800" smtClean="0">
                <a:latin typeface="Arial" panose="020B0604020202020204" pitchFamily="34" charset="0"/>
              </a:rPr>
              <a:t>the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word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to</a:t>
            </a:r>
            <a:r>
              <a:rPr lang="cs-CZ" altLang="cs-CZ" sz="1800" smtClean="0">
                <a:latin typeface="Arial" panose="020B0604020202020204" pitchFamily="34" charset="0"/>
              </a:rPr>
              <a:t>.</a:t>
            </a: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9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Formulation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474299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>
                <a:latin typeface="Arial" panose="020B0604020202020204" pitchFamily="34" charset="0"/>
              </a:rPr>
              <a:t>Some of the areas in which a corporation might establish its </a:t>
            </a:r>
            <a:r>
              <a:rPr lang="en-US" altLang="cs-CZ" sz="2200" b="1" i="1">
                <a:latin typeface="Arial" panose="020B0604020202020204" pitchFamily="34" charset="0"/>
              </a:rPr>
              <a:t>goals and objectives</a:t>
            </a:r>
            <a:r>
              <a:rPr lang="en-US" altLang="cs-CZ" sz="2200">
                <a:latin typeface="Arial" panose="020B0604020202020204" pitchFamily="34" charset="0"/>
              </a:rPr>
              <a:t> are: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Profitability </a:t>
            </a:r>
            <a:r>
              <a:rPr lang="en-US" altLang="cs-CZ" sz="2200">
                <a:latin typeface="Arial" panose="020B0604020202020204" pitchFamily="34" charset="0"/>
              </a:rPr>
              <a:t>(net profits)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Efficiency </a:t>
            </a:r>
            <a:r>
              <a:rPr lang="en-US" altLang="cs-CZ" sz="2200">
                <a:latin typeface="Arial" panose="020B0604020202020204" pitchFamily="34" charset="0"/>
              </a:rPr>
              <a:t>(low costs, etc.)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Growth </a:t>
            </a:r>
            <a:r>
              <a:rPr lang="en-US" altLang="cs-CZ" sz="2200">
                <a:latin typeface="Arial" panose="020B0604020202020204" pitchFamily="34" charset="0"/>
              </a:rPr>
              <a:t>(increase in total assets, sales, etc.)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Shareholder </a:t>
            </a:r>
            <a:r>
              <a:rPr lang="en-US" altLang="cs-CZ" sz="2200">
                <a:latin typeface="Arial" panose="020B0604020202020204" pitchFamily="34" charset="0"/>
              </a:rPr>
              <a:t>wealth (dividends plus stock price appreciation)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Utilization </a:t>
            </a:r>
            <a:r>
              <a:rPr lang="en-US" altLang="cs-CZ" sz="2200">
                <a:latin typeface="Arial" panose="020B0604020202020204" pitchFamily="34" charset="0"/>
              </a:rPr>
              <a:t>of resources (ROE or ROI)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Reputation </a:t>
            </a:r>
            <a:r>
              <a:rPr lang="en-US" altLang="cs-CZ" sz="2200">
                <a:latin typeface="Arial" panose="020B0604020202020204" pitchFamily="34" charset="0"/>
              </a:rPr>
              <a:t>(being considered a “top” firm)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Contributions </a:t>
            </a:r>
            <a:r>
              <a:rPr lang="en-US" altLang="cs-CZ" sz="2200">
                <a:latin typeface="Arial" panose="020B0604020202020204" pitchFamily="34" charset="0"/>
              </a:rPr>
              <a:t>to employees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Contributions </a:t>
            </a:r>
            <a:r>
              <a:rPr lang="en-US" altLang="cs-CZ" sz="2200">
                <a:latin typeface="Arial" panose="020B0604020202020204" pitchFamily="34" charset="0"/>
              </a:rPr>
              <a:t>to society (taxes paid, participation in charities, providing a needed </a:t>
            </a:r>
            <a:r>
              <a:rPr lang="en-US" altLang="cs-CZ" sz="2200" smtClean="0">
                <a:latin typeface="Arial" panose="020B0604020202020204" pitchFamily="34" charset="0"/>
              </a:rPr>
              <a:t>product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or </a:t>
            </a:r>
            <a:r>
              <a:rPr lang="en-US" altLang="cs-CZ" sz="2200">
                <a:latin typeface="Arial" panose="020B0604020202020204" pitchFamily="34" charset="0"/>
              </a:rPr>
              <a:t>service)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Market </a:t>
            </a:r>
            <a:r>
              <a:rPr lang="en-US" altLang="cs-CZ" sz="2200">
                <a:latin typeface="Arial" panose="020B0604020202020204" pitchFamily="34" charset="0"/>
              </a:rPr>
              <a:t>leadership (market share)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Technological </a:t>
            </a:r>
            <a:r>
              <a:rPr lang="en-US" altLang="cs-CZ" sz="2200">
                <a:latin typeface="Arial" panose="020B0604020202020204" pitchFamily="34" charset="0"/>
              </a:rPr>
              <a:t>leadership (innovations, creativity)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Survival </a:t>
            </a:r>
            <a:r>
              <a:rPr lang="en-US" altLang="cs-CZ" sz="2200">
                <a:latin typeface="Arial" panose="020B0604020202020204" pitchFamily="34" charset="0"/>
              </a:rPr>
              <a:t>(avoiding bankruptcy)</a:t>
            </a: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Personal </a:t>
            </a:r>
            <a:r>
              <a:rPr lang="en-US" altLang="cs-CZ" sz="2200">
                <a:latin typeface="Arial" panose="020B0604020202020204" pitchFamily="34" charset="0"/>
              </a:rPr>
              <a:t>needs of top management </a:t>
            </a: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56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Formulation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474299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smtClean="0">
                <a:latin typeface="Arial" panose="020B0604020202020204" pitchFamily="34" charset="0"/>
              </a:rPr>
              <a:t>Strategies</a:t>
            </a:r>
            <a:endParaRPr lang="cs-CZ" altLang="cs-CZ" sz="1800" b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A strategy of a corporation forms a comprehensive master plan that states how the </a:t>
            </a:r>
            <a:r>
              <a:rPr lang="en-US" altLang="cs-CZ" sz="2200" b="1" smtClean="0">
                <a:latin typeface="Arial" panose="020B0604020202020204" pitchFamily="34" charset="0"/>
              </a:rPr>
              <a:t>corporation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will </a:t>
            </a:r>
            <a:r>
              <a:rPr lang="en-US" altLang="cs-CZ" sz="2200" b="1">
                <a:latin typeface="Arial" panose="020B0604020202020204" pitchFamily="34" charset="0"/>
              </a:rPr>
              <a:t>achieve its mission and objectives</a:t>
            </a:r>
            <a:r>
              <a:rPr lang="en-US" altLang="cs-CZ" sz="2200">
                <a:latin typeface="Arial" panose="020B0604020202020204" pitchFamily="34" charset="0"/>
              </a:rPr>
              <a:t>. It maximizes competitive advantage and </a:t>
            </a:r>
            <a:r>
              <a:rPr lang="en-US" altLang="cs-CZ" sz="2200" smtClean="0">
                <a:latin typeface="Arial" panose="020B0604020202020204" pitchFamily="34" charset="0"/>
              </a:rPr>
              <a:t>minimizes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competitive </a:t>
            </a:r>
            <a:r>
              <a:rPr lang="en-US" altLang="cs-CZ" sz="2200">
                <a:latin typeface="Arial" panose="020B0604020202020204" pitchFamily="34" charset="0"/>
              </a:rPr>
              <a:t>disadvantage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Armed with a mission, objectives,and completed external and internal analyses, </a:t>
            </a:r>
            <a:r>
              <a:rPr lang="en-US" altLang="cs-CZ" sz="2200" smtClean="0">
                <a:latin typeface="Arial" panose="020B0604020202020204" pitchFamily="34" charset="0"/>
              </a:rPr>
              <a:t>a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firm </a:t>
            </a:r>
            <a:r>
              <a:rPr lang="en-US" altLang="cs-CZ" sz="2200">
                <a:latin typeface="Arial" panose="020B0604020202020204" pitchFamily="34" charset="0"/>
              </a:rPr>
              <a:t>is ready to make its strategic choices. That is, a firm is ready to choose </a:t>
            </a:r>
            <a:r>
              <a:rPr lang="en-US" altLang="cs-CZ" sz="2200" smtClean="0">
                <a:latin typeface="Arial" panose="020B0604020202020204" pitchFamily="34" charset="0"/>
              </a:rPr>
              <a:t>its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"</a:t>
            </a:r>
            <a:r>
              <a:rPr lang="en-US" altLang="cs-CZ" sz="2200" b="1" i="1" smtClean="0">
                <a:latin typeface="Arial" panose="020B0604020202020204" pitchFamily="34" charset="0"/>
              </a:rPr>
              <a:t>theory </a:t>
            </a:r>
            <a:r>
              <a:rPr lang="en-US" altLang="cs-CZ" sz="2200" b="1" i="1">
                <a:latin typeface="Arial" panose="020B0604020202020204" pitchFamily="34" charset="0"/>
              </a:rPr>
              <a:t>of how to gain competitive advantage</a:t>
            </a:r>
            <a:r>
              <a:rPr lang="en-US" altLang="cs-CZ" sz="2200">
                <a:latin typeface="Arial" panose="020B0604020202020204" pitchFamily="34" charset="0"/>
              </a:rPr>
              <a:t>."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b="1">
                <a:latin typeface="Arial" panose="020B0604020202020204" pitchFamily="34" charset="0"/>
              </a:rPr>
              <a:t>The typical business firm usually considers three types of strategy: corporate, </a:t>
            </a:r>
            <a:r>
              <a:rPr lang="en-US" altLang="cs-CZ" sz="2200" b="1" smtClean="0">
                <a:latin typeface="Arial" panose="020B0604020202020204" pitchFamily="34" charset="0"/>
              </a:rPr>
              <a:t>business,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and </a:t>
            </a:r>
            <a:r>
              <a:rPr lang="en-US" altLang="cs-CZ" sz="2200" b="1">
                <a:latin typeface="Arial" panose="020B0604020202020204" pitchFamily="34" charset="0"/>
              </a:rPr>
              <a:t>functional</a:t>
            </a:r>
            <a:r>
              <a:rPr lang="en-US" altLang="cs-CZ" sz="2200" b="1" smtClean="0">
                <a:latin typeface="Arial" panose="020B0604020202020204" pitchFamily="34" charset="0"/>
              </a:rPr>
              <a:t>.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b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1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Formulation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Strategy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formulation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25546"/>
            <a:ext cx="3499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400" b="1" smtClean="0">
                <a:latin typeface="Arial" panose="020B0604020202020204" pitchFamily="34" charset="0"/>
              </a:rPr>
              <a:t>Hierarchy of Strategy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36393" t="12095" r="18928" b="9429"/>
          <a:stretch/>
        </p:blipFill>
        <p:spPr>
          <a:xfrm>
            <a:off x="3837213" y="1689742"/>
            <a:ext cx="4735287" cy="467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Formulation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Strategy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formulation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474299"/>
            <a:ext cx="847725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Corporate strategy 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describes </a:t>
            </a:r>
            <a:r>
              <a:rPr lang="en-US" altLang="cs-CZ" sz="2200">
                <a:latin typeface="Arial" panose="020B0604020202020204" pitchFamily="34" charset="0"/>
              </a:rPr>
              <a:t>a company’s overall direction in terms of its general </a:t>
            </a:r>
            <a:r>
              <a:rPr lang="en-US" altLang="cs-CZ" sz="2200" smtClean="0">
                <a:latin typeface="Arial" panose="020B0604020202020204" pitchFamily="34" charset="0"/>
              </a:rPr>
              <a:t>attitude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toward </a:t>
            </a:r>
            <a:r>
              <a:rPr lang="en-US" altLang="cs-CZ" sz="2200">
                <a:latin typeface="Arial" panose="020B0604020202020204" pitchFamily="34" charset="0"/>
              </a:rPr>
              <a:t>growth and the management of its various businesses and product lines.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Corporate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strategies </a:t>
            </a:r>
            <a:r>
              <a:rPr lang="en-US" altLang="cs-CZ" sz="2200" b="1">
                <a:latin typeface="Arial" panose="020B0604020202020204" pitchFamily="34" charset="0"/>
              </a:rPr>
              <a:t>typically fit within the three main categories of stability, growth, </a:t>
            </a:r>
            <a:r>
              <a:rPr lang="en-US" altLang="cs-CZ" sz="2200" b="1" smtClean="0">
                <a:latin typeface="Arial" panose="020B0604020202020204" pitchFamily="34" charset="0"/>
              </a:rPr>
              <a:t>and</a:t>
            </a:r>
            <a:r>
              <a:rPr lang="cs-CZ" altLang="cs-CZ" sz="2200" b="1" smtClean="0">
                <a:latin typeface="Arial" panose="020B0604020202020204" pitchFamily="34" charset="0"/>
              </a:rPr>
              <a:t> </a:t>
            </a:r>
            <a:r>
              <a:rPr lang="en-US" altLang="cs-CZ" sz="2200" b="1" smtClean="0">
                <a:latin typeface="Arial" panose="020B0604020202020204" pitchFamily="34" charset="0"/>
              </a:rPr>
              <a:t>retrenchment</a:t>
            </a:r>
            <a:r>
              <a:rPr lang="en-US" altLang="cs-CZ" sz="2200">
                <a:latin typeface="Arial" panose="020B0604020202020204" pitchFamily="34" charset="0"/>
              </a:rPr>
              <a:t>.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 smtClean="0">
                <a:latin typeface="Arial" panose="020B0604020202020204" pitchFamily="34" charset="0"/>
              </a:rPr>
              <a:t>Cadbury </a:t>
            </a:r>
            <a:r>
              <a:rPr lang="en-US" altLang="cs-CZ" sz="1800">
                <a:latin typeface="Arial" panose="020B0604020202020204" pitchFamily="34" charset="0"/>
              </a:rPr>
              <a:t>Schweppes, for example, was following a corporate strategy of </a:t>
            </a:r>
            <a:r>
              <a:rPr lang="en-US" altLang="cs-CZ" sz="1800" smtClean="0">
                <a:latin typeface="Arial" panose="020B0604020202020204" pitchFamily="34" charset="0"/>
              </a:rPr>
              <a:t>retrenchment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by </a:t>
            </a:r>
            <a:r>
              <a:rPr lang="en-US" altLang="cs-CZ" sz="1800">
                <a:latin typeface="Arial" panose="020B0604020202020204" pitchFamily="34" charset="0"/>
              </a:rPr>
              <a:t>selling its marginally profitable soft drink business and concentrating </a:t>
            </a:r>
            <a:r>
              <a:rPr lang="en-US" altLang="cs-CZ" sz="1800" smtClean="0">
                <a:latin typeface="Arial" panose="020B0604020202020204" pitchFamily="34" charset="0"/>
              </a:rPr>
              <a:t>on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its </a:t>
            </a:r>
            <a:r>
              <a:rPr lang="en-US" altLang="cs-CZ" sz="1800">
                <a:latin typeface="Arial" panose="020B0604020202020204" pitchFamily="34" charset="0"/>
              </a:rPr>
              <a:t>very successful confectionary business.</a:t>
            </a:r>
            <a:endParaRPr lang="cs-CZ" altLang="cs-CZ" sz="18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1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Formulation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Strategy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formulation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474299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Business strategy </a:t>
            </a:r>
            <a:endParaRPr lang="cs-CZ" altLang="cs-CZ" sz="2200" b="1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usually </a:t>
            </a:r>
            <a:r>
              <a:rPr lang="en-US" altLang="cs-CZ" sz="2200">
                <a:latin typeface="Arial" panose="020B0604020202020204" pitchFamily="34" charset="0"/>
              </a:rPr>
              <a:t>occurs at the business unit or product level, and it </a:t>
            </a:r>
            <a:r>
              <a:rPr lang="en-US" altLang="cs-CZ" sz="2200" b="1" i="1" smtClean="0">
                <a:latin typeface="Arial" panose="020B0604020202020204" pitchFamily="34" charset="0"/>
              </a:rPr>
              <a:t>emphasizes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improvement </a:t>
            </a:r>
            <a:r>
              <a:rPr lang="en-US" altLang="cs-CZ" sz="2200" b="1" i="1">
                <a:latin typeface="Arial" panose="020B0604020202020204" pitchFamily="34" charset="0"/>
              </a:rPr>
              <a:t>of the competitive position of a corporation’s products or services </a:t>
            </a:r>
            <a:r>
              <a:rPr lang="en-US" altLang="cs-CZ" sz="2200">
                <a:latin typeface="Arial" panose="020B0604020202020204" pitchFamily="34" charset="0"/>
              </a:rPr>
              <a:t>in </a:t>
            </a:r>
            <a:r>
              <a:rPr lang="en-US" altLang="cs-CZ" sz="2200" smtClean="0">
                <a:latin typeface="Arial" panose="020B0604020202020204" pitchFamily="34" charset="0"/>
              </a:rPr>
              <a:t>the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specific </a:t>
            </a:r>
            <a:r>
              <a:rPr lang="en-US" altLang="cs-CZ" sz="2200">
                <a:latin typeface="Arial" panose="020B0604020202020204" pitchFamily="34" charset="0"/>
              </a:rPr>
              <a:t>industry or market segment served by that business unit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Business strategies </a:t>
            </a:r>
            <a:r>
              <a:rPr lang="en-US" altLang="cs-CZ" sz="2200" smtClean="0">
                <a:latin typeface="Arial" panose="020B0604020202020204" pitchFamily="34" charset="0"/>
              </a:rPr>
              <a:t>may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fit </a:t>
            </a:r>
            <a:r>
              <a:rPr lang="en-US" altLang="cs-CZ" sz="2200">
                <a:latin typeface="Arial" panose="020B0604020202020204" pitchFamily="34" charset="0"/>
              </a:rPr>
              <a:t>within the two overall categories, </a:t>
            </a:r>
            <a:r>
              <a:rPr lang="en-US" altLang="cs-CZ" sz="2200" i="1">
                <a:latin typeface="Arial" panose="020B0604020202020204" pitchFamily="34" charset="0"/>
              </a:rPr>
              <a:t>competitive and cooperative strategies</a:t>
            </a:r>
            <a:r>
              <a:rPr lang="en-US" altLang="cs-CZ" sz="2200" smtClean="0">
                <a:latin typeface="Arial" panose="020B0604020202020204" pitchFamily="34" charset="0"/>
              </a:rPr>
              <a:t>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>
                <a:latin typeface="Arial" panose="020B0604020202020204" pitchFamily="34" charset="0"/>
              </a:rPr>
              <a:t>Cooperative strategy may thus be used to</a:t>
            </a:r>
            <a:r>
              <a:rPr lang="cs-CZ" altLang="cs-CZ" sz="2200">
                <a:latin typeface="Arial" panose="020B0604020202020204" pitchFamily="34" charset="0"/>
              </a:rPr>
              <a:t> </a:t>
            </a:r>
            <a:r>
              <a:rPr lang="en-US" altLang="cs-CZ" sz="2200">
                <a:latin typeface="Arial" panose="020B0604020202020204" pitchFamily="34" charset="0"/>
              </a:rPr>
              <a:t>provide a competitive </a:t>
            </a:r>
            <a:r>
              <a:rPr lang="en-US" altLang="cs-CZ" sz="2200" smtClean="0">
                <a:latin typeface="Arial" panose="020B0604020202020204" pitchFamily="34" charset="0"/>
              </a:rPr>
              <a:t>advantage</a:t>
            </a:r>
            <a:r>
              <a:rPr lang="cs-CZ" altLang="cs-CZ" sz="2200" smtClean="0">
                <a:latin typeface="Arial" panose="020B0604020202020204" pitchFamily="34" charset="0"/>
              </a:rPr>
              <a:t>.</a:t>
            </a: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cs-CZ" altLang="cs-CZ" sz="1800" smtClean="0">
                <a:latin typeface="Arial" panose="020B0604020202020204" pitchFamily="34" charset="0"/>
              </a:rPr>
              <a:t>For example, </a:t>
            </a:r>
            <a:r>
              <a:rPr lang="en-US" altLang="cs-CZ" sz="1800" smtClean="0">
                <a:latin typeface="Arial" panose="020B0604020202020204" pitchFamily="34" charset="0"/>
              </a:rPr>
              <a:t>Intel</a:t>
            </a:r>
            <a:r>
              <a:rPr lang="en-US" altLang="cs-CZ" sz="1800">
                <a:latin typeface="Arial" panose="020B0604020202020204" pitchFamily="34" charset="0"/>
              </a:rPr>
              <a:t>, a manufacturer of computer microprocessors, </a:t>
            </a:r>
            <a:r>
              <a:rPr lang="en-US" altLang="cs-CZ" sz="1800" smtClean="0">
                <a:latin typeface="Arial" panose="020B0604020202020204" pitchFamily="34" charset="0"/>
              </a:rPr>
              <a:t>uses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its </a:t>
            </a:r>
            <a:r>
              <a:rPr lang="en-US" altLang="cs-CZ" sz="1800">
                <a:latin typeface="Arial" panose="020B0604020202020204" pitchFamily="34" charset="0"/>
              </a:rPr>
              <a:t>alliance (cooperative strategy) with Microsoft to differentiate itself (</a:t>
            </a:r>
            <a:r>
              <a:rPr lang="en-US" altLang="cs-CZ" sz="1800" smtClean="0">
                <a:latin typeface="Arial" panose="020B0604020202020204" pitchFamily="34" charset="0"/>
              </a:rPr>
              <a:t>competitive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strategy</a:t>
            </a:r>
            <a:r>
              <a:rPr lang="en-US" altLang="cs-CZ" sz="1800">
                <a:latin typeface="Arial" panose="020B0604020202020204" pitchFamily="34" charset="0"/>
              </a:rPr>
              <a:t>) from AMD, its primary competitor.</a:t>
            </a: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0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cap="all" dirty="0">
                <a:latin typeface="Arial" pitchFamily="34" charset="0"/>
                <a:cs typeface="Arial" pitchFamily="34" charset="0"/>
              </a:rPr>
              <a:t>Strategy Formulation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Strategy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formulation</a:t>
            </a:r>
            <a:endParaRPr lang="cs-CZ" altLang="cs-CZ" sz="2400" b="1" cap="all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474299"/>
            <a:ext cx="8477250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en-US" altLang="cs-CZ" sz="2200" b="1">
                <a:latin typeface="Arial" panose="020B0604020202020204" pitchFamily="34" charset="0"/>
              </a:rPr>
              <a:t>Functional strategy</a:t>
            </a:r>
            <a:r>
              <a:rPr lang="en-US" altLang="cs-CZ" sz="2200">
                <a:latin typeface="Arial" panose="020B0604020202020204" pitchFamily="34" charset="0"/>
              </a:rPr>
              <a:t> 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is </a:t>
            </a:r>
            <a:r>
              <a:rPr lang="en-US" altLang="cs-CZ" sz="2200">
                <a:latin typeface="Arial" panose="020B0604020202020204" pitchFamily="34" charset="0"/>
              </a:rPr>
              <a:t>the approach </a:t>
            </a:r>
            <a:r>
              <a:rPr lang="en-US" altLang="cs-CZ" sz="2200" b="1" i="1">
                <a:latin typeface="Arial" panose="020B0604020202020204" pitchFamily="34" charset="0"/>
              </a:rPr>
              <a:t>taken by a functional area to achieve corporate </a:t>
            </a:r>
            <a:r>
              <a:rPr lang="en-US" altLang="cs-CZ" sz="2200" b="1" i="1" smtClean="0">
                <a:latin typeface="Arial" panose="020B0604020202020204" pitchFamily="34" charset="0"/>
              </a:rPr>
              <a:t>and</a:t>
            </a:r>
            <a:r>
              <a:rPr lang="cs-CZ" altLang="cs-CZ" sz="2200" b="1" i="1" smtClean="0">
                <a:latin typeface="Arial" panose="020B0604020202020204" pitchFamily="34" charset="0"/>
              </a:rPr>
              <a:t> </a:t>
            </a:r>
            <a:r>
              <a:rPr lang="en-US" altLang="cs-CZ" sz="2200" b="1" i="1" smtClean="0">
                <a:latin typeface="Arial" panose="020B0604020202020204" pitchFamily="34" charset="0"/>
              </a:rPr>
              <a:t>business </a:t>
            </a:r>
            <a:r>
              <a:rPr lang="en-US" altLang="cs-CZ" sz="2200" b="1" i="1">
                <a:latin typeface="Arial" panose="020B0604020202020204" pitchFamily="34" charset="0"/>
              </a:rPr>
              <a:t>unit objectives </a:t>
            </a:r>
            <a:r>
              <a:rPr lang="en-US" altLang="cs-CZ" sz="2200">
                <a:latin typeface="Arial" panose="020B0604020202020204" pitchFamily="34" charset="0"/>
              </a:rPr>
              <a:t>and strategies by maximizing resource productivity.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It </a:t>
            </a:r>
            <a:r>
              <a:rPr lang="en-US" altLang="cs-CZ" sz="2200">
                <a:latin typeface="Arial" panose="020B0604020202020204" pitchFamily="34" charset="0"/>
              </a:rPr>
              <a:t>is </a:t>
            </a:r>
            <a:r>
              <a:rPr lang="en-US" altLang="cs-CZ" sz="2200" smtClean="0">
                <a:latin typeface="Arial" panose="020B0604020202020204" pitchFamily="34" charset="0"/>
              </a:rPr>
              <a:t>concerned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with </a:t>
            </a:r>
            <a:r>
              <a:rPr lang="en-US" altLang="cs-CZ" sz="2200" b="1">
                <a:latin typeface="Arial" panose="020B0604020202020204" pitchFamily="34" charset="0"/>
              </a:rPr>
              <a:t>developing and nurturing a distinctive competence</a:t>
            </a:r>
            <a:r>
              <a:rPr lang="en-US" altLang="cs-CZ" sz="2200">
                <a:latin typeface="Arial" panose="020B0604020202020204" pitchFamily="34" charset="0"/>
              </a:rPr>
              <a:t> to provide a company </a:t>
            </a:r>
            <a:r>
              <a:rPr lang="en-US" altLang="cs-CZ" sz="2200" smtClean="0">
                <a:latin typeface="Arial" panose="020B0604020202020204" pitchFamily="34" charset="0"/>
              </a:rPr>
              <a:t>or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business </a:t>
            </a:r>
            <a:r>
              <a:rPr lang="en-US" altLang="cs-CZ" sz="2200">
                <a:latin typeface="Arial" panose="020B0604020202020204" pitchFamily="34" charset="0"/>
              </a:rPr>
              <a:t>unit with a competitive advantage. </a:t>
            </a:r>
            <a:endParaRPr lang="cs-CZ" altLang="cs-CZ" sz="220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defRPr/>
            </a:pPr>
            <a:r>
              <a:rPr lang="en-US" altLang="cs-CZ" sz="2200" smtClean="0">
                <a:latin typeface="Arial" panose="020B0604020202020204" pitchFamily="34" charset="0"/>
              </a:rPr>
              <a:t>Examples </a:t>
            </a:r>
            <a:r>
              <a:rPr lang="en-US" altLang="cs-CZ" sz="2200">
                <a:latin typeface="Arial" panose="020B0604020202020204" pitchFamily="34" charset="0"/>
              </a:rPr>
              <a:t>of research and </a:t>
            </a:r>
            <a:r>
              <a:rPr lang="en-US" altLang="cs-CZ" sz="2200" smtClean="0">
                <a:latin typeface="Arial" panose="020B0604020202020204" pitchFamily="34" charset="0"/>
              </a:rPr>
              <a:t>Development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(R&amp;D</a:t>
            </a:r>
            <a:r>
              <a:rPr lang="en-US" altLang="cs-CZ" sz="2200">
                <a:latin typeface="Arial" panose="020B0604020202020204" pitchFamily="34" charset="0"/>
              </a:rPr>
              <a:t>) functional strategies are </a:t>
            </a:r>
            <a:r>
              <a:rPr lang="en-US" altLang="cs-CZ" sz="2200" b="1" i="1">
                <a:latin typeface="Arial" panose="020B0604020202020204" pitchFamily="34" charset="0"/>
              </a:rPr>
              <a:t>technological followership </a:t>
            </a:r>
            <a:r>
              <a:rPr lang="en-US" altLang="cs-CZ" sz="2200">
                <a:latin typeface="Arial" panose="020B0604020202020204" pitchFamily="34" charset="0"/>
              </a:rPr>
              <a:t>(imitation of the products </a:t>
            </a:r>
            <a:r>
              <a:rPr lang="en-US" altLang="cs-CZ" sz="2200" smtClean="0">
                <a:latin typeface="Arial" panose="020B0604020202020204" pitchFamily="34" charset="0"/>
              </a:rPr>
              <a:t>of</a:t>
            </a:r>
            <a:r>
              <a:rPr lang="cs-CZ" altLang="cs-CZ" sz="2200" smtClean="0">
                <a:latin typeface="Arial" panose="020B0604020202020204" pitchFamily="34" charset="0"/>
              </a:rPr>
              <a:t> </a:t>
            </a:r>
            <a:r>
              <a:rPr lang="en-US" altLang="cs-CZ" sz="2200" smtClean="0">
                <a:latin typeface="Arial" panose="020B0604020202020204" pitchFamily="34" charset="0"/>
              </a:rPr>
              <a:t>other </a:t>
            </a:r>
            <a:r>
              <a:rPr lang="en-US" altLang="cs-CZ" sz="2200">
                <a:latin typeface="Arial" panose="020B0604020202020204" pitchFamily="34" charset="0"/>
              </a:rPr>
              <a:t>companies) and </a:t>
            </a:r>
            <a:r>
              <a:rPr lang="en-US" altLang="cs-CZ" sz="2200" b="1" i="1">
                <a:latin typeface="Arial" panose="020B0604020202020204" pitchFamily="34" charset="0"/>
              </a:rPr>
              <a:t>technological leadership </a:t>
            </a:r>
            <a:r>
              <a:rPr lang="en-US" altLang="cs-CZ" sz="2200">
                <a:latin typeface="Arial" panose="020B0604020202020204" pitchFamily="34" charset="0"/>
              </a:rPr>
              <a:t>(pioneering an innovation</a:t>
            </a:r>
            <a:r>
              <a:rPr lang="en-US" altLang="cs-CZ" sz="2200" smtClean="0">
                <a:latin typeface="Arial" panose="020B0604020202020204" pitchFamily="34" charset="0"/>
              </a:rPr>
              <a:t>).</a:t>
            </a:r>
            <a:endParaRPr lang="cs-CZ" altLang="cs-CZ" sz="2200" smtClean="0">
              <a:latin typeface="Arial" panose="020B0604020202020204" pitchFamily="34" charset="0"/>
            </a:endParaRPr>
          </a:p>
          <a:p>
            <a:pPr marL="1085850" lvl="1" indent="-342900" eaLnBrk="1" hangingPunct="1">
              <a:spcBef>
                <a:spcPct val="0"/>
              </a:spcBef>
              <a:defRPr/>
            </a:pPr>
            <a:r>
              <a:rPr lang="en-US" altLang="cs-CZ" sz="1800">
                <a:latin typeface="Arial" panose="020B0604020202020204" pitchFamily="34" charset="0"/>
              </a:rPr>
              <a:t>In terms of marketing functional strategies, Procter &amp; Gamble (P&amp;G) is a </a:t>
            </a:r>
            <a:r>
              <a:rPr lang="en-US" altLang="cs-CZ" sz="1800" smtClean="0">
                <a:latin typeface="Arial" panose="020B0604020202020204" pitchFamily="34" charset="0"/>
              </a:rPr>
              <a:t>master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of </a:t>
            </a:r>
            <a:r>
              <a:rPr lang="en-US" altLang="cs-CZ" sz="1800">
                <a:latin typeface="Arial" panose="020B0604020202020204" pitchFamily="34" charset="0"/>
              </a:rPr>
              <a:t>marketing “</a:t>
            </a:r>
            <a:r>
              <a:rPr lang="en-US" altLang="cs-CZ" sz="1800" smtClean="0">
                <a:latin typeface="Arial" panose="020B0604020202020204" pitchFamily="34" charset="0"/>
              </a:rPr>
              <a:t>pull”</a:t>
            </a:r>
            <a:r>
              <a:rPr lang="cs-CZ" altLang="cs-CZ" sz="1800" smtClean="0">
                <a:latin typeface="Arial" panose="020B0604020202020204" pitchFamily="34" charset="0"/>
              </a:rPr>
              <a:t> - </a:t>
            </a:r>
            <a:r>
              <a:rPr lang="en-US" altLang="cs-CZ" sz="1800" smtClean="0">
                <a:latin typeface="Arial" panose="020B0604020202020204" pitchFamily="34" charset="0"/>
              </a:rPr>
              <a:t>the </a:t>
            </a:r>
            <a:r>
              <a:rPr lang="en-US" altLang="cs-CZ" sz="1800">
                <a:latin typeface="Arial" panose="020B0604020202020204" pitchFamily="34" charset="0"/>
              </a:rPr>
              <a:t>process of spending huge amounts on advertising in order to </a:t>
            </a:r>
            <a:r>
              <a:rPr lang="en-US" altLang="cs-CZ" sz="1800" smtClean="0">
                <a:latin typeface="Arial" panose="020B0604020202020204" pitchFamily="34" charset="0"/>
              </a:rPr>
              <a:t>create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customer </a:t>
            </a:r>
            <a:r>
              <a:rPr lang="en-US" altLang="cs-CZ" sz="1800">
                <a:latin typeface="Arial" panose="020B0604020202020204" pitchFamily="34" charset="0"/>
              </a:rPr>
              <a:t>demand. This supports P&amp;G’s competitive strategy of differentiating </a:t>
            </a:r>
            <a:r>
              <a:rPr lang="en-US" altLang="cs-CZ" sz="1800" smtClean="0">
                <a:latin typeface="Arial" panose="020B0604020202020204" pitchFamily="34" charset="0"/>
              </a:rPr>
              <a:t>its</a:t>
            </a:r>
            <a:r>
              <a:rPr lang="cs-CZ" altLang="cs-CZ" sz="1800" smtClean="0">
                <a:latin typeface="Arial" panose="020B0604020202020204" pitchFamily="34" charset="0"/>
              </a:rPr>
              <a:t> </a:t>
            </a:r>
            <a:r>
              <a:rPr lang="en-US" altLang="cs-CZ" sz="1800" smtClean="0">
                <a:latin typeface="Arial" panose="020B0604020202020204" pitchFamily="34" charset="0"/>
              </a:rPr>
              <a:t>products </a:t>
            </a:r>
            <a:r>
              <a:rPr lang="en-US" altLang="cs-CZ" sz="1800">
                <a:latin typeface="Arial" panose="020B0604020202020204" pitchFamily="34" charset="0"/>
              </a:rPr>
              <a:t>from those of its competitors</a:t>
            </a:r>
            <a:r>
              <a:rPr lang="en-US" altLang="cs-CZ" sz="1400">
                <a:latin typeface="Arial" panose="020B0604020202020204" pitchFamily="34" charset="0"/>
              </a:rPr>
              <a:t>.</a:t>
            </a:r>
            <a:endParaRPr lang="cs-CZ" altLang="cs-CZ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97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2629</TotalTime>
  <Words>998</Words>
  <Application>Microsoft Office PowerPoint</Application>
  <PresentationFormat>Předvádění na obrazovce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zap0046</cp:lastModifiedBy>
  <cp:revision>147</cp:revision>
  <dcterms:created xsi:type="dcterms:W3CDTF">2016-03-17T12:08:01Z</dcterms:created>
  <dcterms:modified xsi:type="dcterms:W3CDTF">2020-11-02T15:55:39Z</dcterms:modified>
</cp:coreProperties>
</file>