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7" r:id="rId2"/>
    <p:sldId id="258" r:id="rId3"/>
    <p:sldId id="263" r:id="rId4"/>
    <p:sldId id="337" r:id="rId5"/>
    <p:sldId id="355" r:id="rId6"/>
    <p:sldId id="356" r:id="rId7"/>
    <p:sldId id="357" r:id="rId8"/>
    <p:sldId id="358" r:id="rId9"/>
    <p:sldId id="359" r:id="rId10"/>
    <p:sldId id="360" r:id="rId11"/>
    <p:sldId id="361" r:id="rId12"/>
    <p:sldId id="362" r:id="rId13"/>
    <p:sldId id="363" r:id="rId14"/>
    <p:sldId id="364" r:id="rId15"/>
    <p:sldId id="365" r:id="rId16"/>
    <p:sldId id="366" r:id="rId17"/>
    <p:sldId id="367" r:id="rId18"/>
    <p:sldId id="368" r:id="rId19"/>
    <p:sldId id="369" r:id="rId20"/>
    <p:sldId id="370" r:id="rId21"/>
    <p:sldId id="371" r:id="rId22"/>
    <p:sldId id="372" r:id="rId23"/>
    <p:sldId id="373" r:id="rId24"/>
    <p:sldId id="374" r:id="rId25"/>
    <p:sldId id="375" r:id="rId26"/>
    <p:sldId id="376" r:id="rId27"/>
    <p:sldId id="377" r:id="rId28"/>
    <p:sldId id="378" r:id="rId29"/>
    <p:sldId id="379" r:id="rId30"/>
    <p:sldId id="380" r:id="rId31"/>
    <p:sldId id="381" r:id="rId32"/>
    <p:sldId id="382" r:id="rId33"/>
    <p:sldId id="383" r:id="rId34"/>
    <p:sldId id="384" r:id="rId35"/>
    <p:sldId id="324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CC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2336" autoAdjust="0"/>
  </p:normalViewPr>
  <p:slideViewPr>
    <p:cSldViewPr snapToGrid="0">
      <p:cViewPr varScale="1">
        <p:scale>
          <a:sx n="54" d="100"/>
          <a:sy n="54" d="100"/>
        </p:scale>
        <p:origin x="6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499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png"/><Relationship Id="rId4" Type="http://schemas.openxmlformats.org/officeDocument/2006/relationships/image" Target="../media/image8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png"/><Relationship Id="rId4" Type="http://schemas.openxmlformats.org/officeDocument/2006/relationships/image" Target="../media/image11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15.cz/galerie/finexpert/nakupujeme/175168/kupni-sila-v-regionech-se-vyrovnava-praha-se-zbytku-republiky-vymyka?foto=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/>
              <a:t/>
            </a:r>
            <a:br>
              <a:rPr lang="cs-CZ" sz="5400" dirty="0"/>
            </a:br>
            <a:r>
              <a:rPr lang="cs-CZ" sz="5400" b="1" dirty="0" smtClean="0"/>
              <a:t>Územní a tržní analýza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Definice zákona</a:t>
            </a:r>
            <a:endParaRPr lang="cs-CZ" b="1" dirty="0" smtClean="0">
              <a:solidFill>
                <a:srgbClr val="00808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cs-CZ" b="1" dirty="0" smtClean="0"/>
          </a:p>
          <a:p>
            <a:pPr eaLnBrk="1" hangingPunct="1">
              <a:defRPr/>
            </a:pPr>
            <a:endParaRPr lang="cs-CZ" dirty="0" smtClean="0"/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1014050" y="2872972"/>
            <a:ext cx="6842125" cy="2256644"/>
          </a:xfrm>
          <a:prstGeom prst="rect">
            <a:avLst/>
          </a:prstGeom>
          <a:solidFill>
            <a:srgbClr val="008080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400" b="1" dirty="0">
                <a:solidFill>
                  <a:schemeClr val="bg1"/>
                </a:solidFill>
              </a:rPr>
              <a:t>"Dvě větší lokality (město </a:t>
            </a:r>
            <a:r>
              <a:rPr lang="cs-CZ" sz="2400" b="1" dirty="0" err="1">
                <a:solidFill>
                  <a:schemeClr val="bg1"/>
                </a:solidFill>
              </a:rPr>
              <a:t>a,b</a:t>
            </a:r>
            <a:r>
              <a:rPr lang="cs-CZ" sz="2400" b="1" dirty="0">
                <a:solidFill>
                  <a:schemeClr val="bg1"/>
                </a:solidFill>
              </a:rPr>
              <a:t>) si mezi sebou rozdělují poptávku (Ba, </a:t>
            </a:r>
            <a:r>
              <a:rPr lang="cs-CZ" sz="2400" b="1" dirty="0" err="1">
                <a:solidFill>
                  <a:schemeClr val="bg1"/>
                </a:solidFill>
              </a:rPr>
              <a:t>Bb</a:t>
            </a:r>
            <a:r>
              <a:rPr lang="cs-CZ" sz="2400" b="1" dirty="0">
                <a:solidFill>
                  <a:schemeClr val="bg1"/>
                </a:solidFill>
              </a:rPr>
              <a:t>) menšího mezilehlého místa přímo úměrně podílu počtu obyvatel a nepřímo úměrně  určité mocnině podílu vzdáleností obou lokalit (Da, </a:t>
            </a:r>
            <a:r>
              <a:rPr lang="cs-CZ" sz="2400" b="1" dirty="0" err="1">
                <a:solidFill>
                  <a:schemeClr val="bg1"/>
                </a:solidFill>
              </a:rPr>
              <a:t>Db</a:t>
            </a:r>
            <a:r>
              <a:rPr lang="cs-CZ" sz="2400" b="1" dirty="0">
                <a:solidFill>
                  <a:schemeClr val="bg1"/>
                </a:solidFill>
              </a:rPr>
              <a:t>) od mezilehlého místa."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6" name="Text Box 19"/>
          <p:cNvSpPr txBox="1">
            <a:spLocks noGrp="1" noChangeArrowheads="1"/>
          </p:cNvSpPr>
          <p:nvPr>
            <p:ph type="title"/>
          </p:nvPr>
        </p:nvSpPr>
        <p:spPr>
          <a:xfrm>
            <a:off x="838200" y="877888"/>
            <a:ext cx="8385175" cy="535531"/>
          </a:xfr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Reillyho zákon </a:t>
            </a:r>
            <a:endParaRPr lang="cs-CZ" sz="32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1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43088" y="397601"/>
            <a:ext cx="8385175" cy="881063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</a:t>
            </a:r>
            <a:r>
              <a:rPr lang="cs-CZ" sz="3200" dirty="0" smtClean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vzorec</a:t>
            </a:r>
            <a:r>
              <a:rPr lang="cs-CZ" sz="3200" dirty="0" smtClean="0"/>
              <a:t>:</a:t>
            </a:r>
            <a:endParaRPr lang="cs-CZ" sz="3200" dirty="0"/>
          </a:p>
        </p:txBody>
      </p:sp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2063750" y="1700213"/>
            <a:ext cx="3295650" cy="187960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1703389" y="3722688"/>
            <a:ext cx="8664575" cy="28622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cs-CZ" dirty="0"/>
              <a:t/>
            </a:r>
            <a:br>
              <a:rPr lang="cs-CZ" dirty="0"/>
            </a:br>
            <a:r>
              <a:rPr lang="cs-CZ" dirty="0"/>
              <a:t>B</a:t>
            </a:r>
            <a:r>
              <a:rPr lang="cs-CZ" sz="2000" b="1" dirty="0">
                <a:cs typeface="Times New Roman" pitchFamily="18" charset="0"/>
              </a:rPr>
              <a:t> </a:t>
            </a:r>
            <a:r>
              <a:rPr lang="cs-CZ" sz="2000" b="1" baseline="-30000" dirty="0">
                <a:cs typeface="Times New Roman" pitchFamily="18" charset="0"/>
              </a:rPr>
              <a:t>a 	</a:t>
            </a:r>
            <a:r>
              <a:rPr lang="cs-CZ" sz="2000" b="1" dirty="0">
                <a:cs typeface="Times New Roman" pitchFamily="18" charset="0"/>
              </a:rPr>
              <a:t>- koupěschopná poptávka získaná z mezilehlého místa obcí a,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B </a:t>
            </a:r>
            <a:r>
              <a:rPr lang="cs-CZ" sz="2000" b="1" baseline="-30000" dirty="0">
                <a:cs typeface="Times New Roman" pitchFamily="18" charset="0"/>
              </a:rPr>
              <a:t>b</a:t>
            </a:r>
            <a:r>
              <a:rPr lang="cs-CZ" sz="2000" b="1" dirty="0">
                <a:cs typeface="Times New Roman" pitchFamily="18" charset="0"/>
              </a:rPr>
              <a:t>	- koupěschopná poptávka získaná z mezilehlého místa obcí  b,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P </a:t>
            </a:r>
            <a:r>
              <a:rPr lang="cs-CZ" sz="2000" b="1" baseline="-30000" dirty="0">
                <a:cs typeface="Times New Roman" pitchFamily="18" charset="0"/>
              </a:rPr>
              <a:t>a</a:t>
            </a:r>
            <a:r>
              <a:rPr lang="cs-CZ" sz="2000" b="1" dirty="0">
                <a:cs typeface="Times New Roman" pitchFamily="18" charset="0"/>
              </a:rPr>
              <a:t>  	- počet obyvatel obce a,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P </a:t>
            </a:r>
            <a:r>
              <a:rPr lang="cs-CZ" sz="2000" b="1" baseline="-30000" dirty="0">
                <a:cs typeface="Times New Roman" pitchFamily="18" charset="0"/>
              </a:rPr>
              <a:t>b </a:t>
            </a:r>
            <a:r>
              <a:rPr lang="cs-CZ" sz="2000" b="1" dirty="0">
                <a:cs typeface="Times New Roman" pitchFamily="18" charset="0"/>
              </a:rPr>
              <a:t> 	- počet obyvatel obce b,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D </a:t>
            </a:r>
            <a:r>
              <a:rPr lang="cs-CZ" sz="2000" b="1" baseline="-30000" dirty="0">
                <a:cs typeface="Times New Roman" pitchFamily="18" charset="0"/>
              </a:rPr>
              <a:t>a   	</a:t>
            </a:r>
            <a:r>
              <a:rPr lang="cs-CZ" sz="2000" b="1" dirty="0">
                <a:cs typeface="Times New Roman" pitchFamily="18" charset="0"/>
              </a:rPr>
              <a:t>- vzdálenost obce a od mezilehlého místa,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D </a:t>
            </a:r>
            <a:r>
              <a:rPr lang="cs-CZ" sz="2000" b="1" baseline="-30000" dirty="0">
                <a:cs typeface="Times New Roman" pitchFamily="18" charset="0"/>
              </a:rPr>
              <a:t>b</a:t>
            </a:r>
            <a:r>
              <a:rPr lang="cs-CZ" sz="2000" b="1" dirty="0">
                <a:cs typeface="Times New Roman" pitchFamily="18" charset="0"/>
              </a:rPr>
              <a:t> 	- vzdálenost obce b od mezilehlého místa,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n </a:t>
            </a:r>
            <a:r>
              <a:rPr lang="cs-CZ" sz="2000" b="1" dirty="0"/>
              <a:t> </a:t>
            </a:r>
            <a:r>
              <a:rPr lang="cs-CZ" sz="2000" b="1" dirty="0">
                <a:cs typeface="Times New Roman" pitchFamily="18" charset="0"/>
              </a:rPr>
              <a:t> </a:t>
            </a:r>
            <a:r>
              <a:rPr lang="cs-CZ" sz="2000" b="1" dirty="0"/>
              <a:t>        - </a:t>
            </a:r>
            <a:r>
              <a:rPr lang="cs-CZ" sz="2000" b="1" dirty="0">
                <a:cs typeface="Times New Roman" pitchFamily="18" charset="0"/>
              </a:rPr>
              <a:t>hodnoty mocniny n (2-3)</a:t>
            </a:r>
            <a:r>
              <a:rPr lang="cs-CZ" sz="2000" b="1" dirty="0"/>
              <a:t>, </a:t>
            </a:r>
            <a:r>
              <a:rPr lang="cs-CZ" sz="2000" b="1" dirty="0">
                <a:cs typeface="Times New Roman" pitchFamily="18" charset="0"/>
              </a:rPr>
              <a:t>stanoveny empiricky dle frekvence</a:t>
            </a:r>
            <a:endParaRPr lang="cs-CZ" sz="2000" b="1" dirty="0"/>
          </a:p>
          <a:p>
            <a:pPr algn="just" eaLnBrk="0" hangingPunct="0"/>
            <a:r>
              <a:rPr lang="cs-CZ" sz="2000" b="1" dirty="0"/>
              <a:t>                poptávky.</a:t>
            </a:r>
            <a:endParaRPr lang="cs-CZ" sz="2000" dirty="0"/>
          </a:p>
        </p:txBody>
      </p:sp>
      <p:sp>
        <p:nvSpPr>
          <p:cNvPr id="1031" name="Rectangle 10"/>
          <p:cNvSpPr>
            <a:spLocks noChangeArrowheads="1"/>
          </p:cNvSpPr>
          <p:nvPr/>
        </p:nvSpPr>
        <p:spPr bwMode="auto">
          <a:xfrm>
            <a:off x="1524001" y="23585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10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3892393"/>
              </p:ext>
            </p:extLst>
          </p:nvPr>
        </p:nvGraphicFramePr>
        <p:xfrm>
          <a:off x="2063750" y="1700213"/>
          <a:ext cx="3240088" cy="18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Rovnice" r:id="rId3" imgW="1016000" imgH="469900" progId="Equation.3">
                  <p:embed/>
                </p:oleObj>
              </mc:Choice>
              <mc:Fallback>
                <p:oleObj name="Rovnice" r:id="rId3" imgW="1016000" imgH="469900" progId="Equation.3">
                  <p:embed/>
                  <p:pic>
                    <p:nvPicPr>
                      <p:cNvPr id="102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1700213"/>
                        <a:ext cx="3240088" cy="185420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07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4"/>
          <p:cNvSpPr>
            <a:spLocks noChangeArrowheads="1"/>
          </p:cNvSpPr>
          <p:nvPr/>
        </p:nvSpPr>
        <p:spPr bwMode="auto">
          <a:xfrm>
            <a:off x="2855913" y="1484314"/>
            <a:ext cx="2519362" cy="18002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8435" name="Oval 5"/>
          <p:cNvSpPr>
            <a:spLocks noChangeArrowheads="1"/>
          </p:cNvSpPr>
          <p:nvPr/>
        </p:nvSpPr>
        <p:spPr bwMode="auto">
          <a:xfrm>
            <a:off x="7896225" y="1773239"/>
            <a:ext cx="1943100" cy="172878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3792538" y="2060575"/>
            <a:ext cx="136683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200" b="1" dirty="0">
                <a:solidFill>
                  <a:srgbClr val="800000"/>
                </a:solidFill>
              </a:rPr>
              <a:t>Město a</a:t>
            </a:r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8004969" y="2019312"/>
            <a:ext cx="1804885" cy="13234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800000"/>
                </a:solidFill>
              </a:rPr>
              <a:t>Město </a:t>
            </a:r>
          </a:p>
          <a:p>
            <a:pPr algn="ctr">
              <a:spcBef>
                <a:spcPct val="50000"/>
              </a:spcBef>
            </a:pPr>
            <a:r>
              <a:rPr lang="cs-CZ" sz="3200" b="1" dirty="0">
                <a:solidFill>
                  <a:srgbClr val="800000"/>
                </a:solidFill>
              </a:rPr>
              <a:t>b</a:t>
            </a:r>
          </a:p>
        </p:txBody>
      </p:sp>
      <p:sp>
        <p:nvSpPr>
          <p:cNvPr id="18438" name="Oval 8"/>
          <p:cNvSpPr>
            <a:spLocks noChangeArrowheads="1"/>
          </p:cNvSpPr>
          <p:nvPr/>
        </p:nvSpPr>
        <p:spPr bwMode="auto">
          <a:xfrm>
            <a:off x="4953000" y="4868863"/>
            <a:ext cx="2857500" cy="989012"/>
          </a:xfrm>
          <a:prstGeom prst="ellipse">
            <a:avLst/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5232400" y="5229225"/>
            <a:ext cx="26495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chemeClr val="bg1"/>
                </a:solidFill>
              </a:rPr>
              <a:t>Mezilehlé místo  B</a:t>
            </a:r>
          </a:p>
        </p:txBody>
      </p:sp>
      <p:sp>
        <p:nvSpPr>
          <p:cNvPr id="18440" name="Line 10"/>
          <p:cNvSpPr>
            <a:spLocks noChangeShapeType="1"/>
          </p:cNvSpPr>
          <p:nvPr/>
        </p:nvSpPr>
        <p:spPr bwMode="auto">
          <a:xfrm flipH="1" flipV="1">
            <a:off x="4440239" y="3429000"/>
            <a:ext cx="719137" cy="1295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8441" name="Line 11"/>
          <p:cNvSpPr>
            <a:spLocks noChangeShapeType="1"/>
          </p:cNvSpPr>
          <p:nvPr/>
        </p:nvSpPr>
        <p:spPr bwMode="auto">
          <a:xfrm flipV="1">
            <a:off x="7608888" y="3716339"/>
            <a:ext cx="792162" cy="10810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8442" name="Text Box 12"/>
          <p:cNvSpPr txBox="1">
            <a:spLocks noChangeArrowheads="1"/>
          </p:cNvSpPr>
          <p:nvPr/>
        </p:nvSpPr>
        <p:spPr bwMode="auto">
          <a:xfrm>
            <a:off x="3575051" y="3716339"/>
            <a:ext cx="72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Da</a:t>
            </a:r>
          </a:p>
        </p:txBody>
      </p:sp>
      <p:sp>
        <p:nvSpPr>
          <p:cNvPr id="18443" name="Text Box 13"/>
          <p:cNvSpPr txBox="1">
            <a:spLocks noChangeArrowheads="1"/>
          </p:cNvSpPr>
          <p:nvPr/>
        </p:nvSpPr>
        <p:spPr bwMode="auto">
          <a:xfrm>
            <a:off x="8328026" y="4292601"/>
            <a:ext cx="79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Db</a:t>
            </a:r>
          </a:p>
        </p:txBody>
      </p:sp>
      <p:sp>
        <p:nvSpPr>
          <p:cNvPr id="18444" name="Text Box 14"/>
          <p:cNvSpPr txBox="1">
            <a:spLocks noChangeArrowheads="1"/>
          </p:cNvSpPr>
          <p:nvPr/>
        </p:nvSpPr>
        <p:spPr bwMode="auto">
          <a:xfrm>
            <a:off x="4943475" y="3284538"/>
            <a:ext cx="935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/>
              <a:t>Ba ?</a:t>
            </a:r>
          </a:p>
        </p:txBody>
      </p:sp>
      <p:sp>
        <p:nvSpPr>
          <p:cNvPr id="18445" name="Text Box 15"/>
          <p:cNvSpPr txBox="1">
            <a:spLocks noChangeArrowheads="1"/>
          </p:cNvSpPr>
          <p:nvPr/>
        </p:nvSpPr>
        <p:spPr bwMode="auto">
          <a:xfrm>
            <a:off x="7096125" y="3429001"/>
            <a:ext cx="101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B b ?</a:t>
            </a:r>
          </a:p>
        </p:txBody>
      </p:sp>
      <p:sp>
        <p:nvSpPr>
          <p:cNvPr id="18446" name="Text Box 17"/>
          <p:cNvSpPr txBox="1">
            <a:spLocks noChangeArrowheads="1"/>
          </p:cNvSpPr>
          <p:nvPr/>
        </p:nvSpPr>
        <p:spPr bwMode="auto">
          <a:xfrm>
            <a:off x="4595813" y="1071563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Pa</a:t>
            </a:r>
          </a:p>
        </p:txBody>
      </p:sp>
      <p:sp>
        <p:nvSpPr>
          <p:cNvPr id="18447" name="Text Box 18"/>
          <p:cNvSpPr txBox="1">
            <a:spLocks noChangeArrowheads="1"/>
          </p:cNvSpPr>
          <p:nvPr/>
        </p:nvSpPr>
        <p:spPr bwMode="auto">
          <a:xfrm>
            <a:off x="9409114" y="1484313"/>
            <a:ext cx="79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Pb</a:t>
            </a:r>
          </a:p>
        </p:txBody>
      </p:sp>
      <p:sp>
        <p:nvSpPr>
          <p:cNvPr id="18" name="Rectangle 2"/>
          <p:cNvSpPr txBox="1">
            <a:spLocks noRot="1" noChangeArrowheads="1"/>
          </p:cNvSpPr>
          <p:nvPr/>
        </p:nvSpPr>
        <p:spPr>
          <a:xfrm>
            <a:off x="809469" y="285750"/>
            <a:ext cx="9599770" cy="7556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sz="2800" b="1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32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Metoda ekonometrická  - obchodní gravitace - schéma </a:t>
            </a: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47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704537" y="284814"/>
            <a:ext cx="9738610" cy="63709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u="sng" dirty="0">
                <a:solidFill>
                  <a:srgbClr val="008080"/>
                </a:solidFill>
              </a:rPr>
              <a:t>Modelová úloha: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Vypočtěte, v jakém poměru je rozdělována koupěschopná poptávka mezilehlého místa mezi dva sídelní útvary, jestliže 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lokality  a……………………………  20 000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lokality  b……………………………  10 000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Vzdálenost lokality a od mezilehlého místa……     4  km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Vzdálenost lokality b od mezilehlého místa……     6 km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Výpočet: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Ba /Bb   =  20 000/10 000 * (6/4)² = 2*36 /16  = 72/16 = 9/2</a:t>
            </a:r>
          </a:p>
          <a:p>
            <a:r>
              <a:rPr lang="cs-CZ" sz="2400" b="1" u="sng" dirty="0">
                <a:solidFill>
                  <a:srgbClr val="FF0066"/>
                </a:solidFill>
              </a:rPr>
              <a:t>Odp: Koupěschopná poptávka bude rozdělena mezi dvě mezilehlá města v poměru 9 : 2.</a:t>
            </a:r>
            <a:r>
              <a:rPr lang="cs-CZ" sz="2400" b="1" u="sng" dirty="0"/>
              <a:t> </a:t>
            </a:r>
            <a:endParaRPr lang="cs-CZ" sz="2400" b="1" dirty="0"/>
          </a:p>
          <a:p>
            <a:r>
              <a:rPr lang="cs-CZ" sz="2400" b="1" dirty="0">
                <a:solidFill>
                  <a:srgbClr val="008080"/>
                </a:solidFill>
              </a:rPr>
              <a:t>9 dílů pro město a, 2 díly pro město b,</a:t>
            </a:r>
            <a:endParaRPr lang="cs-CZ" sz="2400" b="1" u="sng" dirty="0">
              <a:solidFill>
                <a:srgbClr val="008080"/>
              </a:solidFill>
            </a:endParaRPr>
          </a:p>
          <a:p>
            <a:r>
              <a:rPr lang="cs-CZ" sz="2400" b="1" u="sng" dirty="0">
                <a:solidFill>
                  <a:srgbClr val="008080"/>
                </a:solidFill>
              </a:rPr>
              <a:t>Převedení na procenta: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Město a  -     9/11   =  0,818    cca    </a:t>
            </a:r>
            <a:r>
              <a:rPr lang="cs-CZ" sz="2400" b="1" u="sng" dirty="0">
                <a:solidFill>
                  <a:srgbClr val="008080"/>
                </a:solidFill>
              </a:rPr>
              <a:t>0,82  - 82 %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Město b -      2/11   =  0,181    cca    </a:t>
            </a:r>
            <a:r>
              <a:rPr lang="cs-CZ" sz="2400" b="1" u="sng" dirty="0">
                <a:solidFill>
                  <a:srgbClr val="008080"/>
                </a:solidFill>
              </a:rPr>
              <a:t>0,18 – 18 %</a:t>
            </a:r>
          </a:p>
          <a:p>
            <a:r>
              <a:rPr lang="cs-CZ" sz="2400" b="1" u="sng" dirty="0">
                <a:solidFill>
                  <a:srgbClr val="FF0066"/>
                </a:solidFill>
              </a:rPr>
              <a:t>Odp.: 82 % koupěschopné poptávky mezilehlého místa bude přitahováno k městu a, 18 % k městu b</a:t>
            </a:r>
            <a:r>
              <a:rPr lang="cs-CZ" sz="2400" b="1" u="sng" dirty="0" smtClean="0">
                <a:solidFill>
                  <a:srgbClr val="FF0066"/>
                </a:solidFill>
              </a:rPr>
              <a:t>.</a:t>
            </a:r>
            <a:endParaRPr lang="cs-CZ" b="1" u="sng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4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968736"/>
              </p:ext>
            </p:extLst>
          </p:nvPr>
        </p:nvGraphicFramePr>
        <p:xfrm>
          <a:off x="1779536" y="1369596"/>
          <a:ext cx="4249737" cy="259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Rovnice" r:id="rId3" imgW="1016000" imgH="469900" progId="Equation.3">
                  <p:embed/>
                </p:oleObj>
              </mc:Choice>
              <mc:Fallback>
                <p:oleObj name="Rovnice" r:id="rId3" imgW="1016000" imgH="469900" progId="Equation.3">
                  <p:embed/>
                  <p:pic>
                    <p:nvPicPr>
                      <p:cNvPr id="205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9536" y="1369596"/>
                        <a:ext cx="4249737" cy="2592387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699645" y="280315"/>
            <a:ext cx="762901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3200" b="1" dirty="0" smtClean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Modifikovaný </a:t>
            </a: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vzorec </a:t>
            </a:r>
            <a:r>
              <a:rPr lang="cs-CZ" sz="32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Reillyho</a:t>
            </a: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smtClean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zákona</a:t>
            </a:r>
            <a:endParaRPr lang="cs-CZ" sz="2800" b="1" dirty="0">
              <a:solidFill>
                <a:srgbClr val="FFFF00"/>
              </a:solidFill>
            </a:endParaRPr>
          </a:p>
          <a:p>
            <a:pPr eaLnBrk="0" hangingPunct="0"/>
            <a:endParaRPr lang="cs-CZ" dirty="0"/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1779536" y="4189491"/>
            <a:ext cx="5688012" cy="15859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sz="2000" b="1" dirty="0">
                <a:cs typeface="Times New Roman" pitchFamily="18" charset="0"/>
              </a:rPr>
              <a:t>Q </a:t>
            </a:r>
            <a:r>
              <a:rPr lang="cs-CZ" sz="2000" b="1" baseline="-30000" dirty="0">
                <a:cs typeface="Times New Roman" pitchFamily="18" charset="0"/>
              </a:rPr>
              <a:t>a	</a:t>
            </a:r>
            <a:r>
              <a:rPr lang="cs-CZ" sz="2000" b="1" dirty="0">
                <a:cs typeface="Times New Roman" pitchFamily="18" charset="0"/>
              </a:rPr>
              <a:t>- prodejní plocha místa </a:t>
            </a:r>
            <a:r>
              <a:rPr lang="cs-CZ" sz="2000" b="1" dirty="0" smtClean="0">
                <a:cs typeface="Times New Roman" pitchFamily="18" charset="0"/>
              </a:rPr>
              <a:t>a</a:t>
            </a:r>
            <a:endParaRPr lang="cs-CZ" sz="2000" dirty="0"/>
          </a:p>
          <a:p>
            <a:pPr eaLnBrk="0" hangingPunct="0"/>
            <a:r>
              <a:rPr lang="cs-CZ" sz="2000" b="1" dirty="0">
                <a:cs typeface="Times New Roman" pitchFamily="18" charset="0"/>
              </a:rPr>
              <a:t>Q </a:t>
            </a:r>
            <a:r>
              <a:rPr lang="cs-CZ" sz="2000" b="1" baseline="-30000" dirty="0">
                <a:cs typeface="Times New Roman" pitchFamily="18" charset="0"/>
              </a:rPr>
              <a:t>b</a:t>
            </a:r>
            <a:r>
              <a:rPr lang="cs-CZ" sz="2000" b="1" dirty="0">
                <a:cs typeface="Times New Roman" pitchFamily="18" charset="0"/>
              </a:rPr>
              <a:t> 	- prodejní plocha místa </a:t>
            </a:r>
            <a:r>
              <a:rPr lang="cs-CZ" sz="2000" b="1" dirty="0" smtClean="0">
                <a:cs typeface="Times New Roman" pitchFamily="18" charset="0"/>
              </a:rPr>
              <a:t>b</a:t>
            </a:r>
            <a:endParaRPr lang="cs-CZ" sz="2000" dirty="0"/>
          </a:p>
          <a:p>
            <a:pPr eaLnBrk="0" hangingPunct="0"/>
            <a:r>
              <a:rPr lang="cs-CZ" sz="2000" b="1" dirty="0">
                <a:cs typeface="Times New Roman" pitchFamily="18" charset="0"/>
              </a:rPr>
              <a:t>T </a:t>
            </a:r>
            <a:r>
              <a:rPr lang="cs-CZ" sz="2000" b="1" baseline="-30000" dirty="0">
                <a:cs typeface="Times New Roman" pitchFamily="18" charset="0"/>
              </a:rPr>
              <a:t>a</a:t>
            </a:r>
            <a:r>
              <a:rPr lang="cs-CZ" sz="2000" b="1" dirty="0">
                <a:cs typeface="Times New Roman" pitchFamily="18" charset="0"/>
              </a:rPr>
              <a:t> 	- doba jízdy autem do místa </a:t>
            </a:r>
            <a:r>
              <a:rPr lang="cs-CZ" sz="2000" b="1" dirty="0" smtClean="0">
                <a:cs typeface="Times New Roman" pitchFamily="18" charset="0"/>
              </a:rPr>
              <a:t>a</a:t>
            </a:r>
            <a:endParaRPr lang="cs-CZ" sz="2000" dirty="0"/>
          </a:p>
          <a:p>
            <a:pPr eaLnBrk="0" hangingPunct="0"/>
            <a:r>
              <a:rPr lang="cs-CZ" sz="2000" b="1" dirty="0">
                <a:cs typeface="Times New Roman" pitchFamily="18" charset="0"/>
              </a:rPr>
              <a:t>T </a:t>
            </a:r>
            <a:r>
              <a:rPr lang="cs-CZ" sz="2000" b="1" baseline="-30000" dirty="0">
                <a:cs typeface="Times New Roman" pitchFamily="18" charset="0"/>
              </a:rPr>
              <a:t>b</a:t>
            </a:r>
            <a:r>
              <a:rPr lang="cs-CZ" sz="2000" b="1" dirty="0">
                <a:cs typeface="Times New Roman" pitchFamily="18" charset="0"/>
              </a:rPr>
              <a:t> 	- doba jízdy autem do místa b.</a:t>
            </a:r>
            <a:endParaRPr lang="cs-CZ" sz="20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5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5"/>
          <p:cNvSpPr txBox="1">
            <a:spLocks noChangeArrowheads="1"/>
          </p:cNvSpPr>
          <p:nvPr/>
        </p:nvSpPr>
        <p:spPr bwMode="auto">
          <a:xfrm>
            <a:off x="1091159" y="1524782"/>
            <a:ext cx="8064500" cy="41052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Modelová úloha:</a:t>
            </a:r>
          </a:p>
          <a:p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 jakém poměru je rozdělována koupěschopná poptávka  mezilehlého místa k nákupnímu místu a a b, jestliže: (vyjádřete v %)</a:t>
            </a:r>
          </a:p>
          <a:p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 a…………………..3 000 m</a:t>
            </a:r>
            <a:r>
              <a:rPr lang="cs-CZ" sz="2400" b="1" baseline="300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sz="24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 b…………………..2 800 m</a:t>
            </a:r>
            <a:r>
              <a:rPr lang="cs-CZ" sz="2400" b="1" baseline="300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sz="24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Ta………………….. 15 min</a:t>
            </a:r>
          </a:p>
          <a:p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b…………………. 20 min</a:t>
            </a:r>
            <a:endParaRPr lang="cs-CZ" sz="2400" b="1" u="sng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Výpočet:</a:t>
            </a:r>
            <a:endParaRPr lang="cs-CZ" sz="24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Ba/B b= 3000/2800* (20/15)</a:t>
            </a:r>
            <a:r>
              <a:rPr lang="cs-CZ" sz="2400" b="1" baseline="300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cs-CZ" sz="2400" b="1" dirty="0">
                <a:solidFill>
                  <a:srgbClr val="FF0066"/>
                </a:solidFill>
              </a:rPr>
              <a:t>???</a:t>
            </a:r>
            <a:endParaRPr lang="cs-CZ" sz="2400" b="1" u="sng" dirty="0">
              <a:solidFill>
                <a:srgbClr val="FF0066"/>
              </a:solidFill>
            </a:endParaRPr>
          </a:p>
          <a:p>
            <a:endParaRPr lang="cs-CZ" sz="2000" dirty="0">
              <a:solidFill>
                <a:srgbClr val="FF0066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15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524001" y="189030"/>
            <a:ext cx="8385175" cy="143192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 smtClean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Výpočet </a:t>
            </a: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hraničního bodu od města b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603099"/>
              </p:ext>
            </p:extLst>
          </p:nvPr>
        </p:nvGraphicFramePr>
        <p:xfrm>
          <a:off x="2351088" y="1844676"/>
          <a:ext cx="2952750" cy="199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Rovnice" r:id="rId3" imgW="862851" imgH="634449" progId="Equation.3">
                  <p:embed/>
                </p:oleObj>
              </mc:Choice>
              <mc:Fallback>
                <p:oleObj name="Rovnice" r:id="rId3" imgW="862851" imgH="634449" progId="Equation.3">
                  <p:embed/>
                  <p:pic>
                    <p:nvPicPr>
                      <p:cNvPr id="307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1844676"/>
                        <a:ext cx="2952750" cy="1992313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2079340" y="4578012"/>
            <a:ext cx="6048375" cy="12001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/>
              <a:t>H b	     - hraniční bod spádové oblasti </a:t>
            </a:r>
          </a:p>
          <a:p>
            <a:r>
              <a:rPr lang="cs-CZ" sz="2400" b="1" dirty="0"/>
              <a:t>D a b	     - vzdálenost mezi dvěma místy </a:t>
            </a:r>
          </a:p>
          <a:p>
            <a:r>
              <a:rPr lang="cs-CZ" sz="2400" b="1" dirty="0"/>
              <a:t>P a, P b      - počet obyvatel místa </a:t>
            </a:r>
            <a:r>
              <a:rPr lang="cs-CZ" sz="2400" b="1" dirty="0" smtClean="0"/>
              <a:t>a, </a:t>
            </a:r>
            <a:r>
              <a:rPr lang="cs-CZ" sz="2400" b="1" dirty="0"/>
              <a:t>b.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val 4"/>
          <p:cNvSpPr>
            <a:spLocks noChangeArrowheads="1"/>
          </p:cNvSpPr>
          <p:nvPr/>
        </p:nvSpPr>
        <p:spPr bwMode="auto">
          <a:xfrm>
            <a:off x="1524000" y="1889645"/>
            <a:ext cx="2770188" cy="280828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2531" name="Oval 5"/>
          <p:cNvSpPr>
            <a:spLocks noChangeArrowheads="1"/>
          </p:cNvSpPr>
          <p:nvPr/>
        </p:nvSpPr>
        <p:spPr bwMode="auto">
          <a:xfrm>
            <a:off x="7535864" y="3141664"/>
            <a:ext cx="2663825" cy="172878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2532" name="Text Box 6"/>
          <p:cNvSpPr txBox="1">
            <a:spLocks noChangeArrowheads="1"/>
          </p:cNvSpPr>
          <p:nvPr/>
        </p:nvSpPr>
        <p:spPr bwMode="auto">
          <a:xfrm>
            <a:off x="2351088" y="2924175"/>
            <a:ext cx="863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008080"/>
                </a:solidFill>
              </a:rPr>
              <a:t>a</a:t>
            </a:r>
          </a:p>
        </p:txBody>
      </p:sp>
      <p:sp>
        <p:nvSpPr>
          <p:cNvPr id="22533" name="Text Box 8"/>
          <p:cNvSpPr txBox="1">
            <a:spLocks noChangeArrowheads="1"/>
          </p:cNvSpPr>
          <p:nvPr/>
        </p:nvSpPr>
        <p:spPr bwMode="auto">
          <a:xfrm>
            <a:off x="8472488" y="3716339"/>
            <a:ext cx="863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chemeClr val="bg1"/>
                </a:solidFill>
              </a:rPr>
              <a:t>  </a:t>
            </a:r>
            <a:r>
              <a:rPr lang="cs-CZ" sz="3200" b="1" dirty="0">
                <a:solidFill>
                  <a:srgbClr val="008080"/>
                </a:solidFill>
              </a:rPr>
              <a:t>b</a:t>
            </a:r>
          </a:p>
        </p:txBody>
      </p:sp>
      <p:sp>
        <p:nvSpPr>
          <p:cNvPr id="22534" name="Line 9"/>
          <p:cNvSpPr>
            <a:spLocks noChangeShapeType="1"/>
          </p:cNvSpPr>
          <p:nvPr/>
        </p:nvSpPr>
        <p:spPr bwMode="auto">
          <a:xfrm>
            <a:off x="4144733" y="5909332"/>
            <a:ext cx="3168650" cy="7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22535" name="Line 10"/>
          <p:cNvSpPr>
            <a:spLocks noChangeShapeType="1"/>
          </p:cNvSpPr>
          <p:nvPr/>
        </p:nvSpPr>
        <p:spPr bwMode="auto">
          <a:xfrm>
            <a:off x="5729058" y="3438525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22536" name="Text Box 11"/>
          <p:cNvSpPr txBox="1">
            <a:spLocks noChangeArrowheads="1"/>
          </p:cNvSpPr>
          <p:nvPr/>
        </p:nvSpPr>
        <p:spPr bwMode="auto">
          <a:xfrm>
            <a:off x="5808663" y="4797425"/>
            <a:ext cx="100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H a b</a:t>
            </a:r>
          </a:p>
        </p:txBody>
      </p:sp>
      <p:sp>
        <p:nvSpPr>
          <p:cNvPr id="22537" name="Line 13"/>
          <p:cNvSpPr>
            <a:spLocks noChangeShapeType="1"/>
          </p:cNvSpPr>
          <p:nvPr/>
        </p:nvSpPr>
        <p:spPr bwMode="auto">
          <a:xfrm flipH="1" flipV="1">
            <a:off x="4714594" y="3407056"/>
            <a:ext cx="1003811" cy="52676"/>
          </a:xfrm>
          <a:prstGeom prst="line">
            <a:avLst/>
          </a:prstGeom>
          <a:noFill/>
          <a:ln w="76200">
            <a:solidFill>
              <a:srgbClr val="66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2538" name="Line 14"/>
          <p:cNvSpPr>
            <a:spLocks noChangeShapeType="1"/>
          </p:cNvSpPr>
          <p:nvPr/>
        </p:nvSpPr>
        <p:spPr bwMode="auto">
          <a:xfrm>
            <a:off x="5718405" y="4490874"/>
            <a:ext cx="1594977" cy="10037"/>
          </a:xfrm>
          <a:prstGeom prst="line">
            <a:avLst/>
          </a:prstGeom>
          <a:noFill/>
          <a:ln w="76200">
            <a:solidFill>
              <a:srgbClr val="66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2539" name="Text Box 15"/>
          <p:cNvSpPr txBox="1">
            <a:spLocks noChangeArrowheads="1"/>
          </p:cNvSpPr>
          <p:nvPr/>
        </p:nvSpPr>
        <p:spPr bwMode="auto">
          <a:xfrm>
            <a:off x="584617" y="260351"/>
            <a:ext cx="8751471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 smtClean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 </a:t>
            </a: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zlomu koupěschopné poptávky </a:t>
            </a:r>
            <a:r>
              <a:rPr lang="cs-CZ" sz="32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3200" b="1" baseline="-25000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(hraničního bodu) - schéma</a:t>
            </a:r>
          </a:p>
          <a:p>
            <a:pPr>
              <a:spcBef>
                <a:spcPct val="50000"/>
              </a:spcBef>
            </a:pPr>
            <a:endParaRPr lang="cs-CZ" sz="2400" b="1" dirty="0"/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2380575" y="5109744"/>
            <a:ext cx="1764159" cy="147875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cs-CZ" b="1" dirty="0">
                <a:solidFill>
                  <a:srgbClr val="FF0000"/>
                </a:solidFill>
              </a:rPr>
              <a:t>Ostrava </a:t>
            </a:r>
          </a:p>
        </p:txBody>
      </p:sp>
      <p:sp>
        <p:nvSpPr>
          <p:cNvPr id="13" name="Oval 5"/>
          <p:cNvSpPr>
            <a:spLocks noChangeArrowheads="1"/>
          </p:cNvSpPr>
          <p:nvPr/>
        </p:nvSpPr>
        <p:spPr bwMode="auto">
          <a:xfrm>
            <a:off x="7337718" y="5463480"/>
            <a:ext cx="1833786" cy="112502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cs-CZ" b="1" dirty="0">
                <a:solidFill>
                  <a:srgbClr val="FF0000"/>
                </a:solidFill>
              </a:rPr>
              <a:t>Karviná </a:t>
            </a: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4376738" y="3941764"/>
            <a:ext cx="3168650" cy="7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 flipH="1" flipV="1">
            <a:off x="3922431" y="5254626"/>
            <a:ext cx="1584325" cy="71437"/>
          </a:xfrm>
          <a:prstGeom prst="line">
            <a:avLst/>
          </a:prstGeom>
          <a:noFill/>
          <a:ln w="76200">
            <a:solidFill>
              <a:srgbClr val="66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5421313" y="6490100"/>
            <a:ext cx="1079500" cy="0"/>
          </a:xfrm>
          <a:prstGeom prst="line">
            <a:avLst/>
          </a:prstGeom>
          <a:noFill/>
          <a:ln w="76200">
            <a:solidFill>
              <a:srgbClr val="66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5506755" y="5410600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20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1122885" y="838133"/>
            <a:ext cx="8135937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 </a:t>
            </a:r>
            <a:endParaRPr lang="cs-CZ" sz="2400" b="1" dirty="0" smtClean="0">
              <a:solidFill>
                <a:srgbClr val="008080"/>
              </a:solidFill>
            </a:endParaRPr>
          </a:p>
          <a:p>
            <a:r>
              <a:rPr lang="cs-CZ" sz="2400" b="1" dirty="0" smtClean="0">
                <a:solidFill>
                  <a:srgbClr val="008080"/>
                </a:solidFill>
              </a:rPr>
              <a:t>Vypočtěte </a:t>
            </a:r>
            <a:r>
              <a:rPr lang="cs-CZ" sz="2400" b="1" dirty="0">
                <a:solidFill>
                  <a:srgbClr val="008080"/>
                </a:solidFill>
              </a:rPr>
              <a:t>bod zlomu koupěschopné poptávky mezi dvěma městy, jestliže: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lokality a……………………100 000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lokality b…… ……………    40 000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Vzdálenost obou lokalit………   …………… 20 km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H b = 20 / 1+ </a:t>
            </a:r>
            <a:r>
              <a:rPr lang="cs-CZ" sz="2400" b="1" dirty="0">
                <a:solidFill>
                  <a:srgbClr val="008080"/>
                </a:solidFill>
                <a:sym typeface="Symbol" pitchFamily="18" charset="2"/>
              </a:rPr>
              <a:t></a:t>
            </a:r>
            <a:r>
              <a:rPr lang="cs-CZ" sz="2400" b="1" dirty="0">
                <a:solidFill>
                  <a:srgbClr val="008080"/>
                </a:solidFill>
              </a:rPr>
              <a:t> 100 000/40 000 = 20/1+ </a:t>
            </a:r>
            <a:r>
              <a:rPr lang="cs-CZ" sz="2400" b="1" dirty="0">
                <a:solidFill>
                  <a:srgbClr val="008080"/>
                </a:solidFill>
                <a:sym typeface="Symbol" pitchFamily="18" charset="2"/>
              </a:rPr>
              <a:t></a:t>
            </a:r>
            <a:r>
              <a:rPr lang="cs-CZ" sz="2400" b="1" dirty="0">
                <a:solidFill>
                  <a:srgbClr val="008080"/>
                </a:solidFill>
              </a:rPr>
              <a:t>2,5 =20/1+1,58 = 20/2,58 =   </a:t>
            </a:r>
            <a:r>
              <a:rPr lang="cs-CZ" sz="2400" b="1" u="sng" dirty="0">
                <a:solidFill>
                  <a:srgbClr val="008080"/>
                </a:solidFill>
              </a:rPr>
              <a:t>7,75 km</a:t>
            </a:r>
          </a:p>
          <a:p>
            <a:endParaRPr lang="cs-CZ" sz="2400" b="1" dirty="0">
              <a:solidFill>
                <a:schemeClr val="bg1"/>
              </a:solidFill>
            </a:endParaRPr>
          </a:p>
          <a:p>
            <a:r>
              <a:rPr lang="cs-CZ" sz="2400" b="1" u="sng" dirty="0">
                <a:solidFill>
                  <a:srgbClr val="FF0066"/>
                </a:solidFill>
              </a:rPr>
              <a:t>Odp.: Bod zlomu koupěschopné poptávky mezi městem a a městem b se nachází na 7,75 km od města b.</a:t>
            </a:r>
          </a:p>
          <a:p>
            <a:endParaRPr lang="cs-CZ" sz="2400" b="1" u="sng" dirty="0">
              <a:solidFill>
                <a:srgbClr val="FF0066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93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71732" y="304435"/>
            <a:ext cx="8385175" cy="808038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 smtClean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Pravděpodobnostní </a:t>
            </a: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</a:t>
            </a:r>
          </a:p>
        </p:txBody>
      </p:sp>
      <p:sp>
        <p:nvSpPr>
          <p:cNvPr id="2765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484574" y="1581517"/>
            <a:ext cx="8450262" cy="4369578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008080"/>
                </a:solidFill>
              </a:rPr>
              <a:t>   Poukazuje na stochastický charakter zkoumaných jevů – pravděpodobnost nákupů.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b="1" dirty="0" smtClean="0">
              <a:solidFill>
                <a:srgbClr val="008080"/>
              </a:solidFill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   Huffův pravděpodobnostní model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008080"/>
                </a:solidFill>
              </a:rPr>
              <a:t>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008080"/>
                </a:solidFill>
              </a:rPr>
              <a:t>   Je založen na teorii pravděpodobnosti. Model zjišťuje, jaká je pravděpodobnost, že zákazník navštíví právě to nákupní místo.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73428" y="1315132"/>
            <a:ext cx="358775" cy="288925"/>
          </a:xfrm>
          <a:prstGeom prst="rightArrow">
            <a:avLst>
              <a:gd name="adj1" fmla="val 50000"/>
              <a:gd name="adj2" fmla="val 31044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573428" y="4143376"/>
            <a:ext cx="358775" cy="288925"/>
          </a:xfrm>
          <a:prstGeom prst="rightArrow">
            <a:avLst>
              <a:gd name="adj1" fmla="val 50000"/>
              <a:gd name="adj2" fmla="val 31044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07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3369652"/>
            <a:ext cx="4806091" cy="10494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Cílem přednášky je seznámení </a:t>
            </a:r>
            <a:endParaRPr lang="cs-CZ" sz="2400" b="1" dirty="0" smtClean="0">
              <a:solidFill>
                <a:srgbClr val="008080"/>
              </a:solidFill>
            </a:endParaRPr>
          </a:p>
          <a:p>
            <a:pPr marL="0" indent="0" algn="ctr">
              <a:buNone/>
            </a:pPr>
            <a:r>
              <a:rPr lang="cs-CZ" sz="2400" b="1" dirty="0" smtClean="0">
                <a:solidFill>
                  <a:srgbClr val="008080"/>
                </a:solidFill>
              </a:rPr>
              <a:t>s </a:t>
            </a:r>
            <a:r>
              <a:rPr lang="cs-CZ" sz="2400" b="1" dirty="0">
                <a:solidFill>
                  <a:srgbClr val="008080"/>
                </a:solidFill>
              </a:rPr>
              <a:t>metodami územní a tržní analýzy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808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2299049"/>
            <a:ext cx="35772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/>
              <a:t>Územní a tržní analýza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81201" y="244475"/>
            <a:ext cx="8385175" cy="1023938"/>
          </a:xfrm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vzorec</a:t>
            </a:r>
            <a:r>
              <a:rPr lang="cs-CZ" sz="3200" dirty="0" smtClean="0"/>
              <a:t>:</a:t>
            </a:r>
            <a:endParaRPr lang="cs-CZ" sz="3200" dirty="0"/>
          </a:p>
        </p:txBody>
      </p:sp>
      <p:pic>
        <p:nvPicPr>
          <p:cNvPr id="2662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03388" y="1372994"/>
            <a:ext cx="3313112" cy="2227262"/>
          </a:xfrm>
          <a:solidFill>
            <a:schemeClr val="accent6">
              <a:lumMod val="20000"/>
              <a:lumOff val="80000"/>
            </a:schemeClr>
          </a:solidFill>
        </p:spPr>
      </p:pic>
      <p:sp>
        <p:nvSpPr>
          <p:cNvPr id="26628" name="Text Box 6"/>
          <p:cNvSpPr txBox="1">
            <a:spLocks noChangeArrowheads="1"/>
          </p:cNvSpPr>
          <p:nvPr/>
        </p:nvSpPr>
        <p:spPr bwMode="auto">
          <a:xfrm>
            <a:off x="1703388" y="3716339"/>
            <a:ext cx="8640762" cy="22467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66FF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 dirty="0"/>
              <a:t>P(C i j)  - pravděpodobnost, že zákazník z místa  C i navštíví místo S </a:t>
            </a:r>
            <a:r>
              <a:rPr lang="cs-CZ" sz="2000" b="1" dirty="0" smtClean="0"/>
              <a:t>j</a:t>
            </a:r>
            <a:endParaRPr lang="cs-CZ" sz="2000" b="1" dirty="0"/>
          </a:p>
          <a:p>
            <a:r>
              <a:rPr lang="cs-CZ" sz="2000" b="1" dirty="0"/>
              <a:t>S j         - přitažlivost místa  S j daná prodejní plochou v místě  S </a:t>
            </a:r>
            <a:r>
              <a:rPr lang="cs-CZ" sz="2000" b="1" dirty="0" smtClean="0"/>
              <a:t>j</a:t>
            </a:r>
            <a:endParaRPr lang="cs-CZ" sz="2000" b="1" dirty="0"/>
          </a:p>
          <a:p>
            <a:r>
              <a:rPr lang="cs-CZ" sz="2000" b="1" dirty="0"/>
              <a:t>T i j </a:t>
            </a:r>
            <a:r>
              <a:rPr lang="cs-CZ" sz="2000" b="1" dirty="0" smtClean="0"/>
              <a:t>      - </a:t>
            </a:r>
            <a:r>
              <a:rPr lang="cs-CZ" sz="2000" b="1" dirty="0"/>
              <a:t>vzdálenost mezi místem C i  a místem S </a:t>
            </a:r>
            <a:r>
              <a:rPr lang="cs-CZ" sz="2000" b="1" dirty="0" smtClean="0"/>
              <a:t>j</a:t>
            </a:r>
            <a:endParaRPr lang="cs-CZ" sz="2000" b="1" dirty="0"/>
          </a:p>
          <a:p>
            <a:r>
              <a:rPr lang="cs-CZ" sz="2000" b="1" dirty="0" smtClean="0"/>
              <a:t>N           - </a:t>
            </a:r>
            <a:r>
              <a:rPr lang="cs-CZ" sz="2000" b="1" dirty="0"/>
              <a:t>počet možných míst nákupů  S j v okolí C </a:t>
            </a:r>
            <a:r>
              <a:rPr lang="cs-CZ" sz="2000" b="1" dirty="0" smtClean="0"/>
              <a:t>i</a:t>
            </a:r>
            <a:endParaRPr lang="cs-CZ" sz="2000" b="1" dirty="0"/>
          </a:p>
          <a:p>
            <a:r>
              <a:rPr lang="cs-CZ" sz="2000" b="1" dirty="0"/>
              <a:t>a           - parametr  vyjadřující ochotu zákazníka překonat určitou   vzdálenost   (vynaložit čas  na   její překonání), stanovený empiricky pro jednotlivé druhy zboží, resp. nákupy   (dle frekvence poptávky: 2-3).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65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val 4"/>
          <p:cNvSpPr>
            <a:spLocks noChangeArrowheads="1"/>
          </p:cNvSpPr>
          <p:nvPr/>
        </p:nvSpPr>
        <p:spPr bwMode="auto">
          <a:xfrm>
            <a:off x="2424114" y="2276475"/>
            <a:ext cx="2016125" cy="172878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3000375" y="2852738"/>
            <a:ext cx="863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>
                <a:solidFill>
                  <a:srgbClr val="008080"/>
                </a:solidFill>
              </a:rPr>
              <a:t>Cij</a:t>
            </a: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2279650" y="4365625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P (</a:t>
            </a:r>
            <a:r>
              <a:rPr lang="cs-CZ" sz="3200" b="1" dirty="0" err="1"/>
              <a:t>Cij</a:t>
            </a:r>
            <a:r>
              <a:rPr lang="cs-CZ" sz="3200" b="1" dirty="0"/>
              <a:t>) ?</a:t>
            </a:r>
          </a:p>
        </p:txBody>
      </p:sp>
      <p:sp>
        <p:nvSpPr>
          <p:cNvPr id="25605" name="Line 7"/>
          <p:cNvSpPr>
            <a:spLocks noChangeShapeType="1"/>
          </p:cNvSpPr>
          <p:nvPr/>
        </p:nvSpPr>
        <p:spPr bwMode="auto">
          <a:xfrm flipV="1">
            <a:off x="4656139" y="1196976"/>
            <a:ext cx="2592387" cy="12239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06" name="Line 8"/>
          <p:cNvSpPr>
            <a:spLocks noChangeShapeType="1"/>
          </p:cNvSpPr>
          <p:nvPr/>
        </p:nvSpPr>
        <p:spPr bwMode="auto">
          <a:xfrm flipV="1">
            <a:off x="4727575" y="2924176"/>
            <a:ext cx="2160588" cy="288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07" name="Line 9"/>
          <p:cNvSpPr>
            <a:spLocks noChangeShapeType="1"/>
          </p:cNvSpPr>
          <p:nvPr/>
        </p:nvSpPr>
        <p:spPr bwMode="auto">
          <a:xfrm flipV="1">
            <a:off x="4079875" y="1052513"/>
            <a:ext cx="647700" cy="10080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08" name="Line 10"/>
          <p:cNvSpPr>
            <a:spLocks noChangeShapeType="1"/>
          </p:cNvSpPr>
          <p:nvPr/>
        </p:nvSpPr>
        <p:spPr bwMode="auto">
          <a:xfrm>
            <a:off x="4511675" y="3716339"/>
            <a:ext cx="4032250" cy="4333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09" name="Line 11"/>
          <p:cNvSpPr>
            <a:spLocks noChangeShapeType="1"/>
          </p:cNvSpPr>
          <p:nvPr/>
        </p:nvSpPr>
        <p:spPr bwMode="auto">
          <a:xfrm>
            <a:off x="4008438" y="4005264"/>
            <a:ext cx="2374900" cy="2447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10" name="Text Box 12"/>
          <p:cNvSpPr txBox="1">
            <a:spLocks noChangeArrowheads="1"/>
          </p:cNvSpPr>
          <p:nvPr/>
        </p:nvSpPr>
        <p:spPr bwMode="auto">
          <a:xfrm>
            <a:off x="3287714" y="1196975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Ti1</a:t>
            </a:r>
          </a:p>
        </p:txBody>
      </p:sp>
      <p:sp>
        <p:nvSpPr>
          <p:cNvPr id="25611" name="Text Box 13"/>
          <p:cNvSpPr txBox="1">
            <a:spLocks noChangeArrowheads="1"/>
          </p:cNvSpPr>
          <p:nvPr/>
        </p:nvSpPr>
        <p:spPr bwMode="auto">
          <a:xfrm>
            <a:off x="4943476" y="1412875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Ti2</a:t>
            </a:r>
          </a:p>
        </p:txBody>
      </p:sp>
      <p:sp>
        <p:nvSpPr>
          <p:cNvPr id="25612" name="Text Box 14"/>
          <p:cNvSpPr txBox="1">
            <a:spLocks noChangeArrowheads="1"/>
          </p:cNvSpPr>
          <p:nvPr/>
        </p:nvSpPr>
        <p:spPr bwMode="auto">
          <a:xfrm>
            <a:off x="5448301" y="2492375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Ti3</a:t>
            </a:r>
          </a:p>
        </p:txBody>
      </p:sp>
      <p:sp>
        <p:nvSpPr>
          <p:cNvPr id="25613" name="Text Box 15"/>
          <p:cNvSpPr txBox="1">
            <a:spLocks noChangeArrowheads="1"/>
          </p:cNvSpPr>
          <p:nvPr/>
        </p:nvSpPr>
        <p:spPr bwMode="auto">
          <a:xfrm>
            <a:off x="6527801" y="3357563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Ti4</a:t>
            </a:r>
          </a:p>
        </p:txBody>
      </p:sp>
      <p:sp>
        <p:nvSpPr>
          <p:cNvPr id="25614" name="Text Box 16"/>
          <p:cNvSpPr txBox="1">
            <a:spLocks noChangeArrowheads="1"/>
          </p:cNvSpPr>
          <p:nvPr/>
        </p:nvSpPr>
        <p:spPr bwMode="auto">
          <a:xfrm>
            <a:off x="5519739" y="4941888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Tin</a:t>
            </a:r>
          </a:p>
        </p:txBody>
      </p:sp>
      <p:sp>
        <p:nvSpPr>
          <p:cNvPr id="25615" name="Line 17"/>
          <p:cNvSpPr>
            <a:spLocks noChangeShapeType="1"/>
          </p:cNvSpPr>
          <p:nvPr/>
        </p:nvSpPr>
        <p:spPr bwMode="auto">
          <a:xfrm flipH="1">
            <a:off x="6600826" y="4652964"/>
            <a:ext cx="1008063" cy="1152525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16" name="Text Box 18"/>
          <p:cNvSpPr txBox="1">
            <a:spLocks noChangeArrowheads="1"/>
          </p:cNvSpPr>
          <p:nvPr/>
        </p:nvSpPr>
        <p:spPr bwMode="auto">
          <a:xfrm>
            <a:off x="4727576" y="260351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S1</a:t>
            </a:r>
          </a:p>
        </p:txBody>
      </p:sp>
      <p:sp>
        <p:nvSpPr>
          <p:cNvPr id="25617" name="Text Box 19"/>
          <p:cNvSpPr txBox="1">
            <a:spLocks noChangeArrowheads="1"/>
          </p:cNvSpPr>
          <p:nvPr/>
        </p:nvSpPr>
        <p:spPr bwMode="auto">
          <a:xfrm>
            <a:off x="7319964" y="981076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S2</a:t>
            </a:r>
          </a:p>
        </p:txBody>
      </p:sp>
      <p:sp>
        <p:nvSpPr>
          <p:cNvPr id="25618" name="Text Box 20"/>
          <p:cNvSpPr txBox="1">
            <a:spLocks noChangeArrowheads="1"/>
          </p:cNvSpPr>
          <p:nvPr/>
        </p:nvSpPr>
        <p:spPr bwMode="auto">
          <a:xfrm>
            <a:off x="7319964" y="2708276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S3</a:t>
            </a:r>
          </a:p>
        </p:txBody>
      </p:sp>
      <p:sp>
        <p:nvSpPr>
          <p:cNvPr id="25619" name="Text Box 21"/>
          <p:cNvSpPr txBox="1">
            <a:spLocks noChangeArrowheads="1"/>
          </p:cNvSpPr>
          <p:nvPr/>
        </p:nvSpPr>
        <p:spPr bwMode="auto">
          <a:xfrm>
            <a:off x="8688389" y="4005264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S4</a:t>
            </a:r>
          </a:p>
        </p:txBody>
      </p:sp>
      <p:sp>
        <p:nvSpPr>
          <p:cNvPr id="25620" name="Text Box 22"/>
          <p:cNvSpPr txBox="1">
            <a:spLocks noChangeArrowheads="1"/>
          </p:cNvSpPr>
          <p:nvPr/>
        </p:nvSpPr>
        <p:spPr bwMode="auto">
          <a:xfrm>
            <a:off x="6672264" y="6237289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Sn</a:t>
            </a:r>
          </a:p>
        </p:txBody>
      </p:sp>
      <p:sp>
        <p:nvSpPr>
          <p:cNvPr id="25621" name="Text Box 23"/>
          <p:cNvSpPr txBox="1">
            <a:spLocks noChangeArrowheads="1"/>
          </p:cNvSpPr>
          <p:nvPr/>
        </p:nvSpPr>
        <p:spPr bwMode="auto">
          <a:xfrm>
            <a:off x="406401" y="107940"/>
            <a:ext cx="45370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>
                <a:solidFill>
                  <a:srgbClr val="008080"/>
                </a:solidFill>
              </a:rPr>
              <a:t>Schematické znázornění modelu </a:t>
            </a: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26035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73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5"/>
          <p:cNvSpPr txBox="1">
            <a:spLocks noChangeArrowheads="1"/>
          </p:cNvSpPr>
          <p:nvPr/>
        </p:nvSpPr>
        <p:spPr bwMode="auto">
          <a:xfrm>
            <a:off x="134912" y="362341"/>
            <a:ext cx="10328223" cy="63232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 Vypočtěte pravděpodobnost nákupů v jednotlivých nákupních místech, které má zákazník k výběru: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a =  2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Ti </a:t>
            </a:r>
            <a:r>
              <a:rPr lang="cs-CZ" sz="2400" b="1" baseline="-25000" dirty="0">
                <a:solidFill>
                  <a:srgbClr val="008080"/>
                </a:solidFill>
              </a:rPr>
              <a:t>1</a:t>
            </a:r>
            <a:r>
              <a:rPr lang="cs-CZ" sz="2400" b="1" dirty="0">
                <a:solidFill>
                  <a:srgbClr val="008080"/>
                </a:solidFill>
              </a:rPr>
              <a:t> =  3 km  S</a:t>
            </a:r>
            <a:r>
              <a:rPr lang="cs-CZ" sz="2400" b="1" baseline="-25000" dirty="0">
                <a:solidFill>
                  <a:srgbClr val="008080"/>
                </a:solidFill>
              </a:rPr>
              <a:t>1</a:t>
            </a:r>
            <a:r>
              <a:rPr lang="cs-CZ" sz="2400" b="1" dirty="0">
                <a:solidFill>
                  <a:srgbClr val="008080"/>
                </a:solidFill>
              </a:rPr>
              <a:t>=   1 100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  prodejní plochy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Ti </a:t>
            </a:r>
            <a:r>
              <a:rPr lang="cs-CZ" sz="2400" b="1" baseline="-25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=  4 km  S</a:t>
            </a:r>
            <a:r>
              <a:rPr lang="cs-CZ" sz="2400" b="1" baseline="-25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=   1 300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  prodejní plochy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Ti </a:t>
            </a:r>
            <a:r>
              <a:rPr lang="cs-CZ" sz="2400" b="1" baseline="-25000" dirty="0">
                <a:solidFill>
                  <a:srgbClr val="008080"/>
                </a:solidFill>
              </a:rPr>
              <a:t>3</a:t>
            </a:r>
            <a:r>
              <a:rPr lang="cs-CZ" sz="2400" b="1" dirty="0">
                <a:solidFill>
                  <a:srgbClr val="008080"/>
                </a:solidFill>
              </a:rPr>
              <a:t> =  3 km  S</a:t>
            </a:r>
            <a:r>
              <a:rPr lang="cs-CZ" sz="2400" b="1" baseline="-25000" dirty="0">
                <a:solidFill>
                  <a:srgbClr val="008080"/>
                </a:solidFill>
              </a:rPr>
              <a:t>3</a:t>
            </a:r>
            <a:r>
              <a:rPr lang="cs-CZ" sz="2400" b="1" dirty="0">
                <a:solidFill>
                  <a:srgbClr val="008080"/>
                </a:solidFill>
              </a:rPr>
              <a:t>=   1 200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  prodejní plochy</a:t>
            </a:r>
          </a:p>
          <a:p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P (Ci</a:t>
            </a:r>
            <a:r>
              <a:rPr lang="cs-CZ" sz="2400" b="1" baseline="-25000" dirty="0">
                <a:solidFill>
                  <a:srgbClr val="008080"/>
                </a:solidFill>
              </a:rPr>
              <a:t>1</a:t>
            </a:r>
            <a:r>
              <a:rPr lang="cs-CZ" sz="2400" b="1" dirty="0">
                <a:solidFill>
                  <a:srgbClr val="008080"/>
                </a:solidFill>
              </a:rPr>
              <a:t> ) = ( 1100/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/ (1100/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+1300/ 4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+ 1200/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=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 =    122,22/ (122,22 + 81,25 + 133,33 =122,22/336,8 = 0,362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            </a:t>
            </a:r>
            <a:r>
              <a:rPr lang="cs-CZ" sz="2400" b="1" u="sng" dirty="0">
                <a:solidFill>
                  <a:srgbClr val="008080"/>
                </a:solidFill>
              </a:rPr>
              <a:t>  cca 36 %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P (C i </a:t>
            </a:r>
            <a:r>
              <a:rPr lang="cs-CZ" sz="2400" b="1" baseline="-25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=  ( 1300/ 4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/ (1100/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+1300/ 4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+ 1200/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=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   =   81,25/336,8 =  0,241 </a:t>
            </a:r>
            <a:r>
              <a:rPr lang="cs-CZ" sz="2400" b="1" u="sng" dirty="0">
                <a:solidFill>
                  <a:srgbClr val="008080"/>
                </a:solidFill>
              </a:rPr>
              <a:t>cca 24 %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P (C i </a:t>
            </a:r>
            <a:r>
              <a:rPr lang="cs-CZ" sz="2400" b="1" baseline="-25000" dirty="0">
                <a:solidFill>
                  <a:srgbClr val="008080"/>
                </a:solidFill>
              </a:rPr>
              <a:t>3</a:t>
            </a:r>
            <a:r>
              <a:rPr lang="cs-CZ" sz="2400" b="1" dirty="0">
                <a:solidFill>
                  <a:srgbClr val="008080"/>
                </a:solidFill>
              </a:rPr>
              <a:t>) =   ( 1200/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/ (1100/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+1300/ 4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+ 1200/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=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=   133,33/336,8 = 0,395  </a:t>
            </a:r>
            <a:r>
              <a:rPr lang="cs-CZ" sz="2400" b="1" u="sng" dirty="0">
                <a:solidFill>
                  <a:srgbClr val="008080"/>
                </a:solidFill>
              </a:rPr>
              <a:t>cca 40 %</a:t>
            </a:r>
          </a:p>
          <a:p>
            <a:r>
              <a:rPr lang="cs-CZ" sz="2000" b="1" u="sng" dirty="0">
                <a:solidFill>
                  <a:srgbClr val="FF0066"/>
                </a:solidFill>
              </a:rPr>
              <a:t>Odp.: První nákupní místo pravděpodobně navštíví 36 % zákazníků, druhé nákupní místo 24 %, třetí nákupní místo cca 40 % .</a:t>
            </a:r>
          </a:p>
          <a:p>
            <a:endParaRPr lang="cs-CZ" sz="2000" dirty="0">
              <a:solidFill>
                <a:srgbClr val="FF0066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38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282826" y="244475"/>
            <a:ext cx="8385175" cy="7366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 smtClean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Odhad </a:t>
            </a: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kupního potenciálu </a:t>
            </a:r>
            <a:b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2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2351089" y="12282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061934" y="1412875"/>
            <a:ext cx="3816350" cy="9350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 smtClean="0">
                <a:solidFill>
                  <a:srgbClr val="008080"/>
                </a:solidFill>
                <a:cs typeface="Times New Roman" pitchFamily="18" charset="0"/>
              </a:rPr>
              <a:t>Obratová metoda . Metoda průměrných prodejů</a:t>
            </a:r>
            <a:endParaRPr lang="cs-CZ" sz="2400" b="1" dirty="0">
              <a:solidFill>
                <a:srgbClr val="008080"/>
              </a:solidFill>
            </a:endParaRPr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1061934" y="2452386"/>
            <a:ext cx="7705725" cy="3046988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228600" algn="l"/>
              </a:tabLst>
            </a:pP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Postup (algoritmus):</a:t>
            </a:r>
            <a:endParaRPr lang="cs-CZ" sz="2400" dirty="0">
              <a:solidFill>
                <a:schemeClr val="bg1"/>
              </a:solidFill>
            </a:endParaRPr>
          </a:p>
          <a:p>
            <a:pPr algn="just" eaLnBrk="0" hangingPunct="0">
              <a:buFontTx/>
              <a:buAutoNum type="arabicPeriod"/>
              <a:tabLst>
                <a:tab pos="228600" algn="l"/>
              </a:tabLst>
            </a:pP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Zjištění očekávaného obratu.</a:t>
            </a:r>
          </a:p>
          <a:p>
            <a:pPr algn="just" eaLnBrk="0" hangingPunct="0">
              <a:tabLst>
                <a:tab pos="228600" algn="l"/>
              </a:tabLst>
            </a:pPr>
            <a:endParaRPr lang="cs-CZ" sz="2400" dirty="0">
              <a:solidFill>
                <a:schemeClr val="bg1"/>
              </a:solidFill>
            </a:endParaRPr>
          </a:p>
          <a:p>
            <a:pPr eaLnBrk="0" hangingPunct="0">
              <a:tabLst>
                <a:tab pos="228600" algn="l"/>
              </a:tabLst>
            </a:pP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2.Korekce zjištěné výše očekávaného obratu mírou realizace výdajů obyvatelstva.</a:t>
            </a:r>
          </a:p>
          <a:p>
            <a:pPr eaLnBrk="0" hangingPunct="0">
              <a:tabLst>
                <a:tab pos="228600" algn="l"/>
              </a:tabLst>
            </a:pPr>
            <a:endParaRPr lang="cs-CZ" sz="2400" b="1" dirty="0">
              <a:solidFill>
                <a:schemeClr val="bg1"/>
              </a:solidFill>
              <a:cs typeface="Times New Roman" pitchFamily="18" charset="0"/>
            </a:endParaRPr>
          </a:p>
          <a:p>
            <a:pPr algn="just"/>
            <a:r>
              <a:rPr lang="cs-CZ" sz="2400" b="1" dirty="0">
                <a:solidFill>
                  <a:schemeClr val="bg1"/>
                </a:solidFill>
              </a:rPr>
              <a:t>3. Porovnání účelné kapacity prodejních ploch se skutečnou kapacitou prodejních ploch</a:t>
            </a:r>
            <a:endParaRPr lang="cs-CZ" sz="2400" dirty="0">
              <a:solidFill>
                <a:schemeClr val="bg1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21538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31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1020476" y="194420"/>
            <a:ext cx="5329238" cy="4572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 smtClean="0">
                <a:solidFill>
                  <a:srgbClr val="008080"/>
                </a:solidFill>
              </a:rPr>
              <a:t>1. </a:t>
            </a:r>
            <a:r>
              <a:rPr lang="cs-CZ" sz="2400" b="1" dirty="0" smtClean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očekávaného obratu</a:t>
            </a:r>
            <a:endParaRPr lang="cs-CZ" sz="24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99" name="Text Box 11"/>
          <p:cNvSpPr txBox="1">
            <a:spLocks noChangeArrowheads="1"/>
          </p:cNvSpPr>
          <p:nvPr/>
        </p:nvSpPr>
        <p:spPr bwMode="auto">
          <a:xfrm>
            <a:off x="1020476" y="908051"/>
            <a:ext cx="3996024" cy="5762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dirty="0">
                <a:solidFill>
                  <a:srgbClr val="000000"/>
                </a:solidFill>
              </a:rPr>
              <a:t>MO</a:t>
            </a:r>
            <a:r>
              <a:rPr lang="cs-CZ" sz="2400" baseline="30000" dirty="0">
                <a:solidFill>
                  <a:srgbClr val="000000"/>
                </a:solidFill>
              </a:rPr>
              <a:t>´</a:t>
            </a:r>
            <a:r>
              <a:rPr lang="cs-CZ" sz="2400" dirty="0">
                <a:solidFill>
                  <a:srgbClr val="000000"/>
                </a:solidFill>
              </a:rPr>
              <a:t> </a:t>
            </a:r>
            <a:r>
              <a:rPr lang="cs-CZ" sz="2400" baseline="-25000" dirty="0">
                <a:solidFill>
                  <a:srgbClr val="000000"/>
                </a:solidFill>
              </a:rPr>
              <a:t>l k </a:t>
            </a:r>
            <a:r>
              <a:rPr lang="cs-CZ" sz="2400" dirty="0">
                <a:solidFill>
                  <a:srgbClr val="000000"/>
                </a:solidFill>
              </a:rPr>
              <a:t>= O </a:t>
            </a:r>
            <a:r>
              <a:rPr lang="cs-CZ" sz="2400" baseline="-25000" dirty="0">
                <a:solidFill>
                  <a:srgbClr val="000000"/>
                </a:solidFill>
              </a:rPr>
              <a:t>l k  * </a:t>
            </a:r>
            <a:r>
              <a:rPr lang="cs-CZ" sz="2400" dirty="0">
                <a:solidFill>
                  <a:srgbClr val="000000"/>
                </a:solidFill>
              </a:rPr>
              <a:t>V </a:t>
            </a:r>
            <a:r>
              <a:rPr lang="cs-CZ" sz="2400" baseline="-25000" dirty="0">
                <a:solidFill>
                  <a:srgbClr val="000000"/>
                </a:solidFill>
              </a:rPr>
              <a:t>o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29700" name="Text Box 12"/>
          <p:cNvSpPr txBox="1">
            <a:spLocks noChangeArrowheads="1"/>
          </p:cNvSpPr>
          <p:nvPr/>
        </p:nvSpPr>
        <p:spPr bwMode="auto">
          <a:xfrm>
            <a:off x="5448301" y="908051"/>
            <a:ext cx="4175125" cy="5746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dirty="0">
                <a:solidFill>
                  <a:srgbClr val="000000"/>
                </a:solidFill>
              </a:rPr>
              <a:t>resp. MO</a:t>
            </a:r>
            <a:r>
              <a:rPr lang="cs-CZ" sz="2400" baseline="30000" dirty="0">
                <a:solidFill>
                  <a:srgbClr val="000000"/>
                </a:solidFill>
              </a:rPr>
              <a:t>´</a:t>
            </a:r>
            <a:r>
              <a:rPr lang="cs-CZ" sz="2400" dirty="0">
                <a:solidFill>
                  <a:srgbClr val="000000"/>
                </a:solidFill>
              </a:rPr>
              <a:t> </a:t>
            </a:r>
            <a:r>
              <a:rPr lang="cs-CZ" sz="2400" baseline="-25000" dirty="0">
                <a:solidFill>
                  <a:srgbClr val="000000"/>
                </a:solidFill>
              </a:rPr>
              <a:t>l k </a:t>
            </a:r>
            <a:r>
              <a:rPr lang="cs-CZ" sz="2400" dirty="0">
                <a:solidFill>
                  <a:srgbClr val="000000"/>
                </a:solidFill>
              </a:rPr>
              <a:t>= O </a:t>
            </a:r>
            <a:r>
              <a:rPr lang="cs-CZ" sz="2400" baseline="-25000" dirty="0">
                <a:solidFill>
                  <a:srgbClr val="000000"/>
                </a:solidFill>
              </a:rPr>
              <a:t>l k  * </a:t>
            </a:r>
            <a:r>
              <a:rPr lang="cs-CZ" sz="2400" dirty="0">
                <a:solidFill>
                  <a:srgbClr val="000000"/>
                </a:solidFill>
              </a:rPr>
              <a:t>V </a:t>
            </a:r>
            <a:r>
              <a:rPr lang="cs-CZ" sz="2400" baseline="-25000" dirty="0">
                <a:solidFill>
                  <a:srgbClr val="000000"/>
                </a:solidFill>
              </a:rPr>
              <a:t>o *</a:t>
            </a:r>
            <a:r>
              <a:rPr lang="cs-CZ" sz="2400" dirty="0">
                <a:solidFill>
                  <a:srgbClr val="000000"/>
                </a:solidFill>
              </a:rPr>
              <a:t> I </a:t>
            </a:r>
            <a:r>
              <a:rPr lang="cs-CZ" sz="2400" baseline="-25000" dirty="0">
                <a:solidFill>
                  <a:srgbClr val="000000"/>
                </a:solidFill>
              </a:rPr>
              <a:t>K S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29701" name="Text Box 14"/>
          <p:cNvSpPr txBox="1">
            <a:spLocks noChangeArrowheads="1"/>
          </p:cNvSpPr>
          <p:nvPr/>
        </p:nvSpPr>
        <p:spPr bwMode="auto">
          <a:xfrm>
            <a:off x="1020477" y="1897559"/>
            <a:ext cx="8602949" cy="14414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b="1" dirty="0"/>
              <a:t>MO</a:t>
            </a:r>
            <a:r>
              <a:rPr lang="cs-CZ" b="1" baseline="30000" dirty="0"/>
              <a:t>´</a:t>
            </a:r>
            <a:r>
              <a:rPr lang="cs-CZ" b="1" dirty="0"/>
              <a:t> </a:t>
            </a:r>
            <a:r>
              <a:rPr lang="cs-CZ" b="1" baseline="-25000" dirty="0"/>
              <a:t>l k    </a:t>
            </a:r>
            <a:r>
              <a:rPr lang="cs-CZ" b="1" dirty="0"/>
              <a:t> -      očekávaný maloobchodní obrat lokality </a:t>
            </a:r>
          </a:p>
          <a:p>
            <a:r>
              <a:rPr lang="cs-CZ" b="1" dirty="0"/>
              <a:t>O </a:t>
            </a:r>
            <a:r>
              <a:rPr lang="cs-CZ" b="1" baseline="-25000" dirty="0"/>
              <a:t>l k     </a:t>
            </a:r>
            <a:r>
              <a:rPr lang="cs-CZ" b="1" dirty="0"/>
              <a:t>   -       počet obyvatel </a:t>
            </a:r>
            <a:r>
              <a:rPr lang="cs-CZ" b="1" dirty="0" smtClean="0"/>
              <a:t>lokality</a:t>
            </a:r>
            <a:endParaRPr lang="cs-CZ" b="1" dirty="0"/>
          </a:p>
          <a:p>
            <a:r>
              <a:rPr lang="cs-CZ" b="1" dirty="0"/>
              <a:t>V </a:t>
            </a:r>
            <a:r>
              <a:rPr lang="cs-CZ" b="1" baseline="-25000" dirty="0"/>
              <a:t>o            </a:t>
            </a:r>
            <a:r>
              <a:rPr lang="cs-CZ" b="1" dirty="0"/>
              <a:t>-</a:t>
            </a:r>
            <a:r>
              <a:rPr lang="cs-CZ" b="1" baseline="-25000" dirty="0"/>
              <a:t> </a:t>
            </a:r>
            <a:r>
              <a:rPr lang="cs-CZ" b="1" dirty="0"/>
              <a:t>      průměrný spotřební výdaj na 1 obyvatele vyššího</a:t>
            </a:r>
          </a:p>
          <a:p>
            <a:r>
              <a:rPr lang="cs-CZ" b="1" dirty="0"/>
              <a:t>                    územního </a:t>
            </a:r>
            <a:r>
              <a:rPr lang="cs-CZ" b="1" dirty="0" smtClean="0"/>
              <a:t>celku.</a:t>
            </a:r>
            <a:endParaRPr lang="cs-CZ" dirty="0"/>
          </a:p>
          <a:p>
            <a:endParaRPr lang="cs-CZ" dirty="0"/>
          </a:p>
        </p:txBody>
      </p:sp>
      <p:sp>
        <p:nvSpPr>
          <p:cNvPr id="29702" name="Text Box 15"/>
          <p:cNvSpPr txBox="1">
            <a:spLocks noChangeArrowheads="1"/>
          </p:cNvSpPr>
          <p:nvPr/>
        </p:nvSpPr>
        <p:spPr bwMode="auto">
          <a:xfrm>
            <a:off x="1020476" y="3773647"/>
            <a:ext cx="8602949" cy="720725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2. Korekce pomocí míry realizace</a:t>
            </a:r>
            <a:endParaRPr lang="cs-CZ" sz="2400" dirty="0">
              <a:solidFill>
                <a:srgbClr val="008080"/>
              </a:solidFill>
            </a:endParaRPr>
          </a:p>
        </p:txBody>
      </p:sp>
      <p:sp>
        <p:nvSpPr>
          <p:cNvPr id="29703" name="Text Box 16"/>
          <p:cNvSpPr txBox="1">
            <a:spLocks noChangeArrowheads="1"/>
          </p:cNvSpPr>
          <p:nvPr/>
        </p:nvSpPr>
        <p:spPr bwMode="auto">
          <a:xfrm>
            <a:off x="1020476" y="4724400"/>
            <a:ext cx="4535487" cy="6492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dirty="0">
                <a:solidFill>
                  <a:srgbClr val="000000"/>
                </a:solidFill>
                <a:cs typeface="Times New Roman" pitchFamily="18" charset="0"/>
              </a:rPr>
              <a:t>MO´´ </a:t>
            </a:r>
            <a:r>
              <a:rPr lang="cs-CZ" sz="2400" baseline="-30000" dirty="0">
                <a:solidFill>
                  <a:srgbClr val="000000"/>
                </a:solidFill>
                <a:cs typeface="Times New Roman" pitchFamily="18" charset="0"/>
              </a:rPr>
              <a:t>l k</a:t>
            </a:r>
            <a:r>
              <a:rPr lang="cs-CZ" sz="2400" dirty="0">
                <a:solidFill>
                  <a:srgbClr val="000000"/>
                </a:solidFill>
                <a:cs typeface="Times New Roman" pitchFamily="18" charset="0"/>
              </a:rPr>
              <a:t> = MO´ </a:t>
            </a:r>
            <a:r>
              <a:rPr lang="cs-CZ" sz="2400" baseline="-30000" dirty="0">
                <a:solidFill>
                  <a:srgbClr val="000000"/>
                </a:solidFill>
                <a:cs typeface="Times New Roman" pitchFamily="18" charset="0"/>
              </a:rPr>
              <a:t>l k  *</a:t>
            </a:r>
            <a:r>
              <a:rPr lang="cs-CZ" sz="2400" dirty="0">
                <a:solidFill>
                  <a:srgbClr val="000000"/>
                </a:solidFill>
                <a:cs typeface="Times New Roman" pitchFamily="18" charset="0"/>
              </a:rPr>
              <a:t> I </a:t>
            </a:r>
            <a:r>
              <a:rPr lang="cs-CZ" sz="2400" baseline="-30000" dirty="0">
                <a:solidFill>
                  <a:srgbClr val="000000"/>
                </a:solidFill>
                <a:cs typeface="Times New Roman" pitchFamily="18" charset="0"/>
              </a:rPr>
              <a:t>M R</a:t>
            </a:r>
            <a:r>
              <a:rPr lang="cs-CZ" sz="1600" b="1" dirty="0">
                <a:cs typeface="Times New Roman" pitchFamily="18" charset="0"/>
              </a:rPr>
              <a:t> </a:t>
            </a:r>
            <a:endParaRPr lang="cs-CZ" dirty="0"/>
          </a:p>
        </p:txBody>
      </p:sp>
      <p:sp>
        <p:nvSpPr>
          <p:cNvPr id="29704" name="Text Box 18"/>
          <p:cNvSpPr txBox="1">
            <a:spLocks noChangeArrowheads="1"/>
          </p:cNvSpPr>
          <p:nvPr/>
        </p:nvSpPr>
        <p:spPr bwMode="auto">
          <a:xfrm>
            <a:off x="1212121" y="5628342"/>
            <a:ext cx="7848600" cy="7921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000" b="1" dirty="0"/>
              <a:t>MO´´ </a:t>
            </a:r>
            <a:r>
              <a:rPr lang="cs-CZ" sz="2000" b="1" baseline="-25000" dirty="0"/>
              <a:t>l k </a:t>
            </a:r>
            <a:r>
              <a:rPr lang="cs-CZ" sz="2000" b="1" dirty="0"/>
              <a:t>	- upravený očekávaný maloobchodní obrat </a:t>
            </a:r>
            <a:r>
              <a:rPr lang="cs-CZ" sz="2000" b="1" dirty="0" smtClean="0"/>
              <a:t>lokality</a:t>
            </a:r>
            <a:endParaRPr lang="cs-CZ" sz="2000" b="1" dirty="0"/>
          </a:p>
          <a:p>
            <a:r>
              <a:rPr lang="cs-CZ" sz="2000" b="1" dirty="0"/>
              <a:t>I  </a:t>
            </a:r>
            <a:r>
              <a:rPr lang="cs-CZ" sz="2000" b="1" baseline="-25000" dirty="0"/>
              <a:t>M R	</a:t>
            </a:r>
            <a:r>
              <a:rPr lang="cs-CZ" sz="2000" b="1" dirty="0"/>
              <a:t>-</a:t>
            </a:r>
            <a:r>
              <a:rPr lang="cs-CZ" sz="2000" b="1" baseline="-25000" dirty="0"/>
              <a:t>  </a:t>
            </a:r>
            <a:r>
              <a:rPr lang="cs-CZ" sz="2000" b="1" dirty="0"/>
              <a:t>index míry realizace výdajů obyvatelstva lokality.</a:t>
            </a:r>
          </a:p>
          <a:p>
            <a:endParaRPr lang="cs-CZ" sz="20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17041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28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1091914" y="365398"/>
            <a:ext cx="7273304" cy="1008063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3. Porovnání účelné kapacity prodejních ploch se skutečnou kapacitou prodejních ploch</a:t>
            </a:r>
            <a:endParaRPr lang="cs-CZ" sz="2400" dirty="0">
              <a:solidFill>
                <a:srgbClr val="008080"/>
              </a:solidFill>
            </a:endParaRPr>
          </a:p>
        </p:txBody>
      </p:sp>
      <p:sp>
        <p:nvSpPr>
          <p:cNvPr id="30723" name="Text Box 6"/>
          <p:cNvSpPr txBox="1">
            <a:spLocks noChangeArrowheads="1"/>
          </p:cNvSpPr>
          <p:nvPr/>
        </p:nvSpPr>
        <p:spPr bwMode="auto">
          <a:xfrm>
            <a:off x="1091914" y="1700155"/>
            <a:ext cx="7561262" cy="148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000" b="1" dirty="0"/>
              <a:t>Poslední krok má 3 fáze:</a:t>
            </a:r>
          </a:p>
          <a:p>
            <a:pPr lvl="1" algn="just"/>
            <a:r>
              <a:rPr lang="cs-CZ" sz="2000" b="1" dirty="0"/>
              <a:t>a) stanovení účelné prodejní plochy pro lokalitu (</a:t>
            </a:r>
            <a:r>
              <a:rPr lang="cs-CZ" sz="2000" b="1" dirty="0" err="1"/>
              <a:t>K</a:t>
            </a:r>
            <a:r>
              <a:rPr lang="cs-CZ" sz="2000" b="1" baseline="-25000" dirty="0" err="1"/>
              <a:t>pp</a:t>
            </a:r>
            <a:r>
              <a:rPr lang="cs-CZ" sz="2000" b="1" dirty="0"/>
              <a:t>)</a:t>
            </a:r>
            <a:r>
              <a:rPr lang="cs-CZ" sz="2000" b="1" baseline="-25000" dirty="0"/>
              <a:t> </a:t>
            </a:r>
            <a:r>
              <a:rPr lang="cs-CZ" sz="2000" b="1" dirty="0"/>
              <a:t>% dle normativu (maloobchodní obrat v Kč dosahovaný na m</a:t>
            </a:r>
            <a:r>
              <a:rPr lang="cs-CZ" sz="2000" b="1" baseline="30000" dirty="0"/>
              <a:t>2 </a:t>
            </a:r>
            <a:r>
              <a:rPr lang="cs-CZ" sz="2000" b="1" dirty="0"/>
              <a:t>prodejní plochy)</a:t>
            </a:r>
          </a:p>
          <a:p>
            <a:endParaRPr lang="cs-CZ" sz="2000" dirty="0"/>
          </a:p>
        </p:txBody>
      </p:sp>
      <p:pic>
        <p:nvPicPr>
          <p:cNvPr id="3072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1914" y="3467778"/>
            <a:ext cx="3386138" cy="13065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0725" name="Text Box 10"/>
          <p:cNvSpPr txBox="1">
            <a:spLocks noChangeArrowheads="1"/>
          </p:cNvSpPr>
          <p:nvPr/>
        </p:nvSpPr>
        <p:spPr bwMode="auto">
          <a:xfrm>
            <a:off x="1091914" y="5265243"/>
            <a:ext cx="7559675" cy="9366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000" b="1" dirty="0"/>
              <a:t>b) zjištění skutečného stavu, rozsahu prodejních ploch lokality PP </a:t>
            </a:r>
            <a:r>
              <a:rPr lang="cs-CZ" sz="2000" b="1" baseline="-25000" dirty="0"/>
              <a:t>l k</a:t>
            </a:r>
          </a:p>
          <a:p>
            <a:endParaRPr lang="cs-CZ" sz="2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12544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77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4"/>
          <p:cNvSpPr>
            <a:spLocks noGrp="1" noChangeArrowheads="1"/>
          </p:cNvSpPr>
          <p:nvPr>
            <p:ph type="title" idx="4294967295"/>
          </p:nvPr>
        </p:nvSpPr>
        <p:spPr>
          <a:xfrm>
            <a:off x="1104980" y="1030939"/>
            <a:ext cx="8385175" cy="936625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cs-CZ" sz="2000" dirty="0">
                <a:latin typeface="Arial" charset="0"/>
              </a:rPr>
              <a:t>c) stanovení potřebného (účelného, efektivního) přírůstku (úbytku) prodejních kapacit  (v m² prodejních ploch).</a:t>
            </a: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1747" name="Text Box 5"/>
          <p:cNvSpPr txBox="1">
            <a:spLocks noChangeArrowheads="1"/>
          </p:cNvSpPr>
          <p:nvPr/>
        </p:nvSpPr>
        <p:spPr bwMode="auto">
          <a:xfrm>
            <a:off x="1239891" y="3296849"/>
            <a:ext cx="3529013" cy="5032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800" b="1" dirty="0">
                <a:solidFill>
                  <a:srgbClr val="000000"/>
                </a:solidFill>
              </a:rPr>
              <a:t>∆ KP </a:t>
            </a:r>
            <a:r>
              <a:rPr lang="cs-CZ" sz="2800" b="1" baseline="-25000" dirty="0">
                <a:solidFill>
                  <a:srgbClr val="000000"/>
                </a:solidFill>
              </a:rPr>
              <a:t>p p</a:t>
            </a:r>
            <a:r>
              <a:rPr lang="cs-CZ" sz="2800" b="1" dirty="0">
                <a:solidFill>
                  <a:srgbClr val="000000"/>
                </a:solidFill>
              </a:rPr>
              <a:t>  = KP </a:t>
            </a:r>
            <a:r>
              <a:rPr lang="cs-CZ" sz="2800" b="1" baseline="-25000" dirty="0">
                <a:solidFill>
                  <a:srgbClr val="000000"/>
                </a:solidFill>
              </a:rPr>
              <a:t>P P </a:t>
            </a:r>
            <a:r>
              <a:rPr lang="cs-CZ" sz="2800" b="1" dirty="0">
                <a:solidFill>
                  <a:srgbClr val="000000"/>
                </a:solidFill>
              </a:rPr>
              <a:t>-</a:t>
            </a:r>
            <a:r>
              <a:rPr lang="cs-CZ" sz="2800" b="1" baseline="-25000" dirty="0">
                <a:solidFill>
                  <a:srgbClr val="000000"/>
                </a:solidFill>
              </a:rPr>
              <a:t> </a:t>
            </a:r>
            <a:r>
              <a:rPr lang="cs-CZ" sz="2800" b="1" dirty="0">
                <a:solidFill>
                  <a:srgbClr val="000000"/>
                </a:solidFill>
              </a:rPr>
              <a:t>PP</a:t>
            </a:r>
            <a:r>
              <a:rPr lang="cs-CZ" sz="2800" b="1" baseline="-25000" dirty="0">
                <a:solidFill>
                  <a:srgbClr val="000000"/>
                </a:solidFill>
              </a:rPr>
              <a:t> l</a:t>
            </a:r>
            <a:r>
              <a:rPr lang="cs-CZ" sz="2800" baseline="-25000" dirty="0">
                <a:solidFill>
                  <a:srgbClr val="000000"/>
                </a:solidFill>
              </a:rPr>
              <a:t> k</a:t>
            </a:r>
            <a:endParaRPr lang="cs-CZ" sz="2800" dirty="0">
              <a:solidFill>
                <a:srgbClr val="000000"/>
              </a:solidFill>
            </a:endParaRPr>
          </a:p>
        </p:txBody>
      </p:sp>
      <p:sp>
        <p:nvSpPr>
          <p:cNvPr id="31748" name="Text Box 6"/>
          <p:cNvSpPr txBox="1">
            <a:spLocks noChangeArrowheads="1"/>
          </p:cNvSpPr>
          <p:nvPr/>
        </p:nvSpPr>
        <p:spPr bwMode="auto">
          <a:xfrm>
            <a:off x="1359811" y="2433769"/>
            <a:ext cx="2303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Vzorec:</a:t>
            </a:r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1239891" y="4535750"/>
            <a:ext cx="8250264" cy="15827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∆ KP </a:t>
            </a:r>
            <a:r>
              <a:rPr lang="cs-CZ" sz="2000" b="1" baseline="-25000" dirty="0"/>
              <a:t>p p	</a:t>
            </a:r>
            <a:r>
              <a:rPr lang="cs-CZ" sz="2000" b="1" dirty="0"/>
              <a:t>- rozdíl mezi </a:t>
            </a:r>
            <a:r>
              <a:rPr lang="cs-CZ" b="1" dirty="0"/>
              <a:t>účelnou</a:t>
            </a:r>
            <a:r>
              <a:rPr lang="cs-CZ" dirty="0"/>
              <a:t> </a:t>
            </a:r>
            <a:r>
              <a:rPr lang="cs-CZ" b="1" dirty="0"/>
              <a:t>a</a:t>
            </a:r>
            <a:r>
              <a:rPr lang="cs-CZ" dirty="0"/>
              <a:t> </a:t>
            </a:r>
            <a:r>
              <a:rPr lang="cs-CZ" sz="2000" b="1" dirty="0"/>
              <a:t>skutečnou kapacitou prodejních</a:t>
            </a:r>
          </a:p>
          <a:p>
            <a:pPr algn="just"/>
            <a:r>
              <a:rPr lang="cs-CZ" sz="2000" b="1" dirty="0"/>
              <a:t>                </a:t>
            </a:r>
            <a:r>
              <a:rPr lang="cs-CZ" sz="2000" b="1" dirty="0" smtClean="0"/>
              <a:t>ploch</a:t>
            </a:r>
            <a:endParaRPr lang="cs-CZ" sz="2000" b="1" dirty="0"/>
          </a:p>
          <a:p>
            <a:pPr algn="just"/>
            <a:r>
              <a:rPr lang="cs-CZ" sz="2000" b="1" dirty="0"/>
              <a:t>PP</a:t>
            </a:r>
            <a:r>
              <a:rPr lang="cs-CZ" sz="2000" b="1" baseline="-25000" dirty="0"/>
              <a:t> l k	</a:t>
            </a:r>
            <a:r>
              <a:rPr lang="cs-CZ" sz="2000" b="1" dirty="0"/>
              <a:t>- skutečná prodejní plocha lokality v </a:t>
            </a:r>
            <a:r>
              <a:rPr lang="cs-CZ" sz="2000" b="1" dirty="0" smtClean="0"/>
              <a:t>m</a:t>
            </a:r>
            <a:r>
              <a:rPr lang="cs-CZ" sz="2000" b="1" baseline="30000" dirty="0" smtClean="0"/>
              <a:t>2</a:t>
            </a:r>
            <a:endParaRPr lang="cs-CZ" sz="2000" b="1" dirty="0"/>
          </a:p>
          <a:p>
            <a:pPr algn="just"/>
            <a:r>
              <a:rPr lang="cs-CZ" sz="2000" b="1" dirty="0"/>
              <a:t>KP </a:t>
            </a:r>
            <a:r>
              <a:rPr lang="cs-CZ" sz="2000" b="1" baseline="-25000" dirty="0"/>
              <a:t>P P	</a:t>
            </a:r>
            <a:r>
              <a:rPr lang="cs-CZ" sz="2000" b="1" dirty="0"/>
              <a:t>- účelná prodejní kapacita v m</a:t>
            </a:r>
            <a:r>
              <a:rPr lang="cs-CZ" sz="2000" b="1" baseline="30000" dirty="0"/>
              <a:t>2</a:t>
            </a:r>
            <a:r>
              <a:rPr lang="cs-CZ" sz="2000" b="1" dirty="0"/>
              <a:t> pro danou velikostní </a:t>
            </a:r>
          </a:p>
          <a:p>
            <a:pPr algn="just"/>
            <a:r>
              <a:rPr lang="cs-CZ" sz="2000" b="1" dirty="0"/>
              <a:t>                kategorii města   a   sortiment zboží.</a:t>
            </a:r>
          </a:p>
          <a:p>
            <a:endParaRPr lang="cs-CZ" sz="2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12544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31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5"/>
          <p:cNvSpPr txBox="1">
            <a:spLocks noChangeArrowheads="1"/>
          </p:cNvSpPr>
          <p:nvPr/>
        </p:nvSpPr>
        <p:spPr bwMode="auto">
          <a:xfrm>
            <a:off x="389745" y="673516"/>
            <a:ext cx="10053899" cy="59821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 Firma XY má záměr zřídit v dané lokalitě prodejnu. Zjistěte, zda je zde pro ni volný kupní potenciál, jestliže je dáno: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města (O</a:t>
            </a:r>
            <a:r>
              <a:rPr lang="cs-CZ" sz="2400" b="1" baseline="-25000" dirty="0">
                <a:solidFill>
                  <a:srgbClr val="008080"/>
                </a:solidFill>
              </a:rPr>
              <a:t>l k</a:t>
            </a:r>
            <a:r>
              <a:rPr lang="cs-CZ" sz="2400" b="1" dirty="0">
                <a:solidFill>
                  <a:srgbClr val="008080"/>
                </a:solidFill>
              </a:rPr>
              <a:t>)            28 000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Spotřební výdaj, potraviny (V </a:t>
            </a:r>
            <a:r>
              <a:rPr lang="cs-CZ" sz="2400" b="1" baseline="-25000" dirty="0">
                <a:solidFill>
                  <a:srgbClr val="008080"/>
                </a:solidFill>
              </a:rPr>
              <a:t>o</a:t>
            </a:r>
            <a:r>
              <a:rPr lang="cs-CZ" sz="2400" b="1" dirty="0">
                <a:solidFill>
                  <a:srgbClr val="008080"/>
                </a:solidFill>
              </a:rPr>
              <a:t>)    25 000 Kč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Normativ prodejní plochy            100 000 Kč/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/r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PP</a:t>
            </a:r>
            <a:r>
              <a:rPr lang="cs-CZ" sz="2400" b="1" baseline="-25000" dirty="0">
                <a:solidFill>
                  <a:srgbClr val="008080"/>
                </a:solidFill>
              </a:rPr>
              <a:t> l k</a:t>
            </a:r>
            <a:r>
              <a:rPr lang="cs-CZ" sz="2400" b="1" dirty="0">
                <a:solidFill>
                  <a:srgbClr val="008080"/>
                </a:solidFill>
              </a:rPr>
              <a:t>                                                 </a:t>
            </a:r>
            <a:r>
              <a:rPr lang="cs-CZ" sz="2400" b="1" dirty="0" smtClean="0">
                <a:solidFill>
                  <a:srgbClr val="008080"/>
                </a:solidFill>
              </a:rPr>
              <a:t>  6 </a:t>
            </a:r>
            <a:r>
              <a:rPr lang="cs-CZ" sz="2400" b="1" dirty="0">
                <a:solidFill>
                  <a:srgbClr val="008080"/>
                </a:solidFill>
              </a:rPr>
              <a:t>000 m²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</a:t>
            </a:r>
            <a:r>
              <a:rPr lang="cs-CZ" sz="2400" b="1" baseline="-25000" dirty="0">
                <a:solidFill>
                  <a:srgbClr val="008080"/>
                </a:solidFill>
              </a:rPr>
              <a:t> K S </a:t>
            </a:r>
            <a:r>
              <a:rPr lang="cs-CZ" sz="2400" b="1" dirty="0">
                <a:solidFill>
                  <a:srgbClr val="008080"/>
                </a:solidFill>
              </a:rPr>
              <a:t>………………0,95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</a:t>
            </a:r>
            <a:r>
              <a:rPr lang="cs-CZ" sz="2400" b="1" baseline="-25000" dirty="0">
                <a:solidFill>
                  <a:srgbClr val="008080"/>
                </a:solidFill>
              </a:rPr>
              <a:t> M R</a:t>
            </a:r>
            <a:r>
              <a:rPr lang="cs-CZ" sz="2400" b="1" dirty="0">
                <a:solidFill>
                  <a:srgbClr val="008080"/>
                </a:solidFill>
              </a:rPr>
              <a:t>………………1,1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MO´ =    28 000 x 25000 x 0,95 =</a:t>
            </a:r>
            <a:r>
              <a:rPr lang="cs-CZ" sz="2400" b="1" u="sng" dirty="0">
                <a:solidFill>
                  <a:srgbClr val="008080"/>
                </a:solidFill>
              </a:rPr>
              <a:t> 665 000 000 Kč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MO´´ =   665 000 000 Kč x 1,1  = </a:t>
            </a:r>
            <a:r>
              <a:rPr lang="cs-CZ" sz="2400" b="1" u="sng" dirty="0">
                <a:solidFill>
                  <a:srgbClr val="008080"/>
                </a:solidFill>
              </a:rPr>
              <a:t>731 500 000 Kč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KP</a:t>
            </a:r>
            <a:r>
              <a:rPr lang="cs-CZ" sz="2400" b="1" baseline="-25000" dirty="0">
                <a:solidFill>
                  <a:srgbClr val="008080"/>
                </a:solidFill>
              </a:rPr>
              <a:t>PP</a:t>
            </a:r>
            <a:r>
              <a:rPr lang="cs-CZ" sz="2400" b="1" dirty="0">
                <a:solidFill>
                  <a:srgbClr val="008080"/>
                </a:solidFill>
              </a:rPr>
              <a:t>  =  731 500 000</a:t>
            </a:r>
            <a:r>
              <a:rPr lang="cs-CZ" sz="2400" b="1" u="sng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/100 000   =  7 315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∆ KP</a:t>
            </a:r>
            <a:r>
              <a:rPr lang="cs-CZ" sz="2400" b="1" baseline="-25000" dirty="0">
                <a:solidFill>
                  <a:srgbClr val="008080"/>
                </a:solidFill>
              </a:rPr>
              <a:t>PP </a:t>
            </a:r>
            <a:r>
              <a:rPr lang="cs-CZ" sz="2400" b="1" dirty="0">
                <a:solidFill>
                  <a:srgbClr val="008080"/>
                </a:solidFill>
              </a:rPr>
              <a:t>= 7 315 – 6 000 = </a:t>
            </a:r>
            <a:r>
              <a:rPr lang="cs-CZ" sz="2400" b="1" u="sng" dirty="0">
                <a:solidFill>
                  <a:srgbClr val="008080"/>
                </a:solidFill>
              </a:rPr>
              <a:t>1 315 m</a:t>
            </a:r>
            <a:r>
              <a:rPr lang="cs-CZ" sz="2400" b="1" u="sng" baseline="30000" dirty="0">
                <a:solidFill>
                  <a:srgbClr val="008080"/>
                </a:solidFill>
              </a:rPr>
              <a:t>2</a:t>
            </a:r>
            <a:r>
              <a:rPr lang="cs-CZ" sz="2400" b="1" u="sng" dirty="0">
                <a:solidFill>
                  <a:srgbClr val="008080"/>
                </a:solidFill>
              </a:rPr>
              <a:t> </a:t>
            </a:r>
            <a:endParaRPr lang="cs-CZ" sz="2400" b="1" dirty="0">
              <a:solidFill>
                <a:srgbClr val="008080"/>
              </a:solidFill>
            </a:endParaRPr>
          </a:p>
          <a:p>
            <a:pPr algn="just"/>
            <a:r>
              <a:rPr lang="cs-CZ" sz="2000" b="1" u="sng" dirty="0">
                <a:solidFill>
                  <a:srgbClr val="FF0066"/>
                </a:solidFill>
              </a:rPr>
              <a:t>Odp.: Ve městě schází v sortimentu cca 1315 m</a:t>
            </a:r>
            <a:r>
              <a:rPr lang="cs-CZ" sz="2000" b="1" u="sng" baseline="30000" dirty="0">
                <a:solidFill>
                  <a:srgbClr val="FF0066"/>
                </a:solidFill>
              </a:rPr>
              <a:t>2</a:t>
            </a:r>
            <a:r>
              <a:rPr lang="cs-CZ" sz="2000" b="1" u="sng" dirty="0">
                <a:solidFill>
                  <a:srgbClr val="FF0066"/>
                </a:solidFill>
              </a:rPr>
              <a:t> prodejních ploch. V lokalitě je volný kupní potenciál, konkurence není velká. Prodejny budou ve frekvenčních špičkách značně přetíženy, což bude negativně ovlivňovat nákupní podmínky.</a:t>
            </a:r>
          </a:p>
          <a:p>
            <a:pPr algn="just"/>
            <a:endParaRPr lang="cs-CZ" sz="2000" dirty="0">
              <a:solidFill>
                <a:srgbClr val="FF0066"/>
              </a:solidFill>
            </a:endParaRPr>
          </a:p>
          <a:p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38027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72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019176" y="471835"/>
            <a:ext cx="7561262" cy="5759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FFFF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3200" b="1" dirty="0" smtClean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 </a:t>
            </a: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maloobchodní saturace</a:t>
            </a:r>
            <a:endParaRPr lang="cs-CZ" sz="32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1019176" y="1360680"/>
            <a:ext cx="7561262" cy="11191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Informuje o kapacitě lokality v daném sortimentu. Vypočítává, jak je využíván m</a:t>
            </a:r>
            <a:r>
              <a:rPr lang="cs-CZ" sz="2000" b="1" baseline="30000" dirty="0"/>
              <a:t>2</a:t>
            </a:r>
            <a:r>
              <a:rPr lang="cs-CZ" sz="2000" b="1" dirty="0"/>
              <a:t> prodejní plochy ve skutečnosti (skutečný výkon na m² za rok).</a:t>
            </a:r>
            <a:r>
              <a:rPr lang="cs-CZ" sz="2000" b="1" dirty="0">
                <a:solidFill>
                  <a:schemeClr val="bg1"/>
                </a:solidFill>
              </a:rPr>
              <a:t> </a:t>
            </a:r>
            <a:r>
              <a:rPr lang="cs-CZ" sz="2000" b="1" dirty="0" smtClean="0">
                <a:solidFill>
                  <a:srgbClr val="008080"/>
                </a:solidFill>
              </a:rPr>
              <a:t>Patří do metod průměrných prodejů</a:t>
            </a:r>
            <a:r>
              <a:rPr lang="cs-CZ" sz="2000" b="1" dirty="0" smtClean="0">
                <a:solidFill>
                  <a:schemeClr val="bg1"/>
                </a:solidFill>
              </a:rPr>
              <a:t>.</a:t>
            </a:r>
            <a:endParaRPr lang="cs-CZ" sz="2000" b="1" dirty="0">
              <a:solidFill>
                <a:schemeClr val="bg1"/>
              </a:solidFill>
            </a:endParaRPr>
          </a:p>
          <a:p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1524001" y="26871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043638"/>
              </p:ext>
            </p:extLst>
          </p:nvPr>
        </p:nvGraphicFramePr>
        <p:xfrm>
          <a:off x="1019176" y="2792798"/>
          <a:ext cx="4751387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Rovnice" r:id="rId3" imgW="1244600" imgH="393700" progId="Equation.3">
                  <p:embed/>
                </p:oleObj>
              </mc:Choice>
              <mc:Fallback>
                <p:oleObj name="Rovnice" r:id="rId3" imgW="1244600" imgH="393700" progId="Equation.3">
                  <p:embed/>
                  <p:pic>
                    <p:nvPicPr>
                      <p:cNvPr id="40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6" y="2792798"/>
                        <a:ext cx="4751387" cy="133985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1019176" y="4491252"/>
            <a:ext cx="7272337" cy="15259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endParaRPr lang="cs-CZ" sz="1200" dirty="0"/>
          </a:p>
          <a:p>
            <a:pPr algn="just"/>
            <a:r>
              <a:rPr lang="cs-CZ" sz="2000" b="1" dirty="0"/>
              <a:t>V</a:t>
            </a:r>
            <a:r>
              <a:rPr lang="cs-CZ" sz="2000" b="1" baseline="-25000" dirty="0"/>
              <a:t>o  </a:t>
            </a:r>
            <a:r>
              <a:rPr lang="cs-CZ" sz="2000" b="1" dirty="0"/>
              <a:t>můžeme upravit zase indexem kupní síly obyvatelstva</a:t>
            </a:r>
          </a:p>
          <a:p>
            <a:pPr algn="just"/>
            <a:r>
              <a:rPr lang="cs-CZ" sz="2000" b="1" dirty="0" err="1"/>
              <a:t>O</a:t>
            </a:r>
            <a:r>
              <a:rPr lang="cs-CZ" sz="2000" b="1" baseline="-25000" dirty="0" err="1"/>
              <a:t>lk</a:t>
            </a:r>
            <a:r>
              <a:rPr lang="cs-CZ" sz="2000" b="1" baseline="-25000" dirty="0"/>
              <a:t> </a:t>
            </a:r>
            <a:r>
              <a:rPr lang="cs-CZ" sz="2000" b="1" dirty="0"/>
              <a:t> obyvatelstvo lokality</a:t>
            </a:r>
          </a:p>
          <a:p>
            <a:pPr algn="just"/>
            <a:r>
              <a:rPr lang="cs-CZ" sz="2000" b="1" dirty="0"/>
              <a:t>I </a:t>
            </a:r>
            <a:r>
              <a:rPr lang="cs-CZ" sz="2000" b="1" baseline="-25000" dirty="0"/>
              <a:t>MR</a:t>
            </a:r>
            <a:r>
              <a:rPr lang="cs-CZ" sz="2000" b="1" dirty="0"/>
              <a:t> index míry realizace (vyjadřuje nákupní spád)</a:t>
            </a:r>
          </a:p>
          <a:p>
            <a:pPr algn="just"/>
            <a:endParaRPr lang="cs-CZ" sz="2000" b="1" dirty="0"/>
          </a:p>
          <a:p>
            <a:endParaRPr lang="cs-CZ" sz="2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38027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50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929391" y="260349"/>
            <a:ext cx="9559224" cy="49167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 Zjistěte, jaká je nasycenost trhu prodejními plochami (zda je tam volný kupní potenciál) v jednom městě Moravskoslezského kraje na základě výpočtu indexu maloobchodní saturace, máme-li tyto údaje: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O </a:t>
            </a:r>
            <a:r>
              <a:rPr lang="cs-CZ" sz="2400" b="1" baseline="-25000" dirty="0">
                <a:solidFill>
                  <a:srgbClr val="008080"/>
                </a:solidFill>
              </a:rPr>
              <a:t>lk              </a:t>
            </a:r>
            <a:r>
              <a:rPr lang="cs-CZ" sz="2400" b="1" dirty="0">
                <a:solidFill>
                  <a:srgbClr val="008080"/>
                </a:solidFill>
              </a:rPr>
              <a:t>  25 000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</a:t>
            </a:r>
            <a:r>
              <a:rPr lang="cs-CZ" sz="2400" b="1" baseline="-25000" dirty="0">
                <a:solidFill>
                  <a:srgbClr val="008080"/>
                </a:solidFill>
              </a:rPr>
              <a:t>o                  </a:t>
            </a:r>
            <a:r>
              <a:rPr lang="cs-CZ" sz="2400" b="1" dirty="0">
                <a:solidFill>
                  <a:srgbClr val="008080"/>
                </a:solidFill>
              </a:rPr>
              <a:t> 25 000 Kč (potraviny)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</a:t>
            </a:r>
            <a:r>
              <a:rPr lang="cs-CZ" sz="2400" b="1" baseline="-25000" dirty="0">
                <a:solidFill>
                  <a:srgbClr val="008080"/>
                </a:solidFill>
              </a:rPr>
              <a:t>KS             </a:t>
            </a:r>
            <a:r>
              <a:rPr lang="cs-CZ" sz="2400" b="1" dirty="0">
                <a:solidFill>
                  <a:srgbClr val="008080"/>
                </a:solidFill>
              </a:rPr>
              <a:t>    0,9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MR</a:t>
            </a:r>
            <a:r>
              <a:rPr lang="cs-CZ" sz="2400" b="1" dirty="0">
                <a:solidFill>
                  <a:srgbClr val="008080"/>
                </a:solidFill>
              </a:rPr>
              <a:t>      </a:t>
            </a:r>
            <a:r>
              <a:rPr lang="cs-CZ" sz="2400" b="1" dirty="0" smtClean="0">
                <a:solidFill>
                  <a:srgbClr val="008080"/>
                </a:solidFill>
              </a:rPr>
              <a:t>      1,1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Normativ využití m</a:t>
            </a:r>
            <a:r>
              <a:rPr lang="cs-CZ" sz="2400" b="1" baseline="30000" dirty="0">
                <a:solidFill>
                  <a:srgbClr val="008080"/>
                </a:solidFill>
              </a:rPr>
              <a:t>2 </a:t>
            </a:r>
            <a:r>
              <a:rPr lang="cs-CZ" sz="2400" b="1" dirty="0">
                <a:solidFill>
                  <a:srgbClr val="008080"/>
                </a:solidFill>
              </a:rPr>
              <a:t> prodejní plochy    100 000Kč/ m</a:t>
            </a:r>
            <a:r>
              <a:rPr lang="cs-CZ" sz="2400" b="1" baseline="30000" dirty="0">
                <a:solidFill>
                  <a:srgbClr val="008080"/>
                </a:solidFill>
              </a:rPr>
              <a:t>2 </a:t>
            </a:r>
            <a:r>
              <a:rPr lang="cs-CZ" sz="2400" b="1" dirty="0">
                <a:solidFill>
                  <a:srgbClr val="008080"/>
                </a:solidFill>
              </a:rPr>
              <a:t>/rok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Skutečné prodejní plochy                            5 000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</a:p>
          <a:p>
            <a:r>
              <a:rPr lang="cs-CZ" sz="2400" b="1" u="sng" dirty="0">
                <a:solidFill>
                  <a:srgbClr val="008080"/>
                </a:solidFill>
              </a:rPr>
              <a:t>Výpočet: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IMS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=  (25 000 x 25 000 x 0,9 x 1,1) /5000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=  123 750 </a:t>
            </a:r>
            <a:r>
              <a:rPr lang="cs-CZ" sz="2400" b="1" u="sng" dirty="0">
                <a:solidFill>
                  <a:srgbClr val="008080"/>
                </a:solidFill>
              </a:rPr>
              <a:t>Kč/m</a:t>
            </a:r>
            <a:r>
              <a:rPr lang="cs-CZ" sz="2400" b="1" u="sng" baseline="30000" dirty="0">
                <a:solidFill>
                  <a:srgbClr val="008080"/>
                </a:solidFill>
              </a:rPr>
              <a:t>2</a:t>
            </a:r>
            <a:r>
              <a:rPr lang="cs-CZ" sz="2400" b="1" u="sng" dirty="0">
                <a:solidFill>
                  <a:srgbClr val="008080"/>
                </a:solidFill>
              </a:rPr>
              <a:t>/rok</a:t>
            </a:r>
            <a:r>
              <a:rPr lang="cs-CZ" sz="2400" b="1" dirty="0">
                <a:solidFill>
                  <a:srgbClr val="008080"/>
                </a:solidFill>
              </a:rPr>
              <a:t>.</a:t>
            </a:r>
          </a:p>
          <a:p>
            <a:endParaRPr lang="cs-CZ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720820" y="5212667"/>
            <a:ext cx="11121410" cy="14335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000" b="1" dirty="0">
                <a:solidFill>
                  <a:srgbClr val="FF0066"/>
                </a:solidFill>
                <a:latin typeface="Times New Roman" pitchFamily="18" charset="0"/>
              </a:rPr>
              <a:t>Odpověď: V daném městě je IMS vyšší než doporučený normativ, tzn., že :</a:t>
            </a:r>
          </a:p>
          <a:p>
            <a:pPr lvl="1">
              <a:buFont typeface="Symbol" pitchFamily="18" charset="2"/>
              <a:buChar char="·"/>
            </a:pPr>
            <a:r>
              <a:rPr lang="cs-CZ" sz="2000" b="1" dirty="0">
                <a:solidFill>
                  <a:srgbClr val="FF0066"/>
                </a:solidFill>
                <a:latin typeface="Times New Roman" pitchFamily="18" charset="0"/>
              </a:rPr>
              <a:t> je zde málo firem, které na m</a:t>
            </a:r>
            <a:r>
              <a:rPr lang="cs-CZ" sz="2000" b="1" baseline="30000" dirty="0">
                <a:solidFill>
                  <a:srgbClr val="FF0066"/>
                </a:solidFill>
                <a:latin typeface="Times New Roman" pitchFamily="18" charset="0"/>
              </a:rPr>
              <a:t>2</a:t>
            </a:r>
            <a:r>
              <a:rPr lang="cs-CZ" sz="2000" b="1" dirty="0">
                <a:solidFill>
                  <a:srgbClr val="FF0066"/>
                </a:solidFill>
                <a:latin typeface="Times New Roman" pitchFamily="18" charset="0"/>
              </a:rPr>
              <a:t> dosahují výkonu vyššího než je doporučený optimální výkon,</a:t>
            </a:r>
          </a:p>
          <a:p>
            <a:pPr lvl="1">
              <a:buFont typeface="Symbol" pitchFamily="18" charset="2"/>
              <a:buChar char="·"/>
            </a:pPr>
            <a:r>
              <a:rPr lang="cs-CZ" sz="2000" b="1" dirty="0">
                <a:solidFill>
                  <a:srgbClr val="FF0066"/>
                </a:solidFill>
                <a:latin typeface="Times New Roman" pitchFamily="18" charset="0"/>
              </a:rPr>
              <a:t>malý konkurenční  boj,</a:t>
            </a:r>
          </a:p>
          <a:p>
            <a:pPr lvl="1">
              <a:buFont typeface="Symbol" pitchFamily="18" charset="2"/>
              <a:buChar char="·"/>
            </a:pPr>
            <a:r>
              <a:rPr lang="cs-CZ" sz="2000" b="1" dirty="0">
                <a:solidFill>
                  <a:srgbClr val="FF0066"/>
                </a:solidFill>
                <a:latin typeface="Times New Roman" pitchFamily="18" charset="0"/>
              </a:rPr>
              <a:t>Podmínky pro vstup nové firmy je příznivý.</a:t>
            </a:r>
          </a:p>
          <a:p>
            <a:endParaRPr lang="cs-CZ" sz="20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2236" y="41025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53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860612" y="1304441"/>
            <a:ext cx="4297080" cy="28628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b="1" dirty="0" smtClean="0"/>
              <a:t>Územní a tržní analýza</a:t>
            </a:r>
          </a:p>
          <a:p>
            <a:pPr algn="l"/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645370" y="2487649"/>
            <a:ext cx="6046958" cy="27888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b="1" dirty="0" smtClean="0">
                <a:solidFill>
                  <a:srgbClr val="008080"/>
                </a:solidFill>
              </a:rPr>
              <a:t>Cíle </a:t>
            </a:r>
            <a:r>
              <a:rPr lang="cs-CZ" sz="2400" b="1" dirty="0">
                <a:solidFill>
                  <a:srgbClr val="008080"/>
                </a:solidFill>
              </a:rPr>
              <a:t>a metodologie analýzy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Aplikace metod vymezujících zájmovou oblast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Stanovení kupního potenciálu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Rozvoj maloobchodní sítě z pohledu města a  obchodní  firmy - samostudium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13440" y="3933075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Struktura přednášky</a:t>
            </a:r>
            <a:endParaRPr 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/>
          <p:cNvSpPr txBox="1">
            <a:spLocks noChangeArrowheads="1"/>
          </p:cNvSpPr>
          <p:nvPr/>
        </p:nvSpPr>
        <p:spPr bwMode="auto">
          <a:xfrm>
            <a:off x="1844936" y="962962"/>
            <a:ext cx="6696670" cy="6473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3200" b="1" dirty="0" smtClean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 </a:t>
            </a: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plošného standardu</a:t>
            </a:r>
            <a:endParaRPr lang="cs-CZ" sz="32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843" name="Text Box 5"/>
          <p:cNvSpPr txBox="1">
            <a:spLocks noChangeArrowheads="1"/>
          </p:cNvSpPr>
          <p:nvPr/>
        </p:nvSpPr>
        <p:spPr bwMode="auto">
          <a:xfrm>
            <a:off x="1605093" y="2747728"/>
            <a:ext cx="7632203" cy="216081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 sz="1200" dirty="0">
              <a:solidFill>
                <a:schemeClr val="bg1"/>
              </a:solidFill>
            </a:endParaRPr>
          </a:p>
          <a:p>
            <a:pPr algn="ctr"/>
            <a:r>
              <a:rPr lang="cs-CZ" sz="2000" b="1" dirty="0">
                <a:solidFill>
                  <a:schemeClr val="bg1"/>
                </a:solidFill>
              </a:rPr>
              <a:t>Plošný standard je vyjádřen v m</a:t>
            </a:r>
            <a:r>
              <a:rPr lang="cs-CZ" sz="2000" b="1" baseline="30000" dirty="0">
                <a:solidFill>
                  <a:schemeClr val="bg1"/>
                </a:solidFill>
              </a:rPr>
              <a:t>2</a:t>
            </a:r>
            <a:r>
              <a:rPr lang="cs-CZ" sz="2000" b="1" dirty="0">
                <a:solidFill>
                  <a:schemeClr val="bg1"/>
                </a:solidFill>
              </a:rPr>
              <a:t> připadajících </a:t>
            </a:r>
          </a:p>
          <a:p>
            <a:pPr algn="ctr"/>
            <a:r>
              <a:rPr lang="cs-CZ" sz="2000" b="1" dirty="0">
                <a:solidFill>
                  <a:schemeClr val="bg1"/>
                </a:solidFill>
              </a:rPr>
              <a:t>na  1000 obyvatel sídelního útvaru</a:t>
            </a:r>
            <a:r>
              <a:rPr lang="cs-CZ" sz="2000" dirty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cs-CZ" sz="3200" b="1" dirty="0">
                <a:solidFill>
                  <a:schemeClr val="bg1"/>
                </a:solidFill>
              </a:rPr>
              <a:t>Plošný standard: m</a:t>
            </a:r>
            <a:r>
              <a:rPr lang="cs-CZ" sz="3200" b="1" baseline="30000" dirty="0">
                <a:solidFill>
                  <a:schemeClr val="bg1"/>
                </a:solidFill>
              </a:rPr>
              <a:t>2</a:t>
            </a:r>
            <a:r>
              <a:rPr lang="cs-CZ" sz="3200" b="1" dirty="0">
                <a:solidFill>
                  <a:schemeClr val="bg1"/>
                </a:solidFill>
              </a:rPr>
              <a:t>/ 1000 obyvatel !!!</a:t>
            </a:r>
            <a:endParaRPr lang="cs-CZ" sz="3200" dirty="0">
              <a:solidFill>
                <a:schemeClr val="bg1"/>
              </a:solidFill>
            </a:endParaRPr>
          </a:p>
          <a:p>
            <a:endParaRPr lang="cs-CZ" sz="2000" dirty="0">
              <a:solidFill>
                <a:schemeClr val="bg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7344" y="48242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31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4"/>
          <p:cNvSpPr txBox="1">
            <a:spLocks noChangeArrowheads="1"/>
          </p:cNvSpPr>
          <p:nvPr/>
        </p:nvSpPr>
        <p:spPr bwMode="auto">
          <a:xfrm>
            <a:off x="764499" y="188914"/>
            <a:ext cx="6771366" cy="503237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 smtClean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 základních </a:t>
            </a:r>
            <a:r>
              <a:rPr lang="cs-CZ" sz="2400" b="1" dirty="0" smtClean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</a:t>
            </a:r>
            <a:endParaRPr lang="cs-CZ" sz="24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764498" y="765175"/>
            <a:ext cx="8068352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 dirty="0"/>
              <a:t>počet obyvatel dané </a:t>
            </a:r>
            <a:r>
              <a:rPr lang="cs-CZ" sz="2000" b="1" dirty="0" smtClean="0"/>
              <a:t>lokality</a:t>
            </a:r>
            <a:endParaRPr lang="cs-CZ" sz="2000" b="1" dirty="0"/>
          </a:p>
          <a:p>
            <a:r>
              <a:rPr lang="cs-CZ" sz="2000" b="1" dirty="0"/>
              <a:t>plošný standard (PS) pro danou velikostní kategorii města a </a:t>
            </a:r>
            <a:r>
              <a:rPr lang="cs-CZ" sz="2000" b="1" dirty="0" smtClean="0"/>
              <a:t>sortiment</a:t>
            </a:r>
            <a:endParaRPr lang="cs-CZ" sz="2000" b="1" dirty="0"/>
          </a:p>
          <a:p>
            <a:r>
              <a:rPr lang="cs-CZ" sz="2000" b="1" dirty="0"/>
              <a:t>míra realizace, resp. index kupní síly.</a:t>
            </a:r>
          </a:p>
        </p:txBody>
      </p:sp>
      <p:sp>
        <p:nvSpPr>
          <p:cNvPr id="36868" name="Text Box 6"/>
          <p:cNvSpPr txBox="1">
            <a:spLocks noChangeArrowheads="1"/>
          </p:cNvSpPr>
          <p:nvPr/>
        </p:nvSpPr>
        <p:spPr bwMode="auto">
          <a:xfrm>
            <a:off x="764498" y="2276476"/>
            <a:ext cx="8068352" cy="72072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Výpočet potřebné (účelné) kapacity</a:t>
            </a:r>
            <a:endParaRPr lang="cs-CZ" sz="24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9" name="Text Box 7"/>
          <p:cNvSpPr txBox="1">
            <a:spLocks noChangeArrowheads="1"/>
          </p:cNvSpPr>
          <p:nvPr/>
        </p:nvSpPr>
        <p:spPr bwMode="auto">
          <a:xfrm>
            <a:off x="3236913" y="3068638"/>
            <a:ext cx="2736850" cy="576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KP </a:t>
            </a:r>
            <a:r>
              <a:rPr lang="cs-CZ" sz="2400" b="1" baseline="-25000" dirty="0">
                <a:solidFill>
                  <a:srgbClr val="008080"/>
                </a:solidFill>
              </a:rPr>
              <a:t>p p </a:t>
            </a:r>
            <a:r>
              <a:rPr lang="cs-CZ" sz="2400" b="1" dirty="0">
                <a:solidFill>
                  <a:srgbClr val="008080"/>
                </a:solidFill>
              </a:rPr>
              <a:t>=  O</a:t>
            </a:r>
            <a:r>
              <a:rPr lang="cs-CZ" sz="2400" b="1" baseline="-25000" dirty="0">
                <a:solidFill>
                  <a:srgbClr val="008080"/>
                </a:solidFill>
              </a:rPr>
              <a:t> l k 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</a:rPr>
              <a:t>* </a:t>
            </a:r>
            <a:r>
              <a:rPr lang="cs-CZ" sz="2400" b="1" dirty="0">
                <a:solidFill>
                  <a:srgbClr val="008080"/>
                </a:solidFill>
              </a:rPr>
              <a:t>PS </a:t>
            </a:r>
            <a:r>
              <a:rPr lang="cs-CZ" sz="2400" b="1" baseline="-25000" dirty="0">
                <a:solidFill>
                  <a:srgbClr val="008080"/>
                </a:solidFill>
              </a:rPr>
              <a:t>i</a:t>
            </a:r>
            <a:endParaRPr lang="cs-CZ" sz="2400" dirty="0">
              <a:solidFill>
                <a:srgbClr val="008080"/>
              </a:solidFill>
            </a:endParaRPr>
          </a:p>
        </p:txBody>
      </p:sp>
      <p:sp>
        <p:nvSpPr>
          <p:cNvPr id="36870" name="Text Box 8"/>
          <p:cNvSpPr txBox="1">
            <a:spLocks noChangeArrowheads="1"/>
          </p:cNvSpPr>
          <p:nvPr/>
        </p:nvSpPr>
        <p:spPr bwMode="auto">
          <a:xfrm>
            <a:off x="623888" y="3134324"/>
            <a:ext cx="1584325" cy="7016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Základní vzorec</a:t>
            </a:r>
          </a:p>
        </p:txBody>
      </p:sp>
      <p:sp>
        <p:nvSpPr>
          <p:cNvPr id="36871" name="Text Box 9"/>
          <p:cNvSpPr txBox="1">
            <a:spLocks noChangeArrowheads="1"/>
          </p:cNvSpPr>
          <p:nvPr/>
        </p:nvSpPr>
        <p:spPr bwMode="auto">
          <a:xfrm>
            <a:off x="658476" y="4087096"/>
            <a:ext cx="6337300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400" b="1" dirty="0"/>
              <a:t>(</a:t>
            </a:r>
            <a:r>
              <a:rPr lang="cs-CZ" sz="2400" b="1" dirty="0">
                <a:solidFill>
                  <a:srgbClr val="008080"/>
                </a:solidFill>
              </a:rPr>
              <a:t>rozšířený vzorec:  KP </a:t>
            </a:r>
            <a:r>
              <a:rPr lang="cs-CZ" sz="2400" b="1" baseline="-25000" dirty="0">
                <a:solidFill>
                  <a:srgbClr val="008080"/>
                </a:solidFill>
              </a:rPr>
              <a:t>p p </a:t>
            </a:r>
            <a:r>
              <a:rPr lang="cs-CZ" sz="2400" b="1" dirty="0">
                <a:solidFill>
                  <a:srgbClr val="008080"/>
                </a:solidFill>
              </a:rPr>
              <a:t>=  O</a:t>
            </a:r>
            <a:r>
              <a:rPr lang="cs-CZ" sz="2400" b="1" baseline="-25000" dirty="0">
                <a:solidFill>
                  <a:srgbClr val="008080"/>
                </a:solidFill>
              </a:rPr>
              <a:t> l k 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</a:rPr>
              <a:t>* </a:t>
            </a:r>
            <a:r>
              <a:rPr lang="cs-CZ" sz="2400" b="1" dirty="0">
                <a:solidFill>
                  <a:srgbClr val="008080"/>
                </a:solidFill>
              </a:rPr>
              <a:t>PS </a:t>
            </a:r>
            <a:r>
              <a:rPr lang="cs-CZ" sz="2400" b="1" baseline="-25000" dirty="0">
                <a:solidFill>
                  <a:srgbClr val="008080"/>
                </a:solidFill>
              </a:rPr>
              <a:t>i 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</a:rPr>
              <a:t>* </a:t>
            </a:r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M R 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</a:rPr>
              <a:t>* </a:t>
            </a:r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K S </a:t>
            </a:r>
            <a:endParaRPr lang="cs-CZ" sz="2400" b="1" dirty="0">
              <a:solidFill>
                <a:srgbClr val="008080"/>
              </a:solidFill>
            </a:endParaRPr>
          </a:p>
          <a:p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36872" name="Text Box 11"/>
          <p:cNvSpPr txBox="1">
            <a:spLocks noChangeArrowheads="1"/>
          </p:cNvSpPr>
          <p:nvPr/>
        </p:nvSpPr>
        <p:spPr bwMode="auto">
          <a:xfrm>
            <a:off x="658476" y="4985894"/>
            <a:ext cx="6983412" cy="17287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O l k      –    obyvatelstvo v </a:t>
            </a:r>
            <a:r>
              <a:rPr lang="cs-CZ" sz="2000" b="1" dirty="0" smtClean="0"/>
              <a:t>tisících</a:t>
            </a:r>
            <a:endParaRPr lang="cs-CZ" sz="2000" b="1" dirty="0"/>
          </a:p>
          <a:p>
            <a:pPr algn="just"/>
            <a:r>
              <a:rPr lang="cs-CZ" sz="2000" b="1" dirty="0"/>
              <a:t>KP </a:t>
            </a:r>
            <a:r>
              <a:rPr lang="cs-CZ" sz="2000" b="1" baseline="-25000" dirty="0"/>
              <a:t>p p	</a:t>
            </a:r>
            <a:r>
              <a:rPr lang="cs-CZ" sz="2000" b="1" dirty="0"/>
              <a:t>-  rozdíl mezi účelnou a skutečnou kapacitou</a:t>
            </a:r>
          </a:p>
          <a:p>
            <a:pPr algn="just"/>
            <a:r>
              <a:rPr lang="cs-CZ" sz="2000" b="1" dirty="0"/>
              <a:t>                prodejních </a:t>
            </a:r>
            <a:r>
              <a:rPr lang="cs-CZ" sz="2000" b="1" dirty="0" smtClean="0"/>
              <a:t>ploch</a:t>
            </a:r>
            <a:endParaRPr lang="cs-CZ" sz="2000" b="1" dirty="0"/>
          </a:p>
          <a:p>
            <a:pPr algn="just"/>
            <a:r>
              <a:rPr lang="cs-CZ" sz="2000" b="1" dirty="0"/>
              <a:t>K</a:t>
            </a:r>
            <a:r>
              <a:rPr lang="cs-CZ" sz="2000" b="1" baseline="-25000" dirty="0"/>
              <a:t> p p</a:t>
            </a:r>
            <a:r>
              <a:rPr lang="cs-CZ" sz="2000" b="1" dirty="0"/>
              <a:t>	-   účelná prodejní kapacita v </a:t>
            </a:r>
            <a:r>
              <a:rPr lang="cs-CZ" sz="2000" b="1" dirty="0" smtClean="0"/>
              <a:t>m</a:t>
            </a:r>
            <a:r>
              <a:rPr lang="cs-CZ" sz="2000" b="1" baseline="30000" dirty="0" smtClean="0"/>
              <a:t>2</a:t>
            </a:r>
            <a:endParaRPr lang="cs-CZ" sz="2000" b="1" dirty="0"/>
          </a:p>
          <a:p>
            <a:r>
              <a:rPr lang="cs-CZ" sz="2000" b="1" dirty="0"/>
              <a:t>PP</a:t>
            </a:r>
            <a:r>
              <a:rPr lang="cs-CZ" sz="2000" b="1" baseline="-25000" dirty="0"/>
              <a:t> l k	</a:t>
            </a:r>
            <a:r>
              <a:rPr lang="cs-CZ" sz="2000" b="1" dirty="0"/>
              <a:t>-  skutečná prodejní kapacita v m</a:t>
            </a:r>
            <a:r>
              <a:rPr lang="cs-CZ" sz="2000" b="1" baseline="30000" dirty="0"/>
              <a:t>2</a:t>
            </a:r>
            <a:r>
              <a:rPr lang="cs-CZ" sz="2000" b="1" dirty="0"/>
              <a:t>.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492" y="6529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65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4"/>
          <p:cNvSpPr txBox="1">
            <a:spLocks noChangeArrowheads="1"/>
          </p:cNvSpPr>
          <p:nvPr/>
        </p:nvSpPr>
        <p:spPr bwMode="auto">
          <a:xfrm>
            <a:off x="359764" y="333375"/>
            <a:ext cx="9198859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Jednotlivým velikostním kategoriím měst je přiřazován rozdílný ukazatel plošného standardu ve snaze zohlednit význam města a jeho funkci ve spádovém území.</a:t>
            </a:r>
          </a:p>
        </p:txBody>
      </p:sp>
      <p:sp>
        <p:nvSpPr>
          <p:cNvPr id="37891" name="Text Box 5"/>
          <p:cNvSpPr txBox="1">
            <a:spLocks noChangeArrowheads="1"/>
          </p:cNvSpPr>
          <p:nvPr/>
        </p:nvSpPr>
        <p:spPr bwMode="auto">
          <a:xfrm>
            <a:off x="359764" y="1295480"/>
            <a:ext cx="9768486" cy="55625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000" b="1" dirty="0">
                <a:solidFill>
                  <a:srgbClr val="FF0000"/>
                </a:solidFill>
              </a:rPr>
              <a:t>Modelová úloha: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Zjistěte, zda v daném městě je ještě volný kupní potenciál pro případný vstup, jestliže jsou dány tyto údaje: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…………….. 30 000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Plošný standard……………  400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/ 1000 obyv.</a:t>
            </a:r>
            <a:endParaRPr lang="cs-CZ" sz="2400" b="1" baseline="-25000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K S    </a:t>
            </a:r>
            <a:r>
              <a:rPr lang="cs-CZ" sz="2400" b="1" dirty="0">
                <a:solidFill>
                  <a:srgbClr val="008080"/>
                </a:solidFill>
              </a:rPr>
              <a:t>=  0,9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M R </a:t>
            </a:r>
            <a:r>
              <a:rPr lang="cs-CZ" sz="2400" b="1" dirty="0">
                <a:solidFill>
                  <a:srgbClr val="008080"/>
                </a:solidFill>
              </a:rPr>
              <a:t> = 1,12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Prodejní plochy skutečné….. 15 000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KP </a:t>
            </a:r>
            <a:r>
              <a:rPr lang="cs-CZ" sz="2400" b="1" baseline="-25000" dirty="0">
                <a:solidFill>
                  <a:srgbClr val="008080"/>
                </a:solidFill>
              </a:rPr>
              <a:t>p p </a:t>
            </a:r>
            <a:r>
              <a:rPr lang="cs-CZ" sz="2400" b="1" dirty="0">
                <a:solidFill>
                  <a:srgbClr val="008080"/>
                </a:solidFill>
              </a:rPr>
              <a:t>=  30  x</a:t>
            </a:r>
            <a:r>
              <a:rPr lang="cs-CZ" sz="2400" b="1" baseline="-25000" dirty="0">
                <a:solidFill>
                  <a:srgbClr val="008080"/>
                </a:solidFill>
              </a:rPr>
              <a:t>  </a:t>
            </a:r>
            <a:r>
              <a:rPr lang="cs-CZ" sz="2400" b="1" dirty="0">
                <a:solidFill>
                  <a:srgbClr val="008080"/>
                </a:solidFill>
              </a:rPr>
              <a:t>400 x 1,12</a:t>
            </a:r>
            <a:r>
              <a:rPr lang="cs-CZ" sz="2400" b="1" baseline="-25000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 x 0,9 = </a:t>
            </a:r>
            <a:r>
              <a:rPr lang="cs-CZ" sz="2400" b="1" u="sng" dirty="0">
                <a:solidFill>
                  <a:srgbClr val="008080"/>
                </a:solidFill>
              </a:rPr>
              <a:t>12 096 m</a:t>
            </a:r>
            <a:r>
              <a:rPr lang="cs-CZ" sz="2400" b="1" u="sng" baseline="30000" dirty="0">
                <a:solidFill>
                  <a:srgbClr val="008080"/>
                </a:solidFill>
              </a:rPr>
              <a:t>2</a:t>
            </a:r>
            <a:endParaRPr lang="cs-CZ" sz="2400" b="1" baseline="-25000" dirty="0">
              <a:solidFill>
                <a:srgbClr val="008080"/>
              </a:solidFill>
            </a:endParaRPr>
          </a:p>
          <a:p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∆ KP </a:t>
            </a:r>
            <a:r>
              <a:rPr lang="cs-CZ" sz="2400" b="1" baseline="-25000" dirty="0">
                <a:solidFill>
                  <a:srgbClr val="008080"/>
                </a:solidFill>
              </a:rPr>
              <a:t>p p</a:t>
            </a:r>
            <a:r>
              <a:rPr lang="cs-CZ" sz="2400" b="1" dirty="0">
                <a:solidFill>
                  <a:srgbClr val="008080"/>
                </a:solidFill>
              </a:rPr>
              <a:t> = 12 096</a:t>
            </a:r>
            <a:r>
              <a:rPr lang="cs-CZ" sz="2400" b="1" baseline="-25000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- 15 000 = </a:t>
            </a:r>
            <a:r>
              <a:rPr lang="cs-CZ" sz="2400" b="1" u="sng" dirty="0">
                <a:solidFill>
                  <a:srgbClr val="008080"/>
                </a:solidFill>
              </a:rPr>
              <a:t>- 2 904 m</a:t>
            </a:r>
            <a:r>
              <a:rPr lang="cs-CZ" sz="2400" b="1" u="sng" baseline="30000" dirty="0">
                <a:solidFill>
                  <a:srgbClr val="008080"/>
                </a:solidFill>
              </a:rPr>
              <a:t>2</a:t>
            </a:r>
            <a:endParaRPr lang="cs-CZ" sz="2400" b="1" baseline="30000" dirty="0">
              <a:solidFill>
                <a:srgbClr val="008080"/>
              </a:solidFill>
            </a:endParaRPr>
          </a:p>
          <a:p>
            <a:endParaRPr lang="cs-CZ" sz="2000" b="1" dirty="0">
              <a:solidFill>
                <a:schemeClr val="bg1"/>
              </a:solidFill>
            </a:endParaRPr>
          </a:p>
          <a:p>
            <a:r>
              <a:rPr lang="cs-CZ" sz="2000" b="1" dirty="0">
                <a:solidFill>
                  <a:srgbClr val="FF0066"/>
                </a:solidFill>
              </a:rPr>
              <a:t>Odpověď:  V dané lokalitě je přebytek kapacity maloobchodní sítě (prodejních ploch). Důsledky přebytku prodejních ploch a nedostatku jsou zde stejné jako v předchozích úlohách.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285" y="477314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59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824459" y="404813"/>
            <a:ext cx="8394491" cy="9890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B3</a:t>
            </a:r>
            <a:r>
              <a:rPr lang="cs-CZ" sz="3200" dirty="0">
                <a:solidFill>
                  <a:srgbClr val="008080"/>
                </a:solidFill>
              </a:rPr>
              <a:t> </a:t>
            </a:r>
            <a:r>
              <a:rPr lang="cs-CZ" sz="3200" b="1" dirty="0">
                <a:solidFill>
                  <a:srgbClr val="008080"/>
                </a:solidFill>
              </a:rPr>
              <a:t>Rozvedení Huffova pravděpodobnostního modelu - informativně</a:t>
            </a:r>
            <a:endParaRPr lang="cs-CZ" sz="3200" dirty="0">
              <a:solidFill>
                <a:srgbClr val="008080"/>
              </a:solidFill>
            </a:endParaRPr>
          </a:p>
        </p:txBody>
      </p:sp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824459" y="1790699"/>
            <a:ext cx="77057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008080"/>
                </a:solidFill>
              </a:rPr>
              <a:t>Huffův pravděpodobnostní model se využívá i pro rozdělení zákazníků mezi dané lokality a rozdělení výdajů.</a:t>
            </a:r>
          </a:p>
        </p:txBody>
      </p:sp>
      <p:sp>
        <p:nvSpPr>
          <p:cNvPr id="38916" name="Text Box 6"/>
          <p:cNvSpPr txBox="1">
            <a:spLocks noChangeArrowheads="1"/>
          </p:cNvSpPr>
          <p:nvPr/>
        </p:nvSpPr>
        <p:spPr bwMode="auto">
          <a:xfrm>
            <a:off x="824459" y="2812439"/>
            <a:ext cx="2998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Rozdělení zákazníků:</a:t>
            </a:r>
          </a:p>
        </p:txBody>
      </p:sp>
      <p:sp>
        <p:nvSpPr>
          <p:cNvPr id="38917" name="Text Box 8"/>
          <p:cNvSpPr txBox="1">
            <a:spLocks noChangeArrowheads="1"/>
          </p:cNvSpPr>
          <p:nvPr/>
        </p:nvSpPr>
        <p:spPr bwMode="auto">
          <a:xfrm>
            <a:off x="2424114" y="3573463"/>
            <a:ext cx="7559675" cy="863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E (C </a:t>
            </a:r>
            <a:r>
              <a:rPr lang="cs-CZ" sz="2000" b="1" baseline="-25000" dirty="0"/>
              <a:t>i j  </a:t>
            </a:r>
            <a:r>
              <a:rPr lang="cs-CZ" sz="2000" b="1" dirty="0"/>
              <a:t>) - rozdělení zákazníků C </a:t>
            </a:r>
            <a:r>
              <a:rPr lang="cs-CZ" sz="2000" b="1" baseline="-25000" dirty="0"/>
              <a:t>i</a:t>
            </a:r>
            <a:r>
              <a:rPr lang="cs-CZ" sz="2000" b="1" dirty="0"/>
              <a:t> mezi j-tá nákupní místa (S </a:t>
            </a:r>
            <a:r>
              <a:rPr lang="cs-CZ" sz="2000" b="1" baseline="-25000" dirty="0"/>
              <a:t>j</a:t>
            </a:r>
            <a:r>
              <a:rPr lang="cs-CZ" sz="2000" b="1" dirty="0" smtClean="0"/>
              <a:t>)</a:t>
            </a:r>
            <a:endParaRPr lang="cs-CZ" sz="2000" b="1" dirty="0"/>
          </a:p>
          <a:p>
            <a:pPr algn="just"/>
            <a:r>
              <a:rPr lang="cs-CZ" sz="2000" b="1" dirty="0"/>
              <a:t>C </a:t>
            </a:r>
            <a:r>
              <a:rPr lang="cs-CZ" sz="2000" b="1" baseline="-25000" dirty="0"/>
              <a:t> i             </a:t>
            </a:r>
            <a:r>
              <a:rPr lang="cs-CZ" sz="2000" b="1" dirty="0"/>
              <a:t>-  počet zákazníků místa </a:t>
            </a:r>
            <a:r>
              <a:rPr lang="cs-CZ" sz="2000" b="1" dirty="0" smtClean="0"/>
              <a:t>i.</a:t>
            </a:r>
            <a:endParaRPr lang="cs-CZ" sz="2000" b="1" dirty="0"/>
          </a:p>
          <a:p>
            <a:endParaRPr lang="cs-CZ" sz="2000" dirty="0"/>
          </a:p>
        </p:txBody>
      </p:sp>
      <p:sp>
        <p:nvSpPr>
          <p:cNvPr id="38918" name="Text Box 9"/>
          <p:cNvSpPr txBox="1">
            <a:spLocks noChangeArrowheads="1"/>
          </p:cNvSpPr>
          <p:nvPr/>
        </p:nvSpPr>
        <p:spPr bwMode="auto">
          <a:xfrm>
            <a:off x="824459" y="4792663"/>
            <a:ext cx="41920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Rozdělení nákupů</a:t>
            </a:r>
            <a:r>
              <a:rPr lang="cs-CZ" b="1" u="sng" dirty="0"/>
              <a:t>:</a:t>
            </a:r>
          </a:p>
        </p:txBody>
      </p:sp>
      <p:sp>
        <p:nvSpPr>
          <p:cNvPr id="38919" name="Text Box 10"/>
          <p:cNvSpPr txBox="1">
            <a:spLocks noChangeArrowheads="1"/>
          </p:cNvSpPr>
          <p:nvPr/>
        </p:nvSpPr>
        <p:spPr bwMode="auto">
          <a:xfrm>
            <a:off x="5016500" y="4831374"/>
            <a:ext cx="4681538" cy="5048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000" b="1" dirty="0">
                <a:solidFill>
                  <a:srgbClr val="008080"/>
                </a:solidFill>
              </a:rPr>
              <a:t>E ( A </a:t>
            </a:r>
            <a:r>
              <a:rPr lang="cs-CZ" sz="2000" b="1" baseline="-25000" dirty="0">
                <a:solidFill>
                  <a:srgbClr val="008080"/>
                </a:solidFill>
              </a:rPr>
              <a:t>i j </a:t>
            </a:r>
            <a:r>
              <a:rPr lang="cs-CZ" sz="2000" b="1" dirty="0">
                <a:solidFill>
                  <a:srgbClr val="008080"/>
                </a:solidFill>
              </a:rPr>
              <a:t>)  = E (C </a:t>
            </a:r>
            <a:r>
              <a:rPr lang="cs-CZ" sz="2000" b="1" baseline="-25000" dirty="0">
                <a:solidFill>
                  <a:srgbClr val="008080"/>
                </a:solidFill>
              </a:rPr>
              <a:t>i j </a:t>
            </a:r>
            <a:r>
              <a:rPr lang="cs-CZ" sz="2000" b="1" dirty="0">
                <a:solidFill>
                  <a:srgbClr val="008080"/>
                </a:solidFill>
              </a:rPr>
              <a:t>) </a:t>
            </a:r>
            <a:r>
              <a:rPr lang="cs-CZ" sz="2000" b="1" baseline="-25000" dirty="0">
                <a:solidFill>
                  <a:srgbClr val="008080"/>
                </a:solidFill>
              </a:rPr>
              <a:t>* </a:t>
            </a:r>
            <a:r>
              <a:rPr lang="cs-CZ" sz="2000" b="1" dirty="0">
                <a:solidFill>
                  <a:srgbClr val="008080"/>
                </a:solidFill>
              </a:rPr>
              <a:t>B </a:t>
            </a:r>
            <a:r>
              <a:rPr lang="cs-CZ" sz="2000" b="1" baseline="-25000" dirty="0">
                <a:solidFill>
                  <a:srgbClr val="008080"/>
                </a:solidFill>
              </a:rPr>
              <a:t> i k</a:t>
            </a:r>
            <a:endParaRPr lang="cs-CZ" sz="2000" dirty="0">
              <a:solidFill>
                <a:srgbClr val="008080"/>
              </a:solidFill>
            </a:endParaRPr>
          </a:p>
        </p:txBody>
      </p:sp>
      <p:sp>
        <p:nvSpPr>
          <p:cNvPr id="38920" name="Text Box 11"/>
          <p:cNvSpPr txBox="1">
            <a:spLocks noChangeArrowheads="1"/>
          </p:cNvSpPr>
          <p:nvPr/>
        </p:nvSpPr>
        <p:spPr bwMode="auto">
          <a:xfrm>
            <a:off x="2424114" y="5661025"/>
            <a:ext cx="7920037" cy="863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E ( A </a:t>
            </a:r>
            <a:r>
              <a:rPr lang="cs-CZ" sz="2000" b="1" baseline="-25000" dirty="0"/>
              <a:t>i j </a:t>
            </a:r>
            <a:r>
              <a:rPr lang="cs-CZ" b="1" dirty="0"/>
              <a:t>)</a:t>
            </a:r>
            <a:r>
              <a:rPr lang="cs-CZ" sz="2000" b="1" baseline="-25000" dirty="0"/>
              <a:t> </a:t>
            </a:r>
            <a:r>
              <a:rPr lang="cs-CZ" sz="2000" b="1" dirty="0"/>
              <a:t>- rozdělení objemů nákupů mezi zákazníky C </a:t>
            </a:r>
            <a:r>
              <a:rPr lang="cs-CZ" sz="2000" b="1" baseline="-25000" dirty="0"/>
              <a:t>i</a:t>
            </a:r>
            <a:r>
              <a:rPr lang="cs-CZ" sz="2000" b="1" dirty="0"/>
              <a:t> v </a:t>
            </a:r>
            <a:r>
              <a:rPr lang="cs-CZ" sz="2000" b="1" dirty="0" smtClean="0"/>
              <a:t>Kč</a:t>
            </a:r>
            <a:endParaRPr lang="cs-CZ" sz="2000" b="1" dirty="0"/>
          </a:p>
          <a:p>
            <a:pPr algn="just"/>
            <a:r>
              <a:rPr lang="cs-CZ" sz="2000" b="1" dirty="0"/>
              <a:t>B</a:t>
            </a:r>
            <a:r>
              <a:rPr lang="cs-CZ" sz="2000" b="1" baseline="-25000" dirty="0"/>
              <a:t> i k 	</a:t>
            </a:r>
            <a:r>
              <a:rPr lang="cs-CZ" sz="2000" b="1" dirty="0"/>
              <a:t>- roční výdaje na zákazníka v místě </a:t>
            </a:r>
            <a:r>
              <a:rPr lang="cs-CZ" sz="2000" b="1" baseline="-25000" dirty="0"/>
              <a:t> i </a:t>
            </a:r>
            <a:r>
              <a:rPr lang="cs-CZ" sz="2000" b="1" dirty="0"/>
              <a:t> za zboží </a:t>
            </a:r>
            <a:r>
              <a:rPr lang="cs-CZ" sz="2000" b="1" baseline="-25000" dirty="0"/>
              <a:t> k .</a:t>
            </a:r>
          </a:p>
          <a:p>
            <a:endParaRPr lang="cs-CZ" sz="2000" dirty="0"/>
          </a:p>
        </p:txBody>
      </p:sp>
      <p:sp>
        <p:nvSpPr>
          <p:cNvPr id="38921" name="Text Box 12"/>
          <p:cNvSpPr txBox="1">
            <a:spLocks noChangeArrowheads="1"/>
          </p:cNvSpPr>
          <p:nvPr/>
        </p:nvSpPr>
        <p:spPr bwMode="auto">
          <a:xfrm>
            <a:off x="5016500" y="2708275"/>
            <a:ext cx="4895850" cy="509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000" b="1" dirty="0">
                <a:solidFill>
                  <a:srgbClr val="008080"/>
                </a:solidFill>
              </a:rPr>
              <a:t>E (C </a:t>
            </a:r>
            <a:r>
              <a:rPr lang="cs-CZ" sz="2000" b="1" baseline="-25000" dirty="0">
                <a:solidFill>
                  <a:srgbClr val="008080"/>
                </a:solidFill>
              </a:rPr>
              <a:t>i j </a:t>
            </a:r>
            <a:r>
              <a:rPr lang="cs-CZ" sz="2000" b="1" dirty="0">
                <a:solidFill>
                  <a:srgbClr val="008080"/>
                </a:solidFill>
              </a:rPr>
              <a:t>)  =   P (C </a:t>
            </a:r>
            <a:r>
              <a:rPr lang="cs-CZ" sz="2000" b="1" baseline="-25000" dirty="0">
                <a:solidFill>
                  <a:srgbClr val="008080"/>
                </a:solidFill>
              </a:rPr>
              <a:t>i j </a:t>
            </a:r>
            <a:r>
              <a:rPr lang="cs-CZ" sz="2000" b="1" dirty="0">
                <a:solidFill>
                  <a:srgbClr val="008080"/>
                </a:solidFill>
              </a:rPr>
              <a:t>) </a:t>
            </a:r>
            <a:r>
              <a:rPr lang="cs-CZ" sz="2000" b="1" baseline="-25000" dirty="0">
                <a:solidFill>
                  <a:srgbClr val="008080"/>
                </a:solidFill>
              </a:rPr>
              <a:t>* </a:t>
            </a:r>
            <a:r>
              <a:rPr lang="cs-CZ" sz="2000" b="1" dirty="0">
                <a:solidFill>
                  <a:srgbClr val="008080"/>
                </a:solidFill>
              </a:rPr>
              <a:t>C</a:t>
            </a:r>
            <a:r>
              <a:rPr lang="cs-CZ" sz="1600" b="1" dirty="0">
                <a:solidFill>
                  <a:srgbClr val="008080"/>
                </a:solidFill>
              </a:rPr>
              <a:t> </a:t>
            </a:r>
            <a:r>
              <a:rPr lang="cs-CZ" sz="1600" b="1" baseline="-25000" dirty="0">
                <a:solidFill>
                  <a:schemeClr val="bg1"/>
                </a:solidFill>
              </a:rPr>
              <a:t>i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285" y="477314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21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869430" y="83606"/>
            <a:ext cx="9202053" cy="5826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3200" b="1" dirty="0" smtClean="0">
                <a:solidFill>
                  <a:srgbClr val="008080"/>
                </a:solidFill>
              </a:rPr>
              <a:t>Rozvedení </a:t>
            </a:r>
            <a:r>
              <a:rPr lang="cs-CZ" sz="3200" b="1" dirty="0">
                <a:solidFill>
                  <a:srgbClr val="008080"/>
                </a:solidFill>
              </a:rPr>
              <a:t>Huffova pravděpodobnostního modelu -</a:t>
            </a:r>
            <a:endParaRPr lang="cs-CZ" sz="3200" dirty="0">
              <a:solidFill>
                <a:srgbClr val="008080"/>
              </a:solidFill>
            </a:endParaRPr>
          </a:p>
        </p:txBody>
      </p:sp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869430" y="899605"/>
            <a:ext cx="9172713" cy="11695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2060"/>
                </a:solidFill>
              </a:rPr>
              <a:t>V dané lokalitě žije 20 000 obyvatel (</a:t>
            </a:r>
            <a:r>
              <a:rPr lang="cs-CZ" sz="2000" b="1" dirty="0" err="1">
                <a:solidFill>
                  <a:srgbClr val="002060"/>
                </a:solidFill>
              </a:rPr>
              <a:t>C</a:t>
            </a:r>
            <a:r>
              <a:rPr lang="cs-CZ" sz="2000" b="1" baseline="-25000" dirty="0" err="1">
                <a:solidFill>
                  <a:srgbClr val="002060"/>
                </a:solidFill>
              </a:rPr>
              <a:t>i</a:t>
            </a:r>
            <a:r>
              <a:rPr lang="cs-CZ" sz="2000" b="1" dirty="0">
                <a:solidFill>
                  <a:srgbClr val="002060"/>
                </a:solidFill>
              </a:rPr>
              <a:t>). Pravděpodobnost, že první nákupní místo navštíví je 20 % (PC</a:t>
            </a:r>
            <a:r>
              <a:rPr lang="cs-CZ" sz="2000" b="1" baseline="-25000" dirty="0">
                <a:solidFill>
                  <a:srgbClr val="002060"/>
                </a:solidFill>
              </a:rPr>
              <a:t>i1</a:t>
            </a:r>
            <a:r>
              <a:rPr lang="cs-CZ" sz="2000" b="1" dirty="0">
                <a:solidFill>
                  <a:srgbClr val="002060"/>
                </a:solidFill>
              </a:rPr>
              <a:t>), druhé 30% (PC</a:t>
            </a:r>
            <a:r>
              <a:rPr lang="cs-CZ" sz="2000" b="1" baseline="-25000" dirty="0">
                <a:solidFill>
                  <a:srgbClr val="002060"/>
                </a:solidFill>
              </a:rPr>
              <a:t>i2</a:t>
            </a:r>
            <a:r>
              <a:rPr lang="cs-CZ" sz="2000" b="1" dirty="0">
                <a:solidFill>
                  <a:srgbClr val="002060"/>
                </a:solidFill>
              </a:rPr>
              <a:t>), a třetí 50 % (PC</a:t>
            </a:r>
            <a:r>
              <a:rPr lang="cs-CZ" sz="2000" b="1" baseline="-25000" dirty="0">
                <a:solidFill>
                  <a:srgbClr val="002060"/>
                </a:solidFill>
              </a:rPr>
              <a:t>i3</a:t>
            </a:r>
            <a:r>
              <a:rPr lang="cs-CZ" sz="2000" b="1" dirty="0">
                <a:solidFill>
                  <a:srgbClr val="002060"/>
                </a:solidFill>
              </a:rPr>
              <a:t>), .</a:t>
            </a:r>
          </a:p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2060"/>
                </a:solidFill>
              </a:rPr>
              <a:t>Rozdělte zákazníky mezi nákupní místa. Roční výdaj na zákazníka je 10 000,- </a:t>
            </a:r>
            <a:r>
              <a:rPr lang="cs-CZ" sz="2000" b="1" dirty="0">
                <a:solidFill>
                  <a:srgbClr val="008080"/>
                </a:solidFill>
              </a:rPr>
              <a:t>Kč  (B </a:t>
            </a:r>
            <a:r>
              <a:rPr lang="cs-CZ" sz="2000" b="1" baseline="-25000" dirty="0">
                <a:solidFill>
                  <a:srgbClr val="008080"/>
                </a:solidFill>
              </a:rPr>
              <a:t> i k</a:t>
            </a:r>
            <a:r>
              <a:rPr lang="cs-CZ" sz="2000" b="1" dirty="0">
                <a:solidFill>
                  <a:srgbClr val="008080"/>
                </a:solidFill>
              </a:rPr>
              <a:t>).</a:t>
            </a:r>
          </a:p>
        </p:txBody>
      </p:sp>
      <p:sp>
        <p:nvSpPr>
          <p:cNvPr id="38916" name="Text Box 6"/>
          <p:cNvSpPr txBox="1">
            <a:spLocks noChangeArrowheads="1"/>
          </p:cNvSpPr>
          <p:nvPr/>
        </p:nvSpPr>
        <p:spPr bwMode="auto">
          <a:xfrm>
            <a:off x="1063174" y="2725034"/>
            <a:ext cx="28342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Rozdělení zákazníků:</a:t>
            </a:r>
          </a:p>
        </p:txBody>
      </p:sp>
      <p:sp>
        <p:nvSpPr>
          <p:cNvPr id="38917" name="Text Box 8"/>
          <p:cNvSpPr txBox="1">
            <a:spLocks noChangeArrowheads="1"/>
          </p:cNvSpPr>
          <p:nvPr/>
        </p:nvSpPr>
        <p:spPr bwMode="auto">
          <a:xfrm>
            <a:off x="1095913" y="3555636"/>
            <a:ext cx="8131431" cy="863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E (C </a:t>
            </a:r>
            <a:r>
              <a:rPr lang="cs-CZ" sz="2000" b="1" baseline="-25000" dirty="0"/>
              <a:t>i j  </a:t>
            </a:r>
            <a:r>
              <a:rPr lang="cs-CZ" sz="2000" b="1" dirty="0"/>
              <a:t>) - rozdělení zákazníků C </a:t>
            </a:r>
            <a:r>
              <a:rPr lang="cs-CZ" sz="2000" b="1" baseline="-25000" dirty="0"/>
              <a:t>i</a:t>
            </a:r>
            <a:r>
              <a:rPr lang="cs-CZ" sz="2000" b="1" dirty="0"/>
              <a:t> mezi j-tá nákupní místa (S </a:t>
            </a:r>
            <a:r>
              <a:rPr lang="cs-CZ" sz="2000" b="1" baseline="-25000" dirty="0"/>
              <a:t>j</a:t>
            </a:r>
            <a:r>
              <a:rPr lang="cs-CZ" sz="2000" b="1" dirty="0"/>
              <a:t>),</a:t>
            </a:r>
          </a:p>
          <a:p>
            <a:pPr algn="just"/>
            <a:r>
              <a:rPr lang="cs-CZ" sz="2000" b="1" dirty="0"/>
              <a:t>C </a:t>
            </a:r>
            <a:r>
              <a:rPr lang="cs-CZ" sz="2000" b="1" baseline="-25000" dirty="0"/>
              <a:t> i             </a:t>
            </a:r>
            <a:r>
              <a:rPr lang="cs-CZ" sz="2000" b="1" dirty="0"/>
              <a:t>-  počet zákazníků místa i .</a:t>
            </a:r>
          </a:p>
          <a:p>
            <a:endParaRPr lang="cs-CZ" sz="2000" dirty="0"/>
          </a:p>
        </p:txBody>
      </p:sp>
      <p:sp>
        <p:nvSpPr>
          <p:cNvPr id="38918" name="Text Box 9"/>
          <p:cNvSpPr txBox="1">
            <a:spLocks noChangeArrowheads="1"/>
          </p:cNvSpPr>
          <p:nvPr/>
        </p:nvSpPr>
        <p:spPr bwMode="auto">
          <a:xfrm>
            <a:off x="1095912" y="4891948"/>
            <a:ext cx="37798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Rozdělení nákupů:</a:t>
            </a:r>
          </a:p>
        </p:txBody>
      </p:sp>
      <p:sp>
        <p:nvSpPr>
          <p:cNvPr id="38919" name="Text Box 10"/>
          <p:cNvSpPr txBox="1">
            <a:spLocks noChangeArrowheads="1"/>
          </p:cNvSpPr>
          <p:nvPr/>
        </p:nvSpPr>
        <p:spPr bwMode="auto">
          <a:xfrm>
            <a:off x="4331494" y="4784049"/>
            <a:ext cx="4895850" cy="5048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000" b="1" dirty="0">
                <a:solidFill>
                  <a:srgbClr val="008080"/>
                </a:solidFill>
              </a:rPr>
              <a:t>E ( A </a:t>
            </a:r>
            <a:r>
              <a:rPr lang="cs-CZ" sz="2000" b="1" baseline="-25000" dirty="0">
                <a:solidFill>
                  <a:srgbClr val="008080"/>
                </a:solidFill>
              </a:rPr>
              <a:t>i j </a:t>
            </a:r>
            <a:r>
              <a:rPr lang="cs-CZ" sz="2000" b="1" dirty="0">
                <a:solidFill>
                  <a:srgbClr val="008080"/>
                </a:solidFill>
              </a:rPr>
              <a:t>)  = E (C </a:t>
            </a:r>
            <a:r>
              <a:rPr lang="cs-CZ" sz="2000" b="1" baseline="-25000" dirty="0">
                <a:solidFill>
                  <a:srgbClr val="008080"/>
                </a:solidFill>
              </a:rPr>
              <a:t>i j </a:t>
            </a:r>
            <a:r>
              <a:rPr lang="cs-CZ" sz="2000" b="1" dirty="0">
                <a:solidFill>
                  <a:srgbClr val="008080"/>
                </a:solidFill>
              </a:rPr>
              <a:t>) </a:t>
            </a:r>
            <a:r>
              <a:rPr lang="cs-CZ" sz="2000" b="1" baseline="-25000" dirty="0">
                <a:solidFill>
                  <a:srgbClr val="008080"/>
                </a:solidFill>
              </a:rPr>
              <a:t>* </a:t>
            </a:r>
            <a:r>
              <a:rPr lang="cs-CZ" sz="2000" b="1" dirty="0">
                <a:solidFill>
                  <a:srgbClr val="008080"/>
                </a:solidFill>
              </a:rPr>
              <a:t>B </a:t>
            </a:r>
            <a:r>
              <a:rPr lang="cs-CZ" sz="2000" b="1" baseline="-25000" dirty="0">
                <a:solidFill>
                  <a:srgbClr val="008080"/>
                </a:solidFill>
              </a:rPr>
              <a:t> i k</a:t>
            </a:r>
            <a:endParaRPr lang="cs-CZ" sz="2000" dirty="0">
              <a:solidFill>
                <a:srgbClr val="008080"/>
              </a:solidFill>
            </a:endParaRPr>
          </a:p>
        </p:txBody>
      </p:sp>
      <p:sp>
        <p:nvSpPr>
          <p:cNvPr id="38920" name="Text Box 11"/>
          <p:cNvSpPr txBox="1">
            <a:spLocks noChangeArrowheads="1"/>
          </p:cNvSpPr>
          <p:nvPr/>
        </p:nvSpPr>
        <p:spPr bwMode="auto">
          <a:xfrm>
            <a:off x="1095912" y="5663420"/>
            <a:ext cx="8131432" cy="863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E ( A </a:t>
            </a:r>
            <a:r>
              <a:rPr lang="cs-CZ" sz="2000" b="1" baseline="-25000" dirty="0"/>
              <a:t>i j </a:t>
            </a:r>
            <a:r>
              <a:rPr lang="cs-CZ" b="1" dirty="0"/>
              <a:t>)</a:t>
            </a:r>
            <a:r>
              <a:rPr lang="cs-CZ" sz="2000" b="1" baseline="-25000" dirty="0"/>
              <a:t> </a:t>
            </a:r>
            <a:r>
              <a:rPr lang="cs-CZ" sz="2000" b="1" dirty="0"/>
              <a:t>- rozdělení objemů nákupů mezi zákazníky C </a:t>
            </a:r>
            <a:r>
              <a:rPr lang="cs-CZ" sz="2000" b="1" baseline="-25000" dirty="0"/>
              <a:t>i</a:t>
            </a:r>
            <a:r>
              <a:rPr lang="cs-CZ" sz="2000" b="1" dirty="0"/>
              <a:t> v Kč,</a:t>
            </a:r>
          </a:p>
          <a:p>
            <a:pPr algn="just"/>
            <a:r>
              <a:rPr lang="cs-CZ" sz="2000" b="1" dirty="0"/>
              <a:t>B</a:t>
            </a:r>
            <a:r>
              <a:rPr lang="cs-CZ" sz="2000" b="1" baseline="-25000" dirty="0"/>
              <a:t> i k 	</a:t>
            </a:r>
            <a:r>
              <a:rPr lang="cs-CZ" sz="2000" b="1" dirty="0"/>
              <a:t>- roční výdaje na zákazníka v místě </a:t>
            </a:r>
            <a:r>
              <a:rPr lang="cs-CZ" sz="2000" b="1" baseline="-25000" dirty="0"/>
              <a:t> i </a:t>
            </a:r>
            <a:r>
              <a:rPr lang="cs-CZ" sz="2000" b="1" dirty="0"/>
              <a:t> za zboží </a:t>
            </a:r>
            <a:r>
              <a:rPr lang="cs-CZ" sz="2000" b="1" baseline="-25000" dirty="0"/>
              <a:t> k .</a:t>
            </a:r>
          </a:p>
          <a:p>
            <a:endParaRPr lang="cs-CZ" sz="2000" dirty="0"/>
          </a:p>
        </p:txBody>
      </p:sp>
      <p:sp>
        <p:nvSpPr>
          <p:cNvPr id="38921" name="Text Box 12"/>
          <p:cNvSpPr txBox="1">
            <a:spLocks noChangeArrowheads="1"/>
          </p:cNvSpPr>
          <p:nvPr/>
        </p:nvSpPr>
        <p:spPr bwMode="auto">
          <a:xfrm>
            <a:off x="4331494" y="2495420"/>
            <a:ext cx="4895850" cy="509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000" b="1" dirty="0">
                <a:solidFill>
                  <a:srgbClr val="008080"/>
                </a:solidFill>
              </a:rPr>
              <a:t>E (C </a:t>
            </a:r>
            <a:r>
              <a:rPr lang="cs-CZ" sz="2000" b="1" baseline="-25000" dirty="0">
                <a:solidFill>
                  <a:srgbClr val="008080"/>
                </a:solidFill>
              </a:rPr>
              <a:t>i j </a:t>
            </a:r>
            <a:r>
              <a:rPr lang="cs-CZ" sz="2000" b="1" dirty="0">
                <a:solidFill>
                  <a:srgbClr val="008080"/>
                </a:solidFill>
              </a:rPr>
              <a:t>)  =   P (C </a:t>
            </a:r>
            <a:r>
              <a:rPr lang="cs-CZ" sz="2000" b="1" baseline="-25000" dirty="0">
                <a:solidFill>
                  <a:srgbClr val="008080"/>
                </a:solidFill>
              </a:rPr>
              <a:t>i j </a:t>
            </a:r>
            <a:r>
              <a:rPr lang="cs-CZ" sz="2000" b="1" dirty="0">
                <a:solidFill>
                  <a:srgbClr val="008080"/>
                </a:solidFill>
              </a:rPr>
              <a:t>) </a:t>
            </a:r>
            <a:r>
              <a:rPr lang="cs-CZ" sz="2000" b="1" baseline="-25000" dirty="0">
                <a:solidFill>
                  <a:srgbClr val="008080"/>
                </a:solidFill>
              </a:rPr>
              <a:t>* </a:t>
            </a:r>
            <a:r>
              <a:rPr lang="cs-CZ" sz="2000" b="1" dirty="0">
                <a:solidFill>
                  <a:srgbClr val="008080"/>
                </a:solidFill>
              </a:rPr>
              <a:t>C</a:t>
            </a:r>
            <a:r>
              <a:rPr lang="cs-CZ" sz="1600" b="1" dirty="0">
                <a:solidFill>
                  <a:srgbClr val="008080"/>
                </a:solidFill>
              </a:rPr>
              <a:t> </a:t>
            </a:r>
            <a:r>
              <a:rPr lang="cs-CZ" sz="1600" b="1" baseline="-25000" dirty="0">
                <a:solidFill>
                  <a:srgbClr val="008080"/>
                </a:solidFill>
              </a:rPr>
              <a:t>i</a:t>
            </a:r>
            <a:endParaRPr lang="cs-CZ" dirty="0">
              <a:solidFill>
                <a:srgbClr val="008080"/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33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1939978" y="781763"/>
            <a:ext cx="7772400" cy="947738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cs-CZ" altLang="cs-CZ" b="1" dirty="0" smtClean="0">
                <a:solidFill>
                  <a:srgbClr val="008080"/>
                </a:solidFill>
              </a:rPr>
              <a:t>Shrnutí přednášky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1433566" y="2435773"/>
            <a:ext cx="8785225" cy="26776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Cíle a metodologie analýzy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Aplikace metod vymezujících zájmovou oblast</a:t>
            </a:r>
          </a:p>
          <a:p>
            <a:pPr marL="0" indent="0">
              <a:defRPr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Kruhová metoda, metoda časových vzdáleností, ekonometrická metoda, </a:t>
            </a:r>
            <a:r>
              <a:rPr lang="cs-CZ" sz="2400" b="1" dirty="0" err="1">
                <a:solidFill>
                  <a:schemeClr val="accent6">
                    <a:lumMod val="50000"/>
                  </a:schemeClr>
                </a:solidFill>
              </a:rPr>
              <a:t>Huffův</a:t>
            </a: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 pravděpodobnostní model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Stanovení kupního potenciálu</a:t>
            </a:r>
          </a:p>
          <a:p>
            <a:pPr>
              <a:defRPr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Klasická obratová metoda, index maloobchodní saturace, metoda plošného standardu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9702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45124" y="419725"/>
            <a:ext cx="8229600" cy="138037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 smtClean="0">
                <a:solidFill>
                  <a:srgbClr val="008080"/>
                </a:solidFill>
              </a:rPr>
              <a:t>Výběr země</a:t>
            </a:r>
            <a:endParaRPr lang="cs-CZ" sz="4000" b="1" dirty="0">
              <a:solidFill>
                <a:srgbClr val="008080"/>
              </a:solidFill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5124" y="2028228"/>
            <a:ext cx="9034176" cy="4012809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</a:ln>
        </p:spPr>
        <p:txBody>
          <a:bodyPr>
            <a:normAutofit lnSpcReduction="10000"/>
          </a:bodyPr>
          <a:lstStyle/>
          <a:p>
            <a:pPr marL="914400" lvl="2" indent="0">
              <a:buNone/>
            </a:pPr>
            <a:endParaRPr lang="cs-CZ" sz="2400" b="1" dirty="0" smtClean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cs-CZ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</a:t>
            </a:r>
            <a: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Retail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(GRDI) </a:t>
            </a:r>
          </a:p>
          <a:p>
            <a:pPr lvl="2"/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rizikovost země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(ekonomické faktory, politické, kulturní, sociální atd.),</a:t>
            </a:r>
          </a:p>
          <a:p>
            <a:pPr lvl="2"/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tržní atraktivita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(maloobchodní prodeje na obyvatele, populace, populace ve městech, infrastruktura, státní zásahy…),</a:t>
            </a:r>
          </a:p>
          <a:p>
            <a:pPr lvl="2"/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tržní saturace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(obsazenost </a:t>
            </a:r>
            <a:r>
              <a:rPr lang="cs-CZ" sz="24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retailingovými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firmami, tržní podíly </a:t>
            </a:r>
            <a:r>
              <a:rPr lang="cs-CZ" sz="24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retailerů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…)</a:t>
            </a:r>
          </a:p>
          <a:p>
            <a:pPr lvl="2"/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časový faktor </a:t>
            </a:r>
          </a:p>
          <a:p>
            <a:pPr lvl="2"/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Retail </a:t>
            </a:r>
            <a:r>
              <a:rPr lang="cs-CZ" sz="24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Index – zdroje pracovních sil, jejich kvalifikace (bude pracovník připraven ke své funkci)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cs-CZ" sz="2400" b="1" dirty="0">
              <a:solidFill>
                <a:srgbClr val="99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82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572534" cy="549275"/>
          </a:xfrm>
        </p:spPr>
        <p:txBody>
          <a:bodyPr>
            <a:noAutofit/>
          </a:bodyPr>
          <a:lstStyle/>
          <a:p>
            <a:r>
              <a:rPr lang="cs-CZ" sz="4000" b="1" dirty="0" smtClean="0">
                <a:solidFill>
                  <a:srgbClr val="008080"/>
                </a:solidFill>
                <a:latin typeface="+mn-lt"/>
              </a:rPr>
              <a:t>Kupní síla obyvatelstva 2018 </a:t>
            </a:r>
            <a:endParaRPr lang="cs-CZ" sz="4000" b="1" dirty="0">
              <a:solidFill>
                <a:srgbClr val="008080"/>
              </a:solidFill>
              <a:latin typeface="+mn-lt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7847463" y="6223573"/>
            <a:ext cx="38623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 smtClean="0"/>
              <a:t>Zdroj: https</a:t>
            </a:r>
            <a:r>
              <a:rPr lang="cs-CZ" sz="1000" dirty="0"/>
              <a:t>://www.e15.cz/finexpert/nakupujeme/kupni-sila-v-regionech-se-vyrovnava-praha-se-zbytku-republiky-vymyka-1354082</a:t>
            </a:r>
          </a:p>
        </p:txBody>
      </p:sp>
      <p:pic>
        <p:nvPicPr>
          <p:cNvPr id="5" name="Obrázek 4" descr="Kupní síla v ČR (2018)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14400"/>
            <a:ext cx="8663987" cy="51101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26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509666" y="512762"/>
            <a:ext cx="8319541" cy="125087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a metodologie analýzy</a:t>
            </a:r>
            <a:r>
              <a:rPr lang="cs-CZ" sz="27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7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určení kupního potenciálu a nákupního spádu</a:t>
            </a:r>
            <a:b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posouzení možností konkurence</a:t>
            </a:r>
            <a:b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odhad kapacity maloobchodní jednotky</a:t>
            </a:r>
            <a:b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by měla odpovědět na následující základní otázky</a:t>
            </a:r>
            <a:r>
              <a:rPr lang="cs-CZ" sz="2400" u="sng" dirty="0"/>
              <a:t>: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sz="half" idx="4294967295"/>
          </p:nvPr>
        </p:nvSpPr>
        <p:spPr>
          <a:xfrm>
            <a:off x="1524001" y="2071688"/>
            <a:ext cx="8786813" cy="2652712"/>
          </a:xfrm>
        </p:spPr>
        <p:txBody>
          <a:bodyPr/>
          <a:lstStyle/>
          <a:p>
            <a:pPr eaLnBrk="1" hangingPunct="1">
              <a:defRPr/>
            </a:pPr>
            <a:endParaRPr lang="cs-CZ" b="1" dirty="0"/>
          </a:p>
          <a:p>
            <a:pPr eaLnBrk="1" hangingPunct="1">
              <a:defRPr/>
            </a:pPr>
            <a:endParaRPr lang="cs-CZ" sz="24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Kdo přijde ? V jakém počtu ? 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Odkud ? 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jaké nákupy a v jakém objemu ?</a:t>
            </a:r>
            <a:r>
              <a:rPr lang="cs-CZ" sz="24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220" name="Picture 6" descr="bd0743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0826" y="4714876"/>
            <a:ext cx="2447925" cy="1954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9221" name="Picture 8" descr="j02311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0014" y="4714876"/>
            <a:ext cx="2562225" cy="1954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9222" name="Picture 9" descr="j031836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52731" y="2733676"/>
            <a:ext cx="1827213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Line 10"/>
          <p:cNvSpPr>
            <a:spLocks noChangeShapeType="1"/>
          </p:cNvSpPr>
          <p:nvPr/>
        </p:nvSpPr>
        <p:spPr bwMode="auto">
          <a:xfrm>
            <a:off x="8143676" y="3059868"/>
            <a:ext cx="579437" cy="1444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9224" name="Line 11"/>
          <p:cNvSpPr>
            <a:spLocks noChangeShapeType="1"/>
          </p:cNvSpPr>
          <p:nvPr/>
        </p:nvSpPr>
        <p:spPr bwMode="auto">
          <a:xfrm flipV="1">
            <a:off x="8517030" y="4192511"/>
            <a:ext cx="506412" cy="2143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9225" name="Line 12"/>
          <p:cNvSpPr>
            <a:spLocks noChangeShapeType="1"/>
          </p:cNvSpPr>
          <p:nvPr/>
        </p:nvSpPr>
        <p:spPr bwMode="auto">
          <a:xfrm flipH="1">
            <a:off x="11239909" y="2463385"/>
            <a:ext cx="581025" cy="285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9226" name="Line 13"/>
          <p:cNvSpPr>
            <a:spLocks noChangeShapeType="1"/>
          </p:cNvSpPr>
          <p:nvPr/>
        </p:nvSpPr>
        <p:spPr bwMode="auto">
          <a:xfrm flipH="1" flipV="1">
            <a:off x="11370664" y="4578350"/>
            <a:ext cx="601662" cy="2921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88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024064" y="0"/>
            <a:ext cx="8385175" cy="54133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2800" dirty="0"/>
              <a:t/>
            </a:r>
            <a:br>
              <a:rPr lang="cs-CZ" sz="2800" dirty="0"/>
            </a:br>
            <a:r>
              <a:rPr lang="cs-CZ" sz="36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Metody územní a tržní analýzy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11268" name="Rectangle 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4881564" y="684213"/>
            <a:ext cx="5572125" cy="1958976"/>
          </a:xfrm>
          <a:solidFill>
            <a:srgbClr val="008080"/>
          </a:solidFill>
          <a:ln>
            <a:solidFill>
              <a:srgbClr val="008080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sz="2400" b="1" dirty="0" smtClean="0">
                <a:solidFill>
                  <a:schemeClr val="bg1"/>
                </a:solidFill>
              </a:rPr>
              <a:t>Kruhová </a:t>
            </a:r>
            <a:r>
              <a:rPr lang="cs-CZ" sz="2400" b="1" dirty="0">
                <a:solidFill>
                  <a:schemeClr val="bg1"/>
                </a:solidFill>
              </a:rPr>
              <a:t>metoda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endParaRPr lang="cs-CZ" sz="2400" b="1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cs-CZ" sz="2400" b="1" dirty="0" smtClean="0">
                <a:solidFill>
                  <a:schemeClr val="bg1"/>
                </a:solidFill>
              </a:rPr>
              <a:t>Metoda </a:t>
            </a:r>
            <a:r>
              <a:rPr lang="cs-CZ" sz="2400" b="1" dirty="0">
                <a:solidFill>
                  <a:schemeClr val="bg1"/>
                </a:solidFill>
              </a:rPr>
              <a:t>časových vzdáleností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chemeClr val="bg1"/>
                </a:solidFill>
              </a:rPr>
              <a:t>Metoda </a:t>
            </a:r>
            <a:r>
              <a:rPr lang="cs-CZ" sz="2400" b="1" dirty="0">
                <a:solidFill>
                  <a:schemeClr val="bg1"/>
                </a:solidFill>
              </a:rPr>
              <a:t>ekonometrická (zákony </a:t>
            </a:r>
            <a:endParaRPr lang="cs-CZ" sz="2400" b="1" dirty="0" smtClean="0">
              <a:solidFill>
                <a:schemeClr val="bg1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cs-CZ" sz="2400" b="1" dirty="0">
                <a:solidFill>
                  <a:schemeClr val="bg1"/>
                </a:solidFill>
              </a:rPr>
              <a:t> </a:t>
            </a:r>
            <a:r>
              <a:rPr lang="cs-CZ" sz="2400" b="1" dirty="0" smtClean="0">
                <a:solidFill>
                  <a:schemeClr val="bg1"/>
                </a:solidFill>
              </a:rPr>
              <a:t>    obchodní </a:t>
            </a:r>
            <a:r>
              <a:rPr lang="cs-CZ" sz="2400" b="1" dirty="0">
                <a:solidFill>
                  <a:schemeClr val="bg1"/>
                </a:solidFill>
              </a:rPr>
              <a:t>gravitace)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chemeClr val="bg1"/>
                </a:solidFill>
              </a:rPr>
              <a:t>Metoda </a:t>
            </a:r>
            <a:r>
              <a:rPr lang="cs-CZ" sz="2400" b="1" dirty="0">
                <a:solidFill>
                  <a:schemeClr val="bg1"/>
                </a:solidFill>
              </a:rPr>
              <a:t>pravděpodobnostní</a:t>
            </a:r>
          </a:p>
        </p:txBody>
      </p:sp>
      <p:sp>
        <p:nvSpPr>
          <p:cNvPr id="11269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881564" y="2786063"/>
            <a:ext cx="7090762" cy="2214562"/>
          </a:xfrm>
          <a:solidFill>
            <a:srgbClr val="008080"/>
          </a:solidFill>
          <a:ln>
            <a:solidFill>
              <a:srgbClr val="008080"/>
            </a:solidFill>
          </a:ln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cs-CZ" sz="2400" b="1" dirty="0" smtClean="0">
                <a:solidFill>
                  <a:schemeClr val="bg1"/>
                </a:solidFill>
              </a:rPr>
              <a:t>Metoda obratová  (metody průměrných prodejů)</a:t>
            </a:r>
            <a:endParaRPr lang="cs-CZ" sz="2400" b="1" dirty="0">
              <a:solidFill>
                <a:schemeClr val="bg1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cs-CZ" sz="2400" b="1" dirty="0" smtClean="0">
                <a:solidFill>
                  <a:schemeClr val="bg1"/>
                </a:solidFill>
              </a:rPr>
              <a:t>    Index </a:t>
            </a:r>
            <a:r>
              <a:rPr lang="cs-CZ" sz="2400" b="1" dirty="0">
                <a:solidFill>
                  <a:schemeClr val="bg1"/>
                </a:solidFill>
              </a:rPr>
              <a:t>maloobchodní </a:t>
            </a:r>
            <a:r>
              <a:rPr lang="cs-CZ" sz="2400" b="1" dirty="0" smtClean="0">
                <a:solidFill>
                  <a:schemeClr val="bg1"/>
                </a:solidFill>
              </a:rPr>
              <a:t>saturace (metoda </a:t>
            </a:r>
            <a:r>
              <a:rPr lang="cs-CZ" sz="2400" b="1" dirty="0" err="1" smtClean="0">
                <a:solidFill>
                  <a:schemeClr val="bg1"/>
                </a:solidFill>
              </a:rPr>
              <a:t>prům</a:t>
            </a:r>
            <a:r>
              <a:rPr lang="cs-CZ" sz="2400" b="1" dirty="0" smtClean="0">
                <a:solidFill>
                  <a:schemeClr val="bg1"/>
                </a:solidFill>
              </a:rPr>
              <a:t>. prodejů)</a:t>
            </a:r>
            <a:endParaRPr lang="cs-CZ" sz="2400" b="1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cs-CZ" sz="2400" b="1" dirty="0" smtClean="0">
                <a:solidFill>
                  <a:schemeClr val="bg1"/>
                </a:solidFill>
              </a:rPr>
              <a:t>Metoda </a:t>
            </a:r>
            <a:r>
              <a:rPr lang="cs-CZ" sz="2400" b="1" dirty="0">
                <a:solidFill>
                  <a:schemeClr val="bg1"/>
                </a:solidFill>
              </a:rPr>
              <a:t>regresní analýzy (metoda </a:t>
            </a:r>
            <a:r>
              <a:rPr lang="cs-CZ" sz="2400" b="1" dirty="0" smtClean="0">
                <a:solidFill>
                  <a:schemeClr val="bg1"/>
                </a:solidFill>
              </a:rPr>
              <a:t> plošného </a:t>
            </a:r>
          </a:p>
          <a:p>
            <a:pPr marL="0" indent="0" eaLnBrk="1" hangingPunct="1">
              <a:buNone/>
              <a:defRPr/>
            </a:pPr>
            <a:r>
              <a:rPr lang="cs-CZ" sz="2400" b="1" dirty="0">
                <a:solidFill>
                  <a:schemeClr val="bg1"/>
                </a:solidFill>
              </a:rPr>
              <a:t> </a:t>
            </a:r>
            <a:r>
              <a:rPr lang="cs-CZ" sz="2400" b="1" dirty="0" smtClean="0">
                <a:solidFill>
                  <a:schemeClr val="bg1"/>
                </a:solidFill>
              </a:rPr>
              <a:t>    standardu</a:t>
            </a:r>
            <a:r>
              <a:rPr lang="cs-CZ" sz="2400" b="1" dirty="0">
                <a:solidFill>
                  <a:schemeClr val="bg1"/>
                </a:solidFill>
              </a:rPr>
              <a:t>)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chemeClr val="bg1"/>
                </a:solidFill>
              </a:rPr>
              <a:t>Metoda </a:t>
            </a:r>
            <a:r>
              <a:rPr lang="cs-CZ" sz="2400" b="1" dirty="0">
                <a:solidFill>
                  <a:schemeClr val="bg1"/>
                </a:solidFill>
              </a:rPr>
              <a:t>pravděpodobnostní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chemeClr val="bg1"/>
                </a:solidFill>
              </a:rPr>
              <a:t>Metoda </a:t>
            </a:r>
            <a:r>
              <a:rPr lang="cs-CZ" sz="2400" b="1" dirty="0">
                <a:solidFill>
                  <a:schemeClr val="bg1"/>
                </a:solidFill>
              </a:rPr>
              <a:t>analogie</a:t>
            </a: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1952625" y="1428751"/>
            <a:ext cx="29527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M. vymezení zájmové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(spádové) oblasti</a:t>
            </a:r>
            <a:r>
              <a:rPr lang="cs-CZ" sz="2400" dirty="0">
                <a:solidFill>
                  <a:srgbClr val="008080"/>
                </a:solidFill>
              </a:rPr>
              <a:t> </a:t>
            </a:r>
          </a:p>
        </p:txBody>
      </p:sp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1881189" y="3286125"/>
            <a:ext cx="30956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008080"/>
                </a:solidFill>
              </a:rPr>
              <a:t>M. stanovení kupního potenciálu</a:t>
            </a:r>
          </a:p>
          <a:p>
            <a:pPr>
              <a:spcBef>
                <a:spcPct val="50000"/>
              </a:spcBef>
            </a:pPr>
            <a:endParaRPr lang="cs-CZ" sz="2400" dirty="0"/>
          </a:p>
        </p:txBody>
      </p:sp>
      <p:sp>
        <p:nvSpPr>
          <p:cNvPr id="10247" name="Text Box 9"/>
          <p:cNvSpPr txBox="1">
            <a:spLocks noChangeArrowheads="1"/>
          </p:cNvSpPr>
          <p:nvPr/>
        </p:nvSpPr>
        <p:spPr bwMode="auto">
          <a:xfrm>
            <a:off x="5016500" y="17732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dirty="0"/>
          </a:p>
        </p:txBody>
      </p:sp>
      <p:sp>
        <p:nvSpPr>
          <p:cNvPr id="10248" name="Text Box 10"/>
          <p:cNvSpPr txBox="1">
            <a:spLocks noChangeArrowheads="1"/>
          </p:cNvSpPr>
          <p:nvPr/>
        </p:nvSpPr>
        <p:spPr bwMode="auto">
          <a:xfrm>
            <a:off x="6383338" y="1916113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dirty="0"/>
          </a:p>
        </p:txBody>
      </p:sp>
      <p:sp>
        <p:nvSpPr>
          <p:cNvPr id="10249" name="Text Box 11"/>
          <p:cNvSpPr txBox="1">
            <a:spLocks noChangeArrowheads="1"/>
          </p:cNvSpPr>
          <p:nvPr/>
        </p:nvSpPr>
        <p:spPr bwMode="auto">
          <a:xfrm>
            <a:off x="5016500" y="1844676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dirty="0"/>
          </a:p>
        </p:txBody>
      </p:sp>
      <p:sp>
        <p:nvSpPr>
          <p:cNvPr id="10251" name="Text Box 13"/>
          <p:cNvSpPr txBox="1">
            <a:spLocks noChangeArrowheads="1"/>
          </p:cNvSpPr>
          <p:nvPr/>
        </p:nvSpPr>
        <p:spPr bwMode="auto">
          <a:xfrm>
            <a:off x="6240463" y="13414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dirty="0"/>
          </a:p>
        </p:txBody>
      </p:sp>
      <p:sp>
        <p:nvSpPr>
          <p:cNvPr id="10252" name="Text Box 14"/>
          <p:cNvSpPr txBox="1">
            <a:spLocks noChangeArrowheads="1"/>
          </p:cNvSpPr>
          <p:nvPr/>
        </p:nvSpPr>
        <p:spPr bwMode="auto">
          <a:xfrm>
            <a:off x="1524000" y="3286126"/>
            <a:ext cx="41549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 dirty="0"/>
              <a:t>B</a:t>
            </a:r>
          </a:p>
        </p:txBody>
      </p:sp>
      <p:sp>
        <p:nvSpPr>
          <p:cNvPr id="10253" name="TextovéPole 13"/>
          <p:cNvSpPr txBox="1">
            <a:spLocks noChangeArrowheads="1"/>
          </p:cNvSpPr>
          <p:nvPr/>
        </p:nvSpPr>
        <p:spPr bwMode="auto">
          <a:xfrm>
            <a:off x="594611" y="765175"/>
            <a:ext cx="328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1. Kvantitativní</a:t>
            </a:r>
          </a:p>
        </p:txBody>
      </p:sp>
      <p:sp>
        <p:nvSpPr>
          <p:cNvPr id="10254" name="TextovéPole 14"/>
          <p:cNvSpPr txBox="1">
            <a:spLocks noChangeArrowheads="1"/>
          </p:cNvSpPr>
          <p:nvPr/>
        </p:nvSpPr>
        <p:spPr bwMode="auto">
          <a:xfrm>
            <a:off x="759503" y="5224740"/>
            <a:ext cx="328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2. Kvalitativní</a:t>
            </a:r>
          </a:p>
        </p:txBody>
      </p:sp>
      <p:sp>
        <p:nvSpPr>
          <p:cNvPr id="16" name="Rectangle 3"/>
          <p:cNvSpPr txBox="1">
            <a:spLocks noRot="1" noChangeArrowheads="1"/>
          </p:cNvSpPr>
          <p:nvPr/>
        </p:nvSpPr>
        <p:spPr bwMode="auto">
          <a:xfrm>
            <a:off x="4881563" y="5143500"/>
            <a:ext cx="5548312" cy="1500188"/>
          </a:xfrm>
          <a:prstGeom prst="rect">
            <a:avLst/>
          </a:prstGeom>
          <a:solidFill>
            <a:srgbClr val="008080"/>
          </a:solidFill>
          <a:ln w="76200">
            <a:solidFill>
              <a:srgbClr val="00808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cs-CZ" sz="2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dopravní podmínky, stav komunikací a dostupnost prodejny, nákladovost dopravy, úroveň služeb prodejen apod. ….</a:t>
            </a: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65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394085" y="244476"/>
            <a:ext cx="9273916" cy="143192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 smtClean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Aplikace </a:t>
            </a:r>
            <a:r>
              <a:rPr lang="cs-CZ" sz="32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 vymezujících zájmovou oblast</a:t>
            </a:r>
          </a:p>
        </p:txBody>
      </p: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1274711" y="1641852"/>
            <a:ext cx="8388350" cy="1569660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chemeClr val="bg1"/>
                </a:solidFill>
              </a:rPr>
              <a:t>Zájmová (spádová či nákupní) oblast v užším slova smyslu znamená akční rádius prodejny, v širším slova smyslu spádové poměry dané nákupním spádem a z toho vyplývající mírou realizace výdajů obyvatelstva.</a:t>
            </a:r>
            <a:r>
              <a:rPr lang="cs-CZ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1268" name="Oval 9"/>
          <p:cNvSpPr>
            <a:spLocks noChangeArrowheads="1"/>
          </p:cNvSpPr>
          <p:nvPr/>
        </p:nvSpPr>
        <p:spPr bwMode="auto">
          <a:xfrm>
            <a:off x="4006850" y="3337719"/>
            <a:ext cx="3671887" cy="324008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1269" name="Text Box 10"/>
          <p:cNvSpPr txBox="1">
            <a:spLocks noChangeArrowheads="1"/>
          </p:cNvSpPr>
          <p:nvPr/>
        </p:nvSpPr>
        <p:spPr bwMode="auto">
          <a:xfrm>
            <a:off x="5303839" y="4724401"/>
            <a:ext cx="936625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 smtClean="0">
                <a:solidFill>
                  <a:srgbClr val="008080"/>
                </a:solidFill>
              </a:rPr>
              <a:t> MOJ</a:t>
            </a:r>
            <a:endParaRPr lang="cs-CZ" sz="2400" b="1" dirty="0">
              <a:solidFill>
                <a:srgbClr val="008080"/>
              </a:solidFill>
            </a:endParaRPr>
          </a:p>
        </p:txBody>
      </p:sp>
      <p:sp>
        <p:nvSpPr>
          <p:cNvPr id="11270" name="Oval 11"/>
          <p:cNvSpPr>
            <a:spLocks noChangeArrowheads="1"/>
          </p:cNvSpPr>
          <p:nvPr/>
        </p:nvSpPr>
        <p:spPr bwMode="auto">
          <a:xfrm>
            <a:off x="4583113" y="3716338"/>
            <a:ext cx="2519362" cy="2303462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solidFill>
                <a:srgbClr val="008080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86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1023391" y="1574464"/>
            <a:ext cx="3105150" cy="1081087"/>
          </a:xfrm>
          <a:prstGeom prst="rect">
            <a:avLst/>
          </a:prstGeom>
          <a:solidFill>
            <a:srgbClr val="008080"/>
          </a:solidFill>
          <a:ln w="19050">
            <a:solidFill>
              <a:srgbClr val="CC66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  <a:t>Kruhová </a:t>
            </a: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metoda</a:t>
            </a:r>
            <a:r>
              <a:rPr lang="cs-CZ" sz="16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endParaRPr lang="cs-CZ" sz="1100" dirty="0">
              <a:solidFill>
                <a:schemeClr val="bg1"/>
              </a:solidFill>
            </a:endParaRPr>
          </a:p>
          <a:p>
            <a:pPr eaLnBrk="0" hangingPunct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3315" name="AutoShape 4"/>
          <p:cNvSpPr>
            <a:spLocks noChangeArrowheads="1"/>
          </p:cNvSpPr>
          <p:nvPr/>
        </p:nvSpPr>
        <p:spPr bwMode="auto">
          <a:xfrm>
            <a:off x="4462776" y="329007"/>
            <a:ext cx="5178425" cy="3571999"/>
          </a:xfrm>
          <a:prstGeom prst="flowChartPunchedCard">
            <a:avLst/>
          </a:prstGeom>
          <a:solidFill>
            <a:srgbClr val="008080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Soustředné zóny (kružnice) opisované kolem prodejny.</a:t>
            </a:r>
            <a:endParaRPr lang="cs-CZ" sz="2400" dirty="0">
              <a:solidFill>
                <a:schemeClr val="bg1"/>
              </a:solidFill>
            </a:endParaRPr>
          </a:p>
          <a:p>
            <a:pPr eaLnBrk="0" hangingPunct="0"/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Zóna-pravděpodobnost nákupu daná docházkovou vzdáleností a ochotou zákazníka.</a:t>
            </a:r>
          </a:p>
          <a:p>
            <a:pPr eaLnBrk="0" hangingPunct="0"/>
            <a:r>
              <a:rPr lang="cs-CZ" sz="2400" b="1" dirty="0">
                <a:solidFill>
                  <a:srgbClr val="FFFF00"/>
                </a:solidFill>
                <a:cs typeface="Times New Roman" pitchFamily="18" charset="0"/>
              </a:rPr>
              <a:t>Př.:  na  ploše kruhu vypočteme počet potencionálních zákazníků</a:t>
            </a:r>
            <a:endParaRPr lang="cs-CZ" sz="2400" dirty="0">
              <a:solidFill>
                <a:srgbClr val="FFFF00"/>
              </a:solidFill>
            </a:endParaRP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1524001" y="24077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13317" name="Rectangle 8"/>
          <p:cNvSpPr>
            <a:spLocks noChangeArrowheads="1"/>
          </p:cNvSpPr>
          <p:nvPr/>
        </p:nvSpPr>
        <p:spPr bwMode="auto">
          <a:xfrm>
            <a:off x="1524001" y="24077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13318" name="Text Box 10"/>
          <p:cNvSpPr txBox="1">
            <a:spLocks noChangeArrowheads="1"/>
          </p:cNvSpPr>
          <p:nvPr/>
        </p:nvSpPr>
        <p:spPr bwMode="auto">
          <a:xfrm>
            <a:off x="1023391" y="4211612"/>
            <a:ext cx="2962275" cy="1223963"/>
          </a:xfrm>
          <a:prstGeom prst="rect">
            <a:avLst/>
          </a:prstGeom>
          <a:solidFill>
            <a:srgbClr val="008080"/>
          </a:solidFill>
          <a:ln w="19050">
            <a:solidFill>
              <a:srgbClr val="CC66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  <a:t>M</a:t>
            </a: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. časových</a:t>
            </a:r>
          </a:p>
          <a:p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      </a:t>
            </a:r>
            <a: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  <a:t>vzdáleností</a:t>
            </a:r>
            <a:endParaRPr lang="cs-CZ" sz="2400" dirty="0">
              <a:solidFill>
                <a:schemeClr val="bg1"/>
              </a:solidFill>
            </a:endParaRPr>
          </a:p>
          <a:p>
            <a:pPr eaLnBrk="0" hangingPunct="0"/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13319" name="AutoShape 9"/>
          <p:cNvSpPr>
            <a:spLocks noChangeArrowheads="1"/>
          </p:cNvSpPr>
          <p:nvPr/>
        </p:nvSpPr>
        <p:spPr bwMode="auto">
          <a:xfrm>
            <a:off x="4346827" y="4067150"/>
            <a:ext cx="5176837" cy="2736850"/>
          </a:xfrm>
          <a:prstGeom prst="flowChartPunchedCard">
            <a:avLst/>
          </a:prstGeom>
          <a:solidFill>
            <a:srgbClr val="008080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Zájmová oblast je rozdělena na nepravidelné plochy, ovlivněné časem k překonání potřebné vzdálenosti za nákupem (složitější modely)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13320" name="Rectangle 11"/>
          <p:cNvSpPr>
            <a:spLocks noChangeArrowheads="1"/>
          </p:cNvSpPr>
          <p:nvPr/>
        </p:nvSpPr>
        <p:spPr bwMode="auto">
          <a:xfrm>
            <a:off x="1524001" y="22743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13321" name="Rectangle 13"/>
          <p:cNvSpPr>
            <a:spLocks noChangeArrowheads="1"/>
          </p:cNvSpPr>
          <p:nvPr/>
        </p:nvSpPr>
        <p:spPr bwMode="auto">
          <a:xfrm>
            <a:off x="1524001" y="22743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79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</TotalTime>
  <Words>1643</Words>
  <Application>Microsoft Office PowerPoint</Application>
  <PresentationFormat>Širokoúhlá obrazovka</PresentationFormat>
  <Paragraphs>301</Paragraphs>
  <Slides>35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3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Rovnice</vt:lpstr>
      <vt:lpstr>  Územní a tržní analýza</vt:lpstr>
      <vt:lpstr>Prezentace aplikace PowerPoint</vt:lpstr>
      <vt:lpstr>Prezentace aplikace PowerPoint</vt:lpstr>
      <vt:lpstr>Výběr země</vt:lpstr>
      <vt:lpstr>Kupní síla obyvatelstva 2018 </vt:lpstr>
      <vt:lpstr>   Cíle a metodologie analýzy - určení kupního potenciálu a nákupního spádu - posouzení možností konkurence - odhad kapacity maloobchodní jednotky  Analýza by měla odpovědět na následující základní otázky:</vt:lpstr>
      <vt:lpstr> Metody územní a tržní analýzy </vt:lpstr>
      <vt:lpstr>Aplikace metod vymezujících zájmovou oblast</vt:lpstr>
      <vt:lpstr>Prezentace aplikace PowerPoint</vt:lpstr>
      <vt:lpstr>Reillyho zákon </vt:lpstr>
      <vt:lpstr>Základní vzorec:</vt:lpstr>
      <vt:lpstr>Prezentace aplikace PowerPoint</vt:lpstr>
      <vt:lpstr>Prezentace aplikace PowerPoint</vt:lpstr>
      <vt:lpstr>Prezentace aplikace PowerPoint</vt:lpstr>
      <vt:lpstr>Prezentace aplikace PowerPoint</vt:lpstr>
      <vt:lpstr>Výpočet hraničního bodu od města b </vt:lpstr>
      <vt:lpstr>Prezentace aplikace PowerPoint</vt:lpstr>
      <vt:lpstr>Prezentace aplikace PowerPoint</vt:lpstr>
      <vt:lpstr>Pravděpodobnostní metoda</vt:lpstr>
      <vt:lpstr>Základní vzorec:</vt:lpstr>
      <vt:lpstr>Prezentace aplikace PowerPoint</vt:lpstr>
      <vt:lpstr>Prezentace aplikace PowerPoint</vt:lpstr>
      <vt:lpstr> Odhad kupního potenciálu  </vt:lpstr>
      <vt:lpstr>Prezentace aplikace PowerPoint</vt:lpstr>
      <vt:lpstr>Prezentace aplikace PowerPoint</vt:lpstr>
      <vt:lpstr>c) stanovení potřebného (účelného, efektivního) přírůstku (úbytku) prodejních kapacit  (v m² prodejních ploch).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139</cp:revision>
  <dcterms:created xsi:type="dcterms:W3CDTF">2016-11-25T20:36:16Z</dcterms:created>
  <dcterms:modified xsi:type="dcterms:W3CDTF">2019-10-22T08:30:49Z</dcterms:modified>
</cp:coreProperties>
</file>