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notesMasterIdLst>
    <p:notesMasterId r:id="rId31"/>
  </p:notesMasterIdLst>
  <p:sldIdLst>
    <p:sldId id="257" r:id="rId3"/>
    <p:sldId id="258" r:id="rId4"/>
    <p:sldId id="263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83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  <p:sldId id="379" r:id="rId27"/>
    <p:sldId id="380" r:id="rId28"/>
    <p:sldId id="381" r:id="rId29"/>
    <p:sldId id="382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8080"/>
    <a:srgbClr val="FFFFCC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2336" autoAdjust="0"/>
  </p:normalViewPr>
  <p:slideViewPr>
    <p:cSldViewPr snapToGrid="0">
      <p:cViewPr varScale="1">
        <p:scale>
          <a:sx n="80" d="100"/>
          <a:sy n="80" d="100"/>
        </p:scale>
        <p:origin x="7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List1!$A$6</c:f>
              <c:strCache>
                <c:ptCount val="1"/>
                <c:pt idx="0">
                  <c:v>Hrubý domácí produkt v mil.Kč</c:v>
                </c:pt>
              </c:strCache>
            </c:strRef>
          </c:tx>
          <c:spPr>
            <a:ln w="571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List1!$B$5:$L$5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List1!$B$6:$L$6</c:f>
              <c:numCache>
                <c:formatCode>General</c:formatCode>
                <c:ptCount val="11"/>
                <c:pt idx="1">
                  <c:v>-93708</c:v>
                </c:pt>
                <c:pt idx="2">
                  <c:v>32055</c:v>
                </c:pt>
                <c:pt idx="3">
                  <c:v>71291</c:v>
                </c:pt>
                <c:pt idx="4">
                  <c:v>26157</c:v>
                </c:pt>
                <c:pt idx="5">
                  <c:v>38216</c:v>
                </c:pt>
                <c:pt idx="6">
                  <c:v>215661</c:v>
                </c:pt>
                <c:pt idx="7">
                  <c:v>281994</c:v>
                </c:pt>
                <c:pt idx="8">
                  <c:v>172207</c:v>
                </c:pt>
                <c:pt idx="9">
                  <c:v>279277</c:v>
                </c:pt>
                <c:pt idx="10">
                  <c:v>281471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2F-43F4-9C60-06BA506F48ED}"/>
            </c:ext>
          </c:extLst>
        </c:ser>
        <c:ser>
          <c:idx val="1"/>
          <c:order val="1"/>
          <c:tx>
            <c:strRef>
              <c:f>List1!$A$7</c:f>
              <c:strCache>
                <c:ptCount val="1"/>
                <c:pt idx="0">
                  <c:v>Tržby z prodeje výrobků a služeb a za prodej zboží v mil. kč</c:v>
                </c:pt>
              </c:strCache>
            </c:strRef>
          </c:tx>
          <c:spPr>
            <a:ln w="57150" cap="rnd">
              <a:solidFill>
                <a:schemeClr val="tx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List1!$B$5:$L$5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List1!$B$7:$L$7</c:f>
              <c:numCache>
                <c:formatCode>#,##0</c:formatCode>
                <c:ptCount val="11"/>
                <c:pt idx="1">
                  <c:v>-84601.571664308314</c:v>
                </c:pt>
                <c:pt idx="2">
                  <c:v>-935.96027867414523</c:v>
                </c:pt>
                <c:pt idx="3">
                  <c:v>25835.746893209987</c:v>
                </c:pt>
                <c:pt idx="4">
                  <c:v>9204.1728211486479</c:v>
                </c:pt>
                <c:pt idx="5">
                  <c:v>-5494.9006797773764</c:v>
                </c:pt>
                <c:pt idx="6">
                  <c:v>21670.859845520346</c:v>
                </c:pt>
                <c:pt idx="7">
                  <c:v>31681.795142391697</c:v>
                </c:pt>
                <c:pt idx="8">
                  <c:v>33816.436395586352</c:v>
                </c:pt>
                <c:pt idx="9">
                  <c:v>73902.290753635811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B2F-43F4-9C60-06BA506F48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3388176"/>
        <c:axId val="393381520"/>
      </c:lineChart>
      <c:catAx>
        <c:axId val="39338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3381520"/>
        <c:crosses val="autoZero"/>
        <c:auto val="1"/>
        <c:lblAlgn val="ctr"/>
        <c:lblOffset val="100"/>
        <c:noMultiLvlLbl val="0"/>
      </c:catAx>
      <c:valAx>
        <c:axId val="39338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3388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>
          <a:solidFill>
            <a:srgbClr val="000000"/>
          </a:solidFill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BA824-12C1-4D2A-8701-A8D9592850D3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5905E-F08C-4E22-BC16-58B332AD27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2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15905E-F08C-4E22-BC16-58B332AD276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177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6205454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5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3200"/>
            </a:lvl1pPr>
          </a:lstStyle>
          <a:p>
            <a:pPr algn="l"/>
            <a:r>
              <a:rPr lang="cs-CZ" sz="32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0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67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0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757695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863183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09.11.2020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3156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transition spd="slow">
    <p:push dir="u"/>
  </p:transition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2"/>
            <a:ext cx="6816757" cy="3804169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br>
              <a:rPr lang="cs-CZ" sz="5400" dirty="0">
                <a:solidFill>
                  <a:schemeClr val="bg1"/>
                </a:solidFill>
              </a:rPr>
            </a:b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Řízení </a:t>
            </a:r>
            <a:br>
              <a:rPr lang="cs-CZ" sz="5400" dirty="0">
                <a:solidFill>
                  <a:schemeClr val="bg1"/>
                </a:solidFill>
              </a:rPr>
            </a:br>
            <a:r>
              <a:rPr lang="cs-CZ" sz="5400" dirty="0">
                <a:solidFill>
                  <a:schemeClr val="bg1"/>
                </a:solidFill>
              </a:rPr>
              <a:t>a plánování prodeje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zastoupení Radka Bauerová</a:t>
            </a:r>
          </a:p>
          <a:p>
            <a:pPr algn="r"/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541" y="0"/>
            <a:ext cx="9904364" cy="753979"/>
          </a:xfrm>
        </p:spPr>
        <p:txBody>
          <a:bodyPr/>
          <a:lstStyle/>
          <a:p>
            <a:pPr algn="ctr"/>
            <a:r>
              <a:rPr lang="en-US" altLang="cs-CZ" sz="2800" b="1" dirty="0" err="1">
                <a:solidFill>
                  <a:srgbClr val="000000"/>
                </a:solidFill>
                <a:latin typeface="+mn-lt"/>
              </a:rPr>
              <a:t>Vývoj</a:t>
            </a:r>
            <a:r>
              <a:rPr lang="en-US" altLang="cs-CZ" sz="28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cs-CZ" sz="2800" b="1" dirty="0" err="1">
                <a:solidFill>
                  <a:srgbClr val="000000"/>
                </a:solidFill>
                <a:latin typeface="+mn-lt"/>
              </a:rPr>
              <a:t>tržeb</a:t>
            </a:r>
            <a:r>
              <a:rPr lang="en-US" altLang="cs-CZ" sz="2800" b="1" dirty="0">
                <a:solidFill>
                  <a:srgbClr val="000000"/>
                </a:solidFill>
                <a:latin typeface="+mn-lt"/>
              </a:rPr>
              <a:t> v </a:t>
            </a:r>
            <a:r>
              <a:rPr lang="en-US" altLang="cs-CZ" sz="2800" b="1" dirty="0" err="1">
                <a:solidFill>
                  <a:srgbClr val="000000"/>
                </a:solidFill>
                <a:latin typeface="+mn-lt"/>
              </a:rPr>
              <a:t>maloobchodě</a:t>
            </a:r>
            <a:r>
              <a:rPr lang="en-US" altLang="cs-CZ" sz="2800" b="1" dirty="0">
                <a:solidFill>
                  <a:srgbClr val="000000"/>
                </a:solidFill>
                <a:latin typeface="+mn-lt"/>
              </a:rPr>
              <a:t>  a HDP (ČR) </a:t>
            </a:r>
            <a:r>
              <a:rPr lang="cs-CZ" altLang="cs-CZ" sz="2800" b="1" dirty="0">
                <a:solidFill>
                  <a:srgbClr val="000000"/>
                </a:solidFill>
                <a:latin typeface="+mn-lt"/>
              </a:rPr>
              <a:t>(nominální změna oproti předcházejícímu roku)</a:t>
            </a:r>
            <a:endParaRPr lang="en-US" altLang="cs-CZ" sz="2800" b="1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2216290"/>
              </p:ext>
            </p:extLst>
          </p:nvPr>
        </p:nvGraphicFramePr>
        <p:xfrm>
          <a:off x="346541" y="1393795"/>
          <a:ext cx="10901779" cy="4447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9660507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541" y="0"/>
            <a:ext cx="9904364" cy="905522"/>
          </a:xfrm>
        </p:spPr>
        <p:txBody>
          <a:bodyPr/>
          <a:lstStyle/>
          <a:p>
            <a:pPr algn="ctr"/>
            <a:r>
              <a:rPr lang="cs-CZ" sz="28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Příklady vybraných indikátorů - korelace</a:t>
            </a:r>
            <a:br>
              <a:rPr lang="cs-CZ" sz="28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</a:br>
            <a:r>
              <a:rPr lang="cs-CZ" sz="28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s maloobchodními tržbami</a:t>
            </a:r>
            <a:endParaRPr lang="en-US" altLang="cs-CZ" sz="2800" b="1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6" name="Zástupný symbol pro obsah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7020133"/>
              </p:ext>
            </p:extLst>
          </p:nvPr>
        </p:nvGraphicFramePr>
        <p:xfrm>
          <a:off x="1295048" y="2530687"/>
          <a:ext cx="8007350" cy="1944688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4003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3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172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sz="2400" dirty="0"/>
                        <a:t>Indikátor</a:t>
                      </a:r>
                      <a:endParaRPr lang="cs-CZ" sz="2400" dirty="0">
                        <a:latin typeface="+mn-lt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cs-CZ" sz="2400" dirty="0"/>
                        <a:t>Korelační koeficient-r</a:t>
                      </a:r>
                      <a:endParaRPr lang="cs-CZ" sz="2400" dirty="0">
                        <a:latin typeface="+mn-lt"/>
                      </a:endParaRPr>
                    </a:p>
                  </a:txBody>
                  <a:tcPr marT="45731" marB="4573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72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sz="2400" b="1" kern="1200" dirty="0">
                          <a:solidFill>
                            <a:srgbClr val="000000"/>
                          </a:solidFill>
                        </a:rPr>
                        <a:t>HDP </a:t>
                      </a:r>
                      <a:endParaRPr lang="cs-CZ" sz="2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rgbClr val="000000"/>
                          </a:solidFill>
                        </a:rPr>
                        <a:t>0,989716</a:t>
                      </a:r>
                      <a:endParaRPr lang="cs-CZ" sz="24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172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cs-CZ" sz="2400" b="1" kern="1200" dirty="0">
                          <a:solidFill>
                            <a:srgbClr val="000000"/>
                          </a:solidFill>
                        </a:rPr>
                        <a:t>Produktivita práce-průmysl</a:t>
                      </a:r>
                      <a:endParaRPr lang="cs-CZ" sz="2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31" marB="45731"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cs-CZ" sz="2400" kern="1200" dirty="0">
                          <a:solidFill>
                            <a:srgbClr val="000000"/>
                          </a:solidFill>
                        </a:rPr>
                        <a:t>0,809427</a:t>
                      </a:r>
                      <a:endParaRPr lang="cs-CZ" sz="2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31" marB="4573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172"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000000"/>
                          </a:solidFill>
                        </a:rPr>
                        <a:t>Mzdy</a:t>
                      </a:r>
                      <a:endParaRPr lang="cs-CZ" sz="2400" b="1" dirty="0">
                        <a:solidFill>
                          <a:srgbClr val="000000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89535" marR="89535" marT="0" marB="0"/>
                </a:tc>
                <a:tc>
                  <a:txBody>
                    <a:bodyPr/>
                    <a:lstStyle>
                      <a:lvl1pPr marL="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609585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1219170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82875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243833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3047924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3657509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4267093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4876678" algn="l" defTabSz="1219170" rtl="0" eaLnBrk="1" latinLnBrk="0" hangingPunct="1">
                        <a:defRPr sz="24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cs-CZ" sz="2400" kern="1200" dirty="0">
                          <a:solidFill>
                            <a:srgbClr val="000000"/>
                          </a:solidFill>
                        </a:rPr>
                        <a:t>0,979776</a:t>
                      </a:r>
                      <a:endParaRPr lang="cs-CZ" sz="2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T="45731" marB="4573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346541" y="1406657"/>
            <a:ext cx="6069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Časová řada 1991-2003, ČR, studie </a:t>
            </a:r>
            <a:r>
              <a:rPr lang="cs-CZ" sz="2400" dirty="0" err="1">
                <a:solidFill>
                  <a:srgbClr val="000000"/>
                </a:solidFill>
                <a:cs typeface="Arial" panose="020B0604020202020204" pitchFamily="34" charset="0"/>
              </a:rPr>
              <a:t>Starzyczná</a:t>
            </a:r>
            <a:r>
              <a:rPr lang="cs-CZ" sz="2400" dirty="0">
                <a:solidFill>
                  <a:srgbClr val="000000"/>
                </a:solidFill>
                <a:cs typeface="Arial" panose="020B0604020202020204" pitchFamily="34" charset="0"/>
              </a:rPr>
              <a:t>:</a:t>
            </a:r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35936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0730" y="168776"/>
            <a:ext cx="8407153" cy="1056443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  <a:t>Kauzální modely: regresní a korelační analýza  </a:t>
            </a:r>
            <a:endParaRPr lang="en-US" altLang="cs-CZ" b="1" dirty="0">
              <a:solidFill>
                <a:srgbClr val="000000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03010" y="1417725"/>
            <a:ext cx="11568147" cy="3539430"/>
          </a:xfrm>
          <a:prstGeom prst="rect">
            <a:avLst/>
          </a:prstGeom>
          <a:ln w="57150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Opožděné</a:t>
            </a:r>
            <a:r>
              <a:rPr kumimoji="0" lang="cs-CZ" altLang="cs-CZ" sz="2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ukazatele</a:t>
            </a: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lvl="0" indent="-342900" algn="just">
              <a:spcBef>
                <a:spcPct val="0"/>
              </a:spcBef>
              <a:buClrTx/>
              <a:buFontTx/>
              <a:buChar char="-"/>
            </a:pPr>
            <a:r>
              <a:rPr lang="pl-PL" altLang="cs-CZ" sz="2800" dirty="0" err="1">
                <a:solidFill>
                  <a:srgbClr val="000000"/>
                </a:solidFill>
                <a:latin typeface="Times New Roman"/>
              </a:rPr>
              <a:t>Jejich</a:t>
            </a:r>
            <a:r>
              <a:rPr lang="pl-PL" altLang="cs-CZ" sz="28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pl-PL" altLang="cs-CZ" sz="2800" dirty="0" err="1">
                <a:solidFill>
                  <a:srgbClr val="000000"/>
                </a:solidFill>
                <a:latin typeface="Times New Roman"/>
              </a:rPr>
              <a:t>pohyb</a:t>
            </a:r>
            <a:r>
              <a:rPr lang="pl-PL" altLang="cs-CZ" sz="2800" dirty="0">
                <a:solidFill>
                  <a:srgbClr val="000000"/>
                </a:solidFill>
                <a:latin typeface="Times New Roman"/>
              </a:rPr>
              <a:t> je </a:t>
            </a:r>
            <a:r>
              <a:rPr lang="pl-PL" altLang="cs-CZ" sz="2800" dirty="0" err="1">
                <a:solidFill>
                  <a:srgbClr val="000000"/>
                </a:solidFill>
                <a:latin typeface="Times New Roman"/>
              </a:rPr>
              <a:t>opožděný</a:t>
            </a:r>
            <a:r>
              <a:rPr lang="pl-PL" altLang="cs-CZ" sz="2800" dirty="0">
                <a:solidFill>
                  <a:srgbClr val="000000"/>
                </a:solidFill>
                <a:latin typeface="Times New Roman"/>
              </a:rPr>
              <a:t> za </a:t>
            </a:r>
            <a:r>
              <a:rPr lang="pl-PL" altLang="cs-CZ" sz="2800" dirty="0" err="1">
                <a:solidFill>
                  <a:srgbClr val="000000"/>
                </a:solidFill>
                <a:latin typeface="Times New Roman"/>
              </a:rPr>
              <a:t>změnami</a:t>
            </a:r>
            <a:r>
              <a:rPr lang="pl-PL" altLang="cs-CZ" sz="2800" dirty="0">
                <a:solidFill>
                  <a:srgbClr val="000000"/>
                </a:solidFill>
                <a:latin typeface="Times New Roman"/>
              </a:rPr>
              <a:t> trzeb.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Například: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cs-CZ" altLang="cs-CZ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lvl="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000000"/>
                </a:solidFill>
                <a:latin typeface="Times New Roman"/>
              </a:rPr>
              <a:t>Diskontní úroková sazba </a:t>
            </a:r>
            <a:r>
              <a:rPr lang="cs-CZ" sz="2800" dirty="0">
                <a:solidFill>
                  <a:srgbClr val="000000"/>
                </a:solidFill>
                <a:latin typeface="Times New Roman"/>
              </a:rPr>
              <a:t> (reaguje  ČNB). Pozn.: upravená diskontní sazba se stává směrným ukazatelem, určuje cenu peněz.</a:t>
            </a:r>
          </a:p>
          <a:p>
            <a:pPr marL="457200" lvl="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000000"/>
                </a:solidFill>
                <a:latin typeface="Times New Roman"/>
              </a:rPr>
              <a:t>Poměr zásob k tržbám z prodeje zboží  </a:t>
            </a:r>
            <a:r>
              <a:rPr lang="cs-CZ" sz="2800" dirty="0">
                <a:solidFill>
                  <a:srgbClr val="000000"/>
                </a:solidFill>
                <a:latin typeface="Times New Roman"/>
              </a:rPr>
              <a:t>(reaguje firma).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3237407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3076" y="168776"/>
            <a:ext cx="8407153" cy="7189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  <a:t>Plán prodeje</a:t>
            </a:r>
            <a:endParaRPr lang="en-US" altLang="cs-CZ" b="1" dirty="0">
              <a:solidFill>
                <a:srgbClr val="000000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53442" y="1000474"/>
            <a:ext cx="10066419" cy="1569660"/>
          </a:xfrm>
          <a:prstGeom prst="rect">
            <a:avLst/>
          </a:prstGeom>
          <a:noFill/>
          <a:ln>
            <a:noFill/>
          </a:ln>
          <a:ex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>
              <a:spcBef>
                <a:spcPct val="0"/>
              </a:spcBef>
              <a:buClrTx/>
              <a:buNone/>
            </a:pPr>
            <a:r>
              <a:rPr lang="cs-CZ" sz="2400" dirty="0">
                <a:solidFill>
                  <a:srgbClr val="000000"/>
                </a:solidFill>
                <a:latin typeface="Times New Roman"/>
              </a:rPr>
              <a:t>Je základem veškerého plánování, přičemž plánujeme různými metodami:</a:t>
            </a:r>
          </a:p>
          <a:p>
            <a:pPr marL="457200" lvl="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  <a:latin typeface="Times New Roman"/>
              </a:rPr>
              <a:t>Metoda shora dolů.</a:t>
            </a:r>
          </a:p>
          <a:p>
            <a:pPr marL="457200" lvl="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  <a:latin typeface="Times New Roman"/>
              </a:rPr>
              <a:t>Metoda zdola nahoru.</a:t>
            </a:r>
          </a:p>
          <a:p>
            <a:pPr marL="457200" lvl="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  <a:latin typeface="Times New Roman"/>
              </a:rPr>
              <a:t>Dvoukolejně.</a:t>
            </a:r>
          </a:p>
        </p:txBody>
      </p:sp>
      <p:sp>
        <p:nvSpPr>
          <p:cNvPr id="4" name="Rectangle 3"/>
          <p:cNvSpPr txBox="1">
            <a:spLocks noRot="1" noChangeArrowheads="1"/>
          </p:cNvSpPr>
          <p:nvPr/>
        </p:nvSpPr>
        <p:spPr>
          <a:xfrm>
            <a:off x="253442" y="2682841"/>
            <a:ext cx="11571614" cy="385450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pl-PL" sz="2400" b="1" dirty="0" err="1">
                <a:solidFill>
                  <a:srgbClr val="000000"/>
                </a:solidFill>
              </a:rPr>
              <a:t>Plán</a:t>
            </a:r>
            <a:r>
              <a:rPr lang="pl-PL" sz="2400" b="1" dirty="0">
                <a:solidFill>
                  <a:srgbClr val="000000"/>
                </a:solidFill>
              </a:rPr>
              <a:t> </a:t>
            </a:r>
            <a:r>
              <a:rPr lang="pl-PL" sz="2400" b="1" dirty="0" err="1">
                <a:solidFill>
                  <a:srgbClr val="000000"/>
                </a:solidFill>
              </a:rPr>
              <a:t>prodeje</a:t>
            </a:r>
            <a:r>
              <a:rPr lang="pl-PL" sz="2400" b="1" dirty="0">
                <a:solidFill>
                  <a:srgbClr val="000000"/>
                </a:solidFill>
              </a:rPr>
              <a:t> na </a:t>
            </a:r>
            <a:r>
              <a:rPr lang="pl-PL" sz="2400" b="1" dirty="0" err="1">
                <a:solidFill>
                  <a:srgbClr val="000000"/>
                </a:solidFill>
              </a:rPr>
              <a:t>úrovni</a:t>
            </a:r>
            <a:r>
              <a:rPr lang="pl-PL" sz="2400" b="1" dirty="0">
                <a:solidFill>
                  <a:srgbClr val="000000"/>
                </a:solidFill>
              </a:rPr>
              <a:t> </a:t>
            </a:r>
            <a:r>
              <a:rPr lang="pl-PL" sz="2400" b="1" dirty="0" err="1">
                <a:solidFill>
                  <a:srgbClr val="000000"/>
                </a:solidFill>
              </a:rPr>
              <a:t>obchodní</a:t>
            </a:r>
            <a:r>
              <a:rPr lang="pl-PL" sz="2400" b="1" dirty="0">
                <a:solidFill>
                  <a:srgbClr val="000000"/>
                </a:solidFill>
              </a:rPr>
              <a:t> </a:t>
            </a:r>
            <a:r>
              <a:rPr lang="pl-PL" sz="2400" b="1" dirty="0" err="1">
                <a:solidFill>
                  <a:srgbClr val="000000"/>
                </a:solidFill>
              </a:rPr>
              <a:t>organizace</a:t>
            </a:r>
            <a:r>
              <a:rPr lang="pl-PL" sz="2400" b="1" dirty="0">
                <a:solidFill>
                  <a:srgbClr val="000000"/>
                </a:solidFill>
              </a:rPr>
              <a:t> (MOO)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Arial" panose="020B0604020202020204" pitchFamily="34" charset="0"/>
              </a:rPr>
              <a:t>Na úrovni marketingového oddělení: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- dle sortimentních skupin (loňský objem tržeb, velikost trhu, pohyb cen)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cs typeface="Arial" panose="020B0604020202020204" pitchFamily="34" charset="0"/>
              </a:rPr>
              <a:t>Na úrovni prodejního oddělení: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- dle teritorií a provozoven, zákazníků (týká se především VO)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- MOO se sítí MOJ (∑ plánů tržeb jednotlivých provozoven v konkrétních regionech)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- MOO se sítí OD (∑ plánů tržeb za oddělení specializovaných sortimentů za jednotlivé OD)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Arial" panose="020B0604020202020204" pitchFamily="34" charset="0"/>
              </a:rPr>
              <a:t>- MOO s přímým prodejem (∑ plánů tržeb všech prodejců).</a:t>
            </a:r>
          </a:p>
        </p:txBody>
      </p:sp>
    </p:spTree>
    <p:extLst>
      <p:ext uri="{BB962C8B-B14F-4D97-AF65-F5344CB8AC3E}">
        <p14:creationId xmlns:p14="http://schemas.microsoft.com/office/powerpoint/2010/main" val="144959761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35" y="168776"/>
            <a:ext cx="10106526" cy="7189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Význam prodejního plánu na úrovni prodejního oddělení</a:t>
            </a:r>
          </a:p>
        </p:txBody>
      </p:sp>
      <p:sp>
        <p:nvSpPr>
          <p:cNvPr id="4" name="Rectangle 3"/>
          <p:cNvSpPr txBox="1">
            <a:spLocks noRot="1" noChangeArrowheads="1"/>
          </p:cNvSpPr>
          <p:nvPr/>
        </p:nvSpPr>
        <p:spPr>
          <a:xfrm>
            <a:off x="457629" y="1830584"/>
            <a:ext cx="10453028" cy="338948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Prodejní plán na úrovni prodejního oddělení slouží: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sz="2400" dirty="0">
                <a:solidFill>
                  <a:srgbClr val="000000"/>
                </a:solidFill>
              </a:rPr>
              <a:t>K prověření </a:t>
            </a:r>
            <a:r>
              <a:rPr lang="cs-CZ" altLang="cs-CZ" sz="2400" b="1" dirty="0">
                <a:solidFill>
                  <a:srgbClr val="000000"/>
                </a:solidFill>
              </a:rPr>
              <a:t>správnosti údajů</a:t>
            </a:r>
            <a:r>
              <a:rPr lang="cs-CZ" altLang="cs-CZ" sz="2400" dirty="0">
                <a:solidFill>
                  <a:srgbClr val="000000"/>
                </a:solidFill>
              </a:rPr>
              <a:t>, ke kterým se dopracovalo marketingové oddělení.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sz="2400" dirty="0">
                <a:solidFill>
                  <a:srgbClr val="000000"/>
                </a:solidFill>
              </a:rPr>
              <a:t>Je </a:t>
            </a:r>
            <a:r>
              <a:rPr lang="cs-CZ" altLang="cs-CZ" sz="2400" b="1" dirty="0">
                <a:solidFill>
                  <a:srgbClr val="000000"/>
                </a:solidFill>
              </a:rPr>
              <a:t>podkladem</a:t>
            </a:r>
            <a:r>
              <a:rPr lang="cs-CZ" altLang="cs-CZ" sz="2400" dirty="0">
                <a:solidFill>
                  <a:srgbClr val="000000"/>
                </a:solidFill>
              </a:rPr>
              <a:t> pro příjmovou část finančního plánu.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sz="2400" dirty="0">
                <a:solidFill>
                  <a:srgbClr val="000000"/>
                </a:solidFill>
              </a:rPr>
              <a:t>Je </a:t>
            </a:r>
            <a:r>
              <a:rPr lang="cs-CZ" altLang="cs-CZ" sz="2400" b="1" dirty="0">
                <a:solidFill>
                  <a:srgbClr val="000000"/>
                </a:solidFill>
              </a:rPr>
              <a:t>výchozí základnou </a:t>
            </a:r>
            <a:r>
              <a:rPr lang="cs-CZ" altLang="cs-CZ" sz="2400" dirty="0">
                <a:solidFill>
                  <a:srgbClr val="000000"/>
                </a:solidFill>
              </a:rPr>
              <a:t>pro rozpis prodejních kvót na jednotlivé obchodně provozní jednotky a jejich pracovníky.</a:t>
            </a:r>
          </a:p>
          <a:p>
            <a:pPr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sz="2400" dirty="0">
                <a:solidFill>
                  <a:srgbClr val="000000"/>
                </a:solidFill>
              </a:rPr>
              <a:t>Je východiskem sestavení </a:t>
            </a:r>
            <a:r>
              <a:rPr lang="cs-CZ" altLang="cs-CZ" sz="2400" b="1" dirty="0">
                <a:solidFill>
                  <a:srgbClr val="000000"/>
                </a:solidFill>
              </a:rPr>
              <a:t>plánu zásob</a:t>
            </a:r>
            <a:r>
              <a:rPr lang="cs-CZ" altLang="cs-CZ" sz="24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8252268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/>
          <p:cNvSpPr/>
          <p:nvPr/>
        </p:nvSpPr>
        <p:spPr>
          <a:xfrm>
            <a:off x="213335" y="6196614"/>
            <a:ext cx="11744886" cy="213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83304" y="187184"/>
            <a:ext cx="10106526" cy="7189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Obchodně-finanční plán – příklad možné struktury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1478932" y="887767"/>
            <a:ext cx="9440602" cy="5850383"/>
            <a:chOff x="2233534" y="304167"/>
            <a:chExt cx="9738792" cy="6319570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3342807" y="555247"/>
              <a:ext cx="5345582" cy="75126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rgbClr val="00808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800" dirty="0">
                  <a:solidFill>
                    <a:srgbClr val="000000"/>
                  </a:solidFill>
                </a:rPr>
                <a:t>Obchodně-finanční plán</a:t>
              </a:r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5664200" y="1989138"/>
              <a:ext cx="2374900" cy="57150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rgbClr val="9933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Finanční</a:t>
              </a:r>
              <a:r>
                <a:rPr lang="cs-CZ" altLang="cs-CZ" sz="2400" dirty="0">
                  <a:solidFill>
                    <a:srgbClr val="008080"/>
                  </a:solidFill>
                </a:rPr>
                <a:t> </a:t>
              </a:r>
              <a:r>
                <a:rPr lang="cs-CZ" altLang="cs-CZ" sz="2400" dirty="0">
                  <a:solidFill>
                    <a:srgbClr val="000000"/>
                  </a:solidFill>
                </a:rPr>
                <a:t>plán</a:t>
              </a:r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5087938" y="2852738"/>
              <a:ext cx="3128962" cy="685800"/>
            </a:xfrm>
            <a:custGeom>
              <a:avLst/>
              <a:gdLst>
                <a:gd name="T0" fmla="*/ 2147483646 w 21600"/>
                <a:gd name="T1" fmla="*/ 0 h 21600"/>
                <a:gd name="T2" fmla="*/ 0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2160 w 21600"/>
                <a:gd name="T13" fmla="*/ 12343 h 21600"/>
                <a:gd name="T14" fmla="*/ 19440 w 21600"/>
                <a:gd name="T15" fmla="*/ 1851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00" y="0"/>
                  </a:moveTo>
                  <a:lnTo>
                    <a:pt x="6480" y="6171"/>
                  </a:lnTo>
                  <a:lnTo>
                    <a:pt x="8640" y="6171"/>
                  </a:lnTo>
                  <a:lnTo>
                    <a:pt x="8640" y="12343"/>
                  </a:lnTo>
                  <a:lnTo>
                    <a:pt x="4320" y="12343"/>
                  </a:lnTo>
                  <a:lnTo>
                    <a:pt x="4320" y="9257"/>
                  </a:lnTo>
                  <a:lnTo>
                    <a:pt x="0" y="15429"/>
                  </a:lnTo>
                  <a:lnTo>
                    <a:pt x="4320" y="21600"/>
                  </a:lnTo>
                  <a:lnTo>
                    <a:pt x="4320" y="18514"/>
                  </a:lnTo>
                  <a:lnTo>
                    <a:pt x="17280" y="18514"/>
                  </a:lnTo>
                  <a:lnTo>
                    <a:pt x="17280" y="21600"/>
                  </a:lnTo>
                  <a:lnTo>
                    <a:pt x="21600" y="15429"/>
                  </a:lnTo>
                  <a:lnTo>
                    <a:pt x="17280" y="9257"/>
                  </a:lnTo>
                  <a:lnTo>
                    <a:pt x="17280" y="12343"/>
                  </a:lnTo>
                  <a:lnTo>
                    <a:pt x="12960" y="12343"/>
                  </a:lnTo>
                  <a:lnTo>
                    <a:pt x="12960" y="6171"/>
                  </a:lnTo>
                  <a:lnTo>
                    <a:pt x="15120" y="6171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0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233534" y="1989138"/>
              <a:ext cx="2133679" cy="773344"/>
            </a:xfrm>
            <a:prstGeom prst="rect">
              <a:avLst/>
            </a:prstGeom>
            <a:noFill/>
            <a:ln w="38100">
              <a:solidFill>
                <a:srgbClr val="00808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Plán inkasa</a:t>
              </a:r>
            </a:p>
          </p:txBody>
        </p:sp>
        <p:sp>
          <p:nvSpPr>
            <p:cNvPr id="11" name="AutoShape 8"/>
            <p:cNvSpPr>
              <a:spLocks noChangeArrowheads="1"/>
            </p:cNvSpPr>
            <p:nvPr/>
          </p:nvSpPr>
          <p:spPr bwMode="auto">
            <a:xfrm>
              <a:off x="4656138" y="2205038"/>
              <a:ext cx="571500" cy="342900"/>
            </a:xfrm>
            <a:prstGeom prst="rightArrow">
              <a:avLst>
                <a:gd name="adj1" fmla="val 50000"/>
                <a:gd name="adj2" fmla="val 41667"/>
              </a:avLst>
            </a:prstGeom>
            <a:solidFill>
              <a:srgbClr val="FFCCCC"/>
            </a:solidFill>
            <a:ln w="38100">
              <a:solidFill>
                <a:srgbClr val="9933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cs-CZ" altLang="cs-CZ" sz="1800"/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6652418" y="3830636"/>
              <a:ext cx="4871162" cy="2793101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rgbClr val="9933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Marketingový p.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Investiční p.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P. spotřeby materiálu.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P. zásob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P. dopravy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P. práce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P. ozdravných opatření…</a:t>
              </a:r>
            </a:p>
            <a:p>
              <a:pPr lvl="1" eaLnBrk="1" hangingPunct="1">
                <a:spcBef>
                  <a:spcPct val="0"/>
                </a:spcBef>
                <a:buClrTx/>
                <a:buFont typeface="Symbol" panose="05050102010706020507" pitchFamily="18" charset="2"/>
                <a:buChar char="·"/>
              </a:pPr>
              <a:endParaRPr lang="cs-CZ" altLang="cs-CZ" sz="2000" dirty="0">
                <a:solidFill>
                  <a:srgbClr val="000000"/>
                </a:solidFill>
              </a:endParaRP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cs-CZ" altLang="cs-CZ" sz="1800" dirty="0">
                <a:solidFill>
                  <a:srgbClr val="000000"/>
                </a:solidFill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2314107" y="3185255"/>
              <a:ext cx="2057400" cy="775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Upravený plán prodeje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cs-CZ" altLang="cs-CZ" sz="1800" dirty="0">
                <a:solidFill>
                  <a:srgbClr val="000000"/>
                </a:solidFill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2782888" y="4437063"/>
              <a:ext cx="2444750" cy="130417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28575">
              <a:solidFill>
                <a:srgbClr val="99336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Marketingový p.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400" dirty="0">
                  <a:solidFill>
                    <a:srgbClr val="000000"/>
                  </a:solidFill>
                </a:rPr>
                <a:t>Prodejní p.</a:t>
              </a:r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495551" y="765175"/>
              <a:ext cx="7207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cs-CZ" altLang="cs-CZ" sz="2400"/>
                <a:t>P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8688389" y="692150"/>
              <a:ext cx="72072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cs-CZ" altLang="cs-CZ" sz="2400"/>
                <a:t>V</a:t>
              </a:r>
            </a:p>
          </p:txBody>
        </p:sp>
        <p:pic>
          <p:nvPicPr>
            <p:cNvPr id="17" name="Obrázek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07493" y="304167"/>
              <a:ext cx="1464833" cy="1127893"/>
            </a:xfrm>
            <a:prstGeom prst="rect">
              <a:avLst/>
            </a:prstGeom>
          </p:spPr>
        </p:pic>
      </p:grpSp>
      <p:sp>
        <p:nvSpPr>
          <p:cNvPr id="18" name="Obdélník 17"/>
          <p:cNvSpPr/>
          <p:nvPr/>
        </p:nvSpPr>
        <p:spPr>
          <a:xfrm>
            <a:off x="9460233" y="71021"/>
            <a:ext cx="2565646" cy="23766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16321" y="0"/>
            <a:ext cx="1898599" cy="1482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896618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35" y="168776"/>
            <a:ext cx="10106526" cy="7189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Plán prodeje na základním stupni řízení</a:t>
            </a:r>
          </a:p>
        </p:txBody>
      </p:sp>
      <p:sp>
        <p:nvSpPr>
          <p:cNvPr id="4" name="Rectangle 3"/>
          <p:cNvSpPr txBox="1">
            <a:spLocks noRot="1" noChangeArrowheads="1"/>
          </p:cNvSpPr>
          <p:nvPr/>
        </p:nvSpPr>
        <p:spPr>
          <a:xfrm>
            <a:off x="426398" y="3020192"/>
            <a:ext cx="6999613" cy="254610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b="1" dirty="0">
                <a:solidFill>
                  <a:srgbClr val="000000"/>
                </a:solidFill>
              </a:rPr>
              <a:t>Východiska: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Tržby minulého roku (celkově i dle struktury)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Trend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Hospodářský cyklus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Sezónnost</a:t>
            </a:r>
          </a:p>
        </p:txBody>
      </p:sp>
      <p:sp>
        <p:nvSpPr>
          <p:cNvPr id="3" name="Obdélník 2"/>
          <p:cNvSpPr/>
          <p:nvPr/>
        </p:nvSpPr>
        <p:spPr>
          <a:xfrm>
            <a:off x="355377" y="1476926"/>
            <a:ext cx="94722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800" dirty="0">
                <a:solidFill>
                  <a:srgbClr val="000000"/>
                </a:solidFill>
              </a:rPr>
              <a:t>Plán prodeje u zavedené MOJ - </a:t>
            </a:r>
            <a:r>
              <a:rPr lang="cs-CZ" sz="2800" b="1" dirty="0">
                <a:solidFill>
                  <a:srgbClr val="000000"/>
                </a:solidFill>
              </a:rPr>
              <a:t>aplikace metody analýzy časové řady</a:t>
            </a:r>
          </a:p>
        </p:txBody>
      </p:sp>
      <p:pic>
        <p:nvPicPr>
          <p:cNvPr id="5" name="Picture 6" descr="j030340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92781" y="3269504"/>
            <a:ext cx="2436966" cy="262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653771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35" y="-79799"/>
            <a:ext cx="10106526" cy="7189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Vzorec výpočtu pro plán prodeje u zavedené MOJ</a:t>
            </a:r>
            <a:br>
              <a:rPr lang="cs-CZ" altLang="cs-CZ" b="1" dirty="0">
                <a:solidFill>
                  <a:srgbClr val="000000"/>
                </a:solidFill>
              </a:rPr>
            </a:br>
            <a:r>
              <a:rPr lang="cs-CZ" altLang="cs-CZ" b="1" dirty="0">
                <a:solidFill>
                  <a:srgbClr val="000000"/>
                </a:solidFill>
              </a:rPr>
              <a:t>(výše prodaného zboží)</a:t>
            </a:r>
          </a:p>
        </p:txBody>
      </p:sp>
      <p:sp>
        <p:nvSpPr>
          <p:cNvPr id="4" name="Rectangle 3"/>
          <p:cNvSpPr txBox="1">
            <a:spLocks noRot="1" noChangeArrowheads="1"/>
          </p:cNvSpPr>
          <p:nvPr/>
        </p:nvSpPr>
        <p:spPr>
          <a:xfrm>
            <a:off x="277782" y="2699506"/>
            <a:ext cx="11698195" cy="375456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Příklad č. 1:</a:t>
            </a:r>
          </a:p>
          <a:p>
            <a:pPr marL="0" lvl="0" indent="0" algn="just">
              <a:buNone/>
              <a:defRPr/>
            </a:pPr>
            <a:r>
              <a:rPr lang="cs-CZ" dirty="0">
                <a:solidFill>
                  <a:srgbClr val="000000"/>
                </a:solidFill>
              </a:rPr>
              <a:t>Zadání:</a:t>
            </a:r>
          </a:p>
          <a:p>
            <a:pPr lvl="0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 V loňském prodala maloobchodní společnost </a:t>
            </a:r>
            <a:r>
              <a:rPr lang="cs-CZ" b="1" dirty="0">
                <a:solidFill>
                  <a:srgbClr val="000000"/>
                </a:solidFill>
              </a:rPr>
              <a:t>50 000 aut</a:t>
            </a:r>
            <a:r>
              <a:rPr lang="cs-CZ" dirty="0">
                <a:solidFill>
                  <a:srgbClr val="000000"/>
                </a:solidFill>
              </a:rPr>
              <a:t>. </a:t>
            </a:r>
          </a:p>
          <a:p>
            <a:pPr lvl="0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V letošním roce počítá  s některými provozními změnami (redukce nerentabilních provozů), které sníží tržby cca o </a:t>
            </a:r>
            <a:r>
              <a:rPr lang="cs-CZ" b="1" dirty="0">
                <a:solidFill>
                  <a:srgbClr val="000000"/>
                </a:solidFill>
              </a:rPr>
              <a:t>2 %. </a:t>
            </a:r>
          </a:p>
          <a:p>
            <a:pPr lvl="0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Odhad vývoje dle hospodářského cyklu ukazuje na zvýšení prodeje o </a:t>
            </a:r>
            <a:r>
              <a:rPr lang="cs-CZ" b="1" dirty="0">
                <a:solidFill>
                  <a:srgbClr val="000000"/>
                </a:solidFill>
              </a:rPr>
              <a:t>1 %. </a:t>
            </a:r>
          </a:p>
          <a:p>
            <a:pPr lvl="0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Kolik aut prodá firma v prosinci letošního roku, který má </a:t>
            </a:r>
            <a:r>
              <a:rPr lang="cs-CZ" b="1" dirty="0">
                <a:solidFill>
                  <a:srgbClr val="000000"/>
                </a:solidFill>
              </a:rPr>
              <a:t>sezónní index 1,1 </a:t>
            </a:r>
            <a:r>
              <a:rPr lang="cs-CZ" dirty="0">
                <a:solidFill>
                  <a:srgbClr val="000000"/>
                </a:solidFill>
              </a:rPr>
              <a:t>(+10%)?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803306" y="1539407"/>
            <a:ext cx="5961297" cy="95410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MO</a:t>
            </a:r>
            <a:r>
              <a:rPr kumimoji="0" lang="cs-CZ" altLang="cs-CZ" sz="2800" b="1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t  =  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MO</a:t>
            </a:r>
            <a:r>
              <a:rPr kumimoji="0" lang="cs-CZ" altLang="cs-CZ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t-1    +/-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 trend   +/-  HC   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nebo MO</a:t>
            </a:r>
            <a:r>
              <a:rPr kumimoji="0" lang="cs-CZ" altLang="cs-CZ" sz="2800" b="1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t  =  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MO</a:t>
            </a:r>
            <a:r>
              <a:rPr kumimoji="0" lang="cs-CZ" altLang="cs-CZ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t-1    *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 I </a:t>
            </a:r>
            <a:r>
              <a:rPr kumimoji="0" lang="cs-CZ" altLang="cs-CZ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*  I </a:t>
            </a:r>
            <a:r>
              <a:rPr kumimoji="0" lang="cs-CZ" altLang="cs-CZ" sz="28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HC</a:t>
            </a:r>
            <a:r>
              <a:rPr kumimoji="0" lang="cs-CZ" altLang="cs-CZ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   </a:t>
            </a:r>
          </a:p>
        </p:txBody>
      </p:sp>
      <p:sp>
        <p:nvSpPr>
          <p:cNvPr id="7" name="Obdélník 6"/>
          <p:cNvSpPr/>
          <p:nvPr/>
        </p:nvSpPr>
        <p:spPr>
          <a:xfrm>
            <a:off x="277782" y="1724074"/>
            <a:ext cx="2225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cs-CZ" altLang="cs-CZ" sz="2400" kern="0" dirty="0">
                <a:solidFill>
                  <a:srgbClr val="000000"/>
                </a:solidFill>
              </a:rPr>
              <a:t>Vzorec výpočtu:</a:t>
            </a:r>
          </a:p>
        </p:txBody>
      </p:sp>
    </p:spTree>
    <p:extLst>
      <p:ext uri="{BB962C8B-B14F-4D97-AF65-F5344CB8AC3E}">
        <p14:creationId xmlns:p14="http://schemas.microsoft.com/office/powerpoint/2010/main" val="318110308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35" y="168776"/>
            <a:ext cx="10106526" cy="7189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Výpočet plánu prodeje u zavedené MOJ – příklad č. 1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941304" y="1341644"/>
            <a:ext cx="2376487" cy="457200"/>
          </a:xfrm>
          <a:prstGeom prst="rect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</a:rPr>
              <a:t>1) Trend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941303" y="2818123"/>
            <a:ext cx="2376487" cy="830997"/>
          </a:xfrm>
          <a:prstGeom prst="rect">
            <a:avLst/>
          </a:prstGeom>
          <a:solidFill>
            <a:srgbClr val="00808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</a:rPr>
              <a:t>2) Hospodářský cyklus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941302" y="4668399"/>
            <a:ext cx="2376487" cy="457200"/>
          </a:xfrm>
          <a:prstGeom prst="rect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bg1"/>
                </a:solidFill>
              </a:rPr>
              <a:t>3) Sezónnost</a:t>
            </a:r>
            <a:endParaRPr lang="cs-CZ" altLang="cs-CZ" sz="2000" dirty="0">
              <a:solidFill>
                <a:schemeClr val="bg1"/>
              </a:solidFill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438307" y="1053588"/>
            <a:ext cx="3241675" cy="1196975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MO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19</a:t>
            </a:r>
            <a:r>
              <a:rPr lang="cs-CZ" altLang="cs-CZ" sz="2400" dirty="0">
                <a:solidFill>
                  <a:srgbClr val="000000"/>
                </a:solidFill>
              </a:rPr>
              <a:t> = MO 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18 *</a:t>
            </a:r>
            <a:r>
              <a:rPr lang="cs-CZ" altLang="cs-CZ" sz="2400" dirty="0">
                <a:solidFill>
                  <a:srgbClr val="000000"/>
                </a:solidFill>
              </a:rPr>
              <a:t>  I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T</a:t>
            </a:r>
            <a:r>
              <a:rPr lang="cs-CZ" altLang="cs-CZ" sz="2400" dirty="0">
                <a:solidFill>
                  <a:srgbClr val="000000"/>
                </a:solidFill>
              </a:rPr>
              <a:t>                                   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MO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19 </a:t>
            </a:r>
            <a:r>
              <a:rPr lang="cs-CZ" altLang="cs-CZ" sz="2400" dirty="0">
                <a:solidFill>
                  <a:srgbClr val="000000"/>
                </a:solidFill>
              </a:rPr>
              <a:t>= 50 000 * 0,98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MO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19</a:t>
            </a:r>
            <a:r>
              <a:rPr lang="cs-CZ" altLang="cs-CZ" sz="2400" baseline="30000" dirty="0">
                <a:solidFill>
                  <a:srgbClr val="000000"/>
                </a:solidFill>
              </a:rPr>
              <a:t>´</a:t>
            </a:r>
            <a:r>
              <a:rPr lang="cs-CZ" altLang="cs-CZ" sz="2400" dirty="0">
                <a:solidFill>
                  <a:srgbClr val="000000"/>
                </a:solidFill>
              </a:rPr>
              <a:t>= 49 000 aut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438307" y="2483251"/>
            <a:ext cx="4464050" cy="13700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MO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19</a:t>
            </a:r>
            <a:r>
              <a:rPr lang="cs-CZ" altLang="cs-CZ" sz="2400" dirty="0">
                <a:solidFill>
                  <a:srgbClr val="000000"/>
                </a:solidFill>
              </a:rPr>
              <a:t>´´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  =  </a:t>
            </a:r>
            <a:r>
              <a:rPr lang="cs-CZ" altLang="cs-CZ" sz="2400" dirty="0">
                <a:solidFill>
                  <a:srgbClr val="000000"/>
                </a:solidFill>
              </a:rPr>
              <a:t>O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19</a:t>
            </a:r>
            <a:r>
              <a:rPr lang="cs-CZ" altLang="cs-CZ" sz="2400" baseline="30000" dirty="0">
                <a:solidFill>
                  <a:srgbClr val="000000"/>
                </a:solidFill>
              </a:rPr>
              <a:t>´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 </a:t>
            </a:r>
            <a:r>
              <a:rPr lang="cs-CZ" altLang="cs-CZ" sz="2400" dirty="0">
                <a:solidFill>
                  <a:srgbClr val="000000"/>
                </a:solidFill>
              </a:rPr>
              <a:t> * I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HC</a:t>
            </a:r>
            <a:r>
              <a:rPr lang="cs-CZ" altLang="cs-CZ" sz="2400" dirty="0">
                <a:solidFill>
                  <a:srgbClr val="000000"/>
                </a:solidFill>
              </a:rPr>
              <a:t>              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MO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19</a:t>
            </a:r>
            <a:r>
              <a:rPr lang="cs-CZ" altLang="cs-CZ" sz="2400" dirty="0">
                <a:solidFill>
                  <a:srgbClr val="000000"/>
                </a:solidFill>
              </a:rPr>
              <a:t>´´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  </a:t>
            </a:r>
            <a:r>
              <a:rPr lang="cs-CZ" altLang="cs-CZ" sz="2400" dirty="0">
                <a:solidFill>
                  <a:srgbClr val="000000"/>
                </a:solidFill>
              </a:rPr>
              <a:t>= 49 000 * 1,01 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MO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19´</a:t>
            </a:r>
            <a:r>
              <a:rPr lang="cs-CZ" altLang="cs-CZ" sz="2400" dirty="0">
                <a:solidFill>
                  <a:srgbClr val="000000"/>
                </a:solidFill>
              </a:rPr>
              <a:t>´´ = 49 490 aut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000" dirty="0">
              <a:solidFill>
                <a:srgbClr val="6633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13335" y="6125592"/>
            <a:ext cx="11833663" cy="2752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438307" y="4060293"/>
            <a:ext cx="6880387" cy="156966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Průměrný měsíční prodej: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MO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 19  </a:t>
            </a:r>
            <a:r>
              <a:rPr lang="cs-CZ" altLang="cs-CZ" sz="2400" dirty="0">
                <a:solidFill>
                  <a:srgbClr val="000000"/>
                </a:solidFill>
              </a:rPr>
              <a:t>= 49 490 /12 = 4124,166  aut 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4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Měsíc prosinec: 4124,166  x 1,1 = 4536,58 aut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941302" y="5824045"/>
            <a:ext cx="10377392" cy="83099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Odpověď: V tomto roce se plánuje prodej cca 49 490 aut.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Odhad prodaných aut v prosinci se pohybuje  kolem 4536.</a:t>
            </a:r>
          </a:p>
        </p:txBody>
      </p:sp>
    </p:spTree>
    <p:extLst>
      <p:ext uri="{BB962C8B-B14F-4D97-AF65-F5344CB8AC3E}">
        <p14:creationId xmlns:p14="http://schemas.microsoft.com/office/powerpoint/2010/main" val="1871914290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35" y="-88676"/>
            <a:ext cx="10106526" cy="7189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Vzorec výpočtu pro plán prodeje u zavedené MOJ</a:t>
            </a:r>
            <a:br>
              <a:rPr lang="cs-CZ" altLang="cs-CZ" b="1" dirty="0">
                <a:solidFill>
                  <a:srgbClr val="000000"/>
                </a:solidFill>
              </a:rPr>
            </a:br>
            <a:r>
              <a:rPr lang="cs-CZ" altLang="cs-CZ" b="1" dirty="0">
                <a:solidFill>
                  <a:srgbClr val="000000"/>
                </a:solidFill>
              </a:rPr>
              <a:t>(výše tržeb)</a:t>
            </a:r>
          </a:p>
        </p:txBody>
      </p:sp>
      <p:sp>
        <p:nvSpPr>
          <p:cNvPr id="4" name="Rectangle 3"/>
          <p:cNvSpPr txBox="1">
            <a:spLocks noRot="1" noChangeArrowheads="1"/>
          </p:cNvSpPr>
          <p:nvPr/>
        </p:nvSpPr>
        <p:spPr>
          <a:xfrm>
            <a:off x="213335" y="1740718"/>
            <a:ext cx="11618728" cy="445589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Příklad č. 2: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Zadání:</a:t>
            </a:r>
          </a:p>
          <a:p>
            <a:pPr lvl="0" algn="just">
              <a:buFont typeface="Wingdings" panose="05000000000000000000" pitchFamily="2" charset="2"/>
              <a:buChar char="Ø"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V loňském roce prodala prodejna zboží za </a:t>
            </a:r>
            <a:r>
              <a:rPr lang="cs-CZ" b="1" dirty="0">
                <a:solidFill>
                  <a:srgbClr val="000000"/>
                </a:solidFill>
              </a:rPr>
              <a:t>200 mil. Kč. </a:t>
            </a:r>
          </a:p>
          <a:p>
            <a:pPr lvl="0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Management plánuje změny v obchodním provoze, které umožní nárůst tržeb dle odhadů </a:t>
            </a:r>
            <a:r>
              <a:rPr lang="cs-CZ" b="1" dirty="0">
                <a:solidFill>
                  <a:srgbClr val="000000"/>
                </a:solidFill>
              </a:rPr>
              <a:t>o 1 %.</a:t>
            </a:r>
          </a:p>
          <a:p>
            <a:pPr lvl="0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 Hospodářský cyklus tohoto roku dle očekávání bude znamenat přibližný růst cca </a:t>
            </a:r>
            <a:r>
              <a:rPr lang="cs-CZ" b="1" dirty="0">
                <a:solidFill>
                  <a:srgbClr val="000000"/>
                </a:solidFill>
              </a:rPr>
              <a:t>o 3 %. </a:t>
            </a:r>
          </a:p>
          <a:p>
            <a:pPr lvl="0" algn="just">
              <a:buFont typeface="Wingdings" panose="05000000000000000000" pitchFamily="2" charset="2"/>
              <a:buChar char="Ø"/>
              <a:defRPr/>
            </a:pPr>
            <a:r>
              <a:rPr lang="cs-CZ" dirty="0">
                <a:solidFill>
                  <a:srgbClr val="000000"/>
                </a:solidFill>
              </a:rPr>
              <a:t>Vypočtěte objem prodeje zboží, kterého by firma mohla dosáhnout v prosinci tohoto roku, jestliže </a:t>
            </a:r>
            <a:r>
              <a:rPr lang="cs-CZ" b="1" dirty="0">
                <a:solidFill>
                  <a:srgbClr val="000000"/>
                </a:solidFill>
              </a:rPr>
              <a:t>sezónní index se pohybuje kolem 1,3.</a:t>
            </a:r>
          </a:p>
        </p:txBody>
      </p:sp>
    </p:spTree>
    <p:extLst>
      <p:ext uri="{BB962C8B-B14F-4D97-AF65-F5344CB8AC3E}">
        <p14:creationId xmlns:p14="http://schemas.microsoft.com/office/powerpoint/2010/main" val="26093341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274187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907987"/>
            <a:ext cx="6005916" cy="15110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cs-CZ" altLang="cs-CZ" sz="2400" b="1" dirty="0">
                <a:solidFill>
                  <a:srgbClr val="008080"/>
                </a:solidFill>
              </a:rPr>
              <a:t>Cílem přednášky je identifikovat a shrnout specifika řízení a plánování v obchodní organizaci a seznámit se se základními  metodami plánování prodeje </a:t>
            </a: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zastoupení Radka Bauerová</a:t>
            </a:r>
          </a:p>
        </p:txBody>
      </p:sp>
      <p:sp>
        <p:nvSpPr>
          <p:cNvPr id="3" name="Obdélník 2"/>
          <p:cNvSpPr/>
          <p:nvPr/>
        </p:nvSpPr>
        <p:spPr>
          <a:xfrm>
            <a:off x="1026720" y="2299049"/>
            <a:ext cx="35772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Řízení 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a plánování prodeje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35" y="168776"/>
            <a:ext cx="10106526" cy="7189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Výpočet plánu prodeje u zavedené MOJ – příklad č. 2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941304" y="1341644"/>
            <a:ext cx="2376487" cy="457200"/>
          </a:xfrm>
          <a:prstGeom prst="rect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1) Trend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941303" y="2818123"/>
            <a:ext cx="2376487" cy="830997"/>
          </a:xfrm>
          <a:prstGeom prst="rect">
            <a:avLst/>
          </a:prstGeom>
          <a:solidFill>
            <a:srgbClr val="008080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2) Hospodářský cyklus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941302" y="4668399"/>
            <a:ext cx="2376487" cy="457200"/>
          </a:xfrm>
          <a:prstGeom prst="rect">
            <a:avLst/>
          </a:prstGeom>
          <a:solidFill>
            <a:srgbClr val="008080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3) Sezónnost</a:t>
            </a:r>
            <a:endParaRPr kumimoji="0" lang="cs-CZ" altLang="cs-CZ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012179" y="1044831"/>
            <a:ext cx="4464050" cy="120032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</a:t>
            </a:r>
            <a:r>
              <a:rPr lang="pt-BR" altLang="cs-CZ" sz="2400" dirty="0">
                <a:solidFill>
                  <a:srgbClr val="000000"/>
                </a:solidFill>
              </a:rPr>
              <a:t>O19 = </a:t>
            </a:r>
            <a:r>
              <a:rPr lang="cs-CZ" altLang="cs-CZ" sz="2400" dirty="0">
                <a:solidFill>
                  <a:srgbClr val="000000"/>
                </a:solidFill>
              </a:rPr>
              <a:t>M</a:t>
            </a:r>
            <a:r>
              <a:rPr lang="pt-BR" altLang="cs-CZ" sz="2400" dirty="0">
                <a:solidFill>
                  <a:srgbClr val="000000"/>
                </a:solidFill>
              </a:rPr>
              <a:t>O 18 *  IT                                   </a:t>
            </a:r>
          </a:p>
          <a:p>
            <a:pPr lvl="0" algn="just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</a:t>
            </a:r>
            <a:r>
              <a:rPr lang="pt-BR" altLang="cs-CZ" sz="2400" dirty="0">
                <a:solidFill>
                  <a:srgbClr val="000000"/>
                </a:solidFill>
              </a:rPr>
              <a:t>O19 = 200 000 000 * 1,01</a:t>
            </a:r>
          </a:p>
          <a:p>
            <a:pPr lvl="0" algn="just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</a:t>
            </a:r>
            <a:r>
              <a:rPr lang="pt-BR" altLang="cs-CZ" sz="2400" dirty="0">
                <a:solidFill>
                  <a:srgbClr val="000000"/>
                </a:solidFill>
              </a:rPr>
              <a:t>O19´= 202 000 000  </a:t>
            </a:r>
            <a:r>
              <a:rPr lang="pt-BR" altLang="cs-CZ" sz="2400" dirty="0" err="1">
                <a:solidFill>
                  <a:srgbClr val="000000"/>
                </a:solidFill>
              </a:rPr>
              <a:t>Kč</a:t>
            </a:r>
            <a:endParaRPr lang="pt-BR" altLang="cs-CZ" sz="2400" dirty="0">
              <a:solidFill>
                <a:srgbClr val="000000"/>
              </a:solidFill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012179" y="2548615"/>
            <a:ext cx="4464050" cy="137001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</a:t>
            </a:r>
            <a:r>
              <a:rPr lang="pt-BR" altLang="cs-CZ" sz="2400" dirty="0">
                <a:solidFill>
                  <a:srgbClr val="000000"/>
                </a:solidFill>
              </a:rPr>
              <a:t>O19´´  =  </a:t>
            </a:r>
            <a:r>
              <a:rPr lang="cs-CZ" altLang="cs-CZ" sz="2400" dirty="0">
                <a:solidFill>
                  <a:srgbClr val="000000"/>
                </a:solidFill>
              </a:rPr>
              <a:t>M</a:t>
            </a:r>
            <a:r>
              <a:rPr lang="pt-BR" altLang="cs-CZ" sz="2400" dirty="0">
                <a:solidFill>
                  <a:srgbClr val="000000"/>
                </a:solidFill>
              </a:rPr>
              <a:t>O 1</a:t>
            </a:r>
            <a:r>
              <a:rPr lang="cs-CZ" altLang="cs-CZ" sz="2400" dirty="0">
                <a:solidFill>
                  <a:srgbClr val="000000"/>
                </a:solidFill>
              </a:rPr>
              <a:t>9</a:t>
            </a:r>
            <a:r>
              <a:rPr lang="pt-BR" altLang="cs-CZ" sz="2400" dirty="0">
                <a:solidFill>
                  <a:srgbClr val="000000"/>
                </a:solidFill>
              </a:rPr>
              <a:t>´  * IHC              </a:t>
            </a:r>
          </a:p>
          <a:p>
            <a:pPr algn="just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</a:t>
            </a:r>
            <a:r>
              <a:rPr lang="pt-BR" altLang="cs-CZ" sz="2400" dirty="0">
                <a:solidFill>
                  <a:srgbClr val="000000"/>
                </a:solidFill>
              </a:rPr>
              <a:t>O19´´  =  202 000 000 * 1,03 </a:t>
            </a:r>
          </a:p>
          <a:p>
            <a:pPr algn="just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</a:t>
            </a:r>
            <a:r>
              <a:rPr lang="pt-BR" altLang="cs-CZ" sz="2400" dirty="0">
                <a:solidFill>
                  <a:srgbClr val="000000"/>
                </a:solidFill>
              </a:rPr>
              <a:t>O19´´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pt-BR" altLang="cs-CZ" sz="2400" dirty="0">
                <a:solidFill>
                  <a:srgbClr val="000000"/>
                </a:solidFill>
              </a:rPr>
              <a:t>= 208 060 000 </a:t>
            </a:r>
            <a:r>
              <a:rPr lang="pt-BR" altLang="cs-CZ" sz="2400" dirty="0" err="1">
                <a:solidFill>
                  <a:srgbClr val="000000"/>
                </a:solidFill>
              </a:rPr>
              <a:t>Kč</a:t>
            </a:r>
            <a:endParaRPr lang="pt-BR" altLang="cs-CZ" sz="2400" dirty="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13335" y="6125592"/>
            <a:ext cx="11833663" cy="2752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012179" y="4224699"/>
            <a:ext cx="7839510" cy="120032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Průměrný měsíční prodej:</a:t>
            </a:r>
          </a:p>
          <a:p>
            <a:pPr lvl="0" algn="just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MO 19  = 208 060 000 /12 = 17 338 333,33 Kč</a:t>
            </a:r>
          </a:p>
          <a:p>
            <a:pPr lvl="0" algn="just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Měsíc prosinec: 17 338 333,33 x 1,3 = 22 539 833,33Kč 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941302" y="5824045"/>
            <a:ext cx="10910386" cy="83099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Odpověď: V  tomto roce se plánuje prodej zboží  za cca 208 060 000 Kč.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Měsíční prodej v prosinci se bude pohybovat  kolem 22 539 833,33 Kč.</a:t>
            </a:r>
          </a:p>
        </p:txBody>
      </p:sp>
    </p:spTree>
    <p:extLst>
      <p:ext uri="{BB962C8B-B14F-4D97-AF65-F5344CB8AC3E}">
        <p14:creationId xmlns:p14="http://schemas.microsoft.com/office/powerpoint/2010/main" val="242254696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3335" y="168776"/>
            <a:ext cx="10106526" cy="7189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Plán prodeje na základním stupni řízení</a:t>
            </a:r>
          </a:p>
        </p:txBody>
      </p:sp>
      <p:sp>
        <p:nvSpPr>
          <p:cNvPr id="4" name="Rectangle 3"/>
          <p:cNvSpPr txBox="1">
            <a:spLocks noRot="1" noChangeArrowheads="1"/>
          </p:cNvSpPr>
          <p:nvPr/>
        </p:nvSpPr>
        <p:spPr>
          <a:xfrm>
            <a:off x="355377" y="1652167"/>
            <a:ext cx="8837404" cy="326519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Východiska: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dirty="0">
                <a:solidFill>
                  <a:srgbClr val="FF0000"/>
                </a:solidFill>
              </a:rPr>
              <a:t>a) vymezení zájmové spádové oblasti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00"/>
                </a:solidFill>
              </a:rPr>
              <a:t> akční rádius - potencionální zákazníci, kruhová m.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dirty="0">
                <a:solidFill>
                  <a:srgbClr val="FF0000"/>
                </a:solidFill>
              </a:rPr>
              <a:t>b) odhad plánu prodeje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00"/>
                </a:solidFill>
              </a:rPr>
              <a:t> zvolený sortiment -  průměrný spotřební výdaj,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00"/>
                </a:solidFill>
              </a:rPr>
              <a:t> odhad kupní síly a míra realizace výdajů obyvatelstva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00"/>
                </a:solidFill>
              </a:rPr>
              <a:t> konkurenční podmínky,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cs-CZ" altLang="cs-CZ" dirty="0">
                <a:solidFill>
                  <a:srgbClr val="000000"/>
                </a:solidFill>
              </a:rPr>
              <a:t> analogie jiných prodejen.</a:t>
            </a:r>
          </a:p>
        </p:txBody>
      </p:sp>
      <p:sp>
        <p:nvSpPr>
          <p:cNvPr id="3" name="Obdélník 2"/>
          <p:cNvSpPr/>
          <p:nvPr/>
        </p:nvSpPr>
        <p:spPr>
          <a:xfrm>
            <a:off x="355377" y="1039499"/>
            <a:ext cx="94722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Plán prodeje u nově zřízené MOJ 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5" name="Picture 6" descr="j030340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65644" y="3284766"/>
            <a:ext cx="2436966" cy="2620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355377" y="5443564"/>
            <a:ext cx="2225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spcBef>
                <a:spcPct val="0"/>
              </a:spcBef>
              <a:defRPr/>
            </a:pPr>
            <a:r>
              <a:rPr lang="cs-CZ" altLang="cs-CZ" sz="2400" kern="0" dirty="0">
                <a:solidFill>
                  <a:srgbClr val="000000"/>
                </a:solidFill>
              </a:rPr>
              <a:t>Vzorec výpočtu: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573755" y="5167370"/>
            <a:ext cx="6619026" cy="10140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Vzorec: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MO 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 t </a:t>
            </a:r>
            <a:r>
              <a:rPr lang="cs-CZ" altLang="cs-CZ" sz="2400" dirty="0">
                <a:solidFill>
                  <a:srgbClr val="000000"/>
                </a:solidFill>
              </a:rPr>
              <a:t>= O 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 l k  . </a:t>
            </a:r>
            <a:r>
              <a:rPr lang="cs-CZ" altLang="cs-CZ" sz="2400" dirty="0">
                <a:solidFill>
                  <a:srgbClr val="000000"/>
                </a:solidFill>
              </a:rPr>
              <a:t>V 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o . </a:t>
            </a:r>
            <a:r>
              <a:rPr lang="cs-CZ" altLang="cs-CZ" sz="2400" dirty="0">
                <a:solidFill>
                  <a:srgbClr val="000000"/>
                </a:solidFill>
              </a:rPr>
              <a:t> I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MR</a:t>
            </a:r>
            <a:r>
              <a:rPr lang="cs-CZ" altLang="cs-CZ" sz="2400" dirty="0">
                <a:solidFill>
                  <a:srgbClr val="000000"/>
                </a:solidFill>
              </a:rPr>
              <a:t> . I </a:t>
            </a:r>
            <a:r>
              <a:rPr lang="cs-CZ" altLang="cs-CZ" sz="2400" baseline="-25000" dirty="0">
                <a:solidFill>
                  <a:srgbClr val="000000"/>
                </a:solidFill>
              </a:rPr>
              <a:t> K S </a:t>
            </a:r>
            <a:r>
              <a:rPr lang="cs-CZ" altLang="cs-CZ" sz="2400" dirty="0">
                <a:solidFill>
                  <a:srgbClr val="000000"/>
                </a:solidFill>
              </a:rPr>
              <a:t> -  podíl konkurence  </a:t>
            </a:r>
          </a:p>
        </p:txBody>
      </p:sp>
    </p:spTree>
    <p:extLst>
      <p:ext uri="{BB962C8B-B14F-4D97-AF65-F5344CB8AC3E}">
        <p14:creationId xmlns:p14="http://schemas.microsoft.com/office/powerpoint/2010/main" val="3958249981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-144694" y="260648"/>
            <a:ext cx="10465163" cy="740701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1219170"/>
            <a:r>
              <a:rPr lang="cs-CZ" altLang="cs-CZ" sz="3200" b="1" dirty="0">
                <a:solidFill>
                  <a:srgbClr val="000000"/>
                </a:solidFill>
              </a:rPr>
              <a:t>Výpočet plánu prodeje u nově zřízené MOJ – příklad č. 1</a:t>
            </a:r>
            <a:endParaRPr lang="cs-CZ" sz="32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86613" y="1220755"/>
            <a:ext cx="98890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1219170">
              <a:lnSpc>
                <a:spcPct val="150000"/>
              </a:lnSpc>
              <a:spcBef>
                <a:spcPts val="1600"/>
              </a:spcBef>
              <a:spcAft>
                <a:spcPts val="800"/>
              </a:spcAft>
            </a:pPr>
            <a:r>
              <a:rPr lang="cs-CZ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Vypočítejte očekávaný maloobchodní obrat pro nově zamýšlenou maloobchodní jednotku</a:t>
            </a: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když víte následující údaje:</a:t>
            </a:r>
          </a:p>
        </p:txBody>
      </p:sp>
      <p:sp>
        <p:nvSpPr>
          <p:cNvPr id="6" name="Obdélník 5"/>
          <p:cNvSpPr/>
          <p:nvPr/>
        </p:nvSpPr>
        <p:spPr>
          <a:xfrm>
            <a:off x="527381" y="2948947"/>
            <a:ext cx="10081120" cy="230832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-380990" algn="just" defTabSz="121917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Obyvatelstvo akčního rádia je 44 000.</a:t>
            </a:r>
          </a:p>
          <a:p>
            <a:pPr indent="-380990" algn="just" defTabSz="121917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Průměrný spotřební výdaj je 6 500 Kč. </a:t>
            </a:r>
          </a:p>
          <a:p>
            <a:pPr indent="-380990" algn="just" defTabSz="121917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Index míry realizace výdajů obyvatelstva je ve výši 1,3. </a:t>
            </a:r>
          </a:p>
          <a:p>
            <a:pPr indent="-380990" algn="just" defTabSz="121917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Index kupní síly je 1,1. </a:t>
            </a:r>
            <a:endParaRPr lang="en-GB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04981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338" y="254800"/>
            <a:ext cx="10273141" cy="10373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Výpočet plánu prodeje u nově zřízené MOJ – příklad č. 1</a:t>
            </a:r>
            <a:br>
              <a:rPr lang="cs-CZ" dirty="0">
                <a:solidFill>
                  <a:srgbClr val="000000"/>
                </a:solidFill>
              </a:rPr>
            </a:b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35360" y="1396376"/>
            <a:ext cx="9889099" cy="19389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1219170"/>
            <a:r>
              <a:rPr lang="cs-CZ" sz="2400" dirty="0" err="1">
                <a:solidFill>
                  <a:srgbClr val="000000"/>
                </a:solidFill>
                <a:latin typeface="Times New Roman"/>
              </a:rPr>
              <a:t>MO</a:t>
            </a:r>
            <a:r>
              <a:rPr lang="cs-CZ" sz="2400" baseline="-25000" dirty="0" err="1">
                <a:solidFill>
                  <a:srgbClr val="000000"/>
                </a:solidFill>
                <a:latin typeface="Times New Roman"/>
              </a:rPr>
              <a:t>t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 = </a:t>
            </a:r>
            <a:r>
              <a:rPr lang="cs-CZ" sz="2400" dirty="0" err="1">
                <a:solidFill>
                  <a:srgbClr val="000000"/>
                </a:solidFill>
                <a:latin typeface="Times New Roman"/>
              </a:rPr>
              <a:t>O</a:t>
            </a:r>
            <a:r>
              <a:rPr lang="cs-CZ" sz="2400" baseline="-25000" dirty="0" err="1">
                <a:solidFill>
                  <a:srgbClr val="000000"/>
                </a:solidFill>
                <a:latin typeface="Times New Roman"/>
              </a:rPr>
              <a:t>lk</a:t>
            </a:r>
            <a:r>
              <a:rPr lang="cs-CZ" sz="2400" baseline="-250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* V</a:t>
            </a:r>
            <a:r>
              <a:rPr lang="cs-CZ" sz="2400" baseline="-25000" dirty="0">
                <a:solidFill>
                  <a:srgbClr val="000000"/>
                </a:solidFill>
                <a:latin typeface="Times New Roman"/>
              </a:rPr>
              <a:t>O 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* I</a:t>
            </a:r>
            <a:r>
              <a:rPr lang="cs-CZ" sz="2400" baseline="-25000" dirty="0">
                <a:solidFill>
                  <a:srgbClr val="000000"/>
                </a:solidFill>
                <a:latin typeface="Times New Roman"/>
              </a:rPr>
              <a:t>MR 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* </a:t>
            </a:r>
            <a:r>
              <a:rPr lang="cs-CZ" sz="2400" dirty="0" err="1">
                <a:solidFill>
                  <a:srgbClr val="000000"/>
                </a:solidFill>
                <a:latin typeface="Times New Roman"/>
              </a:rPr>
              <a:t>I</a:t>
            </a:r>
            <a:r>
              <a:rPr lang="cs-CZ" sz="2400" baseline="-25000" dirty="0" err="1">
                <a:solidFill>
                  <a:srgbClr val="000000"/>
                </a:solidFill>
                <a:latin typeface="Times New Roman"/>
              </a:rPr>
              <a:t>ks</a:t>
            </a:r>
            <a:endParaRPr lang="cs-CZ" sz="2400" baseline="-25000" dirty="0">
              <a:solidFill>
                <a:srgbClr val="000000"/>
              </a:solidFill>
              <a:latin typeface="Times New Roman"/>
            </a:endParaRPr>
          </a:p>
          <a:p>
            <a:pPr defTabSz="1219170"/>
            <a:endParaRPr lang="en-GB" sz="2400" dirty="0">
              <a:solidFill>
                <a:srgbClr val="000000"/>
              </a:solidFill>
              <a:latin typeface="Times New Roman"/>
            </a:endParaRPr>
          </a:p>
          <a:p>
            <a:pPr defTabSz="1219170"/>
            <a:r>
              <a:rPr lang="cs-CZ" sz="2400" dirty="0" err="1">
                <a:solidFill>
                  <a:srgbClr val="000000"/>
                </a:solidFill>
                <a:latin typeface="Times New Roman"/>
              </a:rPr>
              <a:t>MOt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 = 44 000 * 6 500 * 1,3 * 1,1</a:t>
            </a:r>
          </a:p>
          <a:p>
            <a:pPr defTabSz="1219170"/>
            <a:endParaRPr lang="en-GB" sz="2400" dirty="0">
              <a:solidFill>
                <a:srgbClr val="000000"/>
              </a:solidFill>
              <a:latin typeface="Times New Roman"/>
            </a:endParaRPr>
          </a:p>
          <a:p>
            <a:pPr defTabSz="1219170"/>
            <a:r>
              <a:rPr lang="cs-CZ" sz="2400" dirty="0" err="1">
                <a:solidFill>
                  <a:srgbClr val="000000"/>
                </a:solidFill>
                <a:latin typeface="Times New Roman"/>
              </a:rPr>
              <a:t>MOt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sz="2400" dirty="0">
                <a:solidFill>
                  <a:srgbClr val="000000"/>
                </a:solidFill>
              </a:rPr>
              <a:t>= </a:t>
            </a:r>
            <a:r>
              <a:rPr lang="cs-CZ" sz="2400" b="1" dirty="0">
                <a:solidFill>
                  <a:srgbClr val="000000"/>
                </a:solidFill>
              </a:rPr>
              <a:t>408 980 000 K</a:t>
            </a:r>
            <a:r>
              <a:rPr lang="cs-CZ" sz="2400" b="1" dirty="0">
                <a:solidFill>
                  <a:srgbClr val="000000"/>
                </a:solidFill>
                <a:latin typeface="Times New Roman"/>
              </a:rPr>
              <a:t>č</a:t>
            </a:r>
            <a:endParaRPr lang="en-GB" sz="2400" b="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49855" y="4581129"/>
            <a:ext cx="10177131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defTabSz="1219170">
              <a:defRPr/>
            </a:pPr>
            <a:r>
              <a:rPr lang="cs-CZ" sz="2400" b="1" dirty="0">
                <a:solidFill>
                  <a:srgbClr val="000000"/>
                </a:solidFill>
                <a:latin typeface="Times New Roman"/>
              </a:rPr>
              <a:t>Odpověď</a:t>
            </a:r>
            <a:endParaRPr lang="en-GB" sz="2400" dirty="0">
              <a:solidFill>
                <a:srgbClr val="000000"/>
              </a:solidFill>
              <a:latin typeface="Times New Roman"/>
            </a:endParaRPr>
          </a:p>
          <a:p>
            <a:pPr defTabSz="1219170"/>
            <a:r>
              <a:rPr lang="cs-CZ" sz="2400" dirty="0">
                <a:solidFill>
                  <a:srgbClr val="000000"/>
                </a:solidFill>
                <a:latin typeface="Times New Roman"/>
              </a:rPr>
              <a:t>Očekávaný maloobchodní obrat bude ve výši cca </a:t>
            </a:r>
            <a:r>
              <a:rPr lang="cs-CZ" sz="2400" dirty="0">
                <a:solidFill>
                  <a:srgbClr val="000000"/>
                </a:solidFill>
              </a:rPr>
              <a:t>408 980 000 Kč</a:t>
            </a:r>
            <a:r>
              <a:rPr lang="cs-CZ" sz="2400" dirty="0">
                <a:solidFill>
                  <a:srgbClr val="000000"/>
                </a:solidFill>
                <a:latin typeface="Times New Roman"/>
              </a:rPr>
              <a:t>.</a:t>
            </a:r>
            <a:endParaRPr lang="en-GB" sz="24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38091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338" y="254800"/>
            <a:ext cx="10273141" cy="1037391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Shrnutí hlavních nástrojů řízení</a:t>
            </a:r>
          </a:p>
        </p:txBody>
      </p:sp>
      <p:pic>
        <p:nvPicPr>
          <p:cNvPr id="5" name="Picture 5" descr="BD0551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9680" y="1656846"/>
            <a:ext cx="3567034" cy="4429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49722" y="1134832"/>
            <a:ext cx="6269089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 dirty="0">
                <a:solidFill>
                  <a:srgbClr val="000000"/>
                </a:solidFill>
              </a:rPr>
              <a:t>1</a:t>
            </a:r>
            <a:r>
              <a:rPr lang="cs-CZ" altLang="cs-CZ" sz="2400" dirty="0">
                <a:solidFill>
                  <a:srgbClr val="000000"/>
                </a:solidFill>
              </a:rPr>
              <a:t>. Optimalizace organizační struktury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49721" y="1917144"/>
            <a:ext cx="6269090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2. Volba distribučních cest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49721" y="2717516"/>
            <a:ext cx="6269090" cy="79216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3. Věcné instrumentárium obchodní činnosti a charakter obchodního provozu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349720" y="3696126"/>
            <a:ext cx="6269091" cy="4783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4. Volba místa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349720" y="4380954"/>
            <a:ext cx="6269089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5. Finanční řízení firmy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49720" y="5052099"/>
            <a:ext cx="6269091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6. Řízení OO v užším slova smyslu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49720" y="5837545"/>
            <a:ext cx="2854377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</a:rPr>
              <a:t>7. Marketing</a:t>
            </a:r>
          </a:p>
        </p:txBody>
      </p:sp>
    </p:spTree>
    <p:extLst>
      <p:ext uri="{BB962C8B-B14F-4D97-AF65-F5344CB8AC3E}">
        <p14:creationId xmlns:p14="http://schemas.microsoft.com/office/powerpoint/2010/main" val="2574119183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338" y="254800"/>
            <a:ext cx="10273141" cy="1037391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Shrnutí hlavních nástrojů řízení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49722" y="1134832"/>
            <a:ext cx="6269089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+mn-lt"/>
              </a:rPr>
              <a:t>1. Optimalizace organizační struktury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349721" y="3794279"/>
            <a:ext cx="6269090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+mn-lt"/>
              </a:rPr>
              <a:t>2. Volba distribučních cest</a:t>
            </a:r>
          </a:p>
        </p:txBody>
      </p:sp>
      <p:sp>
        <p:nvSpPr>
          <p:cNvPr id="3" name="Obdélník 2"/>
          <p:cNvSpPr/>
          <p:nvPr/>
        </p:nvSpPr>
        <p:spPr>
          <a:xfrm>
            <a:off x="436266" y="204438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Organizačně-právní forma</a:t>
            </a:r>
          </a:p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Organizační struktura podniku, kultura </a:t>
            </a:r>
          </a:p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Kooperace, integrace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784649" y="4931091"/>
            <a:ext cx="53992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Řešení logistiky a fyzická distribuce zboží</a:t>
            </a:r>
          </a:p>
        </p:txBody>
      </p:sp>
      <p:pic>
        <p:nvPicPr>
          <p:cNvPr id="16" name="Picture 7" descr="BD06518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811" y="1134832"/>
            <a:ext cx="4032250" cy="244792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9" descr="BD05679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811" y="3794279"/>
            <a:ext cx="4032250" cy="245560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865203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338" y="254800"/>
            <a:ext cx="10273141" cy="1037391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Shrnutí hlavních nástrojů řízení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49722" y="1134832"/>
            <a:ext cx="6269089" cy="8093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Times New Roman"/>
              </a:rPr>
              <a:t>3. Věcné instrumentárium obchodní činnosti a charakter obchodního provozu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349721" y="3794279"/>
            <a:ext cx="6269090" cy="5715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Times New Roman"/>
              </a:rPr>
              <a:t>4. Volba místa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49720" y="226908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altLang="cs-CZ" sz="2400" dirty="0" err="1">
                <a:solidFill>
                  <a:srgbClr val="000000"/>
                </a:solidFill>
              </a:rPr>
              <a:t>Volba</a:t>
            </a:r>
            <a:r>
              <a:rPr lang="pl-PL" altLang="cs-CZ" sz="2400" dirty="0">
                <a:solidFill>
                  <a:srgbClr val="000000"/>
                </a:solidFill>
              </a:rPr>
              <a:t> typu a druhu </a:t>
            </a:r>
            <a:r>
              <a:rPr lang="pl-PL" altLang="cs-CZ" sz="2400" dirty="0" err="1">
                <a:solidFill>
                  <a:srgbClr val="000000"/>
                </a:solidFill>
              </a:rPr>
              <a:t>prodejních</a:t>
            </a:r>
            <a:r>
              <a:rPr lang="pl-PL" altLang="cs-CZ" sz="2400" dirty="0">
                <a:solidFill>
                  <a:srgbClr val="000000"/>
                </a:solidFill>
              </a:rPr>
              <a:t> </a:t>
            </a:r>
            <a:r>
              <a:rPr lang="pl-PL" altLang="cs-CZ" sz="2400" dirty="0" err="1">
                <a:solidFill>
                  <a:srgbClr val="000000"/>
                </a:solidFill>
              </a:rPr>
              <a:t>jednotek</a:t>
            </a:r>
            <a:endParaRPr lang="pl-PL" altLang="cs-CZ" sz="2400" dirty="0">
              <a:solidFill>
                <a:srgbClr val="000000"/>
              </a:solidFill>
            </a:endParaRPr>
          </a:p>
          <a:p>
            <a:pPr lvl="0" algn="ctr">
              <a:spcBef>
                <a:spcPct val="0"/>
              </a:spcBef>
            </a:pPr>
            <a:r>
              <a:rPr lang="pl-PL" altLang="cs-CZ" sz="2400" dirty="0">
                <a:solidFill>
                  <a:srgbClr val="000000"/>
                </a:solidFill>
              </a:rPr>
              <a:t>Charakter </a:t>
            </a:r>
            <a:r>
              <a:rPr lang="pl-PL" altLang="cs-CZ" sz="2400" dirty="0" err="1">
                <a:solidFill>
                  <a:srgbClr val="000000"/>
                </a:solidFill>
              </a:rPr>
              <a:t>obchodního</a:t>
            </a:r>
            <a:r>
              <a:rPr lang="pl-PL" altLang="cs-CZ" sz="2400" dirty="0">
                <a:solidFill>
                  <a:srgbClr val="000000"/>
                </a:solidFill>
              </a:rPr>
              <a:t> </a:t>
            </a:r>
            <a:r>
              <a:rPr lang="pl-PL" altLang="cs-CZ" sz="2400" dirty="0" err="1">
                <a:solidFill>
                  <a:srgbClr val="000000"/>
                </a:solidFill>
              </a:rPr>
              <a:t>provozu</a:t>
            </a:r>
            <a:endParaRPr lang="pl-PL" altLang="cs-CZ" sz="2400" dirty="0">
              <a:solidFill>
                <a:srgbClr val="00000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485978" y="4418250"/>
            <a:ext cx="3823483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Kontinent</a:t>
            </a:r>
          </a:p>
          <a:p>
            <a:pPr lvl="0"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Země</a:t>
            </a:r>
          </a:p>
          <a:p>
            <a:pPr lvl="0"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Region</a:t>
            </a:r>
          </a:p>
          <a:p>
            <a:pPr lvl="0"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Sídelní útvar</a:t>
            </a:r>
          </a:p>
          <a:p>
            <a:pPr lvl="0"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Stupeň obchodní vybavenosti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</a:p>
        </p:txBody>
      </p:sp>
      <p:pic>
        <p:nvPicPr>
          <p:cNvPr id="9" name="Picture 7" descr="BS00403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811" y="1134832"/>
            <a:ext cx="3744912" cy="237184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MP00640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811" y="3794279"/>
            <a:ext cx="3744912" cy="2340191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0873997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338" y="254800"/>
            <a:ext cx="10273141" cy="1037391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Shrnutí hlavních nástrojů řízení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49721" y="1027521"/>
            <a:ext cx="6269089" cy="4449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Times New Roman"/>
              </a:rPr>
              <a:t>5. Finanční řízení firmy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342546" y="3085697"/>
            <a:ext cx="6269090" cy="4622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Times New Roman"/>
              </a:rPr>
              <a:t>6. Řízení OO v užším slova smyslu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42546" y="1513875"/>
            <a:ext cx="60141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Obchodně-finanční plán</a:t>
            </a:r>
          </a:p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    Rovnováha mezi</a:t>
            </a:r>
          </a:p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finančním</a:t>
            </a:r>
          </a:p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a marketingovým řízením 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76908" y="3900534"/>
            <a:ext cx="314541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Operativní management</a:t>
            </a:r>
          </a:p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Personální řízení</a:t>
            </a:r>
          </a:p>
        </p:txBody>
      </p:sp>
      <p:pic>
        <p:nvPicPr>
          <p:cNvPr id="11" name="Picture 7" descr="BD04900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18809" y="1018431"/>
            <a:ext cx="3023953" cy="198860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BD06699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636" y="3077945"/>
            <a:ext cx="3144026" cy="187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49719" y="5025445"/>
            <a:ext cx="6269091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Times New Roman"/>
              </a:rPr>
              <a:t>7. Marketing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-213064" y="5601012"/>
            <a:ext cx="6831874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dirty="0">
                <a:solidFill>
                  <a:srgbClr val="000000"/>
                </a:solidFill>
              </a:rPr>
              <a:t>Nástroje marketingového mixu, řízení nákupu a prodeje, průzkum trhu a požadavků spotřebitelů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8810" y="5025444"/>
            <a:ext cx="3031127" cy="1832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883508"/>
      </p:ext>
    </p:extLst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338" y="254800"/>
            <a:ext cx="10273141" cy="1037391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Shrnutí přednášky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148680" y="1292191"/>
            <a:ext cx="9122784" cy="452431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cs-CZ" sz="2400" b="1" dirty="0">
                <a:solidFill>
                  <a:srgbClr val="FF0000"/>
                </a:solidFill>
              </a:rPr>
              <a:t>Řídící proces v obchodní organizaci </a:t>
            </a:r>
            <a:r>
              <a:rPr lang="cs-CZ" sz="2400" dirty="0">
                <a:solidFill>
                  <a:srgbClr val="000000"/>
                </a:solidFill>
              </a:rPr>
              <a:t>(východiskem filosofie, vize a poslání včetně SWOT analýzy a územní a tržní analýzy, návrh strategií obecných, </a:t>
            </a:r>
            <a:r>
              <a:rPr lang="cs-CZ" sz="2400" dirty="0" err="1">
                <a:solidFill>
                  <a:srgbClr val="000000"/>
                </a:solidFill>
              </a:rPr>
              <a:t>retailingových</a:t>
            </a:r>
            <a:r>
              <a:rPr lang="cs-CZ" sz="2400" dirty="0">
                <a:solidFill>
                  <a:srgbClr val="000000"/>
                </a:solidFill>
              </a:rPr>
              <a:t> a reagujících na poptávku včetně marketingové strategie)</a:t>
            </a:r>
          </a:p>
          <a:p>
            <a:pPr algn="just">
              <a:defRPr/>
            </a:pPr>
            <a:r>
              <a:rPr lang="cs-CZ" sz="2400" b="1" dirty="0">
                <a:solidFill>
                  <a:srgbClr val="FF0000"/>
                </a:solidFill>
              </a:rPr>
              <a:t>Metody plánování a prognózování prodeje </a:t>
            </a:r>
            <a:r>
              <a:rPr lang="cs-CZ" sz="2400" dirty="0">
                <a:solidFill>
                  <a:srgbClr val="000000"/>
                </a:solidFill>
              </a:rPr>
              <a:t>(kvalitativní a kvantitativní metody)</a:t>
            </a:r>
          </a:p>
          <a:p>
            <a:pPr algn="just">
              <a:defRPr/>
            </a:pPr>
            <a:r>
              <a:rPr lang="cs-CZ" sz="2400" b="1" dirty="0">
                <a:solidFill>
                  <a:srgbClr val="FF0000"/>
                </a:solidFill>
              </a:rPr>
              <a:t>Plán prodeje a jeho tvorba </a:t>
            </a:r>
            <a:r>
              <a:rPr lang="cs-CZ" sz="2400" dirty="0">
                <a:solidFill>
                  <a:srgbClr val="000000"/>
                </a:solidFill>
              </a:rPr>
              <a:t>(plán prodeje pro zavedenou maloobchodní jednotku a pro nově zřízenou MOJ)</a:t>
            </a:r>
          </a:p>
          <a:p>
            <a:pPr algn="just">
              <a:defRPr/>
            </a:pPr>
            <a:r>
              <a:rPr lang="cs-CZ" sz="2400" b="1" dirty="0">
                <a:solidFill>
                  <a:srgbClr val="FF0000"/>
                </a:solidFill>
              </a:rPr>
              <a:t>Další nástroje řízení </a:t>
            </a:r>
            <a:r>
              <a:rPr lang="cs-CZ" sz="2400" dirty="0">
                <a:solidFill>
                  <a:srgbClr val="000000"/>
                </a:solidFill>
              </a:rPr>
              <a:t>(optimalizace organizační struktury, volba distribučních cest, věcné instrumentárium obchodní činnosti a charakter obchodního provozu, volba místa, finanční řízení firmy, řízení OO v užším slova smyslu, marketing)</a:t>
            </a:r>
          </a:p>
        </p:txBody>
      </p:sp>
    </p:spTree>
    <p:extLst>
      <p:ext uri="{BB962C8B-B14F-4D97-AF65-F5344CB8AC3E}">
        <p14:creationId xmlns:p14="http://schemas.microsoft.com/office/powerpoint/2010/main" val="78733253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860612" y="1304441"/>
            <a:ext cx="4297080" cy="28628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>
                <a:solidFill>
                  <a:schemeClr val="bg1"/>
                </a:solidFill>
              </a:rPr>
              <a:t>Řízení 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a plánování prodeje</a:t>
            </a:r>
            <a:endParaRPr lang="cs-CZ" sz="4000" dirty="0"/>
          </a:p>
          <a:p>
            <a:pPr algn="l"/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074080" y="2487649"/>
            <a:ext cx="5513317" cy="31186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Řídící proces v obchodní organizaci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Metody plánování a prognózování prodeje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Plán prodeje</a:t>
            </a:r>
          </a:p>
          <a:p>
            <a:pPr>
              <a:defRPr/>
            </a:pPr>
            <a:r>
              <a:rPr lang="cs-CZ" sz="2800" b="1" dirty="0">
                <a:solidFill>
                  <a:srgbClr val="008080"/>
                </a:solidFill>
              </a:rPr>
              <a:t>Hlavní nástroje řízení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013440" y="3933075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81" y="0"/>
            <a:ext cx="8966446" cy="1056443"/>
          </a:xfrm>
        </p:spPr>
        <p:txBody>
          <a:bodyPr/>
          <a:lstStyle/>
          <a:p>
            <a:pPr algn="ctr"/>
            <a:r>
              <a:rPr lang="en-US" altLang="cs-CZ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Řídící</a:t>
            </a:r>
            <a:r>
              <a:rPr lang="en-US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proces</a:t>
            </a:r>
            <a:r>
              <a:rPr lang="en-US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  <a:t> v </a:t>
            </a:r>
            <a:r>
              <a:rPr lang="en-US" altLang="cs-CZ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obchodní</a:t>
            </a:r>
            <a:r>
              <a:rPr lang="en-US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  <a:t>organizaci - od strategie k plánu prodeje</a:t>
            </a:r>
            <a:endParaRPr lang="en-US" altLang="cs-CZ" b="1" dirty="0">
              <a:solidFill>
                <a:srgbClr val="000000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48575" y="2360536"/>
            <a:ext cx="11656380" cy="18863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defPPr>
              <a:defRPr lang="cs-CZ"/>
            </a:defPPr>
            <a:lvl1pPr>
              <a:spcBef>
                <a:spcPct val="0"/>
              </a:spcBef>
              <a:buClrTx/>
              <a:buFontTx/>
              <a:buNone/>
              <a:defRPr sz="2400">
                <a:solidFill>
                  <a:srgbClr val="008080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9pPr>
          </a:lstStyle>
          <a:p>
            <a:r>
              <a:rPr lang="en-US" altLang="cs-CZ" b="1" dirty="0">
                <a:solidFill>
                  <a:srgbClr val="000000"/>
                </a:solidFill>
              </a:rPr>
              <a:t>2. </a:t>
            </a:r>
            <a:r>
              <a:rPr lang="en-US" altLang="cs-CZ" b="1" dirty="0" err="1">
                <a:solidFill>
                  <a:srgbClr val="000000"/>
                </a:solidFill>
              </a:rPr>
              <a:t>Strategie</a:t>
            </a:r>
            <a:r>
              <a:rPr lang="en-US" altLang="cs-CZ" b="1" dirty="0">
                <a:solidFill>
                  <a:srgbClr val="000000"/>
                </a:solidFill>
              </a:rPr>
              <a:t>: </a:t>
            </a:r>
            <a:r>
              <a:rPr lang="en-US" altLang="cs-CZ" dirty="0" err="1">
                <a:solidFill>
                  <a:srgbClr val="000000"/>
                </a:solidFill>
              </a:rPr>
              <a:t>Cíle</a:t>
            </a:r>
            <a:r>
              <a:rPr lang="en-US" altLang="cs-CZ" dirty="0">
                <a:solidFill>
                  <a:srgbClr val="000000"/>
                </a:solidFill>
              </a:rPr>
              <a:t> O</a:t>
            </a:r>
            <a:r>
              <a:rPr lang="cs-CZ" altLang="cs-CZ" dirty="0">
                <a:solidFill>
                  <a:srgbClr val="000000"/>
                </a:solidFill>
              </a:rPr>
              <a:t>O</a:t>
            </a:r>
            <a:r>
              <a:rPr lang="en-US" altLang="cs-CZ" dirty="0">
                <a:solidFill>
                  <a:srgbClr val="000000"/>
                </a:solidFill>
              </a:rPr>
              <a:t> (v </a:t>
            </a:r>
            <a:r>
              <a:rPr lang="en-US" altLang="cs-CZ" dirty="0" err="1">
                <a:solidFill>
                  <a:srgbClr val="000000"/>
                </a:solidFill>
              </a:rPr>
              <a:t>širším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slova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smyslu</a:t>
            </a:r>
            <a:r>
              <a:rPr lang="en-US" altLang="cs-CZ" dirty="0">
                <a:solidFill>
                  <a:srgbClr val="000000"/>
                </a:solidFill>
              </a:rPr>
              <a:t>)</a:t>
            </a:r>
          </a:p>
          <a:p>
            <a:r>
              <a:rPr lang="cs-CZ" altLang="cs-CZ" dirty="0">
                <a:solidFill>
                  <a:srgbClr val="000000"/>
                </a:solidFill>
              </a:rPr>
              <a:t> strategie </a:t>
            </a:r>
            <a:r>
              <a:rPr lang="en-US" altLang="cs-CZ" dirty="0" err="1">
                <a:solidFill>
                  <a:srgbClr val="000000"/>
                </a:solidFill>
              </a:rPr>
              <a:t>obecné</a:t>
            </a:r>
            <a:r>
              <a:rPr lang="cs-CZ" altLang="cs-CZ" dirty="0">
                <a:solidFill>
                  <a:srgbClr val="000000"/>
                </a:solidFill>
              </a:rPr>
              <a:t> (dělej to ve velkém, dělej to nově, dělej to, co na trhu chybí)</a:t>
            </a:r>
            <a:r>
              <a:rPr lang="en-US" altLang="cs-CZ" dirty="0">
                <a:solidFill>
                  <a:srgbClr val="000000"/>
                </a:solidFill>
              </a:rPr>
              <a:t>,</a:t>
            </a:r>
            <a:endParaRPr lang="cs-CZ" altLang="cs-CZ" dirty="0">
              <a:solidFill>
                <a:srgbClr val="000000"/>
              </a:solidFill>
            </a:endParaRPr>
          </a:p>
          <a:p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rozvojové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retailingové</a:t>
            </a:r>
            <a:r>
              <a:rPr lang="en-US" altLang="cs-CZ" dirty="0">
                <a:solidFill>
                  <a:srgbClr val="000000"/>
                </a:solidFill>
              </a:rPr>
              <a:t>, </a:t>
            </a:r>
            <a:endParaRPr lang="cs-CZ" altLang="cs-CZ" dirty="0">
              <a:solidFill>
                <a:srgbClr val="000000"/>
              </a:solidFill>
            </a:endParaRPr>
          </a:p>
          <a:p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reagující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na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poptávku</a:t>
            </a:r>
            <a:r>
              <a:rPr lang="cs-CZ" altLang="cs-CZ" dirty="0">
                <a:solidFill>
                  <a:srgbClr val="000000"/>
                </a:solidFill>
              </a:rPr>
              <a:t> (</a:t>
            </a:r>
            <a:r>
              <a:rPr lang="cs-CZ" altLang="cs-CZ" dirty="0" err="1">
                <a:solidFill>
                  <a:srgbClr val="000000"/>
                </a:solidFill>
              </a:rPr>
              <a:t>Trading</a:t>
            </a:r>
            <a:r>
              <a:rPr lang="cs-CZ" altLang="cs-CZ" dirty="0">
                <a:solidFill>
                  <a:srgbClr val="000000"/>
                </a:solidFill>
              </a:rPr>
              <a:t> up, </a:t>
            </a:r>
            <a:r>
              <a:rPr lang="cs-CZ" altLang="cs-CZ" dirty="0" err="1">
                <a:solidFill>
                  <a:srgbClr val="000000"/>
                </a:solidFill>
              </a:rPr>
              <a:t>Tranding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cs-CZ" altLang="cs-CZ" dirty="0" err="1">
                <a:solidFill>
                  <a:srgbClr val="000000"/>
                </a:solidFill>
              </a:rPr>
              <a:t>down</a:t>
            </a:r>
            <a:r>
              <a:rPr lang="en-US" altLang="cs-CZ" dirty="0">
                <a:solidFill>
                  <a:srgbClr val="000000"/>
                </a:solidFill>
              </a:rPr>
              <a:t>,</a:t>
            </a:r>
            <a:endParaRPr lang="cs-CZ" altLang="cs-CZ" dirty="0">
              <a:solidFill>
                <a:srgbClr val="000000"/>
              </a:solidFill>
            </a:endParaRPr>
          </a:p>
          <a:p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marketingová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strategie</a:t>
            </a:r>
            <a:endParaRPr lang="en-US" altLang="cs-CZ" dirty="0">
              <a:solidFill>
                <a:srgbClr val="000000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48575" y="4365517"/>
            <a:ext cx="11656380" cy="5048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3.</a:t>
            </a:r>
            <a:r>
              <a:rPr lang="cs-CZ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sz="24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Marketingová</a:t>
            </a:r>
            <a:r>
              <a:rPr lang="en-US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cs-CZ" sz="24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strategie</a:t>
            </a:r>
            <a:r>
              <a:rPr lang="en-US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 a </a:t>
            </a:r>
            <a:r>
              <a:rPr lang="en-US" altLang="cs-CZ" sz="24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její</a:t>
            </a:r>
            <a:r>
              <a:rPr lang="en-US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cs-CZ" sz="24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nástroje</a:t>
            </a:r>
            <a:r>
              <a:rPr lang="en-US" altLang="cs-CZ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cs-CZ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marketingový</a:t>
            </a:r>
            <a:r>
              <a:rPr lang="en-US" altLang="cs-CZ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mix</a:t>
            </a:r>
            <a:endParaRPr lang="en-US" altLang="cs-CZ" sz="2400" dirty="0">
              <a:solidFill>
                <a:srgbClr val="000000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48575" y="1370287"/>
            <a:ext cx="11656380" cy="84518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defPPr>
              <a:defRPr lang="cs-CZ"/>
            </a:defPPr>
            <a:lvl1pPr>
              <a:spcBef>
                <a:spcPct val="0"/>
              </a:spcBef>
              <a:buClrTx/>
              <a:buFontTx/>
              <a:buNone/>
              <a:defRPr sz="2400">
                <a:solidFill>
                  <a:srgbClr val="00808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</a:defRPr>
            </a:lvl9pPr>
          </a:lstStyle>
          <a:p>
            <a:r>
              <a:rPr lang="cs-CZ" altLang="cs-CZ" b="1" dirty="0">
                <a:solidFill>
                  <a:srgbClr val="000000"/>
                </a:solidFill>
              </a:rPr>
              <a:t>1.</a:t>
            </a:r>
            <a:r>
              <a:rPr lang="en-US" altLang="cs-CZ" b="1" dirty="0" err="1">
                <a:solidFill>
                  <a:srgbClr val="000000"/>
                </a:solidFill>
              </a:rPr>
              <a:t>Východiska</a:t>
            </a:r>
            <a:r>
              <a:rPr lang="en-US" altLang="cs-CZ" b="1" dirty="0">
                <a:solidFill>
                  <a:srgbClr val="000000"/>
                </a:solidFill>
              </a:rPr>
              <a:t> </a:t>
            </a:r>
            <a:r>
              <a:rPr lang="en-US" altLang="cs-CZ" dirty="0">
                <a:solidFill>
                  <a:srgbClr val="000000"/>
                </a:solidFill>
              </a:rPr>
              <a:t>-  </a:t>
            </a:r>
            <a:r>
              <a:rPr lang="en-US" altLang="cs-CZ" dirty="0" err="1">
                <a:solidFill>
                  <a:srgbClr val="000000"/>
                </a:solidFill>
              </a:rPr>
              <a:t>filosofie</a:t>
            </a:r>
            <a:r>
              <a:rPr lang="en-US" altLang="cs-CZ" dirty="0">
                <a:solidFill>
                  <a:srgbClr val="000000"/>
                </a:solidFill>
              </a:rPr>
              <a:t>, </a:t>
            </a:r>
            <a:r>
              <a:rPr lang="en-US" altLang="cs-CZ" dirty="0" err="1">
                <a:solidFill>
                  <a:srgbClr val="000000"/>
                </a:solidFill>
              </a:rPr>
              <a:t>vize</a:t>
            </a:r>
            <a:r>
              <a:rPr lang="en-US" altLang="cs-CZ" dirty="0">
                <a:solidFill>
                  <a:srgbClr val="000000"/>
                </a:solidFill>
              </a:rPr>
              <a:t> a </a:t>
            </a:r>
            <a:r>
              <a:rPr lang="en-US" altLang="cs-CZ" dirty="0" err="1">
                <a:solidFill>
                  <a:srgbClr val="000000"/>
                </a:solidFill>
              </a:rPr>
              <a:t>poslání</a:t>
            </a:r>
            <a:r>
              <a:rPr lang="en-US" altLang="cs-CZ" dirty="0">
                <a:solidFill>
                  <a:srgbClr val="000000"/>
                </a:solidFill>
              </a:rPr>
              <a:t> O</a:t>
            </a:r>
            <a:r>
              <a:rPr lang="cs-CZ" altLang="cs-CZ" dirty="0">
                <a:solidFill>
                  <a:srgbClr val="000000"/>
                </a:solidFill>
              </a:rPr>
              <a:t>O</a:t>
            </a:r>
            <a:endParaRPr lang="en-US" altLang="cs-CZ" dirty="0">
              <a:solidFill>
                <a:srgbClr val="000000"/>
              </a:solidFill>
            </a:endParaRPr>
          </a:p>
          <a:p>
            <a:r>
              <a:rPr lang="en-US" altLang="cs-CZ" dirty="0">
                <a:solidFill>
                  <a:srgbClr val="000000"/>
                </a:solidFill>
              </a:rPr>
              <a:t>SW </a:t>
            </a:r>
            <a:r>
              <a:rPr lang="en-US" altLang="cs-CZ" dirty="0" err="1">
                <a:solidFill>
                  <a:srgbClr val="000000"/>
                </a:solidFill>
              </a:rPr>
              <a:t>analýza</a:t>
            </a:r>
            <a:r>
              <a:rPr lang="cs-CZ" altLang="cs-CZ" dirty="0">
                <a:solidFill>
                  <a:srgbClr val="000000"/>
                </a:solidFill>
              </a:rPr>
              <a:t> - </a:t>
            </a:r>
            <a:r>
              <a:rPr lang="en-US" altLang="cs-CZ" dirty="0">
                <a:solidFill>
                  <a:srgbClr val="000000"/>
                </a:solidFill>
              </a:rPr>
              <a:t>OT </a:t>
            </a:r>
            <a:r>
              <a:rPr lang="en-US" altLang="cs-CZ" dirty="0" err="1">
                <a:solidFill>
                  <a:srgbClr val="000000"/>
                </a:solidFill>
              </a:rPr>
              <a:t>analýza</a:t>
            </a:r>
            <a:r>
              <a:rPr lang="en-US" altLang="cs-CZ" dirty="0">
                <a:solidFill>
                  <a:srgbClr val="000000"/>
                </a:solidFill>
              </a:rPr>
              <a:t> (</a:t>
            </a:r>
            <a:r>
              <a:rPr lang="en-US" altLang="cs-CZ" dirty="0" err="1">
                <a:solidFill>
                  <a:srgbClr val="000000"/>
                </a:solidFill>
              </a:rPr>
              <a:t>včetně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územní</a:t>
            </a:r>
            <a:r>
              <a:rPr lang="en-US" altLang="cs-CZ" dirty="0">
                <a:solidFill>
                  <a:srgbClr val="000000"/>
                </a:solidFill>
              </a:rPr>
              <a:t> a </a:t>
            </a:r>
            <a:r>
              <a:rPr lang="en-US" altLang="cs-CZ" dirty="0" err="1">
                <a:solidFill>
                  <a:srgbClr val="000000"/>
                </a:solidFill>
              </a:rPr>
              <a:t>tržní</a:t>
            </a:r>
            <a:r>
              <a:rPr lang="en-US" altLang="cs-CZ" dirty="0">
                <a:solidFill>
                  <a:srgbClr val="000000"/>
                </a:solidFill>
              </a:rPr>
              <a:t> </a:t>
            </a:r>
            <a:r>
              <a:rPr lang="en-US" altLang="cs-CZ" dirty="0" err="1">
                <a:solidFill>
                  <a:srgbClr val="000000"/>
                </a:solidFill>
              </a:rPr>
              <a:t>analýzy</a:t>
            </a:r>
            <a:r>
              <a:rPr lang="en-US" altLang="cs-CZ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248575" y="6023119"/>
            <a:ext cx="11656380" cy="5715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>
                <a:solidFill>
                  <a:srgbClr val="000000"/>
                </a:solidFill>
              </a:rPr>
              <a:t>5. Další nástroje řízení zastřešené marketingem </a:t>
            </a:r>
            <a:endParaRPr lang="cs-CZ" altLang="cs-CZ" sz="2400" dirty="0">
              <a:solidFill>
                <a:srgbClr val="000000"/>
              </a:solidFill>
            </a:endParaRP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2458320" y="5069012"/>
            <a:ext cx="4987501" cy="366712"/>
          </a:xfrm>
          <a:prstGeom prst="rect">
            <a:avLst/>
          </a:prstGeom>
          <a:ln/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cs-CZ" altLang="cs-CZ" sz="1800">
              <a:solidFill>
                <a:srgbClr val="000000"/>
              </a:solidFill>
            </a:endParaRP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248575" y="4950341"/>
            <a:ext cx="11656380" cy="95410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 dirty="0">
                <a:solidFill>
                  <a:srgbClr val="000000"/>
                </a:solidFill>
              </a:rPr>
              <a:t>4.Tvorba plánu </a:t>
            </a:r>
            <a:r>
              <a:rPr lang="cs-CZ" altLang="cs-CZ" sz="2400" dirty="0">
                <a:solidFill>
                  <a:srgbClr val="000000"/>
                </a:solidFill>
              </a:rPr>
              <a:t>jako základního nástroje řízení- obchodně finanční plánování </a:t>
            </a:r>
            <a:r>
              <a:rPr lang="cs-CZ" altLang="cs-CZ" dirty="0">
                <a:solidFill>
                  <a:srgbClr val="000000"/>
                </a:solidFill>
              </a:rPr>
              <a:t>(v tom plán prodeje a metody plánování)</a:t>
            </a:r>
          </a:p>
        </p:txBody>
      </p:sp>
    </p:spTree>
    <p:extLst>
      <p:ext uri="{BB962C8B-B14F-4D97-AF65-F5344CB8AC3E}">
        <p14:creationId xmlns:p14="http://schemas.microsoft.com/office/powerpoint/2010/main" val="55904550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0730" y="168776"/>
            <a:ext cx="8407153" cy="1056443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  <a:t>Metody plánování a prognózování v obchodě</a:t>
            </a:r>
            <a:br>
              <a:rPr lang="cs-CZ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</a:br>
            <a:endParaRPr lang="en-US" altLang="cs-CZ" b="1" dirty="0">
              <a:solidFill>
                <a:srgbClr val="000000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85689" y="1318783"/>
            <a:ext cx="5031698" cy="4794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bg1"/>
                </a:solidFill>
                <a:latin typeface="+mn-lt"/>
              </a:rPr>
              <a:t>1) Kvalitativní metody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352608" y="2088068"/>
            <a:ext cx="5031698" cy="1200329"/>
          </a:xfrm>
          <a:prstGeom prst="rect">
            <a:avLst/>
          </a:prstGeom>
          <a:ln/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Soud vedoucích pracovníků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Delfská metoda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Sčítání prodejní síly 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5578106" y="1324169"/>
            <a:ext cx="6513281" cy="5048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chemeClr val="bg1"/>
                </a:solidFill>
                <a:latin typeface="+mn-lt"/>
              </a:rPr>
              <a:t>2) Kvantitativní metody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5578106" y="2088068"/>
            <a:ext cx="6513281" cy="2677656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FF0000"/>
                </a:solidFill>
                <a:latin typeface="+mn-lt"/>
              </a:rPr>
              <a:t> A: </a:t>
            </a:r>
            <a:r>
              <a:rPr lang="cs-CZ" altLang="cs-CZ" sz="2400" i="1" dirty="0">
                <a:solidFill>
                  <a:srgbClr val="FF0000"/>
                </a:solidFill>
                <a:latin typeface="+mn-lt"/>
              </a:rPr>
              <a:t>Projektování trendů (vzestupný, sestupný)</a:t>
            </a:r>
            <a:endParaRPr lang="cs-CZ" altLang="cs-CZ" sz="2400" dirty="0">
              <a:solidFill>
                <a:srgbClr val="FF0000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   </a:t>
            </a:r>
            <a:r>
              <a:rPr lang="cs-CZ" altLang="cs-CZ" sz="2400" b="1" dirty="0">
                <a:solidFill>
                  <a:srgbClr val="000000"/>
                </a:solidFill>
                <a:latin typeface="+mn-lt"/>
              </a:rPr>
              <a:t>Adaptivní metody prognózování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Statistické metody (průměrný růst, klouzavé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průměry…)</a:t>
            </a:r>
          </a:p>
          <a:p>
            <a:pPr marL="457200" indent="-457200"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rgbClr val="000000"/>
                </a:solidFill>
                <a:latin typeface="+mn-lt"/>
              </a:rPr>
              <a:t>Analýza časových řad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4 hlavní složky časových řad: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trend, cyklus, sezónnost, mimořádné události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5578106" y="4851517"/>
            <a:ext cx="6513281" cy="1938992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i="1" dirty="0">
                <a:solidFill>
                  <a:srgbClr val="FF0000"/>
                </a:solidFill>
                <a:latin typeface="+mn-lt"/>
              </a:rPr>
              <a:t> B: Kauzální modely</a:t>
            </a:r>
          </a:p>
          <a:p>
            <a:pPr eaLnBrk="1" hangingPunct="1">
              <a:spcBef>
                <a:spcPct val="0"/>
              </a:spcBef>
              <a:buClrTx/>
              <a:buFontTx/>
              <a:buChar char="•"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2400" b="1" dirty="0">
                <a:solidFill>
                  <a:srgbClr val="000000"/>
                </a:solidFill>
                <a:latin typeface="+mn-lt"/>
              </a:rPr>
              <a:t>Regresní či korelační analýza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 Směrné ukazatele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 Shodné ukazatele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+mn-lt"/>
              </a:rPr>
              <a:t>  Opožděné ukazatele</a:t>
            </a:r>
          </a:p>
        </p:txBody>
      </p:sp>
      <p:pic>
        <p:nvPicPr>
          <p:cNvPr id="18" name="Picture 14" descr="j02873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470" y="3578257"/>
            <a:ext cx="1764941" cy="2575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721374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01872"/>
            <a:ext cx="10738553" cy="1056443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</a:rPr>
              <a:t>Projektování trendů: složky analýzy časových řad</a:t>
            </a:r>
            <a:endParaRPr lang="en-US" altLang="cs-CZ" b="1" dirty="0">
              <a:solidFill>
                <a:srgbClr val="000000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30820" y="1018603"/>
            <a:ext cx="5150400" cy="479425"/>
          </a:xfrm>
          <a:prstGeom prst="rect">
            <a:avLst/>
          </a:prstGeom>
          <a:solidFill>
            <a:schemeClr val="bg1"/>
          </a:solidFill>
          <a:ln w="76200" cmpd="tri">
            <a:solidFill>
              <a:schemeClr val="bg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 hlavní</a:t>
            </a:r>
            <a:r>
              <a:rPr kumimoji="0" lang="cs-CZ" altLang="cs-CZ" sz="24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složky časových řad:</a:t>
            </a: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30820" y="1539359"/>
            <a:ext cx="11688464" cy="1200329"/>
          </a:xfrm>
          <a:prstGeom prst="rect">
            <a:avLst/>
          </a:prstGeom>
          <a:ln/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Times New Roman"/>
              </a:rPr>
              <a:t>Trend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Times New Roman"/>
              </a:rPr>
              <a:t>- celkové ekonomické podmínky firmy a její strategie, očekávané změny ve vlastních prodejnách, změny oddělení, organizace práce a technologie, výběr zboží atd.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30820" y="2866256"/>
            <a:ext cx="11688463" cy="1200329"/>
          </a:xfrm>
          <a:prstGeom prst="rect">
            <a:avLst/>
          </a:prstGeom>
          <a:ln/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Times New Roman"/>
              </a:rPr>
              <a:t>Hospodářský cyklus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Times New Roman"/>
              </a:rPr>
              <a:t>- změny v okolí v širším slova smyslu + změny v akčním rádiu prodejen, demografie akčního rádia, konkurence atd. 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30820" y="4193153"/>
            <a:ext cx="11688463" cy="830997"/>
          </a:xfrm>
          <a:prstGeom prst="rect">
            <a:avLst/>
          </a:prstGeom>
          <a:ln/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Times New Roman"/>
              </a:rPr>
              <a:t>Sezónnost</a:t>
            </a:r>
            <a:r>
              <a:rPr lang="cs-CZ" altLang="cs-CZ" sz="240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Times New Roman"/>
              </a:rPr>
              <a:t>- výkyvy v poptávce v jednotlivých měsících.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230820" y="5150718"/>
            <a:ext cx="11688463" cy="1569660"/>
          </a:xfrm>
          <a:prstGeom prst="rect">
            <a:avLst/>
          </a:prstGeom>
          <a:ln w="57150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Times New Roman"/>
              </a:rPr>
              <a:t>Mimořádné události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lang="cs-CZ" altLang="cs-CZ" sz="2400" dirty="0">
                <a:solidFill>
                  <a:srgbClr val="000000"/>
                </a:solidFill>
                <a:latin typeface="Times New Roman"/>
              </a:rPr>
              <a:t>- jejich vliv na uplynulý prodej musí být z údajů odstraněn, aby výsledky prognózování nebyly zkreslené. Patří zde například klimatické podmínky, přechodné módní záliby, stávky, povstání, války, paniky.</a:t>
            </a:r>
          </a:p>
        </p:txBody>
      </p:sp>
    </p:spTree>
    <p:extLst>
      <p:ext uri="{BB962C8B-B14F-4D97-AF65-F5344CB8AC3E}">
        <p14:creationId xmlns:p14="http://schemas.microsoft.com/office/powerpoint/2010/main" val="383114150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0730" y="168776"/>
            <a:ext cx="8407153" cy="1056443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  <a:t>Kauzální modely: regresní a korelační analýza  </a:t>
            </a:r>
            <a:endParaRPr lang="en-US" altLang="cs-CZ" b="1" dirty="0">
              <a:solidFill>
                <a:srgbClr val="000000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86968" y="1065964"/>
            <a:ext cx="9835600" cy="2246769"/>
          </a:xfrm>
          <a:prstGeom prst="rect">
            <a:avLst/>
          </a:prstGeom>
          <a:ln/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Regresní analýza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- Vztahuje tržby z prodeje zboží jako závisle proměnnou k jiným nezávisle proměnným. Tyto nezávisle proměnné jsou obvykle ekonomické ukazatele (indikátory),</a:t>
            </a:r>
            <a:r>
              <a:rPr kumimoji="0" lang="cs-CZ" altLang="cs-CZ" sz="2800" b="0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které rozdělujeme na směrné, shodné nebo opožděné. </a:t>
            </a:r>
            <a:endParaRPr kumimoji="0" lang="cs-CZ" altLang="cs-CZ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86968" y="3536728"/>
            <a:ext cx="11648357" cy="2677656"/>
          </a:xfrm>
          <a:prstGeom prst="rect">
            <a:avLst/>
          </a:prstGeom>
          <a:ln w="57150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Směrné</a:t>
            </a:r>
            <a:r>
              <a:rPr kumimoji="0" lang="cs-CZ" altLang="cs-CZ" sz="2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 ukazatele</a:t>
            </a: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342900" lvl="0" indent="-342900" algn="just">
              <a:spcBef>
                <a:spcPct val="0"/>
              </a:spcBef>
              <a:buClrTx/>
              <a:buFontTx/>
              <a:buChar char="-"/>
            </a:pPr>
            <a:r>
              <a:rPr lang="cs-CZ" altLang="cs-CZ" sz="2800" dirty="0">
                <a:solidFill>
                  <a:srgbClr val="000000"/>
                </a:solidFill>
                <a:latin typeface="Times New Roman"/>
              </a:rPr>
              <a:t>Jejich pohyb předchází změnám v prodejní aktivitě obyvatelstva (v poptávce).</a:t>
            </a:r>
          </a:p>
          <a:p>
            <a:pPr marL="342900" lvl="0" indent="-342900" algn="just">
              <a:spcBef>
                <a:spcPct val="0"/>
              </a:spcBef>
              <a:buClrTx/>
              <a:buFontTx/>
              <a:buChar char="-"/>
            </a:pPr>
            <a:r>
              <a:rPr lang="cs-CZ" altLang="cs-CZ" sz="2800" dirty="0">
                <a:solidFill>
                  <a:srgbClr val="000000"/>
                </a:solidFill>
                <a:latin typeface="Times New Roman"/>
              </a:rPr>
              <a:t>Například: </a:t>
            </a:r>
          </a:p>
          <a:p>
            <a:pPr marL="457200" lvl="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altLang="cs-CZ" sz="2800" b="1" dirty="0">
                <a:solidFill>
                  <a:srgbClr val="000000"/>
                </a:solidFill>
                <a:latin typeface="Times New Roman"/>
              </a:rPr>
              <a:t>Pokles či vzestup produktivity práce.</a:t>
            </a:r>
          </a:p>
          <a:p>
            <a:pPr marL="457200" lvl="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altLang="cs-CZ" sz="2800" b="1" dirty="0">
                <a:solidFill>
                  <a:srgbClr val="000000"/>
                </a:solidFill>
                <a:latin typeface="Times New Roman"/>
              </a:rPr>
              <a:t>Vývoj v příjmech obyvatelstva.</a:t>
            </a:r>
          </a:p>
          <a:p>
            <a:pPr marL="457200" lvl="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altLang="cs-CZ" sz="2800" b="1" dirty="0">
                <a:solidFill>
                  <a:srgbClr val="000000"/>
                </a:solidFill>
                <a:latin typeface="Times New Roman"/>
              </a:rPr>
              <a:t>Spotřební výdaje.</a:t>
            </a:r>
          </a:p>
        </p:txBody>
      </p:sp>
    </p:spTree>
    <p:extLst>
      <p:ext uri="{BB962C8B-B14F-4D97-AF65-F5344CB8AC3E}">
        <p14:creationId xmlns:p14="http://schemas.microsoft.com/office/powerpoint/2010/main" val="1045129903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0730" y="168776"/>
            <a:ext cx="8407153" cy="1056443"/>
          </a:xfrm>
        </p:spPr>
        <p:txBody>
          <a:bodyPr/>
          <a:lstStyle/>
          <a:p>
            <a:pPr algn="ctr"/>
            <a:r>
              <a:rPr lang="cs-CZ" altLang="cs-CZ" b="1" dirty="0">
                <a:solidFill>
                  <a:srgbClr val="000000"/>
                </a:solidFill>
                <a:cs typeface="Times New Roman" panose="02020603050405020304" pitchFamily="18" charset="0"/>
              </a:rPr>
              <a:t>Kauzální modely: regresní a korelační analýza  </a:t>
            </a:r>
            <a:endParaRPr lang="en-US" altLang="cs-CZ" b="1" dirty="0">
              <a:solidFill>
                <a:srgbClr val="000000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51136" y="1337514"/>
            <a:ext cx="11568147" cy="5262979"/>
          </a:xfrm>
          <a:prstGeom prst="rect">
            <a:avLst/>
          </a:prstGeom>
          <a:ln w="57150"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lang="cs-CZ" altLang="cs-CZ" sz="2800" b="1" dirty="0">
                <a:solidFill>
                  <a:srgbClr val="000000"/>
                </a:solidFill>
                <a:latin typeface="Times New Roman"/>
              </a:rPr>
              <a:t>Shodné ukazatele</a:t>
            </a:r>
            <a:endParaRPr kumimoji="0" lang="cs-CZ" altLang="cs-CZ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Mění se zároveň se skutečnými tržbami.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cs-CZ" altLang="cs-CZ" sz="2800" dirty="0">
                <a:solidFill>
                  <a:srgbClr val="000000"/>
                </a:solidFill>
                <a:latin typeface="Times New Roman"/>
              </a:rPr>
              <a:t>Například: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cs-CZ" altLang="cs-CZ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45720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000000"/>
                </a:solidFill>
                <a:latin typeface="Times New Roman"/>
              </a:rPr>
              <a:t>HDP - </a:t>
            </a:r>
            <a:r>
              <a:rPr lang="cs-CZ" sz="2800" dirty="0">
                <a:solidFill>
                  <a:srgbClr val="000000"/>
                </a:solidFill>
                <a:latin typeface="Times New Roman"/>
              </a:rPr>
              <a:t>konečná spotřeba domácností je součástí HDP, pozor ovšem jak se vyvíjejí ostatní složky HDP - investice, export, import, konečná spotřeba vlády, najdeme ve Statistické ročence ČR.</a:t>
            </a:r>
          </a:p>
          <a:p>
            <a:pPr algn="just">
              <a:spcBef>
                <a:spcPct val="0"/>
              </a:spcBef>
              <a:buClrTx/>
              <a:buNone/>
            </a:pPr>
            <a:r>
              <a:rPr lang="cs-CZ" sz="2800" dirty="0">
                <a:solidFill>
                  <a:srgbClr val="000000"/>
                </a:solidFill>
                <a:latin typeface="Times New Roman"/>
              </a:rPr>
              <a:t>	- Je třeba zohlednit také změny v poptávce po určitém sortimentu!</a:t>
            </a:r>
          </a:p>
          <a:p>
            <a:pPr algn="just">
              <a:spcBef>
                <a:spcPct val="0"/>
              </a:spcBef>
              <a:buClrTx/>
              <a:buNone/>
            </a:pPr>
            <a:r>
              <a:rPr lang="cs-CZ" sz="2800" dirty="0">
                <a:solidFill>
                  <a:srgbClr val="000000"/>
                </a:solidFill>
                <a:latin typeface="Times New Roman"/>
              </a:rPr>
              <a:t>	- </a:t>
            </a:r>
            <a:r>
              <a:rPr lang="cs-CZ" altLang="cs-CZ" sz="2800" dirty="0">
                <a:solidFill>
                  <a:srgbClr val="000000"/>
                </a:solidFill>
                <a:latin typeface="Times New Roman"/>
              </a:rPr>
              <a:t>Předpovědi HDP se různí (MF, ČNB, banky)</a:t>
            </a:r>
            <a:endParaRPr lang="cs-CZ" sz="2800" dirty="0">
              <a:solidFill>
                <a:srgbClr val="000000"/>
              </a:solidFill>
              <a:latin typeface="Times New Roman"/>
            </a:endParaRPr>
          </a:p>
          <a:p>
            <a:pPr algn="just">
              <a:spcBef>
                <a:spcPct val="0"/>
              </a:spcBef>
              <a:buClrTx/>
              <a:buNone/>
            </a:pPr>
            <a:endParaRPr lang="cs-CZ" sz="2800" dirty="0">
              <a:solidFill>
                <a:srgbClr val="000000"/>
              </a:solidFill>
              <a:latin typeface="Times New Roman"/>
            </a:endParaRPr>
          </a:p>
          <a:p>
            <a:pPr marL="457200" indent="-457200" algn="just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rgbClr val="000000"/>
                </a:solidFill>
                <a:latin typeface="Times New Roman"/>
              </a:rPr>
              <a:t>Zisk firmy</a:t>
            </a:r>
          </a:p>
          <a:p>
            <a:pPr algn="just">
              <a:spcBef>
                <a:spcPct val="0"/>
              </a:spcBef>
              <a:buClrTx/>
              <a:buNone/>
            </a:pPr>
            <a:endParaRPr lang="cs-CZ" sz="2800" dirty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8637212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2583" y="0"/>
            <a:ext cx="9904364" cy="1056443"/>
          </a:xfrm>
        </p:spPr>
        <p:txBody>
          <a:bodyPr/>
          <a:lstStyle/>
          <a:p>
            <a:pPr algn="ctr"/>
            <a:r>
              <a:rPr lang="cs-CZ" sz="28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Tvorba a užití HDP (v %), vybraný ukazatel konečná spotřeba domácností – téměř shodný vývoj jako HDP</a:t>
            </a:r>
            <a:endParaRPr lang="en-US" altLang="cs-CZ" sz="2800" b="1" dirty="0">
              <a:solidFill>
                <a:srgbClr val="000000"/>
              </a:solidFill>
              <a:latin typeface="+mn-lt"/>
            </a:endParaRPr>
          </a:p>
        </p:txBody>
      </p:sp>
      <p:graphicFrame>
        <p:nvGraphicFramePr>
          <p:cNvPr id="4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4325189"/>
              </p:ext>
            </p:extLst>
          </p:nvPr>
        </p:nvGraphicFramePr>
        <p:xfrm>
          <a:off x="360906" y="1458414"/>
          <a:ext cx="11470185" cy="382646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90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8577">
                  <a:extLst>
                    <a:ext uri="{9D8B030D-6E8A-4147-A177-3AD203B41FA5}">
                      <a16:colId xmlns:a16="http://schemas.microsoft.com/office/drawing/2014/main" val="3468830360"/>
                    </a:ext>
                  </a:extLst>
                </a:gridCol>
                <a:gridCol w="1378577">
                  <a:extLst>
                    <a:ext uri="{9D8B030D-6E8A-4147-A177-3AD203B41FA5}">
                      <a16:colId xmlns:a16="http://schemas.microsoft.com/office/drawing/2014/main" val="4240475034"/>
                    </a:ext>
                  </a:extLst>
                </a:gridCol>
                <a:gridCol w="1378577">
                  <a:extLst>
                    <a:ext uri="{9D8B030D-6E8A-4147-A177-3AD203B41FA5}">
                      <a16:colId xmlns:a16="http://schemas.microsoft.com/office/drawing/2014/main" val="2082936955"/>
                    </a:ext>
                  </a:extLst>
                </a:gridCol>
                <a:gridCol w="13785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8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8577">
                  <a:extLst>
                    <a:ext uri="{9D8B030D-6E8A-4147-A177-3AD203B41FA5}">
                      <a16:colId xmlns:a16="http://schemas.microsoft.com/office/drawing/2014/main" val="1082604191"/>
                    </a:ext>
                  </a:extLst>
                </a:gridCol>
              </a:tblGrid>
              <a:tr h="1081305"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rgbClr val="000000"/>
                          </a:solidFill>
                        </a:rPr>
                        <a:t>Ukazatel</a:t>
                      </a:r>
                      <a:endParaRPr lang="cs-CZ" sz="28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1443" marR="91443" marT="45719" marB="45719"/>
                </a:tc>
                <a:tc rowSpan="5">
                  <a:txBody>
                    <a:bodyPr/>
                    <a:lstStyle/>
                    <a:p>
                      <a:pPr algn="ctr"/>
                      <a:endParaRPr lang="cs-CZ" sz="28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rgbClr val="000000"/>
                          </a:solidFill>
                          <a:latin typeface="+mn-lt"/>
                        </a:rPr>
                        <a:t>2014</a:t>
                      </a: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rgbClr val="000000"/>
                          </a:solidFill>
                          <a:latin typeface="+mn-lt"/>
                        </a:rPr>
                        <a:t>2015</a:t>
                      </a: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rgbClr val="000000"/>
                          </a:solidFill>
                          <a:latin typeface="+mn-lt"/>
                        </a:rPr>
                        <a:t>2016</a:t>
                      </a: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rgbClr val="000000"/>
                          </a:solidFill>
                          <a:latin typeface="+mn-lt"/>
                        </a:rPr>
                        <a:t>2017</a:t>
                      </a: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rgbClr val="000000"/>
                          </a:solidFill>
                        </a:rPr>
                        <a:t>2018</a:t>
                      </a:r>
                      <a:endParaRPr lang="cs-CZ" sz="280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1443" marR="91443"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>
                          <a:solidFill>
                            <a:srgbClr val="000000"/>
                          </a:solidFill>
                          <a:latin typeface="+mn-lt"/>
                        </a:rPr>
                        <a:t>2019</a:t>
                      </a:r>
                    </a:p>
                  </a:txBody>
                  <a:tcPr marL="91443" marR="91443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3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HDP</a:t>
                      </a:r>
                      <a:endParaRPr lang="cs-CZ" sz="2800" b="1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2" marR="68582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102,3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105,4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102,5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105,2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103,2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102,3</a:t>
                      </a: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6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</a:rPr>
                        <a:t>Výdaje na konečnou spotřebu,</a:t>
                      </a:r>
                      <a:r>
                        <a:rPr lang="cs-CZ" sz="2800" baseline="0" dirty="0">
                          <a:solidFill>
                            <a:srgbClr val="000000"/>
                          </a:solidFill>
                        </a:rPr>
                        <a:t> z toho:</a:t>
                      </a:r>
                      <a:endParaRPr lang="cs-CZ" sz="2800" b="1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2" marR="68582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101,3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103,3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103,4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103,4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103,6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102,8</a:t>
                      </a: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3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domácnosti</a:t>
                      </a:r>
                      <a:endParaRPr lang="cs-CZ" sz="2800" b="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2" marR="68582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101,4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103,9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103,7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103,9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103,3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102,9</a:t>
                      </a: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3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cs-CZ" sz="2800" dirty="0">
                          <a:solidFill>
                            <a:srgbClr val="000000"/>
                          </a:solidFill>
                        </a:rPr>
                        <a:t>vláda</a:t>
                      </a:r>
                      <a:endParaRPr lang="cs-CZ" sz="2800" b="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2" marR="68582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101,0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101,8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102,5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101,8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103,8</a:t>
                      </a: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102,3</a:t>
                      </a: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0117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7592</TotalTime>
  <Words>1851</Words>
  <Application>Microsoft Office PowerPoint</Application>
  <PresentationFormat>Širokoúhlá obrazovka</PresentationFormat>
  <Paragraphs>297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SLU</vt:lpstr>
      <vt:lpstr>  Řízení  a plánování prodeje</vt:lpstr>
      <vt:lpstr>Prezentace aplikace PowerPoint</vt:lpstr>
      <vt:lpstr>Prezentace aplikace PowerPoint</vt:lpstr>
      <vt:lpstr>Řídící proces v obchodní organizaci - od strategie k plánu prodeje</vt:lpstr>
      <vt:lpstr>Metody plánování a prognózování v obchodě </vt:lpstr>
      <vt:lpstr>Projektování trendů: složky analýzy časových řad</vt:lpstr>
      <vt:lpstr>Kauzální modely: regresní a korelační analýza  </vt:lpstr>
      <vt:lpstr>Kauzální modely: regresní a korelační analýza  </vt:lpstr>
      <vt:lpstr>Tvorba a užití HDP (v %), vybraný ukazatel konečná spotřeba domácností – téměř shodný vývoj jako HDP</vt:lpstr>
      <vt:lpstr>Vývoj tržeb v maloobchodě  a HDP (ČR) (nominální změna oproti předcházejícímu roku)</vt:lpstr>
      <vt:lpstr>Příklady vybraných indikátorů - korelace s maloobchodními tržbami</vt:lpstr>
      <vt:lpstr>Kauzální modely: regresní a korelační analýza  </vt:lpstr>
      <vt:lpstr>Plán prodeje</vt:lpstr>
      <vt:lpstr>Význam prodejního plánu na úrovni prodejního oddělení</vt:lpstr>
      <vt:lpstr>Obchodně-finanční plán – příklad možné struktury</vt:lpstr>
      <vt:lpstr>Plán prodeje na základním stupni řízení</vt:lpstr>
      <vt:lpstr>Vzorec výpočtu pro plán prodeje u zavedené MOJ (výše prodaného zboží)</vt:lpstr>
      <vt:lpstr>Výpočet plánu prodeje u zavedené MOJ – příklad č. 1</vt:lpstr>
      <vt:lpstr>Vzorec výpočtu pro plán prodeje u zavedené MOJ (výše tržeb)</vt:lpstr>
      <vt:lpstr>Výpočet plánu prodeje u zavedené MOJ – příklad č. 2</vt:lpstr>
      <vt:lpstr>Plán prodeje na základním stupni řízení</vt:lpstr>
      <vt:lpstr>Prezentace aplikace PowerPoint</vt:lpstr>
      <vt:lpstr>Výpočet plánu prodeje u nově zřízené MOJ – příklad č. 1 </vt:lpstr>
      <vt:lpstr>Shrnutí hlavních nástrojů řízení</vt:lpstr>
      <vt:lpstr>Shrnutí hlavních nástrojů řízení</vt:lpstr>
      <vt:lpstr>Shrnutí hlavních nástrojů řízení</vt:lpstr>
      <vt:lpstr>Shrnutí hlavních nástrojů řízení</vt:lpstr>
      <vt:lpstr>Shrnutí přednášky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221</cp:revision>
  <dcterms:created xsi:type="dcterms:W3CDTF">2016-11-25T20:36:16Z</dcterms:created>
  <dcterms:modified xsi:type="dcterms:W3CDTF">2020-11-09T17:40:15Z</dcterms:modified>
</cp:coreProperties>
</file>