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63" r:id="rId4"/>
    <p:sldId id="358" r:id="rId5"/>
    <p:sldId id="379" r:id="rId6"/>
    <p:sldId id="387" r:id="rId7"/>
    <p:sldId id="359" r:id="rId8"/>
    <p:sldId id="360" r:id="rId9"/>
    <p:sldId id="380" r:id="rId10"/>
    <p:sldId id="388" r:id="rId11"/>
    <p:sldId id="361" r:id="rId12"/>
    <p:sldId id="381" r:id="rId13"/>
    <p:sldId id="362" r:id="rId14"/>
    <p:sldId id="38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85" r:id="rId23"/>
    <p:sldId id="370" r:id="rId24"/>
    <p:sldId id="371" r:id="rId25"/>
    <p:sldId id="383" r:id="rId26"/>
    <p:sldId id="372" r:id="rId27"/>
    <p:sldId id="373" r:id="rId28"/>
    <p:sldId id="384" r:id="rId29"/>
    <p:sldId id="374" r:id="rId30"/>
    <p:sldId id="375" r:id="rId31"/>
    <p:sldId id="376" r:id="rId32"/>
    <p:sldId id="377" r:id="rId33"/>
    <p:sldId id="386" r:id="rId34"/>
    <p:sldId id="378" r:id="rId35"/>
    <p:sldId id="324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238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700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E7DB7C-B1ED-4374-8FC1-A6CF394A912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780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D915F0-6BBB-4F82-BA17-AEF4D23D2D1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09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Řízení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lidských zdrojů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v obchodní organizaci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02301" y="407894"/>
            <a:ext cx="8022549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Řízení lidských zdrojů v mezinárodním prostředí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428625" y="1325946"/>
            <a:ext cx="11636429" cy="515638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400" dirty="0"/>
              <a:t> </a:t>
            </a:r>
            <a:r>
              <a:rPr lang="cs-CZ" sz="2400" dirty="0">
                <a:solidFill>
                  <a:srgbClr val="008080"/>
                </a:solidFill>
              </a:rPr>
              <a:t>Proces řízení lidí, jejich zaměstnávání a rozvíjení v mezinárodních organizacích.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Zahrnuje celosvětové řízení lidí. Do něhož jsou zahrnováni i tzv. </a:t>
            </a:r>
            <a:r>
              <a:rPr lang="cs-CZ" sz="2400" dirty="0" err="1">
                <a:solidFill>
                  <a:srgbClr val="FF0000"/>
                </a:solidFill>
              </a:rPr>
              <a:t>expatrianti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>
                <a:solidFill>
                  <a:srgbClr val="008080"/>
                </a:solidFill>
              </a:rPr>
              <a:t>což jsou občané mateřské země, kteří pracují dlouhodobě či krátkodobě v cizině.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Hlavním problémem řízení lidí v zahraniční je </a:t>
            </a:r>
            <a:r>
              <a:rPr lang="cs-CZ" sz="2400" dirty="0">
                <a:solidFill>
                  <a:srgbClr val="FF0000"/>
                </a:solidFill>
              </a:rPr>
              <a:t>odlišné kulturní prostředí, </a:t>
            </a:r>
            <a:r>
              <a:rPr lang="cs-CZ" sz="2400" dirty="0">
                <a:solidFill>
                  <a:srgbClr val="008080"/>
                </a:solidFill>
              </a:rPr>
              <a:t>které se promítá do formální i neformální stránky řízení. 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Mezinárodní politika lidských zdrojů vyhodnocuje, do jaké míry by mělo docházet ke </a:t>
            </a:r>
            <a:r>
              <a:rPr lang="cs-CZ" sz="2400" dirty="0">
                <a:solidFill>
                  <a:srgbClr val="FF0000"/>
                </a:solidFill>
              </a:rPr>
              <a:t>sbližování či vzdalování postupů </a:t>
            </a:r>
            <a:r>
              <a:rPr lang="cs-CZ" sz="2400" dirty="0">
                <a:solidFill>
                  <a:srgbClr val="008080"/>
                </a:solidFill>
              </a:rPr>
              <a:t>v oblasti lidských zdrojů v dceřiných společnostech či organizačních jednotkách.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  </a:t>
            </a:r>
            <a:r>
              <a:rPr lang="cs-CZ" sz="2400" dirty="0">
                <a:solidFill>
                  <a:srgbClr val="FF0000"/>
                </a:solidFill>
              </a:rPr>
              <a:t>Zohledňují se rozdíly </a:t>
            </a:r>
            <a:r>
              <a:rPr lang="cs-CZ" sz="2400" dirty="0">
                <a:solidFill>
                  <a:srgbClr val="008080"/>
                </a:solidFill>
              </a:rPr>
              <a:t>v zákonech o zaměstnávání lidí, v zaměstnaneckých pracovních vztazích a kulturní rozdíly ve způsobu zacházení s lidmi. V úvahu jsou brány i určité tradice a zvyklosti v komunikaci mezi zaměstnanci.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Do určité míry může být výhodné zaměstnávat </a:t>
            </a:r>
            <a:r>
              <a:rPr lang="cs-CZ" sz="2400" dirty="0">
                <a:solidFill>
                  <a:srgbClr val="FF0000"/>
                </a:solidFill>
              </a:rPr>
              <a:t>místní občany </a:t>
            </a:r>
            <a:r>
              <a:rPr lang="cs-CZ" sz="2400" dirty="0">
                <a:solidFill>
                  <a:srgbClr val="008080"/>
                </a:solidFill>
              </a:rPr>
              <a:t>- nižší kvalifikace  zvyšuje náklady na pracovní sílu.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8198" name="Picture 8" descr="j02155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908" y="286859"/>
            <a:ext cx="1311518" cy="112789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221" y="12969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6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332038" y="621506"/>
            <a:ext cx="4537075" cy="1207295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Ukazatel obslužného standardu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884420" y="2291856"/>
            <a:ext cx="8545122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Vyjadřuje: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počet obyvatel na 1 pracovníka v obchodě (čím je nižší tím lépe)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nebo počet pracovníků v obchodě na 1000 obyvatel (relativně žádoucí je jeho růst).</a:t>
            </a:r>
            <a:r>
              <a:rPr lang="cs-CZ" altLang="cs-CZ" sz="28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351088" y="164306"/>
            <a:ext cx="4537075" cy="1207295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Ukazatel obslužného standardu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929391" y="2862496"/>
            <a:ext cx="8543536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Místní (prostorové) vymezení </a:t>
            </a:r>
            <a:r>
              <a:rPr lang="cs-CZ" altLang="cs-CZ" sz="2800" b="1" dirty="0">
                <a:solidFill>
                  <a:srgbClr val="008080"/>
                </a:solidFill>
              </a:rPr>
              <a:t>se vztahuje k určité zemi, regionu, či sídelnímu útvaru.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Časové vymezení </a:t>
            </a:r>
            <a:r>
              <a:rPr lang="cs-CZ" altLang="cs-CZ" sz="2800" b="1" dirty="0">
                <a:solidFill>
                  <a:srgbClr val="008080"/>
                </a:solidFill>
              </a:rPr>
              <a:t>umožňuje vytvářet srovnatelné časové řady místně odlišných lokalit.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Sortimentní vymezení </a:t>
            </a:r>
            <a:r>
              <a:rPr lang="cs-CZ" altLang="cs-CZ" sz="2800" b="1" dirty="0">
                <a:solidFill>
                  <a:srgbClr val="008080"/>
                </a:solidFill>
              </a:rPr>
              <a:t>se vyjadřuje za celý sortiment nebo jeho sortimentní skupiny (např. potravinářský a nepotravinářský).</a:t>
            </a:r>
          </a:p>
        </p:txBody>
      </p:sp>
      <p:sp>
        <p:nvSpPr>
          <p:cNvPr id="9221" name="TextovéPole 1"/>
          <p:cNvSpPr txBox="1">
            <a:spLocks noChangeArrowheads="1"/>
          </p:cNvSpPr>
          <p:nvPr/>
        </p:nvSpPr>
        <p:spPr bwMode="auto">
          <a:xfrm>
            <a:off x="2137544" y="1671152"/>
            <a:ext cx="525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Vymezení obslužného standardu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5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132"/>
          <p:cNvSpPr>
            <a:spLocks noChangeShapeType="1"/>
          </p:cNvSpPr>
          <p:nvPr/>
        </p:nvSpPr>
        <p:spPr bwMode="auto">
          <a:xfrm>
            <a:off x="7035800" y="615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717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48314"/>
              </p:ext>
            </p:extLst>
          </p:nvPr>
        </p:nvGraphicFramePr>
        <p:xfrm>
          <a:off x="262327" y="1432857"/>
          <a:ext cx="9233940" cy="5090214"/>
        </p:xfrm>
        <a:graphic>
          <a:graphicData uri="http://schemas.openxmlformats.org/drawingml/2006/table">
            <a:tbl>
              <a:tblPr/>
              <a:tblGrid>
                <a:gridCol w="295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Země, oblast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(R-U)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sng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sng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 toho: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45,9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Morava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52,1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Slezsko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61,7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Rakousko-Uhersko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93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První republika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28,6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Německo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080781" y="4203704"/>
            <a:ext cx="189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008080"/>
                </a:solidFill>
              </a:rPr>
              <a:t>OS - (počet obyv./1 </a:t>
            </a:r>
            <a:r>
              <a:rPr lang="cs-CZ" altLang="cs-CZ" b="1" dirty="0" err="1">
                <a:solidFill>
                  <a:srgbClr val="008080"/>
                </a:solidFill>
              </a:rPr>
              <a:t>prac</a:t>
            </a:r>
            <a:r>
              <a:rPr lang="cs-CZ" altLang="cs-CZ" b="1" dirty="0">
                <a:solidFill>
                  <a:srgbClr val="008080"/>
                </a:solidFill>
              </a:rPr>
              <a:t>. v obchodě)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4596" y="478750"/>
            <a:ext cx="85294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dirty="0">
                <a:solidFill>
                  <a:srgbClr val="008080"/>
                </a:solidFill>
              </a:rPr>
              <a:t>Časové a prostorové srovnání obslužného standardu </a:t>
            </a:r>
          </a:p>
          <a:p>
            <a:pPr algn="ctr">
              <a:spcBef>
                <a:spcPct val="0"/>
              </a:spcBef>
            </a:pPr>
            <a:r>
              <a:rPr lang="cs-CZ" altLang="cs-CZ" sz="2800" b="1" dirty="0">
                <a:solidFill>
                  <a:srgbClr val="008080"/>
                </a:solidFill>
              </a:rPr>
              <a:t>v obchodě -</a:t>
            </a:r>
            <a:r>
              <a:rPr lang="cs-CZ" altLang="cs-CZ" sz="28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862406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132"/>
          <p:cNvSpPr>
            <a:spLocks noChangeShapeType="1"/>
          </p:cNvSpPr>
          <p:nvPr/>
        </p:nvSpPr>
        <p:spPr bwMode="auto">
          <a:xfrm>
            <a:off x="7035800" y="615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717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049444"/>
              </p:ext>
            </p:extLst>
          </p:nvPr>
        </p:nvGraphicFramePr>
        <p:xfrm>
          <a:off x="464695" y="1402080"/>
          <a:ext cx="9233940" cy="4663494"/>
        </p:xfrm>
        <a:graphic>
          <a:graphicData uri="http://schemas.openxmlformats.org/drawingml/2006/table">
            <a:tbl>
              <a:tblPr/>
              <a:tblGrid>
                <a:gridCol w="295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Země, oblast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CPE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NSR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15,8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39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CPE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NSR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18,0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080781" y="4203704"/>
            <a:ext cx="189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008080"/>
                </a:solidFill>
              </a:rPr>
              <a:t>OS - (počet obyv./1 </a:t>
            </a:r>
            <a:r>
              <a:rPr lang="cs-CZ" altLang="cs-CZ" b="1" dirty="0" err="1">
                <a:solidFill>
                  <a:srgbClr val="008080"/>
                </a:solidFill>
              </a:rPr>
              <a:t>prac</a:t>
            </a:r>
            <a:r>
              <a:rPr lang="cs-CZ" altLang="cs-CZ" b="1" dirty="0">
                <a:solidFill>
                  <a:srgbClr val="008080"/>
                </a:solidFill>
              </a:rPr>
              <a:t>. v obchodě)</a:t>
            </a:r>
          </a:p>
        </p:txBody>
      </p:sp>
      <p:sp>
        <p:nvSpPr>
          <p:cNvPr id="3" name="Obdélník 2"/>
          <p:cNvSpPr/>
          <p:nvPr/>
        </p:nvSpPr>
        <p:spPr>
          <a:xfrm>
            <a:off x="764498" y="274187"/>
            <a:ext cx="86343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3200" b="1" dirty="0">
                <a:solidFill>
                  <a:srgbClr val="008080"/>
                </a:solidFill>
              </a:rPr>
              <a:t>Časové a prostorové srovnání obslužného standardu v obchodě - </a:t>
            </a:r>
            <a:r>
              <a:rPr lang="cs-CZ" altLang="cs-CZ" sz="32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3480786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4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40779"/>
              </p:ext>
            </p:extLst>
          </p:nvPr>
        </p:nvGraphicFramePr>
        <p:xfrm>
          <a:off x="2063750" y="941309"/>
          <a:ext cx="5600700" cy="1889920"/>
        </p:xfrm>
        <a:graphic>
          <a:graphicData uri="http://schemas.openxmlformats.org/drawingml/2006/table">
            <a:tbl>
              <a:tblPr/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ČR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14,9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80" name="Text Box 179"/>
          <p:cNvSpPr txBox="1">
            <a:spLocks noChangeArrowheads="1"/>
          </p:cNvSpPr>
          <p:nvPr/>
        </p:nvSpPr>
        <p:spPr bwMode="auto">
          <a:xfrm>
            <a:off x="1992313" y="3716339"/>
            <a:ext cx="794616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Pramen: Vlastní výpočty dle  </a:t>
            </a:r>
            <a:r>
              <a:rPr lang="cs-CZ" altLang="cs-CZ" sz="2400" b="1" dirty="0" err="1">
                <a:solidFill>
                  <a:srgbClr val="008080"/>
                </a:solidFill>
              </a:rPr>
              <a:t>Österreichische</a:t>
            </a:r>
            <a:r>
              <a:rPr lang="cs-CZ" altLang="cs-CZ" sz="2400" b="1" dirty="0">
                <a:solidFill>
                  <a:srgbClr val="008080"/>
                </a:solidFill>
              </a:rPr>
              <a:t> Statistik 1900,1930 a Ročenek vnitřního obchodu v jednotlivých letech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Statistika po roce 1990 je velmi nepravidelná, takže souvislé časové řady nelze vytvořit!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Pozn.: Od roku 2015 se OS příliš nemění.</a:t>
            </a:r>
          </a:p>
        </p:txBody>
      </p:sp>
      <p:sp>
        <p:nvSpPr>
          <p:cNvPr id="11281" name="TextovéPole 1"/>
          <p:cNvSpPr txBox="1">
            <a:spLocks noChangeArrowheads="1"/>
          </p:cNvSpPr>
          <p:nvPr/>
        </p:nvSpPr>
        <p:spPr bwMode="auto">
          <a:xfrm>
            <a:off x="1992313" y="2886076"/>
            <a:ext cx="6696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Počet pracovníků v obchodě: 2015 – 708 843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Počet obyvatel: 10 538 275 OS            14,9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124263" y="260351"/>
            <a:ext cx="84959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Ukazatel obslužného standardu - </a:t>
            </a:r>
            <a:r>
              <a:rPr lang="cs-CZ" altLang="cs-CZ" sz="2400" b="1" dirty="0">
                <a:solidFill>
                  <a:srgbClr val="FF0000"/>
                </a:solidFill>
              </a:rPr>
              <a:t>praxe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(1930)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Region Slezsko a Moravská Ostrava</a:t>
            </a:r>
          </a:p>
        </p:txBody>
      </p:sp>
      <p:graphicFrame>
        <p:nvGraphicFramePr>
          <p:cNvPr id="15596" name="Group 2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09210"/>
              </p:ext>
            </p:extLst>
          </p:nvPr>
        </p:nvGraphicFramePr>
        <p:xfrm>
          <a:off x="1274164" y="1557338"/>
          <a:ext cx="7799986" cy="4754592"/>
        </p:xfrm>
        <a:graphic>
          <a:graphicData uri="http://schemas.openxmlformats.org/drawingml/2006/table">
            <a:tbl>
              <a:tblPr/>
              <a:tblGrid>
                <a:gridCol w="259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Soudní okres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pořadí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 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Mor. Ostrava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19,89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Slez.Ostrava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56,43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26,05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Krnov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26,65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Hlučín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76,66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Fryštát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50,06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Bohumín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48,49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Č.Těšín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42,74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Frýdek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46,40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Jablunkov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104,88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345" name="Text Box 235"/>
          <p:cNvSpPr txBox="1">
            <a:spLocks noChangeArrowheads="1"/>
          </p:cNvSpPr>
          <p:nvPr/>
        </p:nvSpPr>
        <p:spPr bwMode="auto">
          <a:xfrm>
            <a:off x="1274164" y="6381751"/>
            <a:ext cx="8422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/>
              <a:t>Pramen: Vlastní výpočty dle archívních materiálů.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118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4616" y="155420"/>
            <a:ext cx="9569033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Ukazatel obslužného standardu (vybrané země -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praxe</a:t>
            </a:r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4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681" name="Group 2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166844"/>
              </p:ext>
            </p:extLst>
          </p:nvPr>
        </p:nvGraphicFramePr>
        <p:xfrm>
          <a:off x="584617" y="1125538"/>
          <a:ext cx="7313196" cy="5546772"/>
        </p:xfrm>
        <a:graphic>
          <a:graphicData uri="http://schemas.openxmlformats.org/drawingml/2006/table">
            <a:tbl>
              <a:tblPr/>
              <a:tblGrid>
                <a:gridCol w="2301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5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ČSSR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Francie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Švédsko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Švýcarsko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Japonsko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377" name="Text Box 272"/>
          <p:cNvSpPr txBox="1">
            <a:spLocks noChangeArrowheads="1"/>
          </p:cNvSpPr>
          <p:nvPr/>
        </p:nvSpPr>
        <p:spPr bwMode="auto">
          <a:xfrm>
            <a:off x="8256589" y="5949950"/>
            <a:ext cx="2160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/>
              <a:t>Pramen: Zahraniční zdroje.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8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96092" y="229465"/>
            <a:ext cx="891381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Analýza vnitřních vlivů (zdrojů) a rozbor budoucích požadavků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982663" y="1239553"/>
            <a:ext cx="8970805" cy="720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Analýza současného stavu – potenciálu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kvalitativní stránka                          kvantitativní stránka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4144064" y="2172096"/>
            <a:ext cx="792163" cy="5762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009899" y="2894806"/>
            <a:ext cx="3886200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Disponibilní zdroje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2" name="AutoShape 10"/>
          <p:cNvSpPr>
            <a:spLocks noChangeArrowheads="1"/>
          </p:cNvSpPr>
          <p:nvPr/>
        </p:nvSpPr>
        <p:spPr bwMode="auto">
          <a:xfrm>
            <a:off x="982664" y="2187185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8080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3" name="AutoShape 11"/>
          <p:cNvSpPr>
            <a:spLocks noChangeArrowheads="1"/>
          </p:cNvSpPr>
          <p:nvPr/>
        </p:nvSpPr>
        <p:spPr bwMode="auto">
          <a:xfrm>
            <a:off x="7757933" y="2355707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8080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1066799" y="3661965"/>
            <a:ext cx="1943100" cy="8001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Potřebná kvalifikace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6929986" y="3776265"/>
            <a:ext cx="3517352" cy="5715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Potřebné počty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3790951" y="3755238"/>
            <a:ext cx="2036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Budoucí požadavky</a:t>
            </a:r>
          </a:p>
        </p:txBody>
      </p:sp>
      <p:sp>
        <p:nvSpPr>
          <p:cNvPr id="14347" name="Text Box 15"/>
          <p:cNvSpPr txBox="1">
            <a:spLocks noChangeArrowheads="1"/>
          </p:cNvSpPr>
          <p:nvPr/>
        </p:nvSpPr>
        <p:spPr bwMode="auto">
          <a:xfrm>
            <a:off x="6565692" y="4786313"/>
            <a:ext cx="4991724" cy="180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tempo růstu sítě provozoven,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obratu, rozpočet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organizace OF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změny v technologii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dosahovaná produktivita práce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8" name="Text Box 16"/>
          <p:cNvSpPr txBox="1">
            <a:spLocks noChangeArrowheads="1"/>
          </p:cNvSpPr>
          <p:nvPr/>
        </p:nvSpPr>
        <p:spPr bwMode="auto">
          <a:xfrm>
            <a:off x="902493" y="5556930"/>
            <a:ext cx="4214812" cy="1188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personálního zajištění s různým časovým horizontem (</a:t>
            </a:r>
            <a:r>
              <a:rPr lang="cs-CZ" altLang="cs-CZ" sz="2400" b="1" dirty="0" err="1">
                <a:solidFill>
                  <a:srgbClr val="008080"/>
                </a:solidFill>
              </a:rPr>
              <a:t>Toas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rot="5400000">
            <a:off x="1622503" y="5021052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0800000" flipV="1">
            <a:off x="3790951" y="4903667"/>
            <a:ext cx="2143125" cy="500062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3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2714626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3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96376" y="1571626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4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4000501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5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285751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6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96376" y="5357814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7" name="TextovéPole 16"/>
          <p:cNvSpPr txBox="1"/>
          <p:nvPr/>
        </p:nvSpPr>
        <p:spPr>
          <a:xfrm>
            <a:off x="1509752" y="1535906"/>
            <a:ext cx="6786563" cy="830997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Plánování počtu pracovníků je nutné provádět dle jednotlivých skupin činnosti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 rot="10800000" flipV="1">
            <a:off x="1538288" y="2688372"/>
            <a:ext cx="2214562" cy="714375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5595939" y="2714625"/>
            <a:ext cx="2428875" cy="642938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563678"/>
              </p:ext>
            </p:extLst>
          </p:nvPr>
        </p:nvGraphicFramePr>
        <p:xfrm>
          <a:off x="779489" y="4000500"/>
          <a:ext cx="767395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4578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Provozní pracovníci</a:t>
                      </a:r>
                    </a:p>
                    <a:p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Maloobchodní prodej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Skladové činnosti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Doprava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Údržba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Výroba</a:t>
                      </a: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Řídící a správní pracovníci</a:t>
                      </a:r>
                    </a:p>
                    <a:p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 Nákup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 Marketing a prodej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Materiální zabezpečení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Ekonomika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Personalistika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377" name="TextovéPole 22"/>
          <p:cNvSpPr txBox="1">
            <a:spLocks noChangeArrowheads="1"/>
          </p:cNvSpPr>
          <p:nvPr/>
        </p:nvSpPr>
        <p:spPr bwMode="auto">
          <a:xfrm>
            <a:off x="389745" y="357188"/>
            <a:ext cx="90638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Kvantitativní stránka plánu personálního zajištění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Kolik? Odkud a kam?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9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6005916" cy="2057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aplikovat základy obecného personálního managementu na podmínky obchodních organizací a seznámit se se specifiky jejich personálního řízení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67856"/>
            <a:ext cx="35772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Řízení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lidských zdrojů </a:t>
            </a:r>
          </a:p>
          <a:p>
            <a:r>
              <a:rPr lang="cs-CZ" sz="4000" dirty="0">
                <a:solidFill>
                  <a:schemeClr val="bg1"/>
                </a:solidFill>
              </a:rPr>
              <a:t>v obchodní organizaci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74826" y="333376"/>
            <a:ext cx="4752975" cy="1008063"/>
          </a:xfrm>
          <a:prstGeom prst="rect">
            <a:avLst/>
          </a:prstGeom>
          <a:solidFill>
            <a:srgbClr val="FFCC99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Metody odhadu počtu pracovníků (nosné profese)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989351" y="1773239"/>
            <a:ext cx="6295687" cy="2738121"/>
          </a:xfrm>
          <a:prstGeom prst="rect">
            <a:avLst/>
          </a:prstGeom>
          <a:solidFill>
            <a:srgbClr val="FFFFCC"/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AutoNum type="alphaLcParenR"/>
            </a:pPr>
            <a:r>
              <a:rPr lang="cs-CZ" altLang="cs-CZ" sz="2400" b="1" dirty="0">
                <a:solidFill>
                  <a:srgbClr val="FF0000"/>
                </a:solidFill>
              </a:rPr>
              <a:t>Zavedená firma (prodejna)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- prognózy v čase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- závislost počtu pracovníků 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jiných proměnných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- přímé metody, časové studie,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standard výkonu (norma).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        </a:t>
            </a:r>
            <a:endParaRPr lang="cs-CZ" altLang="cs-CZ" sz="2000" dirty="0">
              <a:solidFill>
                <a:srgbClr val="A50021"/>
              </a:solidFill>
            </a:endParaRP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4827418" y="4592639"/>
            <a:ext cx="5832475" cy="1954213"/>
          </a:xfrm>
          <a:prstGeom prst="rect">
            <a:avLst/>
          </a:prstGeom>
          <a:solidFill>
            <a:srgbClr val="FFFFCC"/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b) Nově vzniklá firma (prodejna)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- expertní metody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- analogie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6389" name="Picture 7" descr="j0406264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4" y="1700214"/>
            <a:ext cx="2808287" cy="2592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16390" name="Picture 8" descr="j034589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24" y="4592639"/>
            <a:ext cx="2808288" cy="1943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46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802904" y="81781"/>
            <a:ext cx="43687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Standard výkonu</a:t>
            </a:r>
          </a:p>
        </p:txBody>
      </p:sp>
      <p:sp>
        <p:nvSpPr>
          <p:cNvPr id="17411" name="Text Box 5" descr="Pergamen"/>
          <p:cNvSpPr txBox="1">
            <a:spLocks noChangeArrowheads="1"/>
          </p:cNvSpPr>
          <p:nvPr/>
        </p:nvSpPr>
        <p:spPr bwMode="auto">
          <a:xfrm>
            <a:off x="554636" y="785814"/>
            <a:ext cx="9613303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1.Vytvoření homogenního souboru maloobchodních jednotek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7412" name="Text Box 6" descr="Pergamen"/>
          <p:cNvSpPr txBox="1">
            <a:spLocks noChangeArrowheads="1"/>
          </p:cNvSpPr>
          <p:nvPr/>
        </p:nvSpPr>
        <p:spPr bwMode="auto">
          <a:xfrm>
            <a:off x="554636" y="2928939"/>
            <a:ext cx="9613303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Zjištění skutečných obratů (tržeb) na 1 pracovníka za 1 hodinu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7413" name="Text Box 7" descr="Pergamen"/>
          <p:cNvSpPr txBox="1">
            <a:spLocks noChangeArrowheads="1"/>
          </p:cNvSpPr>
          <p:nvPr/>
        </p:nvSpPr>
        <p:spPr bwMode="auto">
          <a:xfrm>
            <a:off x="554636" y="3714751"/>
            <a:ext cx="9613303" cy="71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Stanovení normy výkonu, resp. standardu výkonu (S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V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7414" name="Picture 6" descr="j008922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37" y="1531290"/>
            <a:ext cx="1104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0" descr="j00892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43" y="1565518"/>
            <a:ext cx="947737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 descr="j00892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472" y="1575590"/>
            <a:ext cx="10191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5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287" y="1644249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2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835" y="1644249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2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623" y="1651178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1952626" y="5214938"/>
            <a:ext cx="6429375" cy="461665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S</a:t>
            </a:r>
            <a:r>
              <a:rPr lang="cs-CZ" sz="2400" b="1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V</a:t>
            </a:r>
            <a:r>
              <a:rPr lang="cs-CZ" sz="2400" b="1" baseline="-250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  <a:latin typeface="Arial" charset="0"/>
              </a:rPr>
              <a:t>=</a:t>
            </a: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 </a:t>
            </a: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Průměrný obrat/ 1 pracovník/ 1 hod. 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557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23950" y="428626"/>
            <a:ext cx="71042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Co je optimální výkon?</a:t>
            </a:r>
          </a:p>
        </p:txBody>
      </p:sp>
      <p:sp>
        <p:nvSpPr>
          <p:cNvPr id="18436" name="Text Box 9" descr="Pergamen"/>
          <p:cNvSpPr txBox="1">
            <a:spLocks noChangeArrowheads="1"/>
          </p:cNvSpPr>
          <p:nvPr/>
        </p:nvSpPr>
        <p:spPr bwMode="auto">
          <a:xfrm>
            <a:off x="314792" y="1133474"/>
            <a:ext cx="8484433" cy="2299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Optimalizace výkonu slouží k posouzení výkonů, které jsou dosahované v obdobných firmách či v odvětví. Výkon pracovníků v obchodě vztahujeme ke struktuře času obsluhujících pomocí časových </a:t>
            </a:r>
            <a:r>
              <a:rPr lang="cs-CZ" dirty="0">
                <a:solidFill>
                  <a:srgbClr val="008080"/>
                </a:solidFill>
              </a:rPr>
              <a:t>studií. 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7" name="Text Box 10" descr="Pergamen"/>
          <p:cNvSpPr txBox="1">
            <a:spLocks noChangeArrowheads="1"/>
          </p:cNvSpPr>
          <p:nvPr/>
        </p:nvSpPr>
        <p:spPr bwMode="auto">
          <a:xfrm>
            <a:off x="704611" y="4253822"/>
            <a:ext cx="7807029" cy="2010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sz="2800" b="1" dirty="0">
                <a:solidFill>
                  <a:srgbClr val="FF0000"/>
                </a:solidFill>
              </a:rPr>
              <a:t>Časová studie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zjišťuje strukturu pracovního dne. Rozděluje ji na čas práce (čas obsluhy) a čas nečinnosti (čekání na zákazníka). 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sp>
        <p:nvSpPr>
          <p:cNvPr id="184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512791" y="242093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0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32131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2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975680" y="3853253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3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191611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512791" y="4682838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67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23950" y="428626"/>
            <a:ext cx="71042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Odhad počtu pracovníků  prodejny</a:t>
            </a:r>
          </a:p>
        </p:txBody>
      </p:sp>
      <p:sp>
        <p:nvSpPr>
          <p:cNvPr id="18435" name="Text Box 8" descr="Pergamen"/>
          <p:cNvSpPr txBox="1">
            <a:spLocks noChangeArrowheads="1"/>
          </p:cNvSpPr>
          <p:nvPr/>
        </p:nvSpPr>
        <p:spPr bwMode="auto">
          <a:xfrm>
            <a:off x="878877" y="1403000"/>
            <a:ext cx="6728424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 Odhad plánu obratu  (O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PL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6" name="Text Box 9" descr="Pergamen"/>
          <p:cNvSpPr txBox="1">
            <a:spLocks noChangeArrowheads="1"/>
          </p:cNvSpPr>
          <p:nvPr/>
        </p:nvSpPr>
        <p:spPr bwMode="auto">
          <a:xfrm>
            <a:off x="878877" y="2286000"/>
            <a:ext cx="6728424" cy="1287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Zjištění potřebného fondu pracovní doby na celkovou realizaci tržeb (F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PPD</a:t>
            </a:r>
            <a:r>
              <a:rPr lang="cs-CZ" altLang="cs-CZ" sz="2400" b="1" dirty="0">
                <a:solidFill>
                  <a:srgbClr val="008080"/>
                </a:solidFill>
              </a:rPr>
              <a:t>) (vydělením obratu  normou výkonů)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7" name="Text Box 10" descr="Pergamen"/>
          <p:cNvSpPr txBox="1">
            <a:spLocks noChangeArrowheads="1"/>
          </p:cNvSpPr>
          <p:nvPr/>
        </p:nvSpPr>
        <p:spPr bwMode="auto">
          <a:xfrm>
            <a:off x="824459" y="4000501"/>
            <a:ext cx="7178129" cy="2010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Zjištění potřebného počtu obsluhujících s plným úvazkem (L) - vydělením potřebného fondu pracovní doby počtem hodin práce pracovníka při plném úvazku za rok – pracovní kapacita (F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PD/1 </a:t>
            </a:r>
            <a:r>
              <a:rPr lang="cs-CZ" altLang="cs-CZ" sz="2400" b="1" baseline="-25000" dirty="0" err="1">
                <a:solidFill>
                  <a:srgbClr val="008080"/>
                </a:solidFill>
              </a:rPr>
              <a:t>prac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.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</p:txBody>
      </p:sp>
      <p:sp>
        <p:nvSpPr>
          <p:cNvPr id="184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59826" y="981076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39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72489" y="38608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0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32131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1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28026" y="242093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2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465296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3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191611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4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28026" y="515778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551656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4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102245" y="829456"/>
            <a:ext cx="8640763" cy="3046988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u="sng" dirty="0">
                <a:solidFill>
                  <a:srgbClr val="008080"/>
                </a:solidFill>
              </a:rPr>
              <a:t>Příklad výpočtu:</a:t>
            </a:r>
            <a:endParaRPr lang="cs-CZ" altLang="cs-CZ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Prodejna s pultovou formou obsluhy prodávající textilní zboží plánuje obrat na příští rok ve výši 120 mil. Kč. Standard výkonu byl stanoven na 2 800 Kč na 1 pracovníka/za hod.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906436" y="5199064"/>
            <a:ext cx="883657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rgbClr val="008080"/>
                </a:solidFill>
              </a:rPr>
              <a:t>Sv</a:t>
            </a:r>
            <a:r>
              <a:rPr lang="cs-CZ" altLang="cs-CZ" sz="2800" b="1" dirty="0">
                <a:solidFill>
                  <a:srgbClr val="008080"/>
                </a:solidFill>
              </a:rPr>
              <a:t> možno stanovit za období bez větších sezónních výkyvů a v době nárůstu poptávky přijmout sezónní pracovníky –  trend.</a:t>
            </a:r>
          </a:p>
        </p:txBody>
      </p:sp>
      <p:sp>
        <p:nvSpPr>
          <p:cNvPr id="19460" name="TextovéPole 1"/>
          <p:cNvSpPr txBox="1">
            <a:spLocks noChangeArrowheads="1"/>
          </p:cNvSpPr>
          <p:nvPr/>
        </p:nvSpPr>
        <p:spPr bwMode="auto">
          <a:xfrm>
            <a:off x="781051" y="4306773"/>
            <a:ext cx="1104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PD/1 </a:t>
            </a:r>
            <a:r>
              <a:rPr lang="cs-CZ" altLang="cs-CZ" sz="2400" b="1" baseline="-25000" dirty="0" err="1">
                <a:solidFill>
                  <a:srgbClr val="FF0000"/>
                </a:solidFill>
              </a:rPr>
              <a:t>prac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. </a:t>
            </a:r>
            <a:r>
              <a:rPr lang="cs-CZ" altLang="cs-CZ" sz="2400" b="1" dirty="0">
                <a:solidFill>
                  <a:srgbClr val="FF0000"/>
                </a:solidFill>
              </a:rPr>
              <a:t> - 251 x 8 = 2 008 (rok 2019 – zjistíme dle pracovního kalendáře)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400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200150" y="1090544"/>
            <a:ext cx="8640763" cy="4832092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Výpočet: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1. O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PL</a:t>
            </a:r>
            <a:r>
              <a:rPr lang="cs-CZ" altLang="cs-CZ" sz="2800" b="1" dirty="0">
                <a:solidFill>
                  <a:srgbClr val="008080"/>
                </a:solidFill>
              </a:rPr>
              <a:t> = 120 000 000 Kč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2.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 </a:t>
            </a:r>
            <a:r>
              <a:rPr lang="cs-CZ" altLang="cs-CZ" sz="2800" b="1" dirty="0">
                <a:solidFill>
                  <a:srgbClr val="008080"/>
                </a:solidFill>
              </a:rPr>
              <a:t>= O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PL </a:t>
            </a:r>
            <a:r>
              <a:rPr lang="cs-CZ" altLang="cs-CZ" sz="2800" b="1" dirty="0">
                <a:solidFill>
                  <a:srgbClr val="008080"/>
                </a:solidFill>
              </a:rPr>
              <a:t>/ S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V</a:t>
            </a: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 </a:t>
            </a:r>
            <a:r>
              <a:rPr lang="cs-CZ" altLang="cs-CZ" sz="2800" b="1" dirty="0">
                <a:solidFill>
                  <a:srgbClr val="008080"/>
                </a:solidFill>
              </a:rPr>
              <a:t>= 120 000 000 / 2 800  = 42 857,14 hod.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3. L =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PPD</a:t>
            </a:r>
            <a:r>
              <a:rPr lang="cs-CZ" altLang="cs-CZ" sz="2800" b="1" dirty="0">
                <a:solidFill>
                  <a:srgbClr val="008080"/>
                </a:solidFill>
              </a:rPr>
              <a:t> / F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PD/1 </a:t>
            </a:r>
            <a:r>
              <a:rPr lang="cs-CZ" altLang="cs-CZ" sz="2800" b="1" baseline="-25000" dirty="0" err="1">
                <a:solidFill>
                  <a:srgbClr val="008080"/>
                </a:solidFill>
              </a:rPr>
              <a:t>prac</a:t>
            </a:r>
            <a:r>
              <a:rPr lang="cs-CZ" altLang="cs-CZ" sz="2800" b="1" baseline="-25000" dirty="0">
                <a:solidFill>
                  <a:srgbClr val="008080"/>
                </a:solidFill>
              </a:rPr>
              <a:t>.</a:t>
            </a:r>
            <a:r>
              <a:rPr lang="cs-CZ" altLang="cs-CZ" sz="2800" b="1" dirty="0">
                <a:solidFill>
                  <a:srgbClr val="008080"/>
                </a:solidFill>
              </a:rPr>
              <a:t> = 42 857,14 /2 008 = </a:t>
            </a:r>
            <a:r>
              <a:rPr lang="cs-CZ" altLang="cs-CZ" sz="2800" b="1" u="sng" dirty="0">
                <a:solidFill>
                  <a:srgbClr val="008080"/>
                </a:solidFill>
              </a:rPr>
              <a:t>21,34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Odp. </a:t>
            </a:r>
            <a:r>
              <a:rPr lang="cs-CZ" altLang="cs-CZ" sz="2800" b="1" u="sng" dirty="0">
                <a:solidFill>
                  <a:srgbClr val="008080"/>
                </a:solidFill>
              </a:rPr>
              <a:t>Prodejna bude v průměru potřebovat cca 21 pracovníků na plný úvazek a 1 na 0,3 - 0,4 úvazku.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(!!! Pozor na sezónní výkyvy v poptávce !!!)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6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59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823170"/>
              </p:ext>
            </p:extLst>
          </p:nvPr>
        </p:nvGraphicFramePr>
        <p:xfrm>
          <a:off x="1352550" y="1311276"/>
          <a:ext cx="9101139" cy="5108575"/>
        </p:xfrm>
        <a:graphic>
          <a:graphicData uri="http://schemas.openxmlformats.org/drawingml/2006/table">
            <a:tbl>
              <a:tblPr/>
              <a:tblGrid>
                <a:gridCol w="181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9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6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velikost</a:t>
                      </a: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400-499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500-599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600-699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700-800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plánované tržby v mil.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m</a:t>
                      </a:r>
                      <a:r>
                        <a:rPr kumimoji="0" lang="cs-CZ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1 prac.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pracovníků na plný úvazek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20" name="Text Box 168"/>
          <p:cNvSpPr txBox="1">
            <a:spLocks noChangeArrowheads="1"/>
          </p:cNvSpPr>
          <p:nvPr/>
        </p:nvSpPr>
        <p:spPr bwMode="auto">
          <a:xfrm>
            <a:off x="1952625" y="115889"/>
            <a:ext cx="79438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tržeb a počtu pracovníků podle velikostních kategorií samoobslužných prodejen firmy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8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99803" y="80964"/>
            <a:ext cx="10117372" cy="127942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Tvorba objemu a struktury obchodního personálu (</a:t>
            </a:r>
            <a:r>
              <a:rPr lang="cs-CZ" altLang="cs-CZ" sz="2800" b="1" dirty="0" err="1">
                <a:solidFill>
                  <a:srgbClr val="008080"/>
                </a:solidFill>
              </a:rPr>
              <a:t>Toas</a:t>
            </a:r>
            <a:r>
              <a:rPr lang="cs-CZ" altLang="cs-CZ" sz="2800" b="1" dirty="0">
                <a:solidFill>
                  <a:srgbClr val="008080"/>
                </a:solidFill>
              </a:rPr>
              <a:t>)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 zahrnuje nábor, výběr a přijímání pracovníků, rozmísťování, výcvik a propouštění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A50021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9803" y="1567225"/>
            <a:ext cx="7105338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333333"/>
                </a:solidFill>
              </a:rPr>
              <a:t>Znaky sociálně profesních skupin v obchodě </a:t>
            </a:r>
            <a:endParaRPr lang="cs-CZ" altLang="cs-CZ" sz="2400" dirty="0"/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258267" y="2772963"/>
            <a:ext cx="4530153" cy="6858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Objem počtu pracovníků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200807" y="2772963"/>
            <a:ext cx="6696076" cy="687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rozdílné počty v MO (70%), ve VO (20%) a správě (10%)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1510" name="AutoShape 9"/>
          <p:cNvSpPr>
            <a:spLocks noChangeArrowheads="1"/>
          </p:cNvSpPr>
          <p:nvPr/>
        </p:nvSpPr>
        <p:spPr bwMode="auto">
          <a:xfrm>
            <a:off x="9296819" y="1638051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346647" y="4122803"/>
            <a:ext cx="4530153" cy="604368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Charakter práce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2" name="Text Box 11"/>
          <p:cNvSpPr txBox="1">
            <a:spLocks noChangeArrowheads="1"/>
          </p:cNvSpPr>
          <p:nvPr/>
        </p:nvSpPr>
        <p:spPr bwMode="auto">
          <a:xfrm>
            <a:off x="5200807" y="3972550"/>
            <a:ext cx="6696075" cy="904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vysoká míra kontaktu se zákazníkem u nosných profesí, psychika, fyzická mobilita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1513" name="AutoShape 13"/>
          <p:cNvSpPr>
            <a:spLocks noChangeArrowheads="1"/>
          </p:cNvSpPr>
          <p:nvPr/>
        </p:nvSpPr>
        <p:spPr bwMode="auto">
          <a:xfrm>
            <a:off x="8081599" y="1670963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4" name="Text Box 4"/>
          <p:cNvSpPr txBox="1">
            <a:spLocks noChangeArrowheads="1"/>
          </p:cNvSpPr>
          <p:nvPr/>
        </p:nvSpPr>
        <p:spPr bwMode="auto">
          <a:xfrm>
            <a:off x="299803" y="5112804"/>
            <a:ext cx="4681928" cy="1437898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Nároky na profese z hlediska pracovních postupů a režimů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5" name="Text Box 5"/>
          <p:cNvSpPr txBox="1">
            <a:spLocks noChangeArrowheads="1"/>
          </p:cNvSpPr>
          <p:nvPr/>
        </p:nvSpPr>
        <p:spPr bwMode="auto">
          <a:xfrm>
            <a:off x="5263994" y="5536238"/>
            <a:ext cx="6632888" cy="5567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rozdílnost směn mezi MO, VO a správou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23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99803" y="80964"/>
            <a:ext cx="10117372" cy="127942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Tvorba objemu a struktury obchodního personálu (</a:t>
            </a:r>
            <a:r>
              <a:rPr lang="cs-CZ" altLang="cs-CZ" sz="2800" b="1" dirty="0" err="1">
                <a:solidFill>
                  <a:srgbClr val="008080"/>
                </a:solidFill>
              </a:rPr>
              <a:t>Toas</a:t>
            </a:r>
            <a:r>
              <a:rPr lang="cs-CZ" altLang="cs-CZ" sz="2800" b="1" dirty="0">
                <a:solidFill>
                  <a:srgbClr val="008080"/>
                </a:solidFill>
              </a:rPr>
              <a:t>)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 zahrnuje nábor, výběr a přijímání pracovníků, rozmísťování, výcvik a propouštění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A50021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9803" y="1567225"/>
            <a:ext cx="7105338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333333"/>
                </a:solidFill>
              </a:rPr>
              <a:t>Znaky sociálně profesních skupin v obchodě </a:t>
            </a:r>
            <a:endParaRPr lang="cs-CZ" altLang="cs-CZ" sz="2400" dirty="0"/>
          </a:p>
        </p:txBody>
      </p:sp>
      <p:sp>
        <p:nvSpPr>
          <p:cNvPr id="21510" name="AutoShape 9"/>
          <p:cNvSpPr>
            <a:spLocks noChangeArrowheads="1"/>
          </p:cNvSpPr>
          <p:nvPr/>
        </p:nvSpPr>
        <p:spPr bwMode="auto">
          <a:xfrm>
            <a:off x="9296819" y="1638051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3" name="AutoShape 13"/>
          <p:cNvSpPr>
            <a:spLocks noChangeArrowheads="1"/>
          </p:cNvSpPr>
          <p:nvPr/>
        </p:nvSpPr>
        <p:spPr bwMode="auto">
          <a:xfrm>
            <a:off x="8081599" y="1670963"/>
            <a:ext cx="736600" cy="342900"/>
          </a:xfrm>
          <a:prstGeom prst="rightArrow">
            <a:avLst>
              <a:gd name="adj1" fmla="val 50000"/>
              <a:gd name="adj2" fmla="val 53704"/>
            </a:avLst>
          </a:prstGeom>
          <a:solidFill>
            <a:srgbClr val="FFCC0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1516" name="Text Box 8"/>
          <p:cNvSpPr txBox="1">
            <a:spLocks noChangeArrowheads="1"/>
          </p:cNvSpPr>
          <p:nvPr/>
        </p:nvSpPr>
        <p:spPr bwMode="auto">
          <a:xfrm>
            <a:off x="299803" y="3014717"/>
            <a:ext cx="4500797" cy="942686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Pracovní podmínky a vybavenost pracovišť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7" name="Text Box 10"/>
          <p:cNvSpPr txBox="1">
            <a:spLocks noChangeArrowheads="1"/>
          </p:cNvSpPr>
          <p:nvPr/>
        </p:nvSpPr>
        <p:spPr bwMode="auto">
          <a:xfrm>
            <a:off x="299803" y="4825665"/>
            <a:ext cx="4547641" cy="1080459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Racionalizace práce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8" name="Text Box 9"/>
          <p:cNvSpPr txBox="1">
            <a:spLocks noChangeArrowheads="1"/>
          </p:cNvSpPr>
          <p:nvPr/>
        </p:nvSpPr>
        <p:spPr bwMode="auto">
          <a:xfrm>
            <a:off x="5101862" y="2978864"/>
            <a:ext cx="6696075" cy="815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rozdílné technické, ekonomické, fyzikální a sociální podmínky….</a:t>
            </a:r>
          </a:p>
        </p:txBody>
      </p:sp>
      <p:sp>
        <p:nvSpPr>
          <p:cNvPr id="21519" name="Text Box 11"/>
          <p:cNvSpPr txBox="1">
            <a:spLocks noChangeArrowheads="1"/>
          </p:cNvSpPr>
          <p:nvPr/>
        </p:nvSpPr>
        <p:spPr bwMode="auto">
          <a:xfrm>
            <a:off x="5101861" y="4825665"/>
            <a:ext cx="6696076" cy="1470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změny forem prodeje, technologie,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elektronizace pohybu zboží, informací…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52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336493" y="3116387"/>
            <a:ext cx="4932363" cy="1939925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Vychází z </a:t>
            </a:r>
            <a:r>
              <a:rPr lang="cs-CZ" altLang="cs-CZ" sz="2400" b="1" dirty="0" err="1">
                <a:solidFill>
                  <a:srgbClr val="008080"/>
                </a:solidFill>
              </a:rPr>
              <a:t>profesiogramu</a:t>
            </a:r>
            <a:r>
              <a:rPr lang="cs-CZ" altLang="cs-CZ" sz="2400" b="1" dirty="0">
                <a:solidFill>
                  <a:srgbClr val="00808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Činnost a vykonávaná funkce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Kvalifikace a další požadavky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Prostředí a podmínky práce (fyzikální, ohrožení ...)</a:t>
            </a:r>
          </a:p>
        </p:txBody>
      </p:sp>
      <p:sp>
        <p:nvSpPr>
          <p:cNvPr id="22531" name="AutoShape 6"/>
          <p:cNvSpPr>
            <a:spLocks noChangeArrowheads="1"/>
          </p:cNvSpPr>
          <p:nvPr/>
        </p:nvSpPr>
        <p:spPr bwMode="auto">
          <a:xfrm>
            <a:off x="6582569" y="773907"/>
            <a:ext cx="4067175" cy="3671887"/>
          </a:xfrm>
          <a:prstGeom prst="vertic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7464426" y="1268414"/>
            <a:ext cx="2303463" cy="27699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 err="1">
                <a:solidFill>
                  <a:srgbClr val="008080"/>
                </a:solidFill>
              </a:rPr>
              <a:t>Profesiogram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704538" y="5324476"/>
            <a:ext cx="9532339" cy="1384995"/>
          </a:xfrm>
          <a:prstGeom prst="rect">
            <a:avLst/>
          </a:prstGeom>
          <a:solidFill>
            <a:srgbClr val="008080"/>
          </a:solidFill>
          <a:ln w="76200">
            <a:solidFill>
              <a:srgbClr val="CCE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chemeClr val="bg1"/>
                </a:solidFill>
              </a:rPr>
              <a:t>Profesiogram</a:t>
            </a:r>
            <a:r>
              <a:rPr lang="cs-CZ" altLang="cs-CZ" sz="2800" b="1" dirty="0">
                <a:solidFill>
                  <a:schemeClr val="bg1"/>
                </a:solidFill>
              </a:rPr>
              <a:t> slouží k sestavení náplně práce, se kterou má být pracovník seznámen na začátku pracovního poměru. !!!!!</a:t>
            </a:r>
          </a:p>
        </p:txBody>
      </p:sp>
      <p:sp>
        <p:nvSpPr>
          <p:cNvPr id="22534" name="TextovéPole 6"/>
          <p:cNvSpPr txBox="1">
            <a:spLocks noChangeArrowheads="1"/>
          </p:cNvSpPr>
          <p:nvPr/>
        </p:nvSpPr>
        <p:spPr bwMode="auto">
          <a:xfrm>
            <a:off x="1557339" y="601455"/>
            <a:ext cx="4143375" cy="2246769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Kvalitativní stránka plánu personálního zajištění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Kdo? Jaké kvalifikace? Kam?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31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/>
              <a:t>Řízení </a:t>
            </a:r>
            <a:br>
              <a:rPr lang="cs-CZ" sz="4000" dirty="0"/>
            </a:br>
            <a:r>
              <a:rPr lang="cs-CZ" sz="4000" dirty="0"/>
              <a:t>lidských zdrojů </a:t>
            </a:r>
          </a:p>
          <a:p>
            <a:pPr algn="l"/>
            <a:r>
              <a:rPr lang="cs-CZ" sz="4000" dirty="0"/>
              <a:t>v obchodní organizaci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98198" y="2735853"/>
            <a:ext cx="5513317" cy="24591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Klíčové otázky personálního řízení  (obecně, k zopakování)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Plánování lidských zdrojů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Tvorba objemu a struktury obchodního personálu /TOAS/</a:t>
            </a:r>
          </a:p>
          <a:p>
            <a:pPr>
              <a:defRPr/>
            </a:pPr>
            <a:endParaRPr lang="cs-CZ" sz="2800" b="1" dirty="0">
              <a:solidFill>
                <a:srgbClr val="00808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117955" y="408160"/>
            <a:ext cx="4994172" cy="1157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Kvalifikace pracovníků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279651" y="2060575"/>
            <a:ext cx="2663825" cy="8636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Manažérské vlastnosti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7418218" y="4414461"/>
            <a:ext cx="4079238" cy="17272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66"/>
                </a:solidFill>
              </a:rPr>
              <a:t>Získané znalosti a dovednosti</a:t>
            </a:r>
            <a:r>
              <a:rPr lang="cs-CZ" altLang="cs-CZ" sz="2400" b="1" dirty="0">
                <a:solidFill>
                  <a:srgbClr val="0033CC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(vzdělání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 schopnost využít znalosti v praxi)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5810250" y="1891726"/>
            <a:ext cx="4103688" cy="1200329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Universální vlastnosti,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umění využít znalostí odborníků: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1049311" y="4572001"/>
            <a:ext cx="3925914" cy="1569660"/>
          </a:xfrm>
          <a:prstGeom prst="rect">
            <a:avLst/>
          </a:prstGeom>
          <a:solidFill>
            <a:srgbClr val="008080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Vrozené (potřeba řídit a umění vcítit se do potřeb spolupracovníků…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24583" name="Line 10"/>
          <p:cNvSpPr>
            <a:spLocks noChangeShapeType="1"/>
          </p:cNvSpPr>
          <p:nvPr/>
        </p:nvSpPr>
        <p:spPr bwMode="auto">
          <a:xfrm flipH="1">
            <a:off x="4583113" y="3429000"/>
            <a:ext cx="1873250" cy="647700"/>
          </a:xfrm>
          <a:prstGeom prst="line">
            <a:avLst/>
          </a:prstGeom>
          <a:noFill/>
          <a:ln w="76200" cap="rnd">
            <a:solidFill>
              <a:srgbClr val="0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4" name="Line 11"/>
          <p:cNvSpPr>
            <a:spLocks noChangeShapeType="1"/>
          </p:cNvSpPr>
          <p:nvPr/>
        </p:nvSpPr>
        <p:spPr bwMode="auto">
          <a:xfrm>
            <a:off x="7248526" y="3429001"/>
            <a:ext cx="1655763" cy="576263"/>
          </a:xfrm>
          <a:prstGeom prst="line">
            <a:avLst/>
          </a:prstGeom>
          <a:noFill/>
          <a:ln w="76200">
            <a:solidFill>
              <a:srgbClr val="0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4585" name="Picture 14" descr="j028399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4334196"/>
            <a:ext cx="20161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69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083634" y="549275"/>
            <a:ext cx="5955468" cy="571500"/>
          </a:xfrm>
          <a:prstGeom prst="rect">
            <a:avLst/>
          </a:prstGeom>
          <a:noFill/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Vlastnosti obchodníka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94480" y="1916113"/>
            <a:ext cx="9117872" cy="4176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66"/>
                </a:solidFill>
              </a:rPr>
              <a:t>Vrozené</a:t>
            </a:r>
            <a:r>
              <a:rPr lang="cs-CZ" altLang="cs-CZ" sz="2400" b="1" dirty="0">
                <a:solidFill>
                  <a:srgbClr val="A50021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(asertivita, cit pro obchod, pro potřeby druhých, přirozené sebevědomí….)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A50021"/>
              </a:solidFill>
            </a:endParaRPr>
          </a:p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66"/>
                </a:solidFill>
              </a:rPr>
              <a:t>Získané znalosti a dovednosti:</a:t>
            </a:r>
          </a:p>
          <a:p>
            <a:pPr lvl="3" eaLnBrk="1" hangingPunct="1">
              <a:spcBef>
                <a:spcPct val="0"/>
              </a:spcBef>
              <a:buClr>
                <a:srgbClr val="FF00FF"/>
              </a:buClr>
              <a:buSzTx/>
              <a:buFont typeface="Times New Roman" panose="02020603050405020304" pitchFamily="18" charset="0"/>
              <a:buChar char="1"/>
            </a:pPr>
            <a:r>
              <a:rPr lang="cs-CZ" altLang="cs-CZ" sz="2400" b="1" u="sng" dirty="0">
                <a:solidFill>
                  <a:srgbClr val="A50021"/>
                </a:solidFill>
              </a:rPr>
              <a:t> </a:t>
            </a:r>
            <a:r>
              <a:rPr lang="cs-CZ" altLang="cs-CZ" sz="2400" b="1" u="sng" dirty="0">
                <a:solidFill>
                  <a:srgbClr val="FF9900"/>
                </a:solidFill>
              </a:rPr>
              <a:t>rozvinutelné prodejní </a:t>
            </a:r>
            <a:r>
              <a:rPr lang="cs-CZ" altLang="cs-CZ" sz="2400" b="1" u="sng" dirty="0">
                <a:solidFill>
                  <a:srgbClr val="008080"/>
                </a:solidFill>
              </a:rPr>
              <a:t>schopnosti</a:t>
            </a:r>
            <a:r>
              <a:rPr lang="cs-CZ" altLang="cs-CZ" sz="2400" b="1" dirty="0">
                <a:solidFill>
                  <a:srgbClr val="008080"/>
                </a:solidFill>
              </a:rPr>
              <a:t> (vyjadřovací schopnosti, vystupování, takt, přesvědčivost, psychologie osobnosti i prodeje…)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 lvl="3" eaLnBrk="1" hangingPunct="1">
              <a:spcBef>
                <a:spcPct val="0"/>
              </a:spcBef>
              <a:buClr>
                <a:srgbClr val="FF00FF"/>
              </a:buClr>
              <a:buSzTx/>
              <a:buFont typeface="Times New Roman" panose="02020603050405020304" pitchFamily="18" charset="0"/>
              <a:buChar char="2"/>
            </a:pPr>
            <a:r>
              <a:rPr lang="cs-CZ" altLang="cs-CZ" sz="2400" b="1" u="sng" dirty="0">
                <a:solidFill>
                  <a:srgbClr val="A50021"/>
                </a:solidFill>
              </a:rPr>
              <a:t> </a:t>
            </a:r>
            <a:r>
              <a:rPr lang="cs-CZ" altLang="cs-CZ" sz="2400" b="1" u="sng" dirty="0">
                <a:solidFill>
                  <a:srgbClr val="FF9900"/>
                </a:solidFill>
              </a:rPr>
              <a:t>odborné znalosti produktů</a:t>
            </a:r>
            <a:r>
              <a:rPr lang="cs-CZ" altLang="cs-CZ" sz="2400" b="1" dirty="0">
                <a:solidFill>
                  <a:srgbClr val="A50021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(firmy, zboží, obchodních podmínek).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A5002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03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4"/>
          <p:cNvSpPr>
            <a:spLocks noChangeArrowheads="1"/>
          </p:cNvSpPr>
          <p:nvPr/>
        </p:nvSpPr>
        <p:spPr bwMode="auto">
          <a:xfrm>
            <a:off x="3863976" y="1125539"/>
            <a:ext cx="4773613" cy="3868737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grpSp>
        <p:nvGrpSpPr>
          <p:cNvPr id="26627" name="Group 5"/>
          <p:cNvGrpSpPr>
            <a:grpSpLocks/>
          </p:cNvGrpSpPr>
          <p:nvPr/>
        </p:nvGrpSpPr>
        <p:grpSpPr bwMode="auto">
          <a:xfrm>
            <a:off x="2927350" y="333375"/>
            <a:ext cx="6629400" cy="5113338"/>
            <a:chOff x="1248" y="240"/>
            <a:chExt cx="4176" cy="3600"/>
          </a:xfrm>
        </p:grpSpPr>
        <p:sp>
          <p:nvSpPr>
            <p:cNvPr id="26635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6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7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8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28" name="AutoShape 10"/>
          <p:cNvSpPr>
            <a:spLocks noChangeArrowheads="1"/>
          </p:cNvSpPr>
          <p:nvPr/>
        </p:nvSpPr>
        <p:spPr bwMode="auto">
          <a:xfrm>
            <a:off x="2640013" y="620713"/>
            <a:ext cx="457200" cy="3200400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6629" name="AutoShape 11"/>
          <p:cNvSpPr>
            <a:spLocks noChangeArrowheads="1"/>
          </p:cNvSpPr>
          <p:nvPr/>
        </p:nvSpPr>
        <p:spPr bwMode="auto">
          <a:xfrm>
            <a:off x="9336088" y="620713"/>
            <a:ext cx="457200" cy="3086100"/>
          </a:xfrm>
          <a:prstGeom prst="downArrow">
            <a:avLst>
              <a:gd name="adj1" fmla="val 50000"/>
              <a:gd name="adj2" fmla="val 16875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974361" y="5661024"/>
            <a:ext cx="3159489" cy="1196975"/>
          </a:xfrm>
          <a:prstGeom prst="rect">
            <a:avLst/>
          </a:prstGeom>
          <a:solidFill>
            <a:srgbClr val="FFFFFF"/>
          </a:solidFill>
          <a:ln w="57150" cap="rnd">
            <a:solidFill>
              <a:srgbClr val="00808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významu univerzálních znalostí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7824789" y="5589588"/>
            <a:ext cx="3612706" cy="117807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významu specifických odborných znalostí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2" name="Text Box 14"/>
          <p:cNvSpPr txBox="1">
            <a:spLocks noChangeArrowheads="1"/>
          </p:cNvSpPr>
          <p:nvPr/>
        </p:nvSpPr>
        <p:spPr bwMode="auto">
          <a:xfrm>
            <a:off x="6311900" y="1268413"/>
            <a:ext cx="10287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TOP</a:t>
            </a:r>
            <a:endParaRPr lang="cs-CZ" altLang="cs-CZ" sz="1800"/>
          </a:p>
        </p:txBody>
      </p:sp>
      <p:sp>
        <p:nvSpPr>
          <p:cNvPr id="26633" name="Text Box 15"/>
          <p:cNvSpPr txBox="1">
            <a:spLocks noChangeArrowheads="1"/>
          </p:cNvSpPr>
          <p:nvPr/>
        </p:nvSpPr>
        <p:spPr bwMode="auto">
          <a:xfrm>
            <a:off x="6672263" y="2636838"/>
            <a:ext cx="1371600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Střední stupeň</a:t>
            </a:r>
            <a:endParaRPr lang="cs-CZ" altLang="cs-CZ" sz="1800"/>
          </a:p>
        </p:txBody>
      </p:sp>
      <p:sp>
        <p:nvSpPr>
          <p:cNvPr id="26634" name="Text Box 16"/>
          <p:cNvSpPr txBox="1">
            <a:spLocks noChangeArrowheads="1"/>
          </p:cNvSpPr>
          <p:nvPr/>
        </p:nvSpPr>
        <p:spPr bwMode="auto">
          <a:xfrm>
            <a:off x="7680325" y="3860800"/>
            <a:ext cx="1143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Základní stupeň</a:t>
            </a:r>
            <a:endParaRPr lang="cs-CZ" altLang="cs-CZ" sz="180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316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/>
          <p:cNvSpPr>
            <a:spLocks noChangeArrowheads="1"/>
          </p:cNvSpPr>
          <p:nvPr/>
        </p:nvSpPr>
        <p:spPr bwMode="auto">
          <a:xfrm>
            <a:off x="254833" y="-269822"/>
            <a:ext cx="10253272" cy="7000406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863975" y="1628776"/>
            <a:ext cx="532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454046" y="1086608"/>
            <a:ext cx="8829205" cy="4894468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Výběr pracovníků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nejrozmanitější obecné metody, které se využívají pro různé profese nebo specifické orientované na požadovanou kvalifikaci. 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v praxi se využívají komisionální výběrová řízení pro provozní pracovníky a konkurzní řízení pro management.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nejlepší organizace využívají psychology a externí poradenské firmy, které jsou prostředníky mezi trhem práce a firmou.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rozvíjí se internetová nabídka pracovních míst. 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7846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/>
          <p:cNvSpPr>
            <a:spLocks noChangeArrowheads="1"/>
          </p:cNvSpPr>
          <p:nvPr/>
        </p:nvSpPr>
        <p:spPr bwMode="auto">
          <a:xfrm>
            <a:off x="254833" y="-269822"/>
            <a:ext cx="10253272" cy="7000406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863975" y="1628776"/>
            <a:ext cx="532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454046" y="1131577"/>
            <a:ext cx="8829205" cy="511932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rgbClr val="008080"/>
                </a:solidFill>
              </a:rPr>
              <a:t>Obchodní manuál a jeho možné náležitosti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Organizace firmy – </a:t>
            </a:r>
            <a:r>
              <a:rPr lang="cs-CZ" altLang="cs-CZ" sz="2400" b="1" dirty="0">
                <a:solidFill>
                  <a:srgbClr val="008080"/>
                </a:solidFill>
              </a:rPr>
              <a:t>organizační schéma firmy</a:t>
            </a:r>
            <a:r>
              <a:rPr lang="cs-CZ" altLang="cs-CZ" sz="2400" b="1" u="sng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Významné firemní výdaje </a:t>
            </a:r>
            <a:r>
              <a:rPr lang="cs-CZ" altLang="cs-CZ" sz="2400" b="1" dirty="0">
                <a:solidFill>
                  <a:srgbClr val="008080"/>
                </a:solidFill>
              </a:rPr>
              <a:t>– historie firmy, její hlavní cíle marketingová filosofie, struktura sortimentu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Katalogy a ceníky- </a:t>
            </a:r>
            <a:r>
              <a:rPr lang="cs-CZ" altLang="cs-CZ" sz="2400" b="1" dirty="0">
                <a:solidFill>
                  <a:srgbClr val="008080"/>
                </a:solidFill>
              </a:rPr>
              <a:t>obchodní podmínky, (platební, dodací, přepravní, rabaty,  servis…)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Zákazníci  </a:t>
            </a:r>
            <a:r>
              <a:rPr lang="cs-CZ" altLang="cs-CZ" sz="2400" b="1" dirty="0">
                <a:solidFill>
                  <a:srgbClr val="008080"/>
                </a:solidFill>
              </a:rPr>
              <a:t>-  adresy, telefony, jejich přání, znalost konkurence, informace o vývoji trhu,…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Propagace a reklama </a:t>
            </a:r>
            <a:r>
              <a:rPr lang="cs-CZ" altLang="cs-CZ" sz="2400" b="1" dirty="0">
                <a:solidFill>
                  <a:srgbClr val="008080"/>
                </a:solidFill>
              </a:rPr>
              <a:t>– propagační materiály, vzorky, propagační brožury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Prodejní technika </a:t>
            </a:r>
            <a:r>
              <a:rPr lang="cs-CZ" altLang="cs-CZ" sz="2400" b="1" dirty="0">
                <a:solidFill>
                  <a:srgbClr val="008080"/>
                </a:solidFill>
              </a:rPr>
              <a:t>– prodejní pomůcky, vzorky formulářů, příklady vedení prodejního rozhovoru, obchodního jednání, či sestavení obchodních nabídek a korespondence…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30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7215759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Klíčové otázky personálního řízení  (obecně, k zopakování)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Plánování lidských zdrojů (analýza vnějších vlivů v širších a užších souvislostech, analýza vnitřních vlivů dle kvantitativní a kvalitativní stránky a strategie firmy)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Tvorba objemu a struktury obchodního personálu (TOAS, znaky sociálně profesních skupin, </a:t>
            </a:r>
            <a:r>
              <a:rPr lang="cs-CZ" sz="2400" b="1" dirty="0" err="1">
                <a:solidFill>
                  <a:srgbClr val="008080"/>
                </a:solidFill>
              </a:rPr>
              <a:t>profesiogram</a:t>
            </a:r>
            <a:r>
              <a:rPr lang="cs-CZ" sz="2400" b="1" dirty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Kvalifikace pracovníků v obchodě (vrozená a získaná, obchodní manuál)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9" y="2543713"/>
            <a:ext cx="7882432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Plánování lidských zdrojů </a:t>
            </a:r>
            <a:r>
              <a:rPr lang="cs-CZ" altLang="cs-CZ" sz="2800" b="1" dirty="0">
                <a:solidFill>
                  <a:srgbClr val="008080"/>
                </a:solidFill>
              </a:rPr>
              <a:t>(jaká organizace a jaké formy organizace práce odpovídají zvolené strategii, jaký vývoj zaměstnanosti budeme potřebovat)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Tvorba objemu a struktury personálu </a:t>
            </a:r>
            <a:r>
              <a:rPr lang="cs-CZ" altLang="cs-CZ" sz="2800" b="1" dirty="0">
                <a:solidFill>
                  <a:srgbClr val="008080"/>
                </a:solidFill>
              </a:rPr>
              <a:t>(nábor, výběr a přijímání pracovníků, jejich rozmisťování, výcvik a posléze propuštění a rozvázaní pracovního poměru )</a:t>
            </a:r>
            <a:endParaRPr lang="cs-CZ" altLang="cs-CZ" sz="2800" b="1" u="sng" dirty="0">
              <a:solidFill>
                <a:srgbClr val="008080"/>
              </a:solidFill>
            </a:endParaRP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349115" y="167075"/>
            <a:ext cx="6722152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Klíčové otázky personálního řízení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349115" y="95065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931764" y="1028843"/>
            <a:ext cx="3139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Zopakujme si  !!!</a:t>
            </a:r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1" y="2543713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EA74BAA-7F32-47C7-AA53-B4740F2A6D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9" y="1794205"/>
            <a:ext cx="7147758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Mzdová politika a vedení pracovníků </a:t>
            </a:r>
            <a:r>
              <a:rPr lang="cs-CZ" altLang="cs-CZ" sz="2800" b="1" dirty="0">
                <a:solidFill>
                  <a:srgbClr val="008080"/>
                </a:solidFill>
              </a:rPr>
              <a:t>(mzdová úroveň odpovídající naší strategii, hodnocení pracovníků, formy spoluúčasti na rozhodování)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Tvorba pracovních podmínek </a:t>
            </a:r>
            <a:r>
              <a:rPr lang="cs-CZ" altLang="cs-CZ" sz="2800" b="1" dirty="0">
                <a:solidFill>
                  <a:srgbClr val="008080"/>
                </a:solidFill>
              </a:rPr>
              <a:t>( od ekonomických podmínek až po zvážení sociálního programu)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Systém personálních informací </a:t>
            </a:r>
            <a:r>
              <a:rPr lang="cs-CZ" altLang="cs-CZ" sz="2800" b="1" dirty="0">
                <a:solidFill>
                  <a:srgbClr val="008080"/>
                </a:solidFill>
              </a:rPr>
              <a:t>(sledování personálních nákladů, výkonů a odměňování)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349115" y="167075"/>
            <a:ext cx="6722152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Klíčové otázky personálního řízení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349115" y="95065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931764" y="1028843"/>
            <a:ext cx="3139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Zopakujme si  !!!</a:t>
            </a:r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548" y="2771388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7D8F36A-A7B3-42B0-B689-3C369CAB40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00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8" y="1794205"/>
            <a:ext cx="9115841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400" dirty="0">
                <a:solidFill>
                  <a:srgbClr val="008080"/>
                </a:solidFill>
              </a:rPr>
              <a:t>Řízení lidských zdrojů v maloobchodě vykazuje určitá specifika.  Která to jsou?</a:t>
            </a:r>
          </a:p>
          <a:p>
            <a:r>
              <a:rPr lang="cs-CZ" sz="2400" dirty="0">
                <a:solidFill>
                  <a:srgbClr val="008080"/>
                </a:solidFill>
              </a:rPr>
              <a:t>Jmenujme si ta hlavní: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provozní personál je spolutvůrcem image </a:t>
            </a:r>
            <a:r>
              <a:rPr lang="cs-CZ" sz="2400" dirty="0" err="1">
                <a:solidFill>
                  <a:srgbClr val="008080"/>
                </a:solidFill>
              </a:rPr>
              <a:t>retailera</a:t>
            </a:r>
            <a:r>
              <a:rPr lang="cs-CZ" sz="2400" dirty="0">
                <a:solidFill>
                  <a:srgbClr val="008080"/>
                </a:solidFill>
              </a:rPr>
              <a:t> (při obsluze zákazníků),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pracovní doba není rovnoměrně rozvržena (záleží na frekvenci zákazníků),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mezi provozními pracovníky je vyšší podíl nekvalifikovaných (nižší motivace, nižší loajalita k firmě, vyšší absence…),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vysoký podíl žen v provozních funkcích (zvýšení náročnosti sladění pracovní činnosti s péči o rodinu).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923508" y="196734"/>
            <a:ext cx="9249190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Specifika řízení lidských zdrojů v maloobchodě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349115" y="95065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5034" y="2763837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83050F7-84C4-4BC8-9BA9-2D9E62EFA0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04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 descr="Růžový ubrousek"/>
          <p:cNvSpPr txBox="1">
            <a:spLocks noChangeArrowheads="1"/>
          </p:cNvSpPr>
          <p:nvPr/>
        </p:nvSpPr>
        <p:spPr bwMode="auto">
          <a:xfrm>
            <a:off x="5808663" y="1125538"/>
            <a:ext cx="3886200" cy="1727716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Analýza vnějších vlivů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Analýza vnitřních vlivů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Rozbor a stanovení budoucích požadavků</a:t>
            </a: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1524001" y="24377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5" name="Text Box 17"/>
          <p:cNvSpPr txBox="1">
            <a:spLocks noChangeArrowheads="1"/>
          </p:cNvSpPr>
          <p:nvPr/>
        </p:nvSpPr>
        <p:spPr bwMode="auto">
          <a:xfrm>
            <a:off x="479685" y="404813"/>
            <a:ext cx="60481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lidských zdrojů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7176" name="Text Box 16"/>
          <p:cNvSpPr txBox="1">
            <a:spLocks noChangeArrowheads="1"/>
          </p:cNvSpPr>
          <p:nvPr/>
        </p:nvSpPr>
        <p:spPr bwMode="auto">
          <a:xfrm>
            <a:off x="1019330" y="1444367"/>
            <a:ext cx="4516347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Východiska potřeb firmy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7177" name="AutoShape 15"/>
          <p:cNvSpPr>
            <a:spLocks noChangeArrowheads="1"/>
          </p:cNvSpPr>
          <p:nvPr/>
        </p:nvSpPr>
        <p:spPr bwMode="auto">
          <a:xfrm>
            <a:off x="2121312" y="2222930"/>
            <a:ext cx="800100" cy="4572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808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8" name="Rectangle 18"/>
          <p:cNvSpPr>
            <a:spLocks noChangeArrowheads="1"/>
          </p:cNvSpPr>
          <p:nvPr/>
        </p:nvSpPr>
        <p:spPr bwMode="auto">
          <a:xfrm>
            <a:off x="1524001" y="24377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9" name="Rectangle 19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80" name="Rectangle 21"/>
          <p:cNvSpPr>
            <a:spLocks noChangeArrowheads="1"/>
          </p:cNvSpPr>
          <p:nvPr/>
        </p:nvSpPr>
        <p:spPr bwMode="auto">
          <a:xfrm>
            <a:off x="3575050" y="15906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81" name="Rectangle 23"/>
          <p:cNvSpPr>
            <a:spLocks noChangeArrowheads="1"/>
          </p:cNvSpPr>
          <p:nvPr/>
        </p:nvSpPr>
        <p:spPr bwMode="auto">
          <a:xfrm>
            <a:off x="3792538" y="18780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182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30" y="3213101"/>
            <a:ext cx="867553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47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064301" y="239407"/>
            <a:ext cx="4493745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Analýza vnějších vlivů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26946" y="1207093"/>
            <a:ext cx="918044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Analýzu provádíme jak v širších, tak užších souvislostech: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26946" y="2239891"/>
            <a:ext cx="6834242" cy="333645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Širší souvislosti (pro každou firmu)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Ekonomické a sociální podmínky       regionu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Stav zaměstnanosti v regionu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Daňové úlevy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Omezení zákoníku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 Úroveň minimální mzdy.</a:t>
            </a:r>
          </a:p>
        </p:txBody>
      </p:sp>
      <p:pic>
        <p:nvPicPr>
          <p:cNvPr id="8198" name="Picture 8" descr="j02155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996" y="2311955"/>
            <a:ext cx="3628893" cy="2885298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AutoShape 11"/>
          <p:cNvSpPr>
            <a:spLocks noChangeArrowheads="1"/>
          </p:cNvSpPr>
          <p:nvPr/>
        </p:nvSpPr>
        <p:spPr bwMode="auto">
          <a:xfrm>
            <a:off x="10019337" y="1713349"/>
            <a:ext cx="976312" cy="287337"/>
          </a:xfrm>
          <a:prstGeom prst="leftArrow">
            <a:avLst>
              <a:gd name="adj1" fmla="val 50000"/>
              <a:gd name="adj2" fmla="val 849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8201" name="AutoShape 12"/>
          <p:cNvSpPr>
            <a:spLocks noChangeArrowheads="1"/>
          </p:cNvSpPr>
          <p:nvPr/>
        </p:nvSpPr>
        <p:spPr bwMode="auto">
          <a:xfrm>
            <a:off x="9212262" y="5404026"/>
            <a:ext cx="360362" cy="935038"/>
          </a:xfrm>
          <a:prstGeom prst="upArrow">
            <a:avLst>
              <a:gd name="adj1" fmla="val 50000"/>
              <a:gd name="adj2" fmla="val 64868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 flipH="1" flipV="1">
            <a:off x="10906098" y="3927283"/>
            <a:ext cx="863600" cy="576262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9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121451" y="830580"/>
            <a:ext cx="4493745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Analýza vnějších vlivů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92404" y="2060577"/>
            <a:ext cx="6812923" cy="3575726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Užší souvislosti (specifické pro OO)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Dlouhodobý trend vývoje  zaměstnanosti v obchodě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Feminizace obchodu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Existence volných zdrojů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Charakter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Ukazatel obslužného standardu.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8199" name="Picture 9" descr="j04090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129" y="2060578"/>
            <a:ext cx="4562140" cy="357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793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1981</Words>
  <Application>Microsoft Office PowerPoint</Application>
  <PresentationFormat>Širokoúhlá obrazovka</PresentationFormat>
  <Paragraphs>376</Paragraphs>
  <Slides>35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  Řízení  lidských zdrojů  v obchodní organizaci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Ukazatel obslužného standardu (vybrané země - praxe)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170</cp:revision>
  <dcterms:created xsi:type="dcterms:W3CDTF">2016-11-25T20:36:16Z</dcterms:created>
  <dcterms:modified xsi:type="dcterms:W3CDTF">2020-11-12T09:13:27Z</dcterms:modified>
</cp:coreProperties>
</file>