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63" r:id="rId4"/>
    <p:sldId id="380" r:id="rId5"/>
    <p:sldId id="358" r:id="rId6"/>
    <p:sldId id="381" r:id="rId7"/>
    <p:sldId id="359" r:id="rId8"/>
    <p:sldId id="361" r:id="rId9"/>
    <p:sldId id="362" r:id="rId10"/>
    <p:sldId id="360" r:id="rId11"/>
    <p:sldId id="382" r:id="rId12"/>
    <p:sldId id="363" r:id="rId13"/>
    <p:sldId id="383" r:id="rId14"/>
    <p:sldId id="372" r:id="rId15"/>
    <p:sldId id="366" r:id="rId16"/>
    <p:sldId id="367" r:id="rId17"/>
    <p:sldId id="387" r:id="rId18"/>
    <p:sldId id="384" r:id="rId19"/>
    <p:sldId id="385" r:id="rId20"/>
    <p:sldId id="368" r:id="rId21"/>
    <p:sldId id="386" r:id="rId22"/>
    <p:sldId id="390" r:id="rId23"/>
    <p:sldId id="388" r:id="rId24"/>
    <p:sldId id="324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73" d="100"/>
          <a:sy n="73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31953-F766-430F-8C23-04AE5EAFD250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08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34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35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1cz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s1cz.org/media/volne-dostupne-brozury/publikace-gs1-databar.pd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ogisticnews.eu/logistic-news/gs1-databar-ochrana-spotrebitele-stop-plytvan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Využití čárových kódů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k řízení obchodu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13416" y="438946"/>
            <a:ext cx="7824866" cy="565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Praxe:</a:t>
            </a:r>
            <a:r>
              <a:rPr lang="cs-CZ" altLang="cs-CZ" b="1" dirty="0">
                <a:solidFill>
                  <a:srgbClr val="008080"/>
                </a:solidFill>
              </a:rPr>
              <a:t> Historie čárového kódu u nás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24852" y="1441293"/>
            <a:ext cx="11407515" cy="5259309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1979</a:t>
            </a:r>
            <a:r>
              <a:rPr lang="cs-CZ" altLang="cs-CZ" sz="2400" b="1" dirty="0">
                <a:solidFill>
                  <a:srgbClr val="008080"/>
                </a:solidFill>
              </a:rPr>
              <a:t> – výrobky pro export označené čár. kódy (Čokoládovny, n. p.)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požadavek partnera Tesco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1983</a:t>
            </a:r>
            <a:r>
              <a:rPr lang="cs-CZ" altLang="cs-CZ" sz="2400" b="1" dirty="0">
                <a:solidFill>
                  <a:srgbClr val="008080"/>
                </a:solidFill>
              </a:rPr>
              <a:t> – ČSSR se stalo členem IANA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1985</a:t>
            </a:r>
            <a:r>
              <a:rPr lang="cs-CZ" altLang="cs-CZ" sz="2400" b="1" dirty="0">
                <a:solidFill>
                  <a:srgbClr val="008080"/>
                </a:solidFill>
              </a:rPr>
              <a:t> – realizace pilotního projektu pro celou RVHP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1987</a:t>
            </a:r>
            <a:r>
              <a:rPr lang="cs-CZ" altLang="cs-CZ" sz="2400" b="1" dirty="0">
                <a:solidFill>
                  <a:srgbClr val="008080"/>
                </a:solidFill>
              </a:rPr>
              <a:t> – jediný socialistický stát soběstačný k výrobě EAN, první aplikace v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OD Kotva v Praze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1992</a:t>
            </a:r>
            <a:r>
              <a:rPr lang="cs-CZ" altLang="cs-CZ" sz="2400" b="1" dirty="0">
                <a:solidFill>
                  <a:srgbClr val="008080"/>
                </a:solidFill>
              </a:rPr>
              <a:t> – radikální změny s příchodem transformace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2013</a:t>
            </a:r>
            <a:r>
              <a:rPr lang="cs-CZ" altLang="cs-CZ" sz="2400" b="1" dirty="0">
                <a:solidFill>
                  <a:srgbClr val="008080"/>
                </a:solidFill>
              </a:rPr>
              <a:t> – vznik organizace GS1 Czech Republic.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Blíže:  https://www.gs1cz.org/o-nas/historie-kodu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297821" y="701402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13" y="1576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17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79778"/>
              </p:ext>
            </p:extLst>
          </p:nvPr>
        </p:nvGraphicFramePr>
        <p:xfrm>
          <a:off x="809469" y="1255714"/>
          <a:ext cx="9150507" cy="1646237"/>
        </p:xfrm>
        <a:graphic>
          <a:graphicData uri="http://schemas.openxmlformats.org/drawingml/2006/table">
            <a:tbl>
              <a:tblPr/>
              <a:tblGrid>
                <a:gridCol w="700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5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1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43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98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88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4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 státu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Identifikace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výrobního podniku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Označení výrobku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spotřebitelská jednotka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4" name="Text Box 150"/>
          <p:cNvSpPr txBox="1">
            <a:spLocks noChangeArrowheads="1"/>
          </p:cNvSpPr>
          <p:nvPr/>
        </p:nvSpPr>
        <p:spPr bwMode="auto">
          <a:xfrm>
            <a:off x="2128839" y="773114"/>
            <a:ext cx="792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GTIN-13 - zboží (stanovuje výrobní podnik)</a:t>
            </a:r>
          </a:p>
        </p:txBody>
      </p:sp>
      <p:sp>
        <p:nvSpPr>
          <p:cNvPr id="14375" name="Rectangle 151"/>
          <p:cNvSpPr>
            <a:spLocks noChangeArrowheads="1"/>
          </p:cNvSpPr>
          <p:nvPr/>
        </p:nvSpPr>
        <p:spPr bwMode="auto">
          <a:xfrm>
            <a:off x="809469" y="3062254"/>
            <a:ext cx="9498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GTIN-8 - zboží (Čs. středisko EAN, dnes GS1 Czech Republic)</a:t>
            </a:r>
          </a:p>
        </p:txBody>
      </p:sp>
      <p:graphicFrame>
        <p:nvGraphicFramePr>
          <p:cNvPr id="3302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94660"/>
              </p:ext>
            </p:extLst>
          </p:nvPr>
        </p:nvGraphicFramePr>
        <p:xfrm>
          <a:off x="809469" y="3644900"/>
          <a:ext cx="9129869" cy="1279560"/>
        </p:xfrm>
        <a:graphic>
          <a:graphicData uri="http://schemas.openxmlformats.org/drawingml/2006/table">
            <a:tbl>
              <a:tblPr/>
              <a:tblGrid>
                <a:gridCol w="1172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1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8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6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3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 státu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Označení výrobku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spotřebitelská jednotka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70" marB="455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04" name="TextovéPole 1"/>
          <p:cNvSpPr txBox="1">
            <a:spLocks noChangeArrowheads="1"/>
          </p:cNvSpPr>
          <p:nvPr/>
        </p:nvSpPr>
        <p:spPr bwMode="auto">
          <a:xfrm>
            <a:off x="344774" y="5045441"/>
            <a:ext cx="11479364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b="1" dirty="0"/>
              <a:t>GTIN 14</a:t>
            </a:r>
            <a:r>
              <a:rPr lang="cs-CZ" altLang="cs-CZ" sz="2400" dirty="0"/>
              <a:t> – využíván pro identifikaci logistických jednotek nebo přepravních obalů.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b="1" dirty="0"/>
              <a:t>GTIN</a:t>
            </a:r>
            <a:r>
              <a:rPr lang="cs-CZ" altLang="cs-CZ" sz="2400" dirty="0"/>
              <a:t> – globální číslo obchodní položky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dirty="0">
                <a:hlinkClick r:id="rId3"/>
              </a:rPr>
              <a:t>https://www.gs1cz.org/</a:t>
            </a:r>
            <a:endParaRPr lang="cs-CZ" altLang="cs-CZ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000" dirty="0"/>
              <a:t>http://www.whp.cz/carove-kody-seznam-zemi-ean-ucc-gs1.html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74360" y="249894"/>
            <a:ext cx="823276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none">
            <a:spAutoFit/>
          </a:bodyPr>
          <a:lstStyle/>
          <a:p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Varianty EAN, dnes označovány jako GS1 GTIN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507493" y="2901951"/>
            <a:ext cx="1464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Kód neobsahuje </a:t>
            </a:r>
            <a:r>
              <a:rPr lang="cs-CZ" sz="2000" b="1">
                <a:solidFill>
                  <a:srgbClr val="FF0000"/>
                </a:solidFill>
              </a:rPr>
              <a:t>cenu zboží!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9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795" y="1989138"/>
            <a:ext cx="9076532" cy="382258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Nejčastěji evropskými symboly jsou EAN-13 (GTIN13), EAN-8 (GTIN8) a nově také GS1 </a:t>
            </a:r>
            <a:r>
              <a:rPr lang="cs-CZ" sz="2400" b="1" dirty="0" err="1">
                <a:solidFill>
                  <a:srgbClr val="008080"/>
                </a:solidFill>
              </a:rPr>
              <a:t>DataBar</a:t>
            </a:r>
            <a:r>
              <a:rPr lang="cs-CZ" sz="2400" b="1" dirty="0">
                <a:solidFill>
                  <a:srgbClr val="008080"/>
                </a:solidFill>
              </a:rPr>
              <a:t>. 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Kódů ale existuje celá řada, některé se ovšem používají výhradně v lékařství, jiné v logistice nebo v knihovnách…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Vedle lineárních EAN kódů se dnes hodně prosazují QR kódy (dvojrozměrné-2D kódy), slouží k pohodlnému přístupu na internetové stránky po načtení kódu z obalu výrobku, letáku, plakátu …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Dále se využívají RFID kódy.</a:t>
            </a:r>
          </a:p>
          <a:p>
            <a:pPr marL="285750" indent="-285750">
              <a:buFontTx/>
              <a:buChar char="-"/>
              <a:defRPr/>
            </a:pPr>
            <a:r>
              <a:rPr lang="cs-CZ" sz="1000" dirty="0"/>
              <a:t>https://www.podnikatel.cz/clanky/nepouzivate-jeste-carove-kody-chyba-pomohou-vam-i-ve-vyhledavacich/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68446" y="765176"/>
            <a:ext cx="580976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Praxe: Čárové kódy se neustále modernizují a vyvíjejí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37081" y="70535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139239" y="76517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763" y="3391732"/>
            <a:ext cx="11985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>
            <a:off x="9788577" y="3762531"/>
            <a:ext cx="854439" cy="29980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04734" y="1543110"/>
            <a:ext cx="9811062" cy="4782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 1994</a:t>
            </a:r>
            <a:r>
              <a:rPr lang="cs-CZ" sz="2400" b="1" dirty="0">
                <a:solidFill>
                  <a:srgbClr val="008080"/>
                </a:solidFill>
              </a:rPr>
              <a:t> - Japonsko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QR kód </a:t>
            </a:r>
            <a:r>
              <a:rPr lang="cs-CZ" sz="2400" b="1" dirty="0">
                <a:solidFill>
                  <a:srgbClr val="008080"/>
                </a:solidFill>
              </a:rPr>
              <a:t>- prostředek pro automatizovaný sběr dat. Zkratka vychází z anglického „</a:t>
            </a:r>
            <a:r>
              <a:rPr lang="cs-CZ" sz="2400" b="1" dirty="0" err="1">
                <a:solidFill>
                  <a:srgbClr val="008080"/>
                </a:solidFill>
              </a:rPr>
              <a:t>Quick</a:t>
            </a:r>
            <a:r>
              <a:rPr lang="cs-CZ" sz="2400" b="1" dirty="0">
                <a:solidFill>
                  <a:srgbClr val="008080"/>
                </a:solidFill>
              </a:rPr>
              <a:t> Response“, tedy kódy rychlé reakce. QR kód dokáže zakódovat mnohem větší množství dat, než klasický EAN čárový kód.</a:t>
            </a:r>
          </a:p>
          <a:p>
            <a:pPr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Umísťuje se: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  </a:t>
            </a:r>
            <a:r>
              <a:rPr lang="cs-CZ" sz="2400" dirty="0">
                <a:solidFill>
                  <a:srgbClr val="008080"/>
                </a:solidFill>
              </a:rPr>
              <a:t>na plakátech, na vizitkách, billboardech, v tištěných mediích, na webu, ale i na nejrůznějších výrobcích.…. na obrázcích s výrobky</a:t>
            </a:r>
            <a:r>
              <a:rPr lang="cs-CZ" sz="2400" b="1" dirty="0">
                <a:solidFill>
                  <a:srgbClr val="008080"/>
                </a:solidFill>
              </a:rPr>
              <a:t>, ….</a:t>
            </a:r>
          </a:p>
          <a:p>
            <a:pPr marL="342900" indent="-34290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Dekódování – inteligentní čtečky (v mobilech, </a:t>
            </a:r>
            <a:r>
              <a:rPr lang="cs-CZ" sz="2400" b="1" dirty="0" err="1">
                <a:solidFill>
                  <a:srgbClr val="008080"/>
                </a:solidFill>
              </a:rPr>
              <a:t>smartphonech</a:t>
            </a:r>
            <a:r>
              <a:rPr lang="cs-CZ" sz="2400" b="1" dirty="0">
                <a:solidFill>
                  <a:srgbClr val="008080"/>
                </a:solidFill>
              </a:rPr>
              <a:t>…)</a:t>
            </a:r>
          </a:p>
          <a:p>
            <a:pPr marL="342900" indent="-342900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Marketing – nákupy přes mobil, reklama</a:t>
            </a:r>
          </a:p>
          <a:p>
            <a:pPr marL="342900" indent="-342900">
              <a:buFontTx/>
              <a:buChar char="-"/>
              <a:defRPr/>
            </a:pPr>
            <a:endParaRPr lang="cs-CZ" sz="2400" b="1" dirty="0"/>
          </a:p>
          <a:p>
            <a:pPr marL="342900" indent="-342900">
              <a:buFontTx/>
              <a:buChar char="-"/>
              <a:defRPr/>
            </a:pPr>
            <a:r>
              <a:rPr lang="cs-CZ" sz="1000" dirty="0"/>
              <a:t>Blíže: http://www.qrgenerator.cz/vyuziti-qr-kodu.html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68446" y="765176"/>
            <a:ext cx="5809769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QR kódy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37081" y="70535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139239" y="76517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797" y="2871031"/>
            <a:ext cx="1756530" cy="180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>
            <a:off x="9139239" y="3361751"/>
            <a:ext cx="854439" cy="29980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17386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9724" y="1890486"/>
            <a:ext cx="11422505" cy="49675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dirty="0">
                <a:solidFill>
                  <a:srgbClr val="008080"/>
                </a:solidFill>
              </a:rPr>
              <a:t>RFID technologie pracuje na principu identifikace objektu pomocí elektromagnetických vln na radiové frekvenci.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Na rozdíl od identifikace na bázi čárových kódů nevyžaduje přímou viditelnost identifikovaného objektu, umožňuje identifikaci více objektů najednou a na větší vzdálenosti.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Při identifikaci dochází ke komunikaci mezi anténou, čtecím zařízením a RFID </a:t>
            </a:r>
            <a:r>
              <a:rPr lang="cs-CZ" altLang="cs-CZ" sz="2400" dirty="0" err="1">
                <a:solidFill>
                  <a:srgbClr val="008080"/>
                </a:solidFill>
              </a:rPr>
              <a:t>tagem</a:t>
            </a:r>
            <a:r>
              <a:rPr lang="cs-CZ" altLang="cs-CZ" sz="2400" dirty="0">
                <a:solidFill>
                  <a:srgbClr val="008080"/>
                </a:solidFill>
              </a:rPr>
              <a:t> (</a:t>
            </a:r>
            <a:r>
              <a:rPr lang="cs-CZ" altLang="cs-CZ" sz="2400" dirty="0" err="1">
                <a:solidFill>
                  <a:srgbClr val="008080"/>
                </a:solidFill>
              </a:rPr>
              <a:t>inf</a:t>
            </a:r>
            <a:r>
              <a:rPr lang="cs-CZ" altLang="cs-CZ" sz="2400" dirty="0">
                <a:solidFill>
                  <a:srgbClr val="008080"/>
                </a:solidFill>
              </a:rPr>
              <a:t>.) pomocí radiové vlny.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 Lednice poradí, co nakoupit.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 Využití: v logistice, v maloobchodě, sledování pohybu zboží, košíků, zákazníků, materiálů…..první snahy - 2. svět. válka-identifikace letadel – Anglie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37201" y="663030"/>
            <a:ext cx="5836976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RFID kódy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277512" y="10581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150291" y="93812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5565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4714" y="2229189"/>
            <a:ext cx="9683034" cy="3711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dirty="0">
                <a:solidFill>
                  <a:srgbClr val="008080"/>
                </a:solidFill>
              </a:rPr>
              <a:t> Kód, který zná i datum spotřeby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 Novinkou jsou kódy GS1 </a:t>
            </a:r>
            <a:r>
              <a:rPr lang="cs-CZ" altLang="cs-CZ" sz="2400" dirty="0" err="1">
                <a:solidFill>
                  <a:srgbClr val="008080"/>
                </a:solidFill>
              </a:rPr>
              <a:t>DataBar</a:t>
            </a:r>
            <a:r>
              <a:rPr lang="cs-CZ" altLang="cs-CZ" sz="2400" dirty="0">
                <a:solidFill>
                  <a:srgbClr val="008080"/>
                </a:solidFill>
              </a:rPr>
              <a:t> - na výrazně menší ploše dokážou zakódovat výrazně větší množství informací, a to při zachování perfektní čitelnosti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 Volně ložený sortiment ovoce a zeleniny, velmi malé produkty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 Nejnovějším trendem je poskytování rozšířených informací přímo spotřebiteli, vybavenému chytrým telefonem s instalovanou čtečkou dvourozměrných symbolů (GS1 </a:t>
            </a:r>
            <a:r>
              <a:rPr lang="cs-CZ" altLang="cs-CZ" sz="2400" dirty="0" err="1">
                <a:solidFill>
                  <a:srgbClr val="008080"/>
                </a:solidFill>
              </a:rPr>
              <a:t>DataMatrix</a:t>
            </a:r>
            <a:r>
              <a:rPr lang="cs-CZ" altLang="cs-CZ" sz="2400" dirty="0">
                <a:solidFill>
                  <a:srgbClr val="008080"/>
                </a:solidFill>
              </a:rPr>
              <a:t>).</a:t>
            </a:r>
          </a:p>
          <a:p>
            <a:r>
              <a:rPr lang="cs-CZ" sz="2400" u="sng" dirty="0">
                <a:hlinkClick r:id="rId2"/>
              </a:rPr>
              <a:t> </a:t>
            </a:r>
            <a:r>
              <a:rPr lang="cs-CZ" sz="1000" u="sng" dirty="0">
                <a:hlinkClick r:id="rId2"/>
              </a:rPr>
              <a:t>Blíže: https://www.gs1cz.org/media/volne-dostupne-brozury/publikace-gs1-databar.pdf</a:t>
            </a:r>
            <a:endParaRPr lang="cs-CZ" altLang="cs-CZ" sz="1000" u="sng" dirty="0">
              <a:solidFill>
                <a:srgbClr val="00808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34510" y="560668"/>
            <a:ext cx="7159785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GS DataBar – nová generace čárových kódů -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19674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14597" y="1704326"/>
            <a:ext cx="11077731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 detailní přehled o stavech zásob a související redukci nežádoucího stavu „není skladem“</a:t>
            </a:r>
          </a:p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 sledovatelnost na POS (Point od </a:t>
            </a:r>
            <a:r>
              <a:rPr lang="cs-CZ" sz="2400" b="1" dirty="0" err="1">
                <a:solidFill>
                  <a:srgbClr val="008080"/>
                </a:solidFill>
                <a:latin typeface="+mn-lt"/>
              </a:rPr>
              <a:t>Sale</a:t>
            </a:r>
            <a:r>
              <a:rPr lang="cs-CZ" sz="2400" b="1" dirty="0">
                <a:solidFill>
                  <a:srgbClr val="008080"/>
                </a:solidFill>
                <a:latin typeface="+mn-lt"/>
              </a:rPr>
              <a:t>; místo prodeje neboli pokladní zóna)</a:t>
            </a:r>
          </a:p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 garanci automatického zastavení prodeje zboží s prošlou dobou použitelnosti na POS</a:t>
            </a:r>
          </a:p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 možnost realizace automatických slev na POS, a to i sekvenčního charakteru</a:t>
            </a:r>
          </a:p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 zlepšenou kvalitativní kontrolu na regále (dle data použitelnosti, minimální doby trvanlivosti)</a:t>
            </a:r>
          </a:p>
          <a:p>
            <a:r>
              <a:rPr lang="cs-CZ" sz="2400" b="1" dirty="0">
                <a:solidFill>
                  <a:srgbClr val="008080"/>
                </a:solidFill>
                <a:latin typeface="+mn-lt"/>
              </a:rPr>
              <a:t>zlepšení průběžného doplňování regálů a redukce stavu „vyprodaná zásoba“.</a:t>
            </a:r>
          </a:p>
          <a:p>
            <a:r>
              <a:rPr lang="cs-CZ" sz="2000" dirty="0">
                <a:latin typeface="+mn-lt"/>
              </a:rPr>
              <a:t>Blíže: </a:t>
            </a:r>
            <a:r>
              <a:rPr lang="cs-CZ" sz="2000" dirty="0">
                <a:hlinkClick r:id="rId2"/>
              </a:rPr>
              <a:t>http://www.logisticnews.eu/logistic-news/gs1-databar-ochrana-spotrebitele-stop-plytvani</a:t>
            </a:r>
            <a:endParaRPr lang="cs-CZ" sz="2000" dirty="0">
              <a:latin typeface="+mn-lt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45347" y="324862"/>
            <a:ext cx="4862512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cs-CZ" b="1" dirty="0">
                <a:solidFill>
                  <a:srgbClr val="008080"/>
                </a:solidFill>
              </a:rPr>
              <a:t>Zavedení symboliky GS1 </a:t>
            </a:r>
            <a:r>
              <a:rPr lang="cs-CZ" b="1" dirty="0" err="1">
                <a:solidFill>
                  <a:srgbClr val="008080"/>
                </a:solidFill>
              </a:rPr>
              <a:t>DataBar</a:t>
            </a:r>
            <a:r>
              <a:rPr lang="cs-CZ" b="1" dirty="0">
                <a:solidFill>
                  <a:srgbClr val="008080"/>
                </a:solidFill>
              </a:rPr>
              <a:t> umožňuje:</a:t>
            </a:r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912839" y="7127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038066" y="620978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6392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39252" y="692151"/>
            <a:ext cx="8844536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rgbClr val="008080"/>
                </a:solidFill>
              </a:rPr>
              <a:t>Technické zabezpečení identifikace zboží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359695" y="1591618"/>
            <a:ext cx="3960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Dva typy pokladen: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826795" y="1700536"/>
            <a:ext cx="4223270" cy="1150937"/>
          </a:xfrm>
          <a:prstGeom prst="rect">
            <a:avLst/>
          </a:prstGeom>
          <a:solidFill>
            <a:srgbClr val="FFFFFF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On-line režim pokladny, pokladna je napojena na řídící systém</a:t>
            </a:r>
            <a:endParaRPr lang="cs-CZ" altLang="cs-CZ" sz="2400" dirty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826795" y="2996568"/>
            <a:ext cx="4223270" cy="12239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Off-line režim pokladny. Slouží k samostatnému nasazení</a:t>
            </a:r>
            <a:endParaRPr lang="cs-CZ" altLang="cs-CZ" sz="2400" dirty="0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1558405" y="2062809"/>
            <a:ext cx="1257300" cy="5715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1558405" y="3220359"/>
            <a:ext cx="1257300" cy="5715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139253" y="4365626"/>
            <a:ext cx="87000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Pokladna má standardní vybavení, pokladní systém danou kapacitu: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Kapacita je dána: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druhů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pokladních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zapojených pokladen.</a:t>
            </a:r>
          </a:p>
        </p:txBody>
      </p:sp>
      <p:pic>
        <p:nvPicPr>
          <p:cNvPr id="19465" name="Picture 11" descr="j035161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458" y="4867598"/>
            <a:ext cx="3095625" cy="18732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581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7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2561158" y="392295"/>
            <a:ext cx="6555334" cy="60579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4295775" y="549275"/>
            <a:ext cx="3086100" cy="1028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872038" y="765175"/>
            <a:ext cx="1943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Centrální počítač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(Grand M)</a:t>
            </a:r>
            <a:endParaRPr lang="cs-CZ" altLang="cs-CZ" sz="1800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432175" y="1844675"/>
            <a:ext cx="5029200" cy="114300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497057" y="1067529"/>
            <a:ext cx="1143000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Centrála</a:t>
            </a:r>
            <a:endParaRPr lang="cs-CZ" altLang="cs-CZ" sz="1800" dirty="0"/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3359150" y="2852738"/>
            <a:ext cx="2171700" cy="8001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6024563" y="2897708"/>
            <a:ext cx="2171700" cy="8001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3719513" y="2997200"/>
            <a:ext cx="1485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Master pokladna</a:t>
            </a:r>
            <a:endParaRPr lang="cs-CZ" altLang="cs-CZ" sz="1800"/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383338" y="2997200"/>
            <a:ext cx="1485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Master pokladna</a:t>
            </a:r>
            <a:endParaRPr lang="cs-CZ" altLang="cs-CZ" sz="1800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3359150" y="4076700"/>
            <a:ext cx="5143500" cy="11430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4943475" y="4508500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Zákazníci</a:t>
            </a:r>
            <a:endParaRPr lang="cs-CZ" altLang="cs-CZ" sz="1800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656516" y="2499583"/>
            <a:ext cx="1143000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Filiálka</a:t>
            </a:r>
            <a:endParaRPr lang="cs-CZ" altLang="cs-CZ" sz="1800" dirty="0"/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3648075" y="5373688"/>
            <a:ext cx="1257300" cy="571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Pokladny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Váhy</a:t>
            </a:r>
            <a:endParaRPr lang="cs-CZ" altLang="cs-CZ" sz="1800" dirty="0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6311900" y="5373688"/>
            <a:ext cx="1257300" cy="571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Pokladny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Váhy</a:t>
            </a:r>
            <a:endParaRPr lang="cs-CZ" altLang="cs-CZ" sz="1800" dirty="0"/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 flipV="1">
            <a:off x="4440238" y="1628776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6456363" y="1557338"/>
            <a:ext cx="5762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>
            <a:off x="4656138" y="3716338"/>
            <a:ext cx="1143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7319963" y="3644900"/>
            <a:ext cx="1143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 flipH="1">
            <a:off x="3792538" y="3644900"/>
            <a:ext cx="21590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1" name="Line 24"/>
          <p:cNvSpPr>
            <a:spLocks noChangeShapeType="1"/>
          </p:cNvSpPr>
          <p:nvPr/>
        </p:nvSpPr>
        <p:spPr bwMode="auto">
          <a:xfrm flipH="1">
            <a:off x="4295775" y="3644900"/>
            <a:ext cx="7143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2" name="Line 25"/>
          <p:cNvSpPr>
            <a:spLocks noChangeShapeType="1"/>
          </p:cNvSpPr>
          <p:nvPr/>
        </p:nvSpPr>
        <p:spPr bwMode="auto">
          <a:xfrm flipH="1">
            <a:off x="6672263" y="3644900"/>
            <a:ext cx="144462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3" name="Line 26"/>
          <p:cNvSpPr>
            <a:spLocks noChangeShapeType="1"/>
          </p:cNvSpPr>
          <p:nvPr/>
        </p:nvSpPr>
        <p:spPr bwMode="auto">
          <a:xfrm>
            <a:off x="7104063" y="36449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4" name="Text Box 27"/>
          <p:cNvSpPr txBox="1">
            <a:spLocks noChangeArrowheads="1"/>
          </p:cNvSpPr>
          <p:nvPr/>
        </p:nvSpPr>
        <p:spPr bwMode="auto">
          <a:xfrm>
            <a:off x="621754" y="3935412"/>
            <a:ext cx="1296987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Prodejna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7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1650" y="549275"/>
            <a:ext cx="7626350" cy="2159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2400" b="1" u="sng"/>
            </a:br>
            <a:br>
              <a:rPr lang="cs-CZ" altLang="cs-CZ" sz="2400" b="1" u="sng"/>
            </a:br>
            <a:br>
              <a:rPr lang="cs-CZ" altLang="cs-CZ" sz="2400" b="1" u="sng"/>
            </a:br>
            <a:endParaRPr lang="cs-CZ" altLang="cs-CZ" sz="2900" b="1" u="sng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24458" y="86066"/>
            <a:ext cx="93988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Operativní řízení obchodního provozu pomocí kódu EAN</a:t>
            </a:r>
            <a:br>
              <a:rPr lang="cs-CZ" altLang="cs-CZ" sz="2800" b="1" dirty="0">
                <a:solidFill>
                  <a:schemeClr val="tx2"/>
                </a:solidFill>
              </a:rPr>
            </a:br>
            <a:endParaRPr lang="cs-CZ" altLang="cs-CZ" sz="2800" b="1" dirty="0">
              <a:solidFill>
                <a:schemeClr val="tx2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23203" y="1069871"/>
            <a:ext cx="10117140" cy="147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Příjem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Zrychlení - zápis zboží do počítače snímačem dat nebo prostřednictvím softwaru,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ukládání informací mnohem rychlejší než manuální zápis (informace neobsahují cenu zboží)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42669" y="2710305"/>
            <a:ext cx="11047142" cy="1008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Rozmísťování zboží, skladování a kontrola zásob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Lepší využití kapacity skladu, přehled o stavu jednotlivých druhů zboží</a:t>
            </a:r>
            <a:endParaRPr lang="cs-CZ" altLang="cs-CZ" sz="2400" dirty="0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42669" y="3927762"/>
            <a:ext cx="11047142" cy="1028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Prodej zboží, evidence statistika, změny cen, frekvenční testy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Snadnější aplikace marketingu, statistika kupujících</a:t>
            </a:r>
            <a:endParaRPr lang="cs-CZ" altLang="cs-CZ" sz="2400" dirty="0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342669" y="5084282"/>
            <a:ext cx="11047142" cy="771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/>
              <a:t>Inkaso za zboží, zrychlení propustnosti zboží pokladní přepážkou, rychlejší </a:t>
            </a:r>
            <a:r>
              <a:rPr lang="cs-CZ" altLang="cs-CZ" sz="2400" b="1" dirty="0">
                <a:solidFill>
                  <a:srgbClr val="FF0000"/>
                </a:solidFill>
              </a:rPr>
              <a:t>odbavování zákazníků na pokladně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342669" y="6046139"/>
            <a:ext cx="1104714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Bezpečnostní management - ochrana zboží.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395" y="8606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5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3764" y="2705616"/>
            <a:ext cx="6005916" cy="1711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pochopit souvislosti vzniku a vývoje čárových kódů a jejich přínos a využití k řízení obchodního provozu 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Využití čárových kódů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k řízení obchodu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1622426"/>
            <a:ext cx="11369075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/>
              <a:t>Realizace </a:t>
            </a:r>
            <a:r>
              <a:rPr lang="cs-CZ" altLang="cs-CZ" sz="2400" b="1" dirty="0">
                <a:solidFill>
                  <a:srgbClr val="FF0000"/>
                </a:solidFill>
              </a:rPr>
              <a:t>nákupní, prodejní a cenové </a:t>
            </a:r>
            <a:r>
              <a:rPr lang="cs-CZ" altLang="cs-CZ" sz="2400" b="1" dirty="0"/>
              <a:t>politiky, rozvoj marketingu.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/>
              <a:t>Uplatňování </a:t>
            </a:r>
            <a:r>
              <a:rPr lang="cs-CZ" altLang="cs-CZ" sz="2400" b="1" dirty="0">
                <a:solidFill>
                  <a:srgbClr val="FF0000"/>
                </a:solidFill>
              </a:rPr>
              <a:t>personální</a:t>
            </a:r>
            <a:r>
              <a:rPr lang="cs-CZ" altLang="cs-CZ" sz="2400" b="1" dirty="0"/>
              <a:t> politiky v oblasti odměňování a prémiování pracovníků.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Naplňování finanční politiky- </a:t>
            </a:r>
            <a:r>
              <a:rPr lang="cs-CZ" altLang="cs-CZ" sz="2400" b="1" dirty="0"/>
              <a:t>sledování vázanosti finančních prostředků v zásobách - úvěrová politika.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Řízení  stavu zásob</a:t>
            </a:r>
            <a:r>
              <a:rPr lang="cs-CZ" altLang="cs-CZ" sz="2400" b="1" dirty="0"/>
              <a:t>, jeho regulace, sledování prodejnosti zboží, </a:t>
            </a:r>
            <a:r>
              <a:rPr lang="cs-CZ" altLang="cs-CZ" sz="2400" b="1" dirty="0">
                <a:solidFill>
                  <a:srgbClr val="FF0000"/>
                </a:solidFill>
              </a:rPr>
              <a:t>zaměření reklamy dle prodejnosti.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Sledování frekvence </a:t>
            </a:r>
            <a:r>
              <a:rPr lang="cs-CZ" altLang="cs-CZ" sz="2400" b="1" dirty="0"/>
              <a:t>zákazníků.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sz="2400" b="1" dirty="0"/>
              <a:t>Čárové kódy lze používat v nejrůznějších, a to i</a:t>
            </a:r>
            <a:r>
              <a:rPr lang="cs-CZ" sz="2400" dirty="0"/>
              <a:t> </a:t>
            </a:r>
            <a:r>
              <a:rPr lang="cs-CZ" sz="2400" b="1" dirty="0">
                <a:solidFill>
                  <a:srgbClr val="FF0000"/>
                </a:solidFill>
              </a:rPr>
              <a:t>extrémních prostředích a terénech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(tisk na materiály odolné mrazu, teplotě, odolné kyselinám, nadměrné vlhkosti…)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83633" y="450850"/>
            <a:ext cx="6895475" cy="95410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Řízení prodejen pomocí čárového kódu: (shrnutí</a:t>
            </a:r>
            <a:r>
              <a:rPr lang="cs-CZ" altLang="cs-CZ" sz="2800" b="1" dirty="0"/>
              <a:t>)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98322" y="56617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9131800" y="54070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0649" y="80469"/>
            <a:ext cx="8769039" cy="547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Směry dalšího rozvoje a využití čárového kódu 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09666" y="1525589"/>
            <a:ext cx="10583055" cy="433387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Racionalizace práce pokladních (automatizovaný pokladní systém)</a:t>
            </a:r>
            <a:endParaRPr lang="cs-CZ" altLang="cs-CZ" sz="2400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09667" y="2348214"/>
            <a:ext cx="10583054" cy="64770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Racionalizace práce celé prodejny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09665" y="3117228"/>
            <a:ext cx="10583055" cy="83099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elektronické cenovky, nákupní košíky sčítající hodnotu nákupu,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automatizace celé prodejny </a:t>
            </a:r>
            <a:r>
              <a:rPr lang="cs-CZ" altLang="cs-CZ" sz="2400" b="1" dirty="0">
                <a:solidFill>
                  <a:srgbClr val="FF0000"/>
                </a:solidFill>
              </a:rPr>
              <a:t>(Japonsko), </a:t>
            </a:r>
            <a:r>
              <a:rPr lang="cs-CZ" altLang="cs-CZ" sz="2400" b="1" dirty="0">
                <a:solidFill>
                  <a:srgbClr val="008080"/>
                </a:solidFill>
              </a:rPr>
              <a:t>inteligentní regály, roboty</a:t>
            </a:r>
            <a:r>
              <a:rPr lang="cs-CZ" altLang="cs-CZ" sz="20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614598" y="4154165"/>
            <a:ext cx="10478122" cy="718029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Racionalizace administrativních a bankovních operací (bezhotovostní styk)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614598" y="6176113"/>
            <a:ext cx="10478121" cy="5397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Rozvoj elektronické ochrany zboží (EAS)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614598" y="5108655"/>
            <a:ext cx="10583054" cy="83099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Některé diskonty odmítaly běžné karty (</a:t>
            </a:r>
            <a:r>
              <a:rPr lang="cs-CZ" altLang="cs-CZ" sz="2400" b="1" dirty="0">
                <a:solidFill>
                  <a:srgbClr val="FF0000"/>
                </a:solidFill>
              </a:rPr>
              <a:t>např. Penny Market, Kaufland … dnes již využívají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30649" y="765175"/>
            <a:ext cx="876903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/>
              <a:t>EAN, UPC, GS1 GTIN, GS1 Data Bar, RFID kódy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395" y="8606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48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357352" y="83550"/>
            <a:ext cx="9806151" cy="94773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</a:t>
            </a: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automatizované prodejny, fungování prodejny (ukázka ze SO 2022)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10358" y="936695"/>
            <a:ext cx="11971283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/>
            <a:r>
              <a:rPr lang="cs-CZ" sz="2400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Zaitt v São Paulu ve spolupráci s firmou Carrefour otevřel start-up prodejnu (Convenience store) s 24 hodinovým provozem. Prodejna byla otevřena v souladu se strategií francouzské pobočky maloobchod. řetězce Carrefour. Cílem je navazovat partnerství se začínajícími podniky, rozšiřovat digitální technologie. Před vstupem do prodejny si zákazník stáhne aplikaci firmy a zaregistruje údaje o své kreditní kartě. Před vstupem se musí zákazník rozhodnout, jaký si zvolí způsob platby. První možnost spočívá ve využití scan &amp; go. Při něm se QR kódy u zboží ručně skenují. Zboží je pak umístěno do virtuálního košíku. Druhý způsob platby je  inovativnější – vstup a platba se realizuje pomocí identifikace obličeje. Takto se pomocí RFID kódů registrují vybrané druhy zboží. Než zákazník prodejnu opustí, objeví se dané položky u obou zvolených platebních přístupů na obrazovce. Zákazník nákup potvrdí a platba je odečtena z jeho účtu. Dveře se otevřou a zákazník může odejít. Prodejna nabízí cca 900 sortimentních druhů zboží (potraviny určené k okamžité spotřebě, dále některé výrobky patřící do osobní hygieny). K ohřátí produktů slouží mikrovlnná trouba. Francouzský maloobchod. řetězec rozšiřuje v Brazílii síť svých prodejen. Má zkušenosti a dovede poradit začínající firmě se sortimentem pro menší plochu (70 m2), což usnadňuje hledání volné lokality pro otevření prodejny. </a:t>
            </a:r>
          </a:p>
          <a:p>
            <a:pPr marL="0" lvl="1" indent="0"/>
            <a:r>
              <a:rPr lang="cs-CZ" altLang="cs-CZ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Jedná se o franchising.</a:t>
            </a:r>
          </a:p>
        </p:txBody>
      </p:sp>
    </p:spTree>
    <p:extLst>
      <p:ext uri="{BB962C8B-B14F-4D97-AF65-F5344CB8AC3E}">
        <p14:creationId xmlns:p14="http://schemas.microsoft.com/office/powerpoint/2010/main" val="25984075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672227" y="231515"/>
            <a:ext cx="7772400" cy="386584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altLang="cs-CZ" sz="2800" b="1" dirty="0">
                <a:solidFill>
                  <a:srgbClr val="008080"/>
                </a:solidFill>
              </a:rPr>
              <a:t>Digitalizace obchodu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399393" y="833889"/>
            <a:ext cx="95044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/>
            <a:r>
              <a:rPr lang="cs-CZ" altLang="cs-CZ" sz="2400" b="1" dirty="0">
                <a:solidFill>
                  <a:srgbClr val="008080"/>
                </a:solidFill>
              </a:rPr>
              <a:t>● „chytrá prodejna (elektro prodejny Datart), </a:t>
            </a:r>
            <a:r>
              <a:rPr lang="cs-CZ" altLang="cs-CZ" sz="2400" dirty="0">
                <a:solidFill>
                  <a:srgbClr val="008080"/>
                </a:solidFill>
              </a:rPr>
              <a:t>h</a:t>
            </a:r>
            <a:r>
              <a:rPr lang="cs-CZ" sz="2400" dirty="0">
                <a:solidFill>
                  <a:srgbClr val="008080"/>
                </a:solidFill>
              </a:rPr>
              <a:t>umanizace prostoru prodejní jednotky sleduje polidštění prostoru, zpřehlednění vystaveného zboží, jednodušší orientaci zákazníků na prodejní ploše a pohyb na prodejně. A to všechno je zajišťování za pomocí nových materiálů a technologií (viz. kap. Marketing v obchodních organizacích (4.0)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digitalizace platebního procesu</a:t>
            </a: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virtuální prodej.</a:t>
            </a:r>
            <a:endParaRPr lang="cs-CZ" alt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21A632E3-01D5-4AF4-8936-F931C98E3808}"/>
              </a:ext>
            </a:extLst>
          </p:cNvPr>
          <p:cNvSpPr txBox="1">
            <a:spLocks/>
          </p:cNvSpPr>
          <p:nvPr/>
        </p:nvSpPr>
        <p:spPr>
          <a:xfrm>
            <a:off x="1468820" y="4029237"/>
            <a:ext cx="7772400" cy="38658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2800" b="1" dirty="0">
                <a:solidFill>
                  <a:srgbClr val="008080"/>
                </a:solidFill>
              </a:rPr>
              <a:t>Robotizace obchodu</a:t>
            </a:r>
          </a:p>
        </p:txBody>
      </p:sp>
      <p:sp>
        <p:nvSpPr>
          <p:cNvPr id="6" name="TextovéPole 2">
            <a:extLst>
              <a:ext uri="{FF2B5EF4-FFF2-40B4-BE49-F238E27FC236}">
                <a16:creationId xmlns:a16="http://schemas.microsoft.com/office/drawing/2014/main" id="{71E59BD5-1F20-483D-B855-97CBFD66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93" y="4527103"/>
            <a:ext cx="11116235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/>
            <a:r>
              <a:rPr lang="cs-CZ" altLang="cs-CZ" sz="2400" b="1" dirty="0">
                <a:solidFill>
                  <a:srgbClr val="008080"/>
                </a:solidFill>
              </a:rPr>
              <a:t>●</a:t>
            </a:r>
            <a:r>
              <a:rPr lang="cs-CZ" sz="2400" dirty="0">
                <a:solidFill>
                  <a:srgbClr val="008080"/>
                </a:solidFill>
              </a:rPr>
              <a:t>zjednodušení provozu, zlepšení služeb zákazníků, snížení nákladů, nahrazení některých pracovních pozic. Robot pracuje 24 hodin denně, 7 dní v týdnu, čímž se zvyšuje produktivita práce. Eliminují se lidské chyby a zvyšuje přesnost. Robot – monotónní práce, člověk kreativní.</a:t>
            </a: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(blíže strana 198-201 SO 2021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46BC81F-39C3-4B01-94E0-1FAA18C5B802}"/>
              </a:ext>
            </a:extLst>
          </p:cNvPr>
          <p:cNvSpPr txBox="1"/>
          <p:nvPr/>
        </p:nvSpPr>
        <p:spPr>
          <a:xfrm>
            <a:off x="10107241" y="2480441"/>
            <a:ext cx="1685366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Studie: Digitální cenovky SO 2021</a:t>
            </a:r>
          </a:p>
        </p:txBody>
      </p:sp>
    </p:spTree>
    <p:extLst>
      <p:ext uri="{BB962C8B-B14F-4D97-AF65-F5344CB8AC3E}">
        <p14:creationId xmlns:p14="http://schemas.microsoft.com/office/powerpoint/2010/main" val="5195297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313646" y="1911116"/>
            <a:ext cx="9299391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52500" lvl="1" indent="-495300"/>
            <a:r>
              <a:rPr lang="cs-CZ" altLang="cs-CZ" sz="2800" b="1" dirty="0">
                <a:solidFill>
                  <a:srgbClr val="FF0000"/>
                </a:solidFill>
              </a:rPr>
              <a:t>Vývoj čárového kódu </a:t>
            </a:r>
            <a:r>
              <a:rPr lang="cs-CZ" altLang="cs-CZ" sz="2800" b="1" dirty="0"/>
              <a:t>(podmínky vzniku, náročnost pohybu zboží…)</a:t>
            </a:r>
          </a:p>
          <a:p>
            <a:pPr marL="952500" lvl="1" indent="-495300"/>
            <a:r>
              <a:rPr lang="cs-CZ" altLang="cs-CZ" sz="2800" b="1" dirty="0">
                <a:solidFill>
                  <a:srgbClr val="FF0000"/>
                </a:solidFill>
              </a:rPr>
              <a:t>Druhy kódů </a:t>
            </a:r>
            <a:r>
              <a:rPr lang="cs-CZ" altLang="cs-CZ" sz="2800" b="1" dirty="0"/>
              <a:t>(číselné pozice, přidělování kódů)</a:t>
            </a:r>
          </a:p>
          <a:p>
            <a:pPr marL="952500" lvl="1" indent="-495300"/>
            <a:r>
              <a:rPr lang="cs-CZ" altLang="cs-CZ" sz="2800" b="1" dirty="0">
                <a:solidFill>
                  <a:srgbClr val="FF0000"/>
                </a:solidFill>
              </a:rPr>
              <a:t>Technické zabezpečení identifikace </a:t>
            </a:r>
            <a:r>
              <a:rPr lang="cs-CZ" altLang="cs-CZ" sz="2800" b="1" dirty="0"/>
              <a:t>(on-line a off-line režim pokladny)</a:t>
            </a:r>
          </a:p>
          <a:p>
            <a:pPr marL="952500" lvl="1" indent="-495300"/>
            <a:r>
              <a:rPr lang="cs-CZ" altLang="cs-CZ" sz="2800" b="1" dirty="0">
                <a:solidFill>
                  <a:srgbClr val="FF0000"/>
                </a:solidFill>
              </a:rPr>
              <a:t>Využití informací z čárových kódů </a:t>
            </a:r>
            <a:r>
              <a:rPr lang="cs-CZ" altLang="cs-CZ" sz="2800" b="1" dirty="0"/>
              <a:t>při</a:t>
            </a:r>
          </a:p>
          <a:p>
            <a:pPr marL="952500" lvl="1" indent="-495300"/>
            <a:r>
              <a:rPr lang="cs-CZ" altLang="cs-CZ" sz="2800" b="1" dirty="0"/>
              <a:t>operativním řízení - Které operace podporuje?</a:t>
            </a:r>
          </a:p>
          <a:p>
            <a:pPr marL="952500" lvl="1" indent="-495300"/>
            <a:r>
              <a:rPr lang="cs-CZ" altLang="cs-CZ" sz="2800" b="1" dirty="0">
                <a:solidFill>
                  <a:srgbClr val="FF0000"/>
                </a:solidFill>
              </a:rPr>
              <a:t>Budoucnost čárových kódů </a:t>
            </a:r>
            <a:r>
              <a:rPr lang="cs-CZ" altLang="cs-CZ" sz="2800" b="1" dirty="0"/>
              <a:t>– racionalizace pokladen, prodejen, administrativy, rozvoj elektronické ochrany zboží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884" y="264662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>
                <a:solidFill>
                  <a:schemeClr val="bg1"/>
                </a:solidFill>
              </a:rPr>
              <a:t>Využití čárových </a:t>
            </a:r>
          </a:p>
          <a:p>
            <a:pPr algn="l"/>
            <a:r>
              <a:rPr lang="cs-CZ" sz="4000" dirty="0">
                <a:solidFill>
                  <a:schemeClr val="bg1"/>
                </a:solidFill>
              </a:rPr>
              <a:t>k řízení obchodu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69212" y="1918742"/>
            <a:ext cx="6117920" cy="4497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Vývoj čárového kódu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Druhy kódů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Technické zabezpečení identifikace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Využití informací z kódů při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operativním řízení-činnosti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Budoucnost čárových kódů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SO 2019 – 12. kapitola</a:t>
            </a:r>
          </a:p>
          <a:p>
            <a:pPr marL="952500" lvl="1" indent="-495300"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SO 2021 -  10. kapitola (10.4.1,10.4.2,10.4.3, + digitalizace a robotizace-informativně)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j023803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725" y="4106863"/>
            <a:ext cx="24828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830348" y="332581"/>
            <a:ext cx="4319587" cy="64928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Vývoj čárového kódu</a:t>
            </a:r>
            <a:r>
              <a:rPr lang="cs-CZ" altLang="cs-CZ" sz="2800" b="1" dirty="0"/>
              <a:t>:</a:t>
            </a: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768351" y="1439373"/>
            <a:ext cx="5347636" cy="72231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Podmínky vzniku čárového kódu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757322" y="2308333"/>
            <a:ext cx="55133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Východisko: růst šířky a hloubky sortimentu, růst objemu  obratu zboží</a:t>
            </a:r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829971" y="3176486"/>
            <a:ext cx="6273715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Zvětšování rozsahu obchodních operací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829971" y="4111028"/>
            <a:ext cx="6849977" cy="571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nároků na organizaci pohybu zboží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2" name="AutoShape 11"/>
          <p:cNvSpPr>
            <a:spLocks noChangeArrowheads="1"/>
          </p:cNvSpPr>
          <p:nvPr/>
        </p:nvSpPr>
        <p:spPr bwMode="auto">
          <a:xfrm>
            <a:off x="830347" y="4829176"/>
            <a:ext cx="6849977" cy="8001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Nutnost automatizovaného zpracování dat informací – snímání údajů o zboží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830348" y="5945188"/>
            <a:ext cx="6849978" cy="571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Identifikace zboží- kódování, dekódování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6154" name="Picture 13" descr="j023171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9275"/>
            <a:ext cx="2952750" cy="280828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Line 14"/>
          <p:cNvSpPr>
            <a:spLocks noChangeShapeType="1"/>
          </p:cNvSpPr>
          <p:nvPr/>
        </p:nvSpPr>
        <p:spPr bwMode="auto">
          <a:xfrm flipV="1">
            <a:off x="6672263" y="908050"/>
            <a:ext cx="647700" cy="1296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6672263" y="2205039"/>
            <a:ext cx="647700" cy="50323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4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394595" y="758113"/>
            <a:ext cx="6048375" cy="5032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kódů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34518" y="1546225"/>
            <a:ext cx="10328223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cs-CZ" sz="2000" b="1" dirty="0"/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60. léta </a:t>
            </a:r>
            <a:r>
              <a:rPr lang="cs-CZ" altLang="cs-CZ" sz="2800" b="1" dirty="0">
                <a:solidFill>
                  <a:srgbClr val="008080"/>
                </a:solidFill>
              </a:rPr>
              <a:t>- první pokusy využití čárového kódu v USA</a:t>
            </a:r>
            <a:r>
              <a:rPr lang="cs-CZ" altLang="cs-CZ" sz="2800" dirty="0">
                <a:solidFill>
                  <a:srgbClr val="008080"/>
                </a:solidFill>
              </a:rPr>
              <a:t> </a:t>
            </a:r>
            <a:r>
              <a:rPr lang="cs-CZ" altLang="cs-CZ" sz="2800" b="1" dirty="0">
                <a:solidFill>
                  <a:srgbClr val="008080"/>
                </a:solidFill>
              </a:rPr>
              <a:t>v</a:t>
            </a:r>
            <a:r>
              <a:rPr lang="cs-CZ" altLang="cs-CZ" sz="2800" dirty="0">
                <a:solidFill>
                  <a:srgbClr val="008080"/>
                </a:solidFill>
              </a:rPr>
              <a:t> </a:t>
            </a:r>
            <a:r>
              <a:rPr lang="cs-CZ" altLang="cs-CZ" sz="2800" b="1" dirty="0">
                <a:solidFill>
                  <a:srgbClr val="008080"/>
                </a:solidFill>
              </a:rPr>
              <a:t>potravinářském obchodě v supermarketech. Byl vytvořen kód UPC (Universal </a:t>
            </a:r>
            <a:r>
              <a:rPr lang="cs-CZ" altLang="cs-CZ" sz="2800" b="1" dirty="0" err="1">
                <a:solidFill>
                  <a:srgbClr val="008080"/>
                </a:solidFill>
              </a:rPr>
              <a:t>Product</a:t>
            </a:r>
            <a:r>
              <a:rPr lang="cs-CZ" altLang="cs-CZ" sz="2800" b="1" dirty="0">
                <a:solidFill>
                  <a:srgbClr val="008080"/>
                </a:solidFill>
              </a:rPr>
              <a:t> Cod, 1973, USA, Kanada).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Kód UPC </a:t>
            </a:r>
            <a:r>
              <a:rPr lang="cs-CZ" altLang="cs-CZ" sz="2800" b="1" dirty="0">
                <a:solidFill>
                  <a:srgbClr val="008080"/>
                </a:solidFill>
              </a:rPr>
              <a:t>- základ tvorby čárového </a:t>
            </a:r>
            <a:r>
              <a:rPr lang="cs-CZ" altLang="cs-CZ" sz="2800" b="1" dirty="0">
                <a:solidFill>
                  <a:srgbClr val="FF0000"/>
                </a:solidFill>
              </a:rPr>
              <a:t>kódu EAN </a:t>
            </a:r>
            <a:r>
              <a:rPr lang="cs-CZ" altLang="cs-CZ" sz="2800" b="1" dirty="0">
                <a:solidFill>
                  <a:srgbClr val="008080"/>
                </a:solidFill>
              </a:rPr>
              <a:t>(</a:t>
            </a:r>
            <a:r>
              <a:rPr lang="cs-CZ" altLang="cs-CZ" sz="2800" b="1" dirty="0" err="1">
                <a:solidFill>
                  <a:srgbClr val="008080"/>
                </a:solidFill>
              </a:rPr>
              <a:t>European</a:t>
            </a: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  <a:r>
              <a:rPr lang="cs-CZ" altLang="cs-CZ" sz="2800" b="1" dirty="0" err="1">
                <a:solidFill>
                  <a:srgbClr val="008080"/>
                </a:solidFill>
              </a:rPr>
              <a:t>Article</a:t>
            </a: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  <a:r>
              <a:rPr lang="cs-CZ" altLang="cs-CZ" sz="2800" b="1" dirty="0" err="1">
                <a:solidFill>
                  <a:srgbClr val="008080"/>
                </a:solidFill>
              </a:rPr>
              <a:t>Number</a:t>
            </a:r>
            <a:r>
              <a:rPr lang="cs-CZ" altLang="cs-CZ" sz="2800" b="1" dirty="0">
                <a:solidFill>
                  <a:srgbClr val="008080"/>
                </a:solidFill>
              </a:rPr>
              <a:t>, 70. léta – pilotní projekt v OD </a:t>
            </a:r>
            <a:r>
              <a:rPr lang="cs-CZ" altLang="cs-CZ" sz="2800" b="1" dirty="0" err="1">
                <a:solidFill>
                  <a:srgbClr val="008080"/>
                </a:solidFill>
              </a:rPr>
              <a:t>Migros</a:t>
            </a:r>
            <a:r>
              <a:rPr lang="cs-CZ" altLang="cs-CZ" sz="2800" b="1" dirty="0">
                <a:solidFill>
                  <a:srgbClr val="008080"/>
                </a:solidFill>
              </a:rPr>
              <a:t> ve Švýcarsku, do roku 2006),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dnes – </a:t>
            </a:r>
            <a:r>
              <a:rPr lang="cs-CZ" altLang="cs-CZ" sz="2800" b="1" dirty="0">
                <a:solidFill>
                  <a:srgbClr val="FF0000"/>
                </a:solidFill>
              </a:rPr>
              <a:t>GS1 (GTIN)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8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Kódy pro speciální účely </a:t>
            </a:r>
            <a:r>
              <a:rPr lang="cs-CZ" altLang="cs-CZ" sz="2800" b="1" dirty="0">
                <a:solidFill>
                  <a:srgbClr val="008080"/>
                </a:solidFill>
              </a:rPr>
              <a:t>(krevní banky, přepravní doklady, knihovnictví atd.).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957192" y="61775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73" y="27589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57" y="4353459"/>
            <a:ext cx="2938462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57" y="838133"/>
            <a:ext cx="2938462" cy="276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570" y="4118509"/>
            <a:ext cx="2833687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0" y="852489"/>
            <a:ext cx="30241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4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5" y="358487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Rozvoj kódu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049311" y="2085871"/>
            <a:ext cx="9619731" cy="3745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Rozvoj kódu: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-  Sdružení IANA - International </a:t>
            </a:r>
            <a:r>
              <a:rPr lang="cs-CZ" altLang="cs-CZ" sz="2400" b="1" dirty="0" err="1">
                <a:solidFill>
                  <a:srgbClr val="008080"/>
                </a:solidFill>
              </a:rPr>
              <a:t>Article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 err="1">
                <a:solidFill>
                  <a:srgbClr val="008080"/>
                </a:solidFill>
              </a:rPr>
              <a:t>Numbering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 err="1">
                <a:solidFill>
                  <a:srgbClr val="008080"/>
                </a:solidFill>
              </a:rPr>
              <a:t>Association</a:t>
            </a:r>
            <a:r>
              <a:rPr lang="cs-CZ" altLang="cs-CZ" sz="2400" b="1" dirty="0">
                <a:solidFill>
                  <a:srgbClr val="008080"/>
                </a:solidFill>
              </a:rPr>
              <a:t> EAN, EAN International) 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 současnosti </a:t>
            </a:r>
            <a:r>
              <a:rPr lang="cs-CZ" altLang="cs-CZ" sz="2400" b="1" i="1" dirty="0">
                <a:solidFill>
                  <a:srgbClr val="008080"/>
                </a:solidFill>
              </a:rPr>
              <a:t>GS1 International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Kód EAN může užívat každý stát zapojený do mezinárodního sdružení GS1 International.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Požadavek na kód: </a:t>
            </a:r>
            <a:r>
              <a:rPr lang="cs-CZ" altLang="cs-CZ" sz="2400" b="1" dirty="0">
                <a:solidFill>
                  <a:srgbClr val="008080"/>
                </a:solidFill>
              </a:rPr>
              <a:t>přesnost, čitelnost, </a:t>
            </a:r>
            <a:r>
              <a:rPr lang="cs-CZ" altLang="cs-CZ" sz="2400" b="1" dirty="0" err="1">
                <a:solidFill>
                  <a:srgbClr val="008080"/>
                </a:solidFill>
              </a:rPr>
              <a:t>zhotovitelnost</a:t>
            </a:r>
            <a:r>
              <a:rPr lang="cs-CZ" altLang="cs-CZ" sz="2400" b="1" dirty="0">
                <a:solidFill>
                  <a:srgbClr val="008080"/>
                </a:solidFill>
              </a:rPr>
              <a:t>, vhodná velikost k informacím.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941632" y="746278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84617" y="1989139"/>
            <a:ext cx="9635710" cy="403187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9.12. 2012 zemřel otec čárového kódu </a:t>
            </a:r>
            <a:r>
              <a:rPr lang="cs-CZ" altLang="cs-CZ" sz="2400" b="1" dirty="0">
                <a:solidFill>
                  <a:srgbClr val="FF0000"/>
                </a:solidFill>
              </a:rPr>
              <a:t>Joseph WOODLAND </a:t>
            </a:r>
            <a:r>
              <a:rPr lang="cs-CZ" altLang="cs-CZ" sz="2400" dirty="0"/>
              <a:t>ve věku 91 let. Spolutvůrci byli dva. Se svým spolužákem z univerzity ve Philadelphii </a:t>
            </a:r>
            <a:r>
              <a:rPr lang="cs-CZ" altLang="cs-CZ" sz="2400" dirty="0">
                <a:solidFill>
                  <a:srgbClr val="FF0000"/>
                </a:solidFill>
              </a:rPr>
              <a:t>Bernardem Silverem </a:t>
            </a:r>
            <a:r>
              <a:rPr lang="cs-CZ" altLang="cs-CZ" sz="2400" dirty="0"/>
              <a:t>přemýšleli již ve </a:t>
            </a:r>
            <a:r>
              <a:rPr lang="cs-CZ" altLang="cs-CZ" sz="2400" b="1" dirty="0">
                <a:solidFill>
                  <a:srgbClr val="FF0000"/>
                </a:solidFill>
              </a:rPr>
              <a:t>40. letech </a:t>
            </a:r>
            <a:r>
              <a:rPr lang="cs-CZ" altLang="cs-CZ" sz="2400" dirty="0"/>
              <a:t>minulého století, jak splnit zadání šéfa jednoho obchodního řetězce, jenž si přál urychlit prodej a urychlit fronty u pokladny. V roce </a:t>
            </a:r>
            <a:r>
              <a:rPr lang="cs-CZ" altLang="cs-CZ" sz="2400" b="1" dirty="0">
                <a:solidFill>
                  <a:srgbClr val="FF0000"/>
                </a:solidFill>
              </a:rPr>
              <a:t>1949</a:t>
            </a:r>
            <a:r>
              <a:rPr lang="cs-CZ" altLang="cs-CZ" sz="2400" dirty="0"/>
              <a:t> požádali patentový úřad o ochranu svého nápadu. Ten se netvářil příliš nadšeně a udělil ji až v roce </a:t>
            </a:r>
            <a:r>
              <a:rPr lang="cs-CZ" altLang="cs-CZ" sz="2400" b="1" dirty="0">
                <a:solidFill>
                  <a:srgbClr val="FF0000"/>
                </a:solidFill>
              </a:rPr>
              <a:t>1952.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000" dirty="0"/>
              <a:t>Blíže: https://technet.idnes.cz/vynalezce-carovy-kod-norman-joseph-woodland-fm6-/tec_technika.aspx?c=A121215_002013_tec_technika_pka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28484" y="823807"/>
            <a:ext cx="57800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Praxe: </a:t>
            </a:r>
            <a:r>
              <a:rPr lang="cs-CZ" altLang="cs-CZ" b="1" dirty="0"/>
              <a:t>Autor čárového kódu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21962" y="85986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433994" y="82380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647" y="1989138"/>
            <a:ext cx="10702976" cy="3570208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Pak se po objevu slehla země, protože v té době neexistovala laserová technologie  na přečtení kódu a objev byl prakticky k ničemu. Až </a:t>
            </a:r>
            <a:r>
              <a:rPr lang="cs-CZ" altLang="cs-CZ" sz="2400" dirty="0">
                <a:solidFill>
                  <a:srgbClr val="FF0000"/>
                </a:solidFill>
              </a:rPr>
              <a:t>v 60. letech minulého století </a:t>
            </a:r>
            <a:r>
              <a:rPr lang="cs-CZ" altLang="cs-CZ" sz="2400" dirty="0"/>
              <a:t>po něm sáhla společnost IBM, kde </a:t>
            </a:r>
            <a:r>
              <a:rPr lang="cs-CZ" altLang="cs-CZ" sz="2400" dirty="0" err="1"/>
              <a:t>Woodland</a:t>
            </a:r>
            <a:r>
              <a:rPr lang="cs-CZ" altLang="cs-CZ" sz="2400" dirty="0"/>
              <a:t> pracoval a systém snímání byl dokončen v podobě, jakou známe dnes.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Počet pípnutí čárového kódu dosahuje denně na celém světě dnes cca 5 miliard.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000" dirty="0"/>
              <a:t>Blíže: https://www.podnikatel.cz/clanky/nepouzivate-jeste-carove-kody-chyba-pomohou-vam-i-ve-vyhledavacich/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27338" y="650875"/>
            <a:ext cx="584369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Praxe: </a:t>
            </a:r>
            <a:r>
              <a:rPr lang="cs-CZ" altLang="cs-CZ" b="1" dirty="0">
                <a:solidFill>
                  <a:srgbClr val="008080"/>
                </a:solidFill>
              </a:rPr>
              <a:t>Další vývoj čárového kódu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056702" y="80311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9230736" y="75936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1970</Words>
  <Application>Microsoft Office PowerPoint</Application>
  <PresentationFormat>Širokoúhlá obrazovka</PresentationFormat>
  <Paragraphs>221</Paragraphs>
  <Slides>24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Využití čárových kódů k řízení obchodu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</vt:lpstr>
      <vt:lpstr>Prezentace aplikace PowerPoint</vt:lpstr>
      <vt:lpstr>Směry dalšího rozvoje a využití čárového kódu </vt:lpstr>
      <vt:lpstr>Případová studie – automatizované prodejny, fungování prodejny (ukázka ze SO 2022)</vt:lpstr>
      <vt:lpstr>Digitalizace obchodu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191</cp:revision>
  <dcterms:created xsi:type="dcterms:W3CDTF">2016-11-25T20:36:16Z</dcterms:created>
  <dcterms:modified xsi:type="dcterms:W3CDTF">2022-04-16T10:25:50Z</dcterms:modified>
</cp:coreProperties>
</file>