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256" r:id="rId2"/>
    <p:sldId id="350" r:id="rId3"/>
    <p:sldId id="351" r:id="rId4"/>
    <p:sldId id="352" r:id="rId5"/>
    <p:sldId id="353" r:id="rId6"/>
    <p:sldId id="354" r:id="rId7"/>
    <p:sldId id="355" r:id="rId8"/>
    <p:sldId id="356" r:id="rId9"/>
    <p:sldId id="357" r:id="rId10"/>
    <p:sldId id="358" r:id="rId11"/>
    <p:sldId id="359" r:id="rId12"/>
    <p:sldId id="361" r:id="rId13"/>
    <p:sldId id="362" r:id="rId14"/>
    <p:sldId id="338" r:id="rId15"/>
    <p:sldId id="339" r:id="rId16"/>
    <p:sldId id="340" r:id="rId17"/>
    <p:sldId id="341" r:id="rId18"/>
    <p:sldId id="342" r:id="rId19"/>
    <p:sldId id="344" r:id="rId20"/>
    <p:sldId id="345" r:id="rId21"/>
    <p:sldId id="346" r:id="rId22"/>
    <p:sldId id="347" r:id="rId23"/>
    <p:sldId id="364" r:id="rId24"/>
    <p:sldId id="365" r:id="rId25"/>
    <p:sldId id="366" r:id="rId26"/>
    <p:sldId id="367" r:id="rId27"/>
    <p:sldId id="368" r:id="rId28"/>
    <p:sldId id="369" r:id="rId29"/>
    <p:sldId id="370" r:id="rId30"/>
    <p:sldId id="371" r:id="rId31"/>
    <p:sldId id="372" r:id="rId32"/>
    <p:sldId id="373" r:id="rId33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68" autoAdjust="0"/>
    <p:restoredTop sz="94660"/>
  </p:normalViewPr>
  <p:slideViewPr>
    <p:cSldViewPr>
      <p:cViewPr varScale="1">
        <p:scale>
          <a:sx n="81" d="100"/>
          <a:sy n="81" d="100"/>
        </p:scale>
        <p:origin x="800" y="6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pPr/>
              <a:t>22.09.2020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 smtClean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  <a:endParaRPr lang="cs-CZ" sz="2400" dirty="0">
              <a:solidFill>
                <a:srgbClr val="981E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 smtClean="0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 smtClean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699542"/>
            <a:ext cx="5112568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Systémy včasného varování</a:t>
            </a: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3219822"/>
            <a:ext cx="3888432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Krizový management</a:t>
            </a:r>
          </a:p>
          <a:p>
            <a:pPr marL="0" indent="0" algn="r">
              <a:buNone/>
            </a:pPr>
            <a:r>
              <a:rPr lang="cs-CZ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cs-CZ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přednáška</a:t>
            </a:r>
            <a:endParaRPr lang="cs-CZ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588224" y="3723878"/>
            <a:ext cx="2384047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9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Šárka Zapletalová, Ph.D.</a:t>
            </a:r>
          </a:p>
          <a:p>
            <a:pPr algn="r"/>
            <a:r>
              <a:rPr lang="cs-CZ" altLang="cs-CZ" sz="9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Katedra Podnikové ekonomiky a managementu</a:t>
            </a:r>
            <a:endParaRPr lang="cs-CZ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843558"/>
            <a:ext cx="7565342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None/>
            </a:pPr>
            <a:r>
              <a:rPr lang="cs-CZ" sz="2000" dirty="0"/>
              <a:t>Z´= 0,717*X</a:t>
            </a:r>
            <a:r>
              <a:rPr lang="cs-CZ" sz="1400" dirty="0"/>
              <a:t>1</a:t>
            </a:r>
            <a:r>
              <a:rPr lang="cs-CZ" sz="2000" dirty="0"/>
              <a:t> +0,847*X</a:t>
            </a:r>
            <a:r>
              <a:rPr lang="cs-CZ" sz="1400" dirty="0"/>
              <a:t>2</a:t>
            </a:r>
            <a:r>
              <a:rPr lang="cs-CZ" sz="2000" dirty="0"/>
              <a:t>+3,107*X</a:t>
            </a:r>
            <a:r>
              <a:rPr lang="cs-CZ" sz="1400" dirty="0"/>
              <a:t>3</a:t>
            </a:r>
            <a:r>
              <a:rPr lang="cs-CZ" sz="2000" dirty="0"/>
              <a:t>+0,42*X</a:t>
            </a:r>
            <a:r>
              <a:rPr lang="cs-CZ" sz="1400" dirty="0"/>
              <a:t>4</a:t>
            </a:r>
            <a:r>
              <a:rPr lang="cs-CZ" sz="2000" dirty="0"/>
              <a:t>+0,998*X</a:t>
            </a:r>
            <a:r>
              <a:rPr lang="cs-CZ" sz="1400" dirty="0"/>
              <a:t>5</a:t>
            </a:r>
            <a:endParaRPr lang="cs-CZ" sz="2000" dirty="0"/>
          </a:p>
          <a:p>
            <a:pPr>
              <a:buNone/>
            </a:pPr>
            <a:endParaRPr lang="cs-CZ" sz="2400" dirty="0"/>
          </a:p>
          <a:p>
            <a:pPr>
              <a:buNone/>
            </a:pPr>
            <a:r>
              <a:rPr lang="cs-CZ" sz="1800" dirty="0"/>
              <a:t>X</a:t>
            </a:r>
            <a:r>
              <a:rPr lang="cs-CZ" sz="1200" dirty="0"/>
              <a:t>1</a:t>
            </a:r>
            <a:r>
              <a:rPr lang="cs-CZ" sz="1800" dirty="0"/>
              <a:t> – čistý pracovní kapitál/celková aktiva</a:t>
            </a:r>
          </a:p>
          <a:p>
            <a:pPr>
              <a:buNone/>
            </a:pPr>
            <a:r>
              <a:rPr lang="cs-CZ" sz="1800" dirty="0"/>
              <a:t>X</a:t>
            </a:r>
            <a:r>
              <a:rPr lang="cs-CZ" sz="1200" dirty="0"/>
              <a:t>2</a:t>
            </a:r>
            <a:r>
              <a:rPr lang="cs-CZ" sz="1800" dirty="0"/>
              <a:t> – zadržený zisk/celková aktiva</a:t>
            </a:r>
          </a:p>
          <a:p>
            <a:pPr>
              <a:buNone/>
            </a:pPr>
            <a:r>
              <a:rPr lang="cs-CZ" sz="1800" dirty="0"/>
              <a:t>X</a:t>
            </a:r>
            <a:r>
              <a:rPr lang="cs-CZ" sz="1200" dirty="0"/>
              <a:t>3</a:t>
            </a:r>
            <a:r>
              <a:rPr lang="cs-CZ" sz="1800" dirty="0"/>
              <a:t> – zisk před zdaněním a úroky EBIT/celková aktiva</a:t>
            </a:r>
          </a:p>
          <a:p>
            <a:pPr>
              <a:buNone/>
            </a:pPr>
            <a:r>
              <a:rPr lang="cs-CZ" sz="1800" i="1" dirty="0"/>
              <a:t>X</a:t>
            </a:r>
            <a:r>
              <a:rPr lang="cs-CZ" sz="1200" i="1" dirty="0"/>
              <a:t>4</a:t>
            </a:r>
            <a:r>
              <a:rPr lang="cs-CZ" sz="1800" i="1" dirty="0"/>
              <a:t> – základní kapitál/celkové dluhy</a:t>
            </a:r>
          </a:p>
          <a:p>
            <a:pPr>
              <a:buNone/>
            </a:pPr>
            <a:r>
              <a:rPr lang="cs-CZ" sz="1800" dirty="0"/>
              <a:t>X</a:t>
            </a:r>
            <a:r>
              <a:rPr lang="cs-CZ" sz="1200" dirty="0"/>
              <a:t>5</a:t>
            </a:r>
            <a:r>
              <a:rPr lang="cs-CZ" sz="1800" dirty="0"/>
              <a:t> – tržby/celková aktiva</a:t>
            </a:r>
          </a:p>
          <a:p>
            <a:pPr>
              <a:buNone/>
            </a:pPr>
            <a:endParaRPr lang="cs-CZ" sz="1800" dirty="0"/>
          </a:p>
          <a:p>
            <a:pPr>
              <a:buNone/>
            </a:pPr>
            <a:r>
              <a:rPr lang="cs-CZ" sz="1800" dirty="0"/>
              <a:t>Z </a:t>
            </a:r>
            <a:r>
              <a:rPr lang="en-US" sz="1800" dirty="0"/>
              <a:t>&gt; 2,9</a:t>
            </a:r>
            <a:r>
              <a:rPr lang="cs-CZ" sz="1800" dirty="0"/>
              <a:t> ................pásmo prosperity</a:t>
            </a:r>
            <a:endParaRPr lang="en-US" sz="1800" dirty="0"/>
          </a:p>
          <a:p>
            <a:pPr>
              <a:buNone/>
            </a:pPr>
            <a:r>
              <a:rPr lang="en-US" sz="1800" dirty="0"/>
              <a:t>1,</a:t>
            </a:r>
            <a:r>
              <a:rPr lang="cs-CZ" sz="1800" dirty="0"/>
              <a:t>2</a:t>
            </a:r>
            <a:r>
              <a:rPr lang="en-US" sz="1800" dirty="0"/>
              <a:t> &lt; Z &lt; 2,9</a:t>
            </a:r>
            <a:r>
              <a:rPr lang="cs-CZ" sz="1800" dirty="0"/>
              <a:t>........pásmo zvané šedá zóna</a:t>
            </a:r>
            <a:endParaRPr lang="en-US" sz="1800" dirty="0"/>
          </a:p>
          <a:p>
            <a:pPr>
              <a:buNone/>
            </a:pPr>
            <a:r>
              <a:rPr lang="en-US" sz="1800" dirty="0"/>
              <a:t>Z &lt; 1,</a:t>
            </a:r>
            <a:r>
              <a:rPr lang="cs-CZ" sz="1800" dirty="0"/>
              <a:t>2.................pásmo bankrotu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/>
              <a:t>Model ZETA – „pro s.r.o.“</a:t>
            </a:r>
          </a:p>
        </p:txBody>
      </p:sp>
    </p:spTree>
    <p:extLst>
      <p:ext uri="{BB962C8B-B14F-4D97-AF65-F5344CB8AC3E}">
        <p14:creationId xmlns:p14="http://schemas.microsoft.com/office/powerpoint/2010/main" val="2745795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37817" y="915566"/>
            <a:ext cx="7565342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None/>
            </a:pPr>
            <a:r>
              <a:rPr lang="cs-CZ" sz="2000" dirty="0"/>
              <a:t>Z´´= 6,56*X</a:t>
            </a:r>
            <a:r>
              <a:rPr lang="cs-CZ" sz="1400" dirty="0"/>
              <a:t>1</a:t>
            </a:r>
            <a:r>
              <a:rPr lang="cs-CZ" sz="2000" dirty="0"/>
              <a:t> +3,26*X</a:t>
            </a:r>
            <a:r>
              <a:rPr lang="cs-CZ" sz="1400" dirty="0"/>
              <a:t>2</a:t>
            </a:r>
            <a:r>
              <a:rPr lang="cs-CZ" sz="2000" dirty="0"/>
              <a:t>+6,72*X</a:t>
            </a:r>
            <a:r>
              <a:rPr lang="cs-CZ" sz="1400" dirty="0"/>
              <a:t>3</a:t>
            </a:r>
            <a:r>
              <a:rPr lang="cs-CZ" sz="2000" dirty="0"/>
              <a:t>+1,05*X</a:t>
            </a:r>
            <a:r>
              <a:rPr lang="cs-CZ" sz="1400" dirty="0"/>
              <a:t>4</a:t>
            </a:r>
            <a:endParaRPr lang="cs-CZ" sz="2000" dirty="0"/>
          </a:p>
          <a:p>
            <a:pPr>
              <a:buNone/>
            </a:pPr>
            <a:endParaRPr lang="cs-CZ" sz="2400" dirty="0"/>
          </a:p>
          <a:p>
            <a:pPr>
              <a:buNone/>
            </a:pPr>
            <a:r>
              <a:rPr lang="cs-CZ" sz="1800" dirty="0"/>
              <a:t>X</a:t>
            </a:r>
            <a:r>
              <a:rPr lang="cs-CZ" sz="1200" dirty="0"/>
              <a:t>1</a:t>
            </a:r>
            <a:r>
              <a:rPr lang="cs-CZ" sz="1800" dirty="0"/>
              <a:t> – čistý pracovní kapitál/celková aktiva</a:t>
            </a:r>
          </a:p>
          <a:p>
            <a:pPr>
              <a:buNone/>
            </a:pPr>
            <a:r>
              <a:rPr lang="cs-CZ" sz="1800" dirty="0"/>
              <a:t>X</a:t>
            </a:r>
            <a:r>
              <a:rPr lang="cs-CZ" sz="1200" dirty="0"/>
              <a:t>2</a:t>
            </a:r>
            <a:r>
              <a:rPr lang="cs-CZ" sz="1800" dirty="0"/>
              <a:t> – zadržený zisk/celková aktiva</a:t>
            </a:r>
          </a:p>
          <a:p>
            <a:pPr>
              <a:buNone/>
            </a:pPr>
            <a:r>
              <a:rPr lang="cs-CZ" sz="1800" dirty="0"/>
              <a:t>X</a:t>
            </a:r>
            <a:r>
              <a:rPr lang="cs-CZ" sz="1200" dirty="0"/>
              <a:t>3</a:t>
            </a:r>
            <a:r>
              <a:rPr lang="cs-CZ" sz="1800" dirty="0"/>
              <a:t> – zisk před zdaněním a úroky EBIT/celková aktiva</a:t>
            </a:r>
          </a:p>
          <a:p>
            <a:pPr>
              <a:buNone/>
            </a:pPr>
            <a:r>
              <a:rPr lang="cs-CZ" sz="1800" dirty="0"/>
              <a:t>X</a:t>
            </a:r>
            <a:r>
              <a:rPr lang="cs-CZ" sz="1200" dirty="0"/>
              <a:t>4</a:t>
            </a:r>
            <a:r>
              <a:rPr lang="cs-CZ" sz="1800" dirty="0"/>
              <a:t> – základní kapitál/celkové dluhy</a:t>
            </a:r>
          </a:p>
          <a:p>
            <a:pPr>
              <a:buNone/>
            </a:pPr>
            <a:endParaRPr lang="cs-CZ" sz="1800" dirty="0"/>
          </a:p>
          <a:p>
            <a:pPr>
              <a:buNone/>
            </a:pPr>
            <a:r>
              <a:rPr lang="cs-CZ" sz="1800" dirty="0"/>
              <a:t>Z </a:t>
            </a:r>
            <a:r>
              <a:rPr lang="en-US" sz="1800" dirty="0"/>
              <a:t>&gt; 2,</a:t>
            </a:r>
            <a:r>
              <a:rPr lang="cs-CZ" sz="1800" dirty="0"/>
              <a:t>6 ................pásmo prosperity</a:t>
            </a:r>
            <a:endParaRPr lang="en-US" sz="1800" dirty="0"/>
          </a:p>
          <a:p>
            <a:pPr>
              <a:buNone/>
            </a:pPr>
            <a:r>
              <a:rPr lang="en-US" sz="1800" dirty="0"/>
              <a:t>1,</a:t>
            </a:r>
            <a:r>
              <a:rPr lang="cs-CZ" sz="1800" dirty="0"/>
              <a:t>1</a:t>
            </a:r>
            <a:r>
              <a:rPr lang="en-US" sz="1800" dirty="0"/>
              <a:t> &lt; Z &lt; 2,</a:t>
            </a:r>
            <a:r>
              <a:rPr lang="cs-CZ" sz="1800" dirty="0"/>
              <a:t>6........pásmo zvané šedá zóna</a:t>
            </a:r>
            <a:endParaRPr lang="en-US" sz="1800" dirty="0"/>
          </a:p>
          <a:p>
            <a:pPr>
              <a:buNone/>
            </a:pPr>
            <a:r>
              <a:rPr lang="en-US" sz="1800" dirty="0"/>
              <a:t>Z &lt; 1,</a:t>
            </a:r>
            <a:r>
              <a:rPr lang="cs-CZ" sz="1800" dirty="0"/>
              <a:t>1.................pásmo bankrotu</a:t>
            </a:r>
          </a:p>
          <a:p>
            <a:pPr algn="just"/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19" y="195486"/>
            <a:ext cx="7537939" cy="507703"/>
          </a:xfrm>
        </p:spPr>
        <p:txBody>
          <a:bodyPr/>
          <a:lstStyle/>
          <a:p>
            <a:r>
              <a:rPr lang="cs-CZ" sz="2000" dirty="0"/>
              <a:t>Model pro nevýrobní, obchodní a začínající podniky v tržním prostředí</a:t>
            </a:r>
          </a:p>
        </p:txBody>
      </p:sp>
    </p:spTree>
    <p:extLst>
      <p:ext uri="{BB962C8B-B14F-4D97-AF65-F5344CB8AC3E}">
        <p14:creationId xmlns:p14="http://schemas.microsoft.com/office/powerpoint/2010/main" val="517870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107504" y="843558"/>
            <a:ext cx="7560840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None/>
            </a:pPr>
            <a:r>
              <a:rPr lang="cs-CZ" sz="1800" dirty="0"/>
              <a:t>Z = 1,2</a:t>
            </a:r>
            <a:r>
              <a:rPr lang="cs-CZ" sz="1200" dirty="0"/>
              <a:t>*</a:t>
            </a:r>
            <a:r>
              <a:rPr lang="cs-CZ" sz="1800" dirty="0"/>
              <a:t>X</a:t>
            </a:r>
            <a:r>
              <a:rPr lang="cs-CZ" sz="1050" dirty="0"/>
              <a:t>1 </a:t>
            </a:r>
            <a:r>
              <a:rPr lang="cs-CZ" sz="1800" dirty="0"/>
              <a:t>+1,4</a:t>
            </a:r>
            <a:r>
              <a:rPr lang="cs-CZ" sz="1400" dirty="0"/>
              <a:t>*</a:t>
            </a:r>
            <a:r>
              <a:rPr lang="cs-CZ" sz="1800" dirty="0"/>
              <a:t>X</a:t>
            </a:r>
            <a:r>
              <a:rPr lang="cs-CZ" sz="1100" dirty="0"/>
              <a:t>2</a:t>
            </a:r>
            <a:r>
              <a:rPr lang="cs-CZ" sz="1800" dirty="0"/>
              <a:t>+3,3</a:t>
            </a:r>
            <a:r>
              <a:rPr lang="cs-CZ" sz="1400" dirty="0"/>
              <a:t>*</a:t>
            </a:r>
            <a:r>
              <a:rPr lang="cs-CZ" sz="1800" dirty="0"/>
              <a:t>X</a:t>
            </a:r>
            <a:r>
              <a:rPr lang="cs-CZ" sz="1100" dirty="0"/>
              <a:t>3</a:t>
            </a:r>
            <a:r>
              <a:rPr lang="cs-CZ" sz="1800" dirty="0"/>
              <a:t>+0,6</a:t>
            </a:r>
            <a:r>
              <a:rPr lang="cs-CZ" sz="1400" dirty="0"/>
              <a:t>*</a:t>
            </a:r>
            <a:r>
              <a:rPr lang="cs-CZ" sz="1800" dirty="0"/>
              <a:t>X</a:t>
            </a:r>
            <a:r>
              <a:rPr lang="cs-CZ" sz="1100" dirty="0"/>
              <a:t>4</a:t>
            </a:r>
            <a:r>
              <a:rPr lang="cs-CZ" sz="1800" dirty="0"/>
              <a:t>+1,0</a:t>
            </a:r>
            <a:r>
              <a:rPr lang="cs-CZ" sz="1400" dirty="0"/>
              <a:t>*</a:t>
            </a:r>
            <a:r>
              <a:rPr lang="cs-CZ" sz="1800" dirty="0"/>
              <a:t>X</a:t>
            </a:r>
            <a:r>
              <a:rPr lang="cs-CZ" sz="1100" dirty="0"/>
              <a:t>5</a:t>
            </a:r>
            <a:r>
              <a:rPr lang="cs-CZ" sz="1800" dirty="0"/>
              <a:t>+1,0*X</a:t>
            </a:r>
            <a:r>
              <a:rPr lang="cs-CZ" sz="1200" dirty="0"/>
              <a:t>6</a:t>
            </a:r>
            <a:endParaRPr lang="cs-CZ" sz="1100" dirty="0"/>
          </a:p>
          <a:p>
            <a:pPr>
              <a:buNone/>
            </a:pPr>
            <a:endParaRPr lang="cs-CZ" sz="1800" dirty="0"/>
          </a:p>
          <a:p>
            <a:pPr>
              <a:buNone/>
            </a:pPr>
            <a:r>
              <a:rPr lang="cs-CZ" sz="1400" dirty="0"/>
              <a:t>X</a:t>
            </a:r>
            <a:r>
              <a:rPr lang="cs-CZ" sz="1050" dirty="0"/>
              <a:t>1</a:t>
            </a:r>
            <a:r>
              <a:rPr lang="cs-CZ" sz="1400" dirty="0"/>
              <a:t> – čistý pracovní kapitál/celková aktiva</a:t>
            </a:r>
          </a:p>
          <a:p>
            <a:pPr>
              <a:buNone/>
            </a:pPr>
            <a:r>
              <a:rPr lang="cs-CZ" sz="1400" dirty="0"/>
              <a:t>X</a:t>
            </a:r>
            <a:r>
              <a:rPr lang="cs-CZ" sz="1050" dirty="0"/>
              <a:t>2</a:t>
            </a:r>
            <a:r>
              <a:rPr lang="cs-CZ" sz="1400" dirty="0"/>
              <a:t> – zadržený zisk/celková aktiva</a:t>
            </a:r>
          </a:p>
          <a:p>
            <a:pPr>
              <a:buNone/>
            </a:pPr>
            <a:r>
              <a:rPr lang="cs-CZ" sz="1400" dirty="0"/>
              <a:t>X</a:t>
            </a:r>
            <a:r>
              <a:rPr lang="cs-CZ" sz="1050" dirty="0"/>
              <a:t>3</a:t>
            </a:r>
            <a:r>
              <a:rPr lang="cs-CZ" sz="1400" dirty="0"/>
              <a:t> – zisk před zdaněním a úroky EBIT/celková aktiva</a:t>
            </a:r>
          </a:p>
          <a:p>
            <a:pPr>
              <a:buNone/>
            </a:pPr>
            <a:r>
              <a:rPr lang="cs-CZ" sz="1400" dirty="0"/>
              <a:t>X</a:t>
            </a:r>
            <a:r>
              <a:rPr lang="cs-CZ" sz="1050" dirty="0"/>
              <a:t>4</a:t>
            </a:r>
            <a:r>
              <a:rPr lang="cs-CZ" sz="1400" dirty="0"/>
              <a:t> – tržní cena vlastního kapitálu/účetní hodnota celkových dluhů</a:t>
            </a:r>
          </a:p>
          <a:p>
            <a:pPr>
              <a:buNone/>
            </a:pPr>
            <a:r>
              <a:rPr lang="cs-CZ" sz="1400" dirty="0"/>
              <a:t>X</a:t>
            </a:r>
            <a:r>
              <a:rPr lang="cs-CZ" sz="1050" dirty="0"/>
              <a:t>5</a:t>
            </a:r>
            <a:r>
              <a:rPr lang="cs-CZ" sz="1400" dirty="0"/>
              <a:t> – tržby/celková aktiva</a:t>
            </a:r>
          </a:p>
          <a:p>
            <a:pPr>
              <a:buNone/>
            </a:pPr>
            <a:r>
              <a:rPr lang="cs-CZ" sz="1400" dirty="0"/>
              <a:t>X</a:t>
            </a:r>
            <a:r>
              <a:rPr lang="cs-CZ" sz="1050" dirty="0"/>
              <a:t>6</a:t>
            </a:r>
            <a:r>
              <a:rPr lang="cs-CZ" sz="1400" dirty="0"/>
              <a:t> – závazky po lhůtě splatnosti/výnosy</a:t>
            </a:r>
          </a:p>
          <a:p>
            <a:pPr>
              <a:buNone/>
            </a:pPr>
            <a:endParaRPr lang="cs-CZ" sz="1400" dirty="0"/>
          </a:p>
          <a:p>
            <a:pPr>
              <a:buNone/>
            </a:pPr>
            <a:r>
              <a:rPr lang="cs-CZ" sz="1400" dirty="0"/>
              <a:t>Z </a:t>
            </a:r>
            <a:r>
              <a:rPr lang="en-US" sz="1400" dirty="0"/>
              <a:t>&gt; 2,99</a:t>
            </a:r>
            <a:r>
              <a:rPr lang="cs-CZ" sz="1400" dirty="0"/>
              <a:t> ................pásmo prosperity</a:t>
            </a:r>
            <a:endParaRPr lang="en-US" sz="1400" dirty="0"/>
          </a:p>
          <a:p>
            <a:pPr>
              <a:buNone/>
            </a:pPr>
            <a:r>
              <a:rPr lang="en-US" sz="1400" dirty="0"/>
              <a:t>1,81 &lt; Z &lt; 2,99</a:t>
            </a:r>
            <a:r>
              <a:rPr lang="cs-CZ" sz="1400" dirty="0"/>
              <a:t>......pásmo zvané šedá zóna</a:t>
            </a:r>
            <a:endParaRPr lang="en-US" sz="1400" dirty="0"/>
          </a:p>
          <a:p>
            <a:pPr>
              <a:buNone/>
            </a:pPr>
            <a:r>
              <a:rPr lang="en-US" sz="1400" dirty="0"/>
              <a:t>Z &lt; 1,81</a:t>
            </a:r>
            <a:r>
              <a:rPr lang="cs-CZ" sz="1400" dirty="0"/>
              <a:t>.................pásmo bankrotu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7488832" cy="507703"/>
          </a:xfrm>
        </p:spPr>
        <p:txBody>
          <a:bodyPr/>
          <a:lstStyle/>
          <a:p>
            <a:r>
              <a:rPr lang="cs-CZ" sz="2000" dirty="0"/>
              <a:t>Model pro podmínky české </a:t>
            </a:r>
            <a:r>
              <a:rPr lang="cs-CZ" sz="2000" dirty="0" err="1"/>
              <a:t>eknomiky</a:t>
            </a:r>
            <a:r>
              <a:rPr lang="cs-CZ" sz="2000" dirty="0"/>
              <a:t> (manželé </a:t>
            </a:r>
            <a:r>
              <a:rPr lang="cs-CZ" sz="2000" dirty="0" err="1"/>
              <a:t>Neumaierovi</a:t>
            </a:r>
            <a:r>
              <a:rPr lang="cs-CZ" sz="20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769014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107504" y="843558"/>
            <a:ext cx="7560840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800" dirty="0"/>
              <a:t>Varianta Altmanova modelu</a:t>
            </a:r>
          </a:p>
          <a:p>
            <a:r>
              <a:rPr lang="cs-CZ" sz="1800" dirty="0"/>
              <a:t>Musí dosahovat kladné hodnoty</a:t>
            </a:r>
          </a:p>
          <a:p>
            <a:r>
              <a:rPr lang="cs-CZ" sz="1800" dirty="0"/>
              <a:t>Britské </a:t>
            </a:r>
            <a:r>
              <a:rPr lang="cs-CZ" sz="1800" dirty="0" err="1"/>
              <a:t>společnsti</a:t>
            </a:r>
            <a:endParaRPr lang="cs-CZ" sz="1800" dirty="0"/>
          </a:p>
          <a:p>
            <a:pPr>
              <a:buNone/>
            </a:pPr>
            <a:endParaRPr lang="cs-CZ" sz="1800" dirty="0"/>
          </a:p>
          <a:p>
            <a:pPr>
              <a:buNone/>
            </a:pPr>
            <a:r>
              <a:rPr lang="cs-CZ" sz="1800" dirty="0"/>
              <a:t>Z</a:t>
            </a:r>
            <a:r>
              <a:rPr lang="cs-CZ" sz="1400" dirty="0"/>
              <a:t>T</a:t>
            </a:r>
            <a:r>
              <a:rPr lang="cs-CZ" sz="1800" dirty="0"/>
              <a:t>= 0,53</a:t>
            </a:r>
            <a:r>
              <a:rPr lang="cs-CZ" sz="1600" dirty="0"/>
              <a:t>*</a:t>
            </a:r>
            <a:r>
              <a:rPr lang="cs-CZ" sz="1800" dirty="0"/>
              <a:t>A</a:t>
            </a:r>
            <a:r>
              <a:rPr lang="cs-CZ" sz="1200" dirty="0"/>
              <a:t> </a:t>
            </a:r>
            <a:r>
              <a:rPr lang="cs-CZ" sz="2400" dirty="0"/>
              <a:t>+0,13</a:t>
            </a:r>
            <a:r>
              <a:rPr lang="cs-CZ" sz="1800" dirty="0"/>
              <a:t>*</a:t>
            </a:r>
            <a:r>
              <a:rPr lang="cs-CZ" sz="2400" dirty="0"/>
              <a:t>B+0,18</a:t>
            </a:r>
            <a:r>
              <a:rPr lang="cs-CZ" sz="1800" dirty="0"/>
              <a:t>*</a:t>
            </a:r>
            <a:r>
              <a:rPr lang="cs-CZ" sz="2400" dirty="0"/>
              <a:t>C+0,16</a:t>
            </a:r>
            <a:r>
              <a:rPr lang="cs-CZ" sz="1800" dirty="0"/>
              <a:t>*</a:t>
            </a:r>
            <a:r>
              <a:rPr lang="cs-CZ" sz="2400" dirty="0"/>
              <a:t>D</a:t>
            </a:r>
            <a:endParaRPr lang="cs-CZ" sz="1400" dirty="0"/>
          </a:p>
          <a:p>
            <a:pPr>
              <a:buNone/>
            </a:pPr>
            <a:endParaRPr lang="cs-CZ" sz="2400" dirty="0"/>
          </a:p>
          <a:p>
            <a:pPr>
              <a:buNone/>
            </a:pPr>
            <a:r>
              <a:rPr lang="cs-CZ" sz="1800" dirty="0"/>
              <a:t>A – zisk před zdaněním/krátkodobé závazky (ziskovost)</a:t>
            </a:r>
          </a:p>
          <a:p>
            <a:pPr>
              <a:buNone/>
            </a:pPr>
            <a:r>
              <a:rPr lang="cs-CZ" sz="1800" dirty="0"/>
              <a:t>B – oběžná aktiva/cizí kapitál (pozice pracovního kapitálu)</a:t>
            </a:r>
          </a:p>
          <a:p>
            <a:pPr>
              <a:buNone/>
            </a:pPr>
            <a:r>
              <a:rPr lang="cs-CZ" sz="1800" dirty="0"/>
              <a:t>C – krátkodobé závazky/celková aktiva (finanční riziko)</a:t>
            </a:r>
          </a:p>
          <a:p>
            <a:pPr>
              <a:buNone/>
            </a:pPr>
            <a:r>
              <a:rPr lang="cs-CZ" sz="1800" dirty="0"/>
              <a:t>D – (finanční majetek – krátkodobé závazky)/(provozní náklady – odpisy) (likvidita)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7416824" cy="507703"/>
          </a:xfrm>
        </p:spPr>
        <p:txBody>
          <a:bodyPr/>
          <a:lstStyle/>
          <a:p>
            <a:r>
              <a:rPr lang="cs-CZ" dirty="0" err="1"/>
              <a:t>Tafflerův</a:t>
            </a:r>
            <a:r>
              <a:rPr lang="cs-CZ" dirty="0"/>
              <a:t> model</a:t>
            </a:r>
          </a:p>
        </p:txBody>
      </p:sp>
    </p:spTree>
    <p:extLst>
      <p:ext uri="{BB962C8B-B14F-4D97-AF65-F5344CB8AC3E}">
        <p14:creationId xmlns:p14="http://schemas.microsoft.com/office/powerpoint/2010/main" val="751208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03189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 dirty="0"/>
              <a:t>Posouzení finanční výkonnosti a důvěryhodnosti českých podniků, označení podle roku publikace nebo vzniku</a:t>
            </a:r>
          </a:p>
          <a:p>
            <a:pPr marL="109728" indent="0" algn="just">
              <a:buNone/>
            </a:pPr>
            <a:r>
              <a:rPr lang="cs-CZ" sz="1600" dirty="0" smtClean="0"/>
              <a:t>IN95 </a:t>
            </a:r>
            <a:r>
              <a:rPr lang="cs-CZ" sz="1600" dirty="0"/>
              <a:t>– index důvěryhodnosti (věřitelský/bankrotní index)</a:t>
            </a:r>
          </a:p>
          <a:p>
            <a:pPr marL="109728" indent="0" algn="just">
              <a:buNone/>
            </a:pPr>
            <a:r>
              <a:rPr lang="cs-CZ" sz="1600" b="1" dirty="0"/>
              <a:t>IN95 = V1</a:t>
            </a:r>
            <a:r>
              <a:rPr lang="en-US" sz="1600" b="1" dirty="0"/>
              <a:t>*A+V2*B+V3*C+V4*D+V5*E-V6*F</a:t>
            </a:r>
          </a:p>
          <a:p>
            <a:pPr algn="just"/>
            <a:r>
              <a:rPr lang="en-US" sz="1600" dirty="0"/>
              <a:t>A</a:t>
            </a:r>
            <a:r>
              <a:rPr lang="cs-CZ" sz="1600" dirty="0"/>
              <a:t> – aktiva/cizí kapitál…</a:t>
            </a:r>
            <a:r>
              <a:rPr lang="cs-CZ" sz="1600" i="1" dirty="0"/>
              <a:t>finanční páka</a:t>
            </a:r>
          </a:p>
          <a:p>
            <a:pPr algn="just"/>
            <a:r>
              <a:rPr lang="cs-CZ" sz="1600" dirty="0"/>
              <a:t>B – EBIT/nákladové úroky…</a:t>
            </a:r>
            <a:r>
              <a:rPr lang="cs-CZ" sz="1600" i="1" dirty="0"/>
              <a:t>úrokové krytí</a:t>
            </a:r>
          </a:p>
          <a:p>
            <a:pPr algn="just"/>
            <a:r>
              <a:rPr lang="cs-CZ" sz="1600" dirty="0"/>
              <a:t>C – EBIT/celková aktiva…</a:t>
            </a:r>
            <a:r>
              <a:rPr lang="cs-CZ" sz="1600" i="1" dirty="0"/>
              <a:t>produkční síla</a:t>
            </a:r>
          </a:p>
          <a:p>
            <a:pPr algn="just"/>
            <a:r>
              <a:rPr lang="cs-CZ" sz="1600" dirty="0"/>
              <a:t>D – celkové výnosy/celková aktiva…</a:t>
            </a:r>
            <a:r>
              <a:rPr lang="cs-CZ" sz="1600" i="1" dirty="0"/>
              <a:t>obrat aktiv</a:t>
            </a:r>
          </a:p>
          <a:p>
            <a:pPr algn="just"/>
            <a:r>
              <a:rPr lang="cs-CZ" sz="1600" dirty="0"/>
              <a:t>E – oběžná aktiva/krátkodobé závazky a úvěry…</a:t>
            </a:r>
            <a:r>
              <a:rPr lang="cs-CZ" sz="1600" i="1" dirty="0"/>
              <a:t>BL</a:t>
            </a:r>
            <a:r>
              <a:rPr lang="cs-CZ" sz="1600" dirty="0"/>
              <a:t>  </a:t>
            </a:r>
          </a:p>
          <a:p>
            <a:pPr algn="just"/>
            <a:r>
              <a:rPr lang="cs-CZ" sz="1600" dirty="0"/>
              <a:t>F – závazky po lhůtě splatnosti/výnosy…</a:t>
            </a:r>
            <a:r>
              <a:rPr lang="cs-CZ" sz="1600" i="1" dirty="0"/>
              <a:t>doba obratu závazků</a:t>
            </a:r>
          </a:p>
          <a:p>
            <a:pPr marL="109728" indent="0" algn="just">
              <a:buNone/>
            </a:pPr>
            <a:r>
              <a:rPr lang="en-US" sz="1600" dirty="0" smtClean="0"/>
              <a:t>IN&gt;2</a:t>
            </a:r>
            <a:r>
              <a:rPr lang="cs-CZ" sz="1600" dirty="0"/>
              <a:t>……..uspokojivá finanční situace</a:t>
            </a:r>
            <a:endParaRPr lang="en-US" sz="1600" dirty="0"/>
          </a:p>
          <a:p>
            <a:pPr marL="109728" indent="0" algn="just">
              <a:buNone/>
            </a:pPr>
            <a:r>
              <a:rPr lang="en-US" sz="1600" dirty="0"/>
              <a:t>1&lt;IN≤2</a:t>
            </a:r>
            <a:r>
              <a:rPr lang="cs-CZ" sz="1600" dirty="0"/>
              <a:t>….šedá zóna nevyhraněných výsledků</a:t>
            </a:r>
            <a:endParaRPr lang="en-US" sz="1600" dirty="0"/>
          </a:p>
          <a:p>
            <a:pPr marL="109728" indent="0" algn="just">
              <a:buNone/>
            </a:pPr>
            <a:r>
              <a:rPr lang="en-US" sz="1600" dirty="0"/>
              <a:t>IN ≤ 1</a:t>
            </a:r>
            <a:r>
              <a:rPr lang="cs-CZ" sz="1600" dirty="0"/>
              <a:t>……..podnik ohrožen vážnými finančními problémy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/>
              <a:t>Indexy IN (manželé </a:t>
            </a:r>
            <a:r>
              <a:rPr lang="cs-CZ" dirty="0" err="1"/>
              <a:t>Neumaierovi</a:t>
            </a:r>
            <a:r>
              <a:rPr lang="cs-CZ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934284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843558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800" dirty="0"/>
              <a:t>Zaměřený na pohled vlastníka</a:t>
            </a:r>
          </a:p>
          <a:p>
            <a:r>
              <a:rPr lang="cs-CZ" sz="1800" dirty="0"/>
              <a:t>Schopnost nakládat se svěřenými prostředky a generovat zisk</a:t>
            </a:r>
          </a:p>
          <a:p>
            <a:r>
              <a:rPr lang="cs-CZ" sz="1800" dirty="0"/>
              <a:t>Využívá ukazatele ekonomického zisku EVA</a:t>
            </a:r>
          </a:p>
          <a:p>
            <a:pPr marL="109728" indent="0">
              <a:buNone/>
            </a:pPr>
            <a:endParaRPr lang="cs-CZ" sz="1800" dirty="0"/>
          </a:p>
          <a:p>
            <a:pPr marL="109728" indent="0">
              <a:buNone/>
            </a:pPr>
            <a:r>
              <a:rPr lang="cs-CZ" sz="1800" b="1" dirty="0"/>
              <a:t>IN99 = -0,017</a:t>
            </a:r>
            <a:r>
              <a:rPr lang="en-US" sz="1800" b="1" dirty="0"/>
              <a:t>*A+</a:t>
            </a:r>
            <a:r>
              <a:rPr lang="cs-CZ" sz="1800" b="1" dirty="0"/>
              <a:t>4,573</a:t>
            </a:r>
            <a:r>
              <a:rPr lang="en-US" sz="1800" b="1" dirty="0"/>
              <a:t>*C+</a:t>
            </a:r>
            <a:r>
              <a:rPr lang="cs-CZ" sz="1800" b="1" dirty="0"/>
              <a:t>0,481</a:t>
            </a:r>
            <a:r>
              <a:rPr lang="en-US" sz="1800" b="1" dirty="0"/>
              <a:t>*D+</a:t>
            </a:r>
            <a:r>
              <a:rPr lang="cs-CZ" sz="1800" b="1" dirty="0"/>
              <a:t>0,015</a:t>
            </a:r>
            <a:r>
              <a:rPr lang="en-US" sz="1800" b="1" dirty="0"/>
              <a:t>*</a:t>
            </a:r>
            <a:r>
              <a:rPr lang="cs-CZ" sz="1800" b="1" dirty="0"/>
              <a:t>E</a:t>
            </a:r>
          </a:p>
          <a:p>
            <a:pPr marL="109728" indent="0">
              <a:buNone/>
            </a:pPr>
            <a:endParaRPr lang="cs-CZ" sz="1800" b="1" dirty="0"/>
          </a:p>
          <a:p>
            <a:pPr marL="109728" indent="0">
              <a:buNone/>
            </a:pPr>
            <a:r>
              <a:rPr lang="cs-CZ" sz="1800" dirty="0"/>
              <a:t>IN</a:t>
            </a:r>
            <a:r>
              <a:rPr lang="en-US" sz="1800" dirty="0"/>
              <a:t>&gt;2,07</a:t>
            </a:r>
            <a:r>
              <a:rPr lang="cs-CZ" sz="1800" dirty="0"/>
              <a:t>….kladná hodnota ekonomického zisku</a:t>
            </a:r>
          </a:p>
          <a:p>
            <a:pPr marL="109728" indent="0">
              <a:buNone/>
            </a:pPr>
            <a:r>
              <a:rPr lang="cs-CZ" sz="1800" dirty="0"/>
              <a:t>1,42</a:t>
            </a:r>
            <a:r>
              <a:rPr lang="en-US" sz="1800" dirty="0"/>
              <a:t> ≤</a:t>
            </a:r>
            <a:r>
              <a:rPr lang="cs-CZ" sz="1800" dirty="0"/>
              <a:t>IN</a:t>
            </a:r>
            <a:r>
              <a:rPr lang="en-US" sz="1800" dirty="0"/>
              <a:t> ≤</a:t>
            </a:r>
            <a:r>
              <a:rPr lang="cs-CZ" sz="1800" dirty="0"/>
              <a:t>2,07…nejednoznačnost, podnik tvoří hodnotu</a:t>
            </a:r>
          </a:p>
          <a:p>
            <a:pPr marL="109728" indent="0">
              <a:buNone/>
            </a:pPr>
            <a:r>
              <a:rPr lang="cs-CZ" sz="1800" dirty="0"/>
              <a:t>1,089</a:t>
            </a:r>
            <a:r>
              <a:rPr lang="en-US" sz="1800" dirty="0"/>
              <a:t> ≤</a:t>
            </a:r>
            <a:r>
              <a:rPr lang="cs-CZ" sz="1800" dirty="0"/>
              <a:t>IN</a:t>
            </a:r>
            <a:r>
              <a:rPr lang="en-US" sz="1800" dirty="0"/>
              <a:t>&lt;</a:t>
            </a:r>
            <a:r>
              <a:rPr lang="cs-CZ" sz="1800" dirty="0"/>
              <a:t>1,42…nerozhodná situace, podnik má přednosti i výraznější problémy</a:t>
            </a:r>
          </a:p>
          <a:p>
            <a:pPr marL="109728" indent="0">
              <a:buNone/>
            </a:pPr>
            <a:r>
              <a:rPr lang="cs-CZ" sz="1800" dirty="0"/>
              <a:t>0,684</a:t>
            </a:r>
            <a:r>
              <a:rPr lang="en-US" sz="1800" dirty="0"/>
              <a:t> ≤</a:t>
            </a:r>
            <a:r>
              <a:rPr lang="cs-CZ" sz="1800" dirty="0"/>
              <a:t>IN</a:t>
            </a:r>
            <a:r>
              <a:rPr lang="en-US" sz="1800" dirty="0"/>
              <a:t>&lt;</a:t>
            </a:r>
            <a:r>
              <a:rPr lang="cs-CZ" sz="1800" dirty="0"/>
              <a:t>1,089…podnik netvoří hodnotu</a:t>
            </a:r>
          </a:p>
          <a:p>
            <a:pPr marL="109728" indent="0">
              <a:buNone/>
            </a:pPr>
            <a:r>
              <a:rPr lang="cs-CZ" sz="1800" dirty="0"/>
              <a:t>IN</a:t>
            </a:r>
            <a:r>
              <a:rPr lang="en-US" sz="1800" dirty="0"/>
              <a:t>&lt;</a:t>
            </a:r>
            <a:r>
              <a:rPr lang="cs-CZ" sz="1800" dirty="0"/>
              <a:t>0.684…záporná hodnota ekonomického zisku (ničí hodnotu)</a:t>
            </a:r>
            <a:endParaRPr lang="en-US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/>
              <a:t>Index IN99</a:t>
            </a:r>
          </a:p>
        </p:txBody>
      </p:sp>
    </p:spTree>
    <p:extLst>
      <p:ext uri="{BB962C8B-B14F-4D97-AF65-F5344CB8AC3E}">
        <p14:creationId xmlns:p14="http://schemas.microsoft.com/office/powerpoint/2010/main" val="2868885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843558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800" dirty="0"/>
              <a:t>Index pro průmysl</a:t>
            </a:r>
          </a:p>
          <a:p>
            <a:endParaRPr lang="cs-CZ" sz="1800" dirty="0"/>
          </a:p>
          <a:p>
            <a:pPr marL="109728" indent="0">
              <a:buNone/>
            </a:pPr>
            <a:r>
              <a:rPr lang="cs-CZ" sz="1800" b="1" dirty="0"/>
              <a:t>IN01 = 0,13</a:t>
            </a:r>
            <a:r>
              <a:rPr lang="en-US" sz="1800" b="1" dirty="0"/>
              <a:t>*A+</a:t>
            </a:r>
            <a:r>
              <a:rPr lang="cs-CZ" sz="1800" b="1" dirty="0"/>
              <a:t>0,04</a:t>
            </a:r>
            <a:r>
              <a:rPr lang="en-US" sz="1800" b="1" dirty="0"/>
              <a:t>*</a:t>
            </a:r>
            <a:r>
              <a:rPr lang="cs-CZ" sz="1800" b="1" dirty="0"/>
              <a:t>B+3,92</a:t>
            </a:r>
            <a:r>
              <a:rPr lang="en-US" sz="1800" b="1" dirty="0"/>
              <a:t>*C+</a:t>
            </a:r>
            <a:r>
              <a:rPr lang="cs-CZ" sz="1800" b="1" dirty="0"/>
              <a:t>0,21</a:t>
            </a:r>
            <a:r>
              <a:rPr lang="en-US" sz="1800" b="1" dirty="0"/>
              <a:t>*D+</a:t>
            </a:r>
            <a:r>
              <a:rPr lang="cs-CZ" sz="1800" b="1" dirty="0"/>
              <a:t>0,09</a:t>
            </a:r>
            <a:r>
              <a:rPr lang="en-US" sz="1800" b="1" dirty="0"/>
              <a:t>*</a:t>
            </a:r>
            <a:r>
              <a:rPr lang="cs-CZ" sz="1800" b="1" dirty="0"/>
              <a:t>E</a:t>
            </a:r>
          </a:p>
          <a:p>
            <a:pPr marL="109728" indent="0">
              <a:buNone/>
            </a:pPr>
            <a:endParaRPr lang="cs-CZ" sz="1800" b="1" dirty="0"/>
          </a:p>
          <a:p>
            <a:pPr marL="109728" indent="0">
              <a:buNone/>
            </a:pPr>
            <a:r>
              <a:rPr lang="cs-CZ" sz="1800" dirty="0"/>
              <a:t>IN</a:t>
            </a:r>
            <a:r>
              <a:rPr lang="en-US" sz="1800" dirty="0"/>
              <a:t>&gt;</a:t>
            </a:r>
            <a:r>
              <a:rPr lang="cs-CZ" sz="1800" dirty="0"/>
              <a:t>1,77….kladná hodnota ekonomického zisku (tvoří hodnotu)</a:t>
            </a:r>
          </a:p>
          <a:p>
            <a:pPr marL="109728" indent="0">
              <a:buNone/>
            </a:pPr>
            <a:r>
              <a:rPr lang="cs-CZ" sz="1800" dirty="0"/>
              <a:t>0,7</a:t>
            </a:r>
            <a:r>
              <a:rPr lang="en-US" sz="1800" dirty="0"/>
              <a:t>5&lt;</a:t>
            </a:r>
            <a:r>
              <a:rPr lang="cs-CZ" sz="1800" dirty="0"/>
              <a:t>IN</a:t>
            </a:r>
            <a:r>
              <a:rPr lang="en-US" sz="1800" dirty="0"/>
              <a:t> ≤1,77…</a:t>
            </a:r>
            <a:r>
              <a:rPr lang="cs-CZ" sz="1800" dirty="0"/>
              <a:t>šedá zóna, podnik netvoří hodnotu a není bankrotující</a:t>
            </a:r>
          </a:p>
          <a:p>
            <a:pPr marL="109728" indent="0">
              <a:buNone/>
            </a:pPr>
            <a:r>
              <a:rPr lang="cs-CZ" sz="1800" dirty="0"/>
              <a:t>IN</a:t>
            </a:r>
            <a:r>
              <a:rPr lang="en-US" sz="1800" dirty="0"/>
              <a:t>≤</a:t>
            </a:r>
            <a:r>
              <a:rPr lang="cs-CZ" sz="1800" dirty="0"/>
              <a:t>0,75…existence podniku je ohrožena, bankrot</a:t>
            </a:r>
            <a:endParaRPr lang="en-US" sz="1800" dirty="0"/>
          </a:p>
          <a:p>
            <a:pPr algn="just"/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/>
              <a:t>Index IN01</a:t>
            </a:r>
          </a:p>
        </p:txBody>
      </p:sp>
    </p:spTree>
    <p:extLst>
      <p:ext uri="{BB962C8B-B14F-4D97-AF65-F5344CB8AC3E}">
        <p14:creationId xmlns:p14="http://schemas.microsoft.com/office/powerpoint/2010/main" val="2189945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843558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800" dirty="0"/>
              <a:t>Schopnost podniku tvořit hodnotu</a:t>
            </a:r>
          </a:p>
          <a:p>
            <a:endParaRPr lang="cs-CZ" sz="1800" dirty="0"/>
          </a:p>
          <a:p>
            <a:pPr marL="109728" indent="0">
              <a:buNone/>
            </a:pPr>
            <a:r>
              <a:rPr lang="cs-CZ" sz="1800" b="1" dirty="0"/>
              <a:t>IN05 = 0,13</a:t>
            </a:r>
            <a:r>
              <a:rPr lang="en-US" sz="1800" b="1" dirty="0"/>
              <a:t>*A+</a:t>
            </a:r>
            <a:r>
              <a:rPr lang="cs-CZ" sz="1800" b="1" dirty="0"/>
              <a:t>0,04</a:t>
            </a:r>
            <a:r>
              <a:rPr lang="en-US" sz="1800" b="1" dirty="0"/>
              <a:t>*</a:t>
            </a:r>
            <a:r>
              <a:rPr lang="cs-CZ" sz="1800" b="1" dirty="0"/>
              <a:t>B+3,97</a:t>
            </a:r>
            <a:r>
              <a:rPr lang="en-US" sz="1800" b="1" dirty="0"/>
              <a:t>*C+</a:t>
            </a:r>
            <a:r>
              <a:rPr lang="cs-CZ" sz="1800" b="1" dirty="0"/>
              <a:t>0,21</a:t>
            </a:r>
            <a:r>
              <a:rPr lang="en-US" sz="1800" b="1" dirty="0"/>
              <a:t>*D+</a:t>
            </a:r>
            <a:r>
              <a:rPr lang="cs-CZ" sz="1800" b="1" dirty="0"/>
              <a:t>0,09</a:t>
            </a:r>
            <a:r>
              <a:rPr lang="en-US" sz="1800" b="1" dirty="0"/>
              <a:t>*</a:t>
            </a:r>
            <a:r>
              <a:rPr lang="cs-CZ" sz="1800" b="1" dirty="0"/>
              <a:t>E</a:t>
            </a:r>
          </a:p>
          <a:p>
            <a:pPr marL="109728" indent="0">
              <a:buNone/>
            </a:pPr>
            <a:endParaRPr lang="cs-CZ" sz="1800" b="1" dirty="0"/>
          </a:p>
          <a:p>
            <a:pPr marL="109728" indent="0">
              <a:buNone/>
            </a:pPr>
            <a:r>
              <a:rPr lang="cs-CZ" sz="1800" dirty="0"/>
              <a:t>IN</a:t>
            </a:r>
            <a:r>
              <a:rPr lang="en-US" sz="1800" dirty="0"/>
              <a:t>&gt;</a:t>
            </a:r>
            <a:r>
              <a:rPr lang="cs-CZ" sz="1800" dirty="0"/>
              <a:t>1,6….uspokojivá finanční situace</a:t>
            </a:r>
          </a:p>
          <a:p>
            <a:pPr marL="109728" indent="0">
              <a:buNone/>
            </a:pPr>
            <a:r>
              <a:rPr lang="cs-CZ" sz="1800" dirty="0"/>
              <a:t>0,9</a:t>
            </a:r>
            <a:r>
              <a:rPr lang="en-US" sz="1800" dirty="0"/>
              <a:t>&lt;</a:t>
            </a:r>
            <a:r>
              <a:rPr lang="cs-CZ" sz="1800" dirty="0"/>
              <a:t>IN</a:t>
            </a:r>
            <a:r>
              <a:rPr lang="en-US" sz="1800" dirty="0"/>
              <a:t> ≤1,</a:t>
            </a:r>
            <a:r>
              <a:rPr lang="cs-CZ" sz="1800" dirty="0"/>
              <a:t>6</a:t>
            </a:r>
            <a:r>
              <a:rPr lang="en-US" sz="1800" dirty="0"/>
              <a:t>…</a:t>
            </a:r>
            <a:r>
              <a:rPr lang="cs-CZ" sz="1800" dirty="0"/>
              <a:t>šedá zóna nevyhraněných výsledků</a:t>
            </a:r>
          </a:p>
          <a:p>
            <a:pPr marL="109728" indent="0">
              <a:buNone/>
            </a:pPr>
            <a:r>
              <a:rPr lang="cs-CZ" sz="1800" dirty="0"/>
              <a:t>IN</a:t>
            </a:r>
            <a:r>
              <a:rPr lang="en-US" sz="1800" dirty="0"/>
              <a:t>≤</a:t>
            </a:r>
            <a:r>
              <a:rPr lang="cs-CZ" sz="1800" dirty="0"/>
              <a:t>0,9…hrozba vážných finančních problémů</a:t>
            </a:r>
            <a:endParaRPr lang="en-US" sz="1800" dirty="0"/>
          </a:p>
          <a:p>
            <a:pPr algn="just"/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/>
              <a:t>Index IN05</a:t>
            </a:r>
          </a:p>
        </p:txBody>
      </p:sp>
    </p:spTree>
    <p:extLst>
      <p:ext uri="{BB962C8B-B14F-4D97-AF65-F5344CB8AC3E}">
        <p14:creationId xmlns:p14="http://schemas.microsoft.com/office/powerpoint/2010/main" val="5652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843558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800" dirty="0"/>
              <a:t>Hodnocení současné finanční situace a prognózu vývoje v řemeslných a výrobních podnicích.</a:t>
            </a:r>
            <a:endParaRPr lang="en-US" sz="1800" dirty="0"/>
          </a:p>
          <a:p>
            <a:endParaRPr lang="cs-CZ" sz="1800" dirty="0"/>
          </a:p>
          <a:p>
            <a:pPr marL="109728" indent="0">
              <a:buNone/>
            </a:pPr>
            <a:r>
              <a:rPr lang="cs-CZ" sz="1200" b="1" dirty="0"/>
              <a:t>BDF = 0,217</a:t>
            </a:r>
            <a:r>
              <a:rPr lang="en-US" sz="1200" b="1" dirty="0"/>
              <a:t>*</a:t>
            </a:r>
            <a:r>
              <a:rPr lang="cs-CZ" sz="1200" b="1" dirty="0"/>
              <a:t>X1</a:t>
            </a:r>
            <a:r>
              <a:rPr lang="en-US" sz="1200" b="1" dirty="0"/>
              <a:t>+</a:t>
            </a:r>
            <a:r>
              <a:rPr lang="cs-CZ" sz="1200" b="1" dirty="0"/>
              <a:t>(-0,063)</a:t>
            </a:r>
            <a:r>
              <a:rPr lang="en-US" sz="1200" b="1" dirty="0"/>
              <a:t>*</a:t>
            </a:r>
            <a:r>
              <a:rPr lang="cs-CZ" sz="1200" b="1" dirty="0"/>
              <a:t>X2</a:t>
            </a:r>
            <a:r>
              <a:rPr lang="en-US" sz="1200" b="1" dirty="0"/>
              <a:t>+</a:t>
            </a:r>
            <a:r>
              <a:rPr lang="cs-CZ" sz="1200" b="1" dirty="0"/>
              <a:t>0,012</a:t>
            </a:r>
            <a:r>
              <a:rPr lang="en-US" sz="1200" b="1" dirty="0"/>
              <a:t>*</a:t>
            </a:r>
            <a:r>
              <a:rPr lang="cs-CZ" sz="1200" b="1" dirty="0"/>
              <a:t>X3</a:t>
            </a:r>
            <a:r>
              <a:rPr lang="en-US" sz="1200" b="1" dirty="0"/>
              <a:t>+</a:t>
            </a:r>
            <a:r>
              <a:rPr lang="cs-CZ" sz="1200" b="1" dirty="0"/>
              <a:t>0,077</a:t>
            </a:r>
            <a:r>
              <a:rPr lang="en-US" sz="1200" b="1" dirty="0"/>
              <a:t>*</a:t>
            </a:r>
            <a:r>
              <a:rPr lang="cs-CZ" sz="1200" b="1" dirty="0"/>
              <a:t>X4+(-0,105)</a:t>
            </a:r>
            <a:r>
              <a:rPr lang="en-US" sz="1200" b="1" dirty="0"/>
              <a:t>*X5+(-0,813)*X6+0,165*X7+0,161*X8+0,268*X9+0,124*X10</a:t>
            </a:r>
            <a:endParaRPr lang="cs-CZ" sz="1200" b="1" dirty="0"/>
          </a:p>
          <a:p>
            <a:pPr marL="109728" indent="0">
              <a:buNone/>
            </a:pPr>
            <a:endParaRPr lang="en-US" sz="1800" dirty="0"/>
          </a:p>
          <a:p>
            <a:pPr marL="109728" indent="0">
              <a:buNone/>
            </a:pPr>
            <a:r>
              <a:rPr lang="en-US" sz="1800" dirty="0"/>
              <a:t>&lt;0,2</a:t>
            </a:r>
            <a:r>
              <a:rPr lang="cs-CZ" sz="1800" dirty="0"/>
              <a:t>….velmi dobře</a:t>
            </a:r>
            <a:endParaRPr lang="en-US" sz="1800" dirty="0"/>
          </a:p>
          <a:p>
            <a:pPr marL="109728" indent="0">
              <a:buNone/>
            </a:pPr>
            <a:r>
              <a:rPr lang="en-US" sz="1800" dirty="0"/>
              <a:t>0,2 - 0,25</a:t>
            </a:r>
            <a:r>
              <a:rPr lang="cs-CZ" sz="1800" dirty="0"/>
              <a:t>…dobře</a:t>
            </a:r>
            <a:endParaRPr lang="en-US" sz="1800" dirty="0"/>
          </a:p>
          <a:p>
            <a:pPr marL="109728" indent="0">
              <a:buNone/>
            </a:pPr>
            <a:r>
              <a:rPr lang="en-US" sz="1800" dirty="0"/>
              <a:t>0,3</a:t>
            </a:r>
            <a:r>
              <a:rPr lang="cs-CZ" sz="1800" dirty="0"/>
              <a:t>….průměrně</a:t>
            </a:r>
            <a:endParaRPr lang="en-US" sz="1800" dirty="0"/>
          </a:p>
          <a:p>
            <a:pPr marL="109728" indent="0">
              <a:buNone/>
            </a:pPr>
            <a:r>
              <a:rPr lang="en-US" sz="1800" dirty="0"/>
              <a:t>&gt;0,3</a:t>
            </a:r>
            <a:r>
              <a:rPr lang="cs-CZ" sz="1800" dirty="0"/>
              <a:t>…špatně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 err="1"/>
              <a:t>Beermanova</a:t>
            </a:r>
            <a:r>
              <a:rPr lang="cs-CZ" dirty="0"/>
              <a:t> diskriminační funkce</a:t>
            </a:r>
          </a:p>
        </p:txBody>
      </p:sp>
    </p:spTree>
    <p:extLst>
      <p:ext uri="{BB962C8B-B14F-4D97-AF65-F5344CB8AC3E}">
        <p14:creationId xmlns:p14="http://schemas.microsoft.com/office/powerpoint/2010/main" val="3084929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843558"/>
            <a:ext cx="763284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800" dirty="0"/>
              <a:t>Cash </a:t>
            </a:r>
            <a:r>
              <a:rPr lang="cs-CZ" sz="1800" dirty="0" err="1"/>
              <a:t>flow</a:t>
            </a:r>
            <a:r>
              <a:rPr lang="cs-CZ" sz="1800" dirty="0"/>
              <a:t>/cizí zdroje….vyšší hodnota</a:t>
            </a:r>
          </a:p>
          <a:p>
            <a:r>
              <a:rPr lang="cs-CZ" sz="1800" dirty="0"/>
              <a:t>Čistý zisk/pasiva celkem…vyšší hodnota</a:t>
            </a:r>
          </a:p>
          <a:p>
            <a:r>
              <a:rPr lang="cs-CZ" sz="1800" dirty="0"/>
              <a:t>Cizí zdroje/pasiva celkem…nižší hodnota</a:t>
            </a:r>
          </a:p>
          <a:p>
            <a:r>
              <a:rPr lang="cs-CZ" sz="1800" dirty="0"/>
              <a:t>Pracovní kapitál/pasiva celkem…vyšší hodnota</a:t>
            </a:r>
          </a:p>
          <a:p>
            <a:r>
              <a:rPr lang="cs-CZ" sz="1800" dirty="0"/>
              <a:t>Běžná likvidita…vyšší hodnota</a:t>
            </a:r>
          </a:p>
          <a:p>
            <a:r>
              <a:rPr lang="cs-CZ" sz="1800" dirty="0"/>
              <a:t>Finanční majetek-krátkodobé cizí zdroje…vyšší hodnota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 err="1"/>
              <a:t>Beaverův</a:t>
            </a:r>
            <a:r>
              <a:rPr lang="cs-CZ" dirty="0"/>
              <a:t> systém poměrových ukazatelů</a:t>
            </a:r>
          </a:p>
        </p:txBody>
      </p:sp>
    </p:spTree>
    <p:extLst>
      <p:ext uri="{BB962C8B-B14F-4D97-AF65-F5344CB8AC3E}">
        <p14:creationId xmlns:p14="http://schemas.microsoft.com/office/powerpoint/2010/main" val="1151753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843558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800" dirty="0"/>
              <a:t>Systém včasného varování – informační systém, který na základě symptomů včas identifikuje změny v podnikovém okolí a uvnitř podniku, z nichž hrozí podniku nebezpečí. </a:t>
            </a:r>
          </a:p>
          <a:p>
            <a:pPr algn="just"/>
            <a:endParaRPr lang="cs-CZ" sz="1800" dirty="0"/>
          </a:p>
          <a:p>
            <a:pPr algn="just"/>
            <a:r>
              <a:rPr lang="cs-CZ" sz="1800" dirty="0"/>
              <a:t>Odpověď na tyto otázky:</a:t>
            </a:r>
          </a:p>
          <a:p>
            <a:pPr lvl="1" algn="just"/>
            <a:r>
              <a:rPr lang="cs-CZ" sz="1800" dirty="0"/>
              <a:t>Odpovídá vzniklý trend dynamice podniku?</a:t>
            </a:r>
          </a:p>
          <a:p>
            <a:pPr lvl="1" algn="just"/>
            <a:r>
              <a:rPr lang="cs-CZ" sz="1800" dirty="0"/>
              <a:t>Má trend na podnik pozitivní nebo negativní vliv?</a:t>
            </a:r>
          </a:p>
          <a:p>
            <a:pPr lvl="1" algn="just"/>
            <a:r>
              <a:rPr lang="cs-CZ" sz="1800" dirty="0"/>
              <a:t>Je trend cyklickou záležitostí?</a:t>
            </a:r>
          </a:p>
          <a:p>
            <a:pPr lvl="1" algn="just"/>
            <a:r>
              <a:rPr lang="cs-CZ" sz="1800" dirty="0"/>
              <a:t>Je trend důsledkem jiného trendu?</a:t>
            </a:r>
          </a:p>
          <a:p>
            <a:pPr lvl="1" algn="just"/>
            <a:r>
              <a:rPr lang="cs-CZ" sz="1800" dirty="0"/>
              <a:t>Existují vazby mezi různými trendy?</a:t>
            </a:r>
          </a:p>
          <a:p>
            <a:pPr marL="457200" lvl="1" indent="0" algn="just">
              <a:buNone/>
            </a:pPr>
            <a:endParaRPr lang="cs-CZ" sz="1800" dirty="0"/>
          </a:p>
          <a:p>
            <a:pPr algn="just"/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 smtClean="0"/>
              <a:t>Systémy včasného varování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38982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843558"/>
            <a:ext cx="763284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800" dirty="0"/>
              <a:t>Určeny pro vlastníky a investory </a:t>
            </a:r>
          </a:p>
          <a:p>
            <a:r>
              <a:rPr lang="cs-CZ" sz="1800" dirty="0"/>
              <a:t>Odpovídají na otázku, zda je podnik dobrý nebo špatný</a:t>
            </a:r>
          </a:p>
          <a:p>
            <a:r>
              <a:rPr lang="cs-CZ" sz="1800" dirty="0"/>
              <a:t>Modely „ex post“ analýzy</a:t>
            </a:r>
          </a:p>
          <a:p>
            <a:r>
              <a:rPr lang="cs-CZ" sz="1800" dirty="0"/>
              <a:t>Zkoumají příčiny, které zavinily současnou finanční situaci podniku</a:t>
            </a:r>
          </a:p>
          <a:p>
            <a:r>
              <a:rPr lang="cs-CZ" sz="1800" dirty="0"/>
              <a:t>Důležité jsou informace o výsledcích v daném oboru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/>
              <a:t>Bonitní modely</a:t>
            </a:r>
          </a:p>
        </p:txBody>
      </p:sp>
    </p:spTree>
    <p:extLst>
      <p:ext uri="{BB962C8B-B14F-4D97-AF65-F5344CB8AC3E}">
        <p14:creationId xmlns:p14="http://schemas.microsoft.com/office/powerpoint/2010/main" val="4239376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03189"/>
            <a:ext cx="7704856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800" dirty="0"/>
              <a:t>Založen na </a:t>
            </a:r>
            <a:r>
              <a:rPr lang="cs-CZ" sz="1800" dirty="0" err="1"/>
              <a:t>multivariační</a:t>
            </a:r>
            <a:r>
              <a:rPr lang="cs-CZ" sz="1800" dirty="0"/>
              <a:t> diskriminační analýze.</a:t>
            </a:r>
          </a:p>
          <a:p>
            <a:r>
              <a:rPr lang="cs-CZ" sz="1800" dirty="0"/>
              <a:t>Uplatnění především v německy mluvících zemích.</a:t>
            </a:r>
          </a:p>
          <a:p>
            <a:pPr marL="109728" indent="0">
              <a:buNone/>
            </a:pPr>
            <a:endParaRPr lang="cs-CZ" sz="1800" dirty="0"/>
          </a:p>
          <a:p>
            <a:pPr marL="109728" indent="0">
              <a:buNone/>
            </a:pPr>
            <a:r>
              <a:rPr lang="cs-CZ" sz="1800" b="1" dirty="0"/>
              <a:t>IB= 1,5</a:t>
            </a:r>
            <a:r>
              <a:rPr lang="en-US" sz="1800" b="1" dirty="0"/>
              <a:t>*</a:t>
            </a:r>
            <a:r>
              <a:rPr lang="cs-CZ" sz="1800" b="1" dirty="0"/>
              <a:t>X1</a:t>
            </a:r>
            <a:r>
              <a:rPr lang="en-US" sz="1800" b="1" dirty="0"/>
              <a:t>+</a:t>
            </a:r>
            <a:r>
              <a:rPr lang="cs-CZ" sz="1800" b="1" dirty="0"/>
              <a:t>0,08</a:t>
            </a:r>
            <a:r>
              <a:rPr lang="en-US" sz="1800" b="1" dirty="0"/>
              <a:t>*</a:t>
            </a:r>
            <a:r>
              <a:rPr lang="cs-CZ" sz="1800" b="1" dirty="0"/>
              <a:t>X2</a:t>
            </a:r>
            <a:r>
              <a:rPr lang="en-US" sz="1800" b="1" dirty="0"/>
              <a:t>+</a:t>
            </a:r>
            <a:r>
              <a:rPr lang="cs-CZ" sz="1800" b="1" dirty="0"/>
              <a:t>10</a:t>
            </a:r>
            <a:r>
              <a:rPr lang="en-US" sz="1800" b="1" dirty="0"/>
              <a:t>*</a:t>
            </a:r>
            <a:r>
              <a:rPr lang="cs-CZ" sz="1800" b="1" dirty="0"/>
              <a:t>X3</a:t>
            </a:r>
            <a:r>
              <a:rPr lang="en-US" sz="1800" b="1" dirty="0"/>
              <a:t>+</a:t>
            </a:r>
            <a:r>
              <a:rPr lang="cs-CZ" sz="1800" b="1" dirty="0"/>
              <a:t>5</a:t>
            </a:r>
            <a:r>
              <a:rPr lang="en-US" sz="1800" b="1" dirty="0"/>
              <a:t>*</a:t>
            </a:r>
            <a:r>
              <a:rPr lang="cs-CZ" sz="1800" b="1" dirty="0"/>
              <a:t>X4+0,3</a:t>
            </a:r>
            <a:r>
              <a:rPr lang="en-US" sz="1800" b="1" dirty="0"/>
              <a:t>*X5+0,</a:t>
            </a:r>
            <a:r>
              <a:rPr lang="cs-CZ" sz="1800" b="1" dirty="0"/>
              <a:t>1</a:t>
            </a:r>
            <a:r>
              <a:rPr lang="en-US" sz="1800" b="1" dirty="0"/>
              <a:t>*X6</a:t>
            </a:r>
            <a:endParaRPr lang="cs-CZ" sz="1800" b="1" dirty="0"/>
          </a:p>
          <a:p>
            <a:pPr marL="109728" indent="0">
              <a:buNone/>
            </a:pPr>
            <a:endParaRPr lang="cs-CZ" sz="1800" b="1" dirty="0"/>
          </a:p>
          <a:p>
            <a:pPr marL="109728" indent="0">
              <a:buNone/>
            </a:pPr>
            <a:r>
              <a:rPr lang="cs-CZ" sz="1800" b="1" dirty="0"/>
              <a:t>(-3) – (-2)…extrémně špatná</a:t>
            </a:r>
          </a:p>
          <a:p>
            <a:pPr marL="109728" indent="0">
              <a:buNone/>
            </a:pPr>
            <a:r>
              <a:rPr lang="cs-CZ" sz="1800" b="1" dirty="0"/>
              <a:t>(-2) – (-1)…velmi špatná</a:t>
            </a:r>
          </a:p>
          <a:p>
            <a:pPr marL="109728" indent="0">
              <a:buNone/>
            </a:pPr>
            <a:r>
              <a:rPr lang="cs-CZ" sz="1800" b="1" dirty="0"/>
              <a:t>(-1) – 0…….špatná</a:t>
            </a:r>
          </a:p>
          <a:p>
            <a:pPr marL="109728" indent="0">
              <a:buNone/>
            </a:pPr>
            <a:r>
              <a:rPr lang="cs-CZ" sz="1800" b="1" dirty="0"/>
              <a:t>0 – 1………..určité problémy</a:t>
            </a:r>
          </a:p>
          <a:p>
            <a:pPr marL="109728" indent="0">
              <a:buNone/>
            </a:pPr>
            <a:r>
              <a:rPr lang="cs-CZ" sz="1800" b="1" dirty="0"/>
              <a:t>1 – 2………..dobrá</a:t>
            </a:r>
          </a:p>
          <a:p>
            <a:pPr marL="109728" indent="0">
              <a:buNone/>
            </a:pPr>
            <a:r>
              <a:rPr lang="cs-CZ" sz="1800" b="1" dirty="0"/>
              <a:t>2 – 3………..velmi dobrá</a:t>
            </a:r>
          </a:p>
          <a:p>
            <a:pPr marL="109728" indent="0">
              <a:buNone/>
            </a:pPr>
            <a:r>
              <a:rPr lang="en-US" sz="1800" b="1" dirty="0"/>
              <a:t>&gt;</a:t>
            </a:r>
            <a:r>
              <a:rPr lang="cs-CZ" sz="1800" b="1" dirty="0"/>
              <a:t> 3 …………extrémně dobrá</a:t>
            </a:r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/>
              <a:t>Index bonity</a:t>
            </a:r>
          </a:p>
        </p:txBody>
      </p:sp>
    </p:spTree>
    <p:extLst>
      <p:ext uri="{BB962C8B-B14F-4D97-AF65-F5344CB8AC3E}">
        <p14:creationId xmlns:p14="http://schemas.microsoft.com/office/powerpoint/2010/main" val="1441336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71550"/>
            <a:ext cx="7704856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None/>
            </a:pPr>
            <a:r>
              <a:rPr lang="cs-CZ" sz="1800" dirty="0"/>
              <a:t>x1 = cash </a:t>
            </a:r>
            <a:r>
              <a:rPr lang="cs-CZ" sz="1800" dirty="0" err="1"/>
              <a:t>flow</a:t>
            </a:r>
            <a:r>
              <a:rPr lang="cs-CZ" sz="1800" dirty="0"/>
              <a:t> / cizí zdroje</a:t>
            </a:r>
          </a:p>
          <a:p>
            <a:pPr>
              <a:buNone/>
            </a:pPr>
            <a:r>
              <a:rPr lang="cs-CZ" sz="1800" dirty="0"/>
              <a:t>x2 = celková aktiva / cizí zdroje</a:t>
            </a:r>
          </a:p>
          <a:p>
            <a:pPr>
              <a:buNone/>
            </a:pPr>
            <a:r>
              <a:rPr lang="cs-CZ" sz="1800" dirty="0"/>
              <a:t>x3 = zisk před zdaněním / celková aktiva</a:t>
            </a:r>
          </a:p>
          <a:p>
            <a:pPr>
              <a:buNone/>
            </a:pPr>
            <a:r>
              <a:rPr lang="cs-CZ" sz="1800" dirty="0"/>
              <a:t>x4 = zisk před zdaněním / celkové výkony</a:t>
            </a:r>
          </a:p>
          <a:p>
            <a:pPr>
              <a:buNone/>
            </a:pPr>
            <a:r>
              <a:rPr lang="cs-CZ" sz="1800" dirty="0"/>
              <a:t>x5 = zásoby / celkové výkony</a:t>
            </a:r>
          </a:p>
          <a:p>
            <a:pPr>
              <a:buNone/>
            </a:pPr>
            <a:r>
              <a:rPr lang="cs-CZ" sz="1800" dirty="0"/>
              <a:t>x6 = celkové výkony / celková aktiva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192688" cy="507703"/>
          </a:xfrm>
        </p:spPr>
        <p:txBody>
          <a:bodyPr/>
          <a:lstStyle/>
          <a:p>
            <a:r>
              <a:rPr lang="cs-CZ" dirty="0"/>
              <a:t>Ukazatele indexu bonity</a:t>
            </a:r>
          </a:p>
        </p:txBody>
      </p:sp>
    </p:spTree>
    <p:extLst>
      <p:ext uri="{BB962C8B-B14F-4D97-AF65-F5344CB8AC3E}">
        <p14:creationId xmlns:p14="http://schemas.microsoft.com/office/powerpoint/2010/main" val="4096761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44700" y="771550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800" dirty="0"/>
              <a:t>Původ v České republice</a:t>
            </a:r>
          </a:p>
          <a:p>
            <a:pPr algn="just"/>
            <a:r>
              <a:rPr lang="cs-CZ" sz="1800" dirty="0"/>
              <a:t>Váhy přiřazené jednotlivým ukazatelům jsou rovnoměrně rozloženy – nestrannost modelu</a:t>
            </a:r>
          </a:p>
          <a:p>
            <a:pPr algn="just"/>
            <a:r>
              <a:rPr lang="cs-CZ" sz="1800" dirty="0"/>
              <a:t>Ukazatelům jsou přiřazovány dílčí body, a to podle poměru skutečné a krajní přijatelné hodnoty ukazatele</a:t>
            </a:r>
          </a:p>
          <a:p>
            <a:pPr algn="just"/>
            <a:r>
              <a:rPr lang="cs-CZ" sz="1800" dirty="0"/>
              <a:t>Hodnoty ukazatele jsou určeny buď na základě empirického výzkumu nebo průměrnou úrokovou sazbou z přijatých úvěrů (v případě ukazatelů rentability)</a:t>
            </a:r>
          </a:p>
          <a:p>
            <a:pPr algn="just"/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/>
              <a:t>Skóre bonity</a:t>
            </a:r>
          </a:p>
        </p:txBody>
      </p:sp>
    </p:spTree>
    <p:extLst>
      <p:ext uri="{BB962C8B-B14F-4D97-AF65-F5344CB8AC3E}">
        <p14:creationId xmlns:p14="http://schemas.microsoft.com/office/powerpoint/2010/main" val="239339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 smtClean="0"/>
              <a:t>Skóre bonity</a:t>
            </a:r>
            <a:endParaRPr lang="cs-CZ" dirty="0"/>
          </a:p>
        </p:txBody>
      </p:sp>
      <p:pic>
        <p:nvPicPr>
          <p:cNvPr id="5" name="Zástupný symbol pro obsah 3" descr="vzorec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35596" y="915566"/>
            <a:ext cx="7272808" cy="1944216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827584" y="3185721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dirty="0"/>
              <a:t>SB</a:t>
            </a:r>
            <a:r>
              <a:rPr lang="en-US" dirty="0"/>
              <a:t>&gt;2</a:t>
            </a:r>
            <a:r>
              <a:rPr lang="cs-CZ" dirty="0"/>
              <a:t>...pevné zdraví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1 – 2</a:t>
            </a:r>
            <a:r>
              <a:rPr lang="cs-CZ" dirty="0"/>
              <a:t>....dobré zdraví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0,5 – 1</a:t>
            </a:r>
            <a:r>
              <a:rPr lang="cs-CZ" dirty="0"/>
              <a:t>...slabší zdraví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SB &lt; 0,5</a:t>
            </a:r>
            <a:r>
              <a:rPr lang="cs-CZ" dirty="0"/>
              <a:t>...křehké zdraví</a:t>
            </a:r>
          </a:p>
        </p:txBody>
      </p:sp>
    </p:spTree>
    <p:extLst>
      <p:ext uri="{BB962C8B-B14F-4D97-AF65-F5344CB8AC3E}">
        <p14:creationId xmlns:p14="http://schemas.microsoft.com/office/powerpoint/2010/main" val="2203680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843558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800" dirty="0"/>
              <a:t>Je tvořen soustavou 4 rovnic. </a:t>
            </a:r>
          </a:p>
          <a:p>
            <a:r>
              <a:rPr lang="cs-CZ" sz="1800" dirty="0"/>
              <a:t>První dvě hodnotí finanční stabilitu podniku.</a:t>
            </a:r>
          </a:p>
          <a:p>
            <a:pPr marL="109728" indent="0">
              <a:buNone/>
            </a:pPr>
            <a:r>
              <a:rPr lang="cs-CZ" sz="1800" dirty="0"/>
              <a:t>R1 = vlastní kapitál/aktiva celkem</a:t>
            </a:r>
          </a:p>
          <a:p>
            <a:pPr marL="109728" indent="0">
              <a:buNone/>
            </a:pPr>
            <a:r>
              <a:rPr lang="cs-CZ" sz="1800" dirty="0"/>
              <a:t>R2 = (cizí zdroje-krátkodobý finanční majetek)/provozní Cash </a:t>
            </a:r>
            <a:r>
              <a:rPr lang="cs-CZ" sz="1800" dirty="0" err="1"/>
              <a:t>flow</a:t>
            </a:r>
            <a:r>
              <a:rPr lang="cs-CZ" sz="1800" dirty="0"/>
              <a:t> </a:t>
            </a:r>
          </a:p>
          <a:p>
            <a:r>
              <a:rPr lang="cs-CZ" sz="1800" dirty="0"/>
              <a:t>Druhé dvě hodnotí výnosovou situaci podniku.</a:t>
            </a:r>
          </a:p>
          <a:p>
            <a:pPr marL="109728" indent="0">
              <a:buNone/>
            </a:pPr>
            <a:r>
              <a:rPr lang="cs-CZ" sz="1800" dirty="0"/>
              <a:t>R3 = EBIT/aktiva celkem</a:t>
            </a:r>
          </a:p>
          <a:p>
            <a:pPr marL="109728" indent="0">
              <a:buNone/>
            </a:pPr>
            <a:r>
              <a:rPr lang="cs-CZ" sz="1800" dirty="0"/>
              <a:t>R4 = provozní Cash </a:t>
            </a:r>
            <a:r>
              <a:rPr lang="cs-CZ" sz="1800" dirty="0" err="1"/>
              <a:t>flow</a:t>
            </a:r>
            <a:r>
              <a:rPr lang="cs-CZ" sz="1800" dirty="0"/>
              <a:t>/provozní výnosy</a:t>
            </a:r>
          </a:p>
          <a:p>
            <a:pPr marL="109728" indent="0">
              <a:buNone/>
            </a:pPr>
            <a:r>
              <a:rPr lang="cs-CZ" sz="1800" b="1" dirty="0"/>
              <a:t>Hodnocení finanční situace podniku (v bodech) = (R1+R2+R3+R4)/4</a:t>
            </a:r>
          </a:p>
          <a:p>
            <a:pPr>
              <a:buNone/>
            </a:pPr>
            <a:r>
              <a:rPr lang="en-US" sz="1800" dirty="0"/>
              <a:t>&gt;3</a:t>
            </a:r>
            <a:r>
              <a:rPr lang="cs-CZ" sz="1800" dirty="0"/>
              <a:t> ... bonitní podnik</a:t>
            </a:r>
            <a:endParaRPr lang="en-US" sz="1800" dirty="0"/>
          </a:p>
          <a:p>
            <a:pPr>
              <a:buNone/>
            </a:pPr>
            <a:r>
              <a:rPr lang="en-US" sz="1800" dirty="0"/>
              <a:t>3-1</a:t>
            </a:r>
            <a:r>
              <a:rPr lang="cs-CZ" sz="1800" dirty="0"/>
              <a:t>... šedá zóna</a:t>
            </a:r>
            <a:endParaRPr lang="en-US" sz="1800" dirty="0"/>
          </a:p>
          <a:p>
            <a:pPr>
              <a:buNone/>
            </a:pPr>
            <a:r>
              <a:rPr lang="en-US" sz="1800" dirty="0"/>
              <a:t>&lt;1</a:t>
            </a:r>
            <a:r>
              <a:rPr lang="cs-CZ" sz="1800" dirty="0"/>
              <a:t> ... potíže ve finančním hospodaření</a:t>
            </a:r>
          </a:p>
          <a:p>
            <a:pPr algn="just"/>
            <a:endParaRPr lang="cs-CZ" sz="1800" dirty="0"/>
          </a:p>
          <a:p>
            <a:pPr algn="just"/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 err="1"/>
              <a:t>Kralickův</a:t>
            </a:r>
            <a:r>
              <a:rPr lang="cs-CZ" dirty="0"/>
              <a:t> </a:t>
            </a:r>
            <a:r>
              <a:rPr lang="cs-CZ" dirty="0" err="1"/>
              <a:t>Quick</a:t>
            </a:r>
            <a:r>
              <a:rPr lang="cs-CZ" dirty="0"/>
              <a:t> test</a:t>
            </a:r>
          </a:p>
        </p:txBody>
      </p:sp>
    </p:spTree>
    <p:extLst>
      <p:ext uri="{BB962C8B-B14F-4D97-AF65-F5344CB8AC3E}">
        <p14:creationId xmlns:p14="http://schemas.microsoft.com/office/powerpoint/2010/main" val="3889962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/>
              <a:t>Bodové hodnocení </a:t>
            </a:r>
            <a:r>
              <a:rPr lang="cs-CZ" dirty="0" err="1"/>
              <a:t>Kralickova</a:t>
            </a:r>
            <a:r>
              <a:rPr lang="cs-CZ" dirty="0"/>
              <a:t> </a:t>
            </a:r>
            <a:r>
              <a:rPr lang="cs-CZ" dirty="0" err="1"/>
              <a:t>quick</a:t>
            </a:r>
            <a:r>
              <a:rPr lang="cs-CZ" dirty="0"/>
              <a:t> testu</a:t>
            </a:r>
          </a:p>
        </p:txBody>
      </p:sp>
      <p:graphicFrame>
        <p:nvGraphicFramePr>
          <p:cNvPr id="5" name="Zástupný symbol pro obsah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63999167"/>
              </p:ext>
            </p:extLst>
          </p:nvPr>
        </p:nvGraphicFramePr>
        <p:xfrm>
          <a:off x="35525" y="893370"/>
          <a:ext cx="8784978" cy="3942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2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281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6416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 rowSpan="3">
                  <a:txBody>
                    <a:bodyPr/>
                    <a:lstStyle/>
                    <a:p>
                      <a:r>
                        <a:rPr lang="cs-CZ" dirty="0" smtClean="0"/>
                        <a:t>Ukazatel</a:t>
                      </a:r>
                      <a:endParaRPr lang="cs-CZ" dirty="0"/>
                    </a:p>
                  </a:txBody>
                  <a:tcPr anchor="ctr"/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Bodové  hodnocení</a:t>
                      </a:r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0312">
                <a:tc v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Velmi dobrý</a:t>
                      </a:r>
                    </a:p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Dobrý </a:t>
                      </a:r>
                    </a:p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Průměrný 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Špatný 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 ohrožení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4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3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2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1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0</a:t>
                      </a:r>
                      <a:endParaRPr lang="cs-CZ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R1</a:t>
                      </a:r>
                      <a:r>
                        <a:rPr lang="cs-CZ" dirty="0" smtClean="0"/>
                        <a:t> Podíl vlastního kapitálu na pasivech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&gt;30%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&gt;20%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&gt;10%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&lt;10%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záporný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R2</a:t>
                      </a:r>
                      <a:r>
                        <a:rPr lang="cs-CZ" dirty="0" smtClean="0"/>
                        <a:t> Doba splácení dluhů v letech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&lt;3</a:t>
                      </a:r>
                      <a:r>
                        <a:rPr lang="cs-CZ" dirty="0" smtClean="0"/>
                        <a:t> roky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&lt;5</a:t>
                      </a:r>
                      <a:r>
                        <a:rPr lang="cs-CZ" dirty="0" smtClean="0"/>
                        <a:t> let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&lt;12</a:t>
                      </a:r>
                      <a:r>
                        <a:rPr lang="cs-CZ" dirty="0" smtClean="0"/>
                        <a:t> let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&gt;12</a:t>
                      </a:r>
                      <a:r>
                        <a:rPr lang="cs-CZ" dirty="0" smtClean="0"/>
                        <a:t> let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&gt;30</a:t>
                      </a:r>
                      <a:r>
                        <a:rPr lang="cs-CZ" dirty="0" smtClean="0"/>
                        <a:t> let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R3</a:t>
                      </a:r>
                      <a:r>
                        <a:rPr lang="cs-CZ" dirty="0" smtClean="0"/>
                        <a:t> Cash </a:t>
                      </a:r>
                      <a:r>
                        <a:rPr lang="cs-CZ" dirty="0" err="1" smtClean="0"/>
                        <a:t>flow</a:t>
                      </a:r>
                      <a:r>
                        <a:rPr lang="cs-CZ" dirty="0" smtClean="0"/>
                        <a:t> výkonnost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&gt;10%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&gt;8%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&gt;5%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&lt;5%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záporný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R4 </a:t>
                      </a:r>
                      <a:r>
                        <a:rPr lang="cs-CZ" dirty="0" smtClean="0"/>
                        <a:t>Rentabilita  celkového kapitálu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&gt;15%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&gt;12%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&gt;8%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&lt;8%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záporná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4851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71550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800" dirty="0"/>
              <a:t>Vychází z bankovní praxe hodnocení </a:t>
            </a:r>
            <a:r>
              <a:rPr lang="cs-CZ" sz="1800" dirty="0" smtClean="0"/>
              <a:t>organizací</a:t>
            </a:r>
          </a:p>
          <a:p>
            <a:endParaRPr lang="cs-CZ" sz="1800" dirty="0"/>
          </a:p>
          <a:p>
            <a:r>
              <a:rPr lang="cs-CZ" sz="1800" dirty="0"/>
              <a:t>Bonita podniku hodnocena bodovým součtem výsledků ze soustavy rovnic:</a:t>
            </a:r>
          </a:p>
          <a:p>
            <a:pPr lvl="1"/>
            <a:r>
              <a:rPr lang="cs-CZ" sz="1800" dirty="0"/>
              <a:t>Hodnocení finanční samostatnosti T1</a:t>
            </a:r>
          </a:p>
          <a:p>
            <a:pPr lvl="1"/>
            <a:r>
              <a:rPr lang="cs-CZ" sz="1800" dirty="0"/>
              <a:t>Hodnocení vázanosti vlastního kapitálu a výsledku hospodaření T2</a:t>
            </a:r>
          </a:p>
          <a:p>
            <a:pPr lvl="1"/>
            <a:r>
              <a:rPr lang="cs-CZ" sz="1800" dirty="0"/>
              <a:t>Hodnocení běžné likvidity T3</a:t>
            </a:r>
          </a:p>
          <a:p>
            <a:pPr lvl="1"/>
            <a:r>
              <a:rPr lang="cs-CZ" sz="1800" dirty="0"/>
              <a:t>Provozní činnost podniku</a:t>
            </a:r>
          </a:p>
          <a:p>
            <a:pPr algn="just"/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 err="1"/>
              <a:t>Tamariho</a:t>
            </a:r>
            <a:r>
              <a:rPr lang="cs-CZ" dirty="0"/>
              <a:t> model</a:t>
            </a:r>
          </a:p>
        </p:txBody>
      </p:sp>
    </p:spTree>
    <p:extLst>
      <p:ext uri="{BB962C8B-B14F-4D97-AF65-F5344CB8AC3E}">
        <p14:creationId xmlns:p14="http://schemas.microsoft.com/office/powerpoint/2010/main" val="3717885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21557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800" dirty="0"/>
              <a:t>Založen na kvalitativní bázi</a:t>
            </a:r>
          </a:p>
          <a:p>
            <a:r>
              <a:rPr lang="cs-CZ" sz="1800" dirty="0"/>
              <a:t>Vymezuje rizika významná pro finanční situaci organizaci a těmto rizikům přiřazuje dílčí váhy</a:t>
            </a:r>
          </a:p>
          <a:p>
            <a:r>
              <a:rPr lang="cs-CZ" sz="1800" dirty="0"/>
              <a:t>Ideální situace – hodnota blížící se nule</a:t>
            </a:r>
          </a:p>
          <a:p>
            <a:r>
              <a:rPr lang="cs-CZ" sz="1800" dirty="0"/>
              <a:t>Hranice nebezpečí – skóre vyšší než 25</a:t>
            </a:r>
          </a:p>
          <a:p>
            <a:pPr marL="463550" lvl="1" algn="just">
              <a:buFont typeface="Arial" panose="020B0604020202020204" pitchFamily="34" charset="0"/>
              <a:buChar char="•"/>
            </a:pPr>
            <a:endParaRPr lang="cs-CZ" sz="1800" dirty="0" smtClean="0"/>
          </a:p>
          <a:p>
            <a:pPr algn="just"/>
            <a:endParaRPr lang="cs-CZ" sz="1800" dirty="0"/>
          </a:p>
          <a:p>
            <a:pPr algn="just"/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840760" cy="507703"/>
          </a:xfrm>
        </p:spPr>
        <p:txBody>
          <a:bodyPr/>
          <a:lstStyle/>
          <a:p>
            <a:r>
              <a:rPr lang="cs-CZ" dirty="0" err="1"/>
              <a:t>Argentiho</a:t>
            </a:r>
            <a:r>
              <a:rPr lang="cs-CZ" dirty="0"/>
              <a:t> model</a:t>
            </a:r>
          </a:p>
        </p:txBody>
      </p:sp>
    </p:spTree>
    <p:extLst>
      <p:ext uri="{BB962C8B-B14F-4D97-AF65-F5344CB8AC3E}">
        <p14:creationId xmlns:p14="http://schemas.microsoft.com/office/powerpoint/2010/main" val="1530634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21557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3550" lvl="1" algn="just">
              <a:buFont typeface="Arial" panose="020B0604020202020204" pitchFamily="34" charset="0"/>
              <a:buChar char="•"/>
            </a:pPr>
            <a:endParaRPr lang="cs-CZ" sz="1800" dirty="0" smtClean="0"/>
          </a:p>
          <a:p>
            <a:pPr algn="just"/>
            <a:endParaRPr lang="cs-CZ" sz="1800" dirty="0"/>
          </a:p>
          <a:p>
            <a:pPr algn="just"/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840760" cy="507703"/>
          </a:xfrm>
        </p:spPr>
        <p:txBody>
          <a:bodyPr/>
          <a:lstStyle/>
          <a:p>
            <a:r>
              <a:rPr lang="cs-CZ" dirty="0" err="1"/>
              <a:t>Argentiho</a:t>
            </a:r>
            <a:r>
              <a:rPr lang="cs-CZ" dirty="0"/>
              <a:t> model</a:t>
            </a:r>
          </a:p>
        </p:txBody>
      </p:sp>
      <p:pic>
        <p:nvPicPr>
          <p:cNvPr id="6" name="Zástupný symbol pro obsah 3" descr="tabulk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15616" y="703189"/>
            <a:ext cx="6480720" cy="4218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8715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/>
              <a:t>Struktura systému včasného varování</a:t>
            </a:r>
          </a:p>
        </p:txBody>
      </p:sp>
      <p:graphicFrame>
        <p:nvGraphicFramePr>
          <p:cNvPr id="5" name="Zástupný symbol pro obsah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30395346"/>
              </p:ext>
            </p:extLst>
          </p:nvPr>
        </p:nvGraphicFramePr>
        <p:xfrm>
          <a:off x="179512" y="1059581"/>
          <a:ext cx="7776863" cy="34927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04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48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857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357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230824">
                <a:tc>
                  <a:txBody>
                    <a:bodyPr/>
                    <a:lstStyle/>
                    <a:p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24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symptomy krize</a:t>
                      </a:r>
                      <a:endParaRPr lang="cs-CZ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97357">
                <a:tc>
                  <a:txBody>
                    <a:bodyPr/>
                    <a:lstStyle/>
                    <a:p>
                      <a:endParaRPr lang="cs-CZ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kvantifikovatelné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nekvantifikovatelné</a:t>
                      </a:r>
                      <a:endParaRPr lang="cs-CZ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2307">
                <a:tc rowSpan="2"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místo</a:t>
                      </a:r>
                      <a:endParaRPr lang="cs-CZ" sz="2400" dirty="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uvnitř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A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B</a:t>
                      </a:r>
                      <a:endParaRPr lang="cs-CZ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82307">
                <a:tc v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vně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C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D</a:t>
                      </a:r>
                      <a:endParaRPr lang="cs-CZ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950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71550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800" dirty="0"/>
              <a:t>Rysy dobře fungujícího podniku:</a:t>
            </a:r>
          </a:p>
          <a:p>
            <a:pPr lvl="1"/>
            <a:r>
              <a:rPr lang="cs-CZ" sz="1800" dirty="0"/>
              <a:t>Dostatečný finanční výnosy, kterým je vlastní kapitál zúročen (max. 8 bodů)</a:t>
            </a:r>
          </a:p>
          <a:p>
            <a:pPr lvl="1"/>
            <a:r>
              <a:rPr lang="cs-CZ" sz="1800" dirty="0"/>
              <a:t>Je schopen uspokojit požadavky </a:t>
            </a:r>
            <a:r>
              <a:rPr lang="cs-CZ" sz="1800" dirty="0" err="1"/>
              <a:t>stakeholderů</a:t>
            </a:r>
            <a:r>
              <a:rPr lang="cs-CZ" sz="1800" dirty="0"/>
              <a:t> (max. 11 bodů)</a:t>
            </a:r>
          </a:p>
          <a:p>
            <a:pPr lvl="1"/>
            <a:r>
              <a:rPr lang="cs-CZ" sz="1800" dirty="0"/>
              <a:t>Disponuje stálým okruhem spokojených zákazníků (max. 11 bodů)</a:t>
            </a:r>
          </a:p>
          <a:p>
            <a:pPr lvl="1"/>
            <a:r>
              <a:rPr lang="cs-CZ" sz="1800" dirty="0"/>
              <a:t>Jeho produkty odpovídají požadavkům trhu (max. 12 bodů)</a:t>
            </a:r>
          </a:p>
          <a:p>
            <a:pPr lvl="1"/>
            <a:r>
              <a:rPr lang="cs-CZ" sz="1800" dirty="0"/>
              <a:t>Věnuje se výzkumu trhu a výsledky využívá (max. 13 bodů)</a:t>
            </a:r>
          </a:p>
          <a:p>
            <a:pPr lvl="1"/>
            <a:r>
              <a:rPr lang="cs-CZ" sz="1800" dirty="0"/>
              <a:t>Má kvalifikované zaměstnance (max. 8 bodů)</a:t>
            </a:r>
          </a:p>
          <a:p>
            <a:pPr lvl="1"/>
            <a:r>
              <a:rPr lang="cs-CZ" sz="1800" dirty="0"/>
              <a:t>Má optimální kapitálovou strukturu (max. 10 bodů)</a:t>
            </a:r>
          </a:p>
          <a:p>
            <a:pPr lvl="1"/>
            <a:r>
              <a:rPr lang="cs-CZ" sz="1800" dirty="0"/>
              <a:t>Spolupracuje se spolehlivými dodavateli (max. 7 bodů)</a:t>
            </a:r>
          </a:p>
          <a:p>
            <a:pPr lvl="1"/>
            <a:r>
              <a:rPr lang="cs-CZ" sz="1800" dirty="0"/>
              <a:t>Má strategické umístění (max. 9 bodů)</a:t>
            </a:r>
          </a:p>
          <a:p>
            <a:pPr lvl="1"/>
            <a:r>
              <a:rPr lang="cs-CZ" sz="1800" dirty="0"/>
              <a:t>Uplatňuje šetrný přístup k životnímu prostředí (max. 11 bodů)</a:t>
            </a:r>
          </a:p>
          <a:p>
            <a:pPr algn="just"/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912768" cy="507703"/>
          </a:xfrm>
        </p:spPr>
        <p:txBody>
          <a:bodyPr/>
          <a:lstStyle/>
          <a:p>
            <a:r>
              <a:rPr lang="cs-CZ" dirty="0" err="1"/>
              <a:t>Argentiho</a:t>
            </a:r>
            <a:r>
              <a:rPr lang="cs-CZ" dirty="0"/>
              <a:t> model – modifikace dle </a:t>
            </a:r>
            <a:r>
              <a:rPr lang="cs-CZ" dirty="0" err="1"/>
              <a:t>Pollaka</a:t>
            </a:r>
            <a:r>
              <a:rPr lang="cs-CZ" dirty="0"/>
              <a:t> (2003)</a:t>
            </a:r>
          </a:p>
        </p:txBody>
      </p:sp>
    </p:spTree>
    <p:extLst>
      <p:ext uri="{BB962C8B-B14F-4D97-AF65-F5344CB8AC3E}">
        <p14:creationId xmlns:p14="http://schemas.microsoft.com/office/powerpoint/2010/main" val="2802135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21619" y="915566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800" dirty="0"/>
              <a:t>81 – 100% ... vitalita téměř zaručena</a:t>
            </a:r>
          </a:p>
          <a:p>
            <a:r>
              <a:rPr lang="cs-CZ" sz="1800" dirty="0"/>
              <a:t>61 – 80% ... vitalita je velmi pravděpodobná</a:t>
            </a:r>
          </a:p>
          <a:p>
            <a:r>
              <a:rPr lang="cs-CZ" sz="1800" dirty="0"/>
              <a:t>41 – 60% ... vitalita bez zásahu není zajištěna</a:t>
            </a:r>
          </a:p>
          <a:p>
            <a:r>
              <a:rPr lang="cs-CZ" sz="1800" dirty="0"/>
              <a:t>21 – 40% ... podnik je nemocný</a:t>
            </a:r>
          </a:p>
          <a:p>
            <a:r>
              <a:rPr lang="cs-CZ" sz="1800" dirty="0"/>
              <a:t>0 – 20% ... podnik je v krizi</a:t>
            </a:r>
          </a:p>
          <a:p>
            <a:pPr algn="just"/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21619" y="195486"/>
            <a:ext cx="6048672" cy="507703"/>
          </a:xfrm>
        </p:spPr>
        <p:txBody>
          <a:bodyPr/>
          <a:lstStyle/>
          <a:p>
            <a:r>
              <a:rPr lang="cs-CZ" dirty="0"/>
              <a:t>Ukazatel vitality dle </a:t>
            </a:r>
            <a:r>
              <a:rPr lang="cs-CZ" dirty="0" err="1"/>
              <a:t>Pollaka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46689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179512" y="680257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800" dirty="0"/>
              <a:t>Bilanční analýza </a:t>
            </a:r>
          </a:p>
          <a:p>
            <a:pPr lvl="1"/>
            <a:r>
              <a:rPr lang="cs-CZ" sz="1800" dirty="0"/>
              <a:t>soustava ukazatelů využitelná ve všech organizacích bez ohledu na jejich velikost</a:t>
            </a:r>
          </a:p>
          <a:p>
            <a:pPr>
              <a:buNone/>
            </a:pPr>
            <a:endParaRPr lang="cs-CZ" sz="1800" dirty="0"/>
          </a:p>
          <a:p>
            <a:r>
              <a:rPr lang="cs-CZ" sz="1800" dirty="0"/>
              <a:t>Bilanční analýza II </a:t>
            </a:r>
          </a:p>
          <a:p>
            <a:pPr lvl="1"/>
            <a:r>
              <a:rPr lang="cs-CZ" sz="1800" dirty="0"/>
              <a:t>soustava tvořena 17 ukazateli, 4 dílčími ukazateli a jedním celkovým ukazatelem </a:t>
            </a:r>
          </a:p>
          <a:p>
            <a:pPr lvl="1"/>
            <a:r>
              <a:rPr lang="cs-CZ" sz="1800" dirty="0"/>
              <a:t>Čím vyšší hodnota tím lepší stav organizace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/>
              <a:t>Bilanční analýza a bilanční analýza II</a:t>
            </a:r>
          </a:p>
        </p:txBody>
      </p:sp>
    </p:spTree>
    <p:extLst>
      <p:ext uri="{BB962C8B-B14F-4D97-AF65-F5344CB8AC3E}">
        <p14:creationId xmlns:p14="http://schemas.microsoft.com/office/powerpoint/2010/main" val="4265384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45946" y="843558"/>
            <a:ext cx="7704856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800" dirty="0"/>
              <a:t>Operativní controlling – porovnání skutečnosti se žádoucím stavem</a:t>
            </a:r>
          </a:p>
          <a:p>
            <a:pPr algn="just"/>
            <a:endParaRPr lang="cs-CZ" sz="1800" dirty="0"/>
          </a:p>
          <a:p>
            <a:pPr algn="just"/>
            <a:r>
              <a:rPr lang="cs-CZ" sz="1800" dirty="0"/>
              <a:t>Interní audit – hledá způsoby dosažení vyšší efektivnosti prostřednictvím neustálého zdokonalování</a:t>
            </a:r>
          </a:p>
          <a:p>
            <a:pPr algn="just"/>
            <a:endParaRPr lang="cs-CZ" sz="1800" dirty="0"/>
          </a:p>
          <a:p>
            <a:pPr algn="just"/>
            <a:r>
              <a:rPr lang="cs-CZ" sz="1800" dirty="0"/>
              <a:t>Vnitřní kontrola – sledování dodržování interních norem a obecně závazných právních předpisů</a:t>
            </a:r>
          </a:p>
          <a:p>
            <a:pPr marL="0" lvl="0" indent="0" algn="just">
              <a:buNone/>
            </a:pPr>
            <a:endParaRPr lang="cs-CZ" sz="1700" dirty="0"/>
          </a:p>
          <a:p>
            <a:pPr lvl="0" algn="just"/>
            <a:endParaRPr lang="cs-CZ" sz="1700" dirty="0"/>
          </a:p>
          <a:p>
            <a:pPr algn="just"/>
            <a:endParaRPr lang="cs-CZ" sz="17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/>
              <a:t>Základní pilíře systému včasného varování</a:t>
            </a:r>
          </a:p>
        </p:txBody>
      </p:sp>
    </p:spTree>
    <p:extLst>
      <p:ext uri="{BB962C8B-B14F-4D97-AF65-F5344CB8AC3E}">
        <p14:creationId xmlns:p14="http://schemas.microsoft.com/office/powerpoint/2010/main" val="4028809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03189"/>
            <a:ext cx="7704856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800" dirty="0"/>
              <a:t>Rozhodování managementu </a:t>
            </a:r>
          </a:p>
          <a:p>
            <a:r>
              <a:rPr lang="cs-CZ" sz="1800" dirty="0"/>
              <a:t>Spojení s účetnictvím a finančním řízením podniku</a:t>
            </a:r>
          </a:p>
          <a:p>
            <a:r>
              <a:rPr lang="cs-CZ" sz="1800" dirty="0"/>
              <a:t>Poznat finanční zdraví podniku</a:t>
            </a:r>
          </a:p>
          <a:p>
            <a:r>
              <a:rPr lang="cs-CZ" sz="1800" dirty="0"/>
              <a:t>Identifikace slabin vedoucích k možným problémům</a:t>
            </a:r>
          </a:p>
          <a:p>
            <a:r>
              <a:rPr lang="cs-CZ" sz="1800" dirty="0"/>
              <a:t>Komplexní posouzení majetkové a finanční situace podniku</a:t>
            </a:r>
          </a:p>
          <a:p>
            <a:r>
              <a:rPr lang="cs-CZ" sz="1800" dirty="0"/>
              <a:t>Zhodnocení finanční situace podniku</a:t>
            </a:r>
          </a:p>
          <a:p>
            <a:r>
              <a:rPr lang="cs-CZ" sz="1800" dirty="0"/>
              <a:t>Zdroje dat: rozvaha, výkaz zisku a ztráty, CF</a:t>
            </a:r>
          </a:p>
          <a:p>
            <a:pPr algn="just"/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 smtClean="0"/>
              <a:t>Finanční analýza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28577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77973" y="843558"/>
            <a:ext cx="7704856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800" b="1" dirty="0"/>
              <a:t>Elementární metody FA</a:t>
            </a:r>
          </a:p>
          <a:p>
            <a:pPr lvl="1"/>
            <a:r>
              <a:rPr lang="cs-CZ" sz="1800" i="1" dirty="0"/>
              <a:t>Analýza absolutních ukazatelů </a:t>
            </a:r>
            <a:r>
              <a:rPr lang="cs-CZ" sz="1800" dirty="0"/>
              <a:t>– horizontální analýza, vertikální analýza</a:t>
            </a:r>
          </a:p>
          <a:p>
            <a:pPr lvl="1"/>
            <a:r>
              <a:rPr lang="cs-CZ" sz="1800" i="1" dirty="0"/>
              <a:t>Analýza poměrových ukazatelů </a:t>
            </a:r>
            <a:r>
              <a:rPr lang="cs-CZ" sz="1800" dirty="0"/>
              <a:t>– rentability, aktivity, zadluženosti, likvidity</a:t>
            </a:r>
          </a:p>
          <a:p>
            <a:pPr lvl="1">
              <a:buNone/>
            </a:pPr>
            <a:endParaRPr lang="cs-CZ" sz="1800" dirty="0"/>
          </a:p>
          <a:p>
            <a:r>
              <a:rPr lang="cs-CZ" sz="1800" b="1" dirty="0"/>
              <a:t>Analýza soustavy ukazatelů</a:t>
            </a:r>
          </a:p>
          <a:p>
            <a:pPr lvl="1"/>
            <a:r>
              <a:rPr lang="cs-CZ" sz="1800" i="1" dirty="0"/>
              <a:t>Soustavy hierarchicky uspořádaných ukazatelů – </a:t>
            </a:r>
            <a:r>
              <a:rPr lang="cs-CZ" sz="1800" dirty="0" err="1"/>
              <a:t>Du</a:t>
            </a:r>
            <a:r>
              <a:rPr lang="cs-CZ" sz="1800" dirty="0"/>
              <a:t> Pont pyramidový  rozklad</a:t>
            </a:r>
          </a:p>
          <a:p>
            <a:pPr lvl="1"/>
            <a:r>
              <a:rPr lang="cs-CZ" sz="1800" i="1" dirty="0"/>
              <a:t>Bankrotní (predikční) modely </a:t>
            </a:r>
            <a:r>
              <a:rPr lang="cs-CZ" sz="1800" dirty="0"/>
              <a:t>– </a:t>
            </a:r>
            <a:r>
              <a:rPr lang="cs-CZ" sz="1800" dirty="0" err="1"/>
              <a:t>Altamonovo</a:t>
            </a:r>
            <a:r>
              <a:rPr lang="cs-CZ" sz="1800" dirty="0"/>
              <a:t> Z-skóre, </a:t>
            </a:r>
            <a:r>
              <a:rPr lang="cs-CZ" sz="1800" dirty="0" err="1"/>
              <a:t>Tafflerův</a:t>
            </a:r>
            <a:r>
              <a:rPr lang="cs-CZ" sz="1800" dirty="0"/>
              <a:t> model, model IN Index důvěryhodnosti, </a:t>
            </a:r>
            <a:r>
              <a:rPr lang="cs-CZ" sz="1800" dirty="0" err="1"/>
              <a:t>Beermanova</a:t>
            </a:r>
            <a:r>
              <a:rPr lang="cs-CZ" sz="1800" dirty="0"/>
              <a:t> diskriminační funkce</a:t>
            </a:r>
          </a:p>
          <a:p>
            <a:pPr lvl="1"/>
            <a:r>
              <a:rPr lang="cs-CZ" sz="1800" i="1" dirty="0"/>
              <a:t>Bonitní (diagnostické) modely </a:t>
            </a:r>
            <a:r>
              <a:rPr lang="cs-CZ" sz="1800" dirty="0"/>
              <a:t>– </a:t>
            </a:r>
            <a:r>
              <a:rPr lang="cs-CZ" sz="1800" dirty="0" err="1"/>
              <a:t>Tamariho</a:t>
            </a:r>
            <a:r>
              <a:rPr lang="cs-CZ" sz="1800" dirty="0"/>
              <a:t> model, </a:t>
            </a:r>
            <a:r>
              <a:rPr lang="cs-CZ" sz="1800" dirty="0" err="1"/>
              <a:t>Kralickův</a:t>
            </a:r>
            <a:r>
              <a:rPr lang="cs-CZ" sz="1800" dirty="0"/>
              <a:t> </a:t>
            </a:r>
            <a:r>
              <a:rPr lang="cs-CZ" sz="1800" dirty="0" err="1"/>
              <a:t>Quicktest</a:t>
            </a:r>
            <a:endParaRPr lang="cs-CZ" sz="1800" dirty="0"/>
          </a:p>
          <a:p>
            <a:pPr algn="just"/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 smtClean="0"/>
              <a:t>Metody finanční analýzy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50941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77973" y="843558"/>
            <a:ext cx="7704856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800" dirty="0"/>
              <a:t>„ex ante“ analýza </a:t>
            </a:r>
          </a:p>
          <a:p>
            <a:r>
              <a:rPr lang="cs-CZ" sz="1800" dirty="0"/>
              <a:t>Informace o možnosti bankrotu podniku</a:t>
            </a:r>
          </a:p>
          <a:p>
            <a:r>
              <a:rPr lang="cs-CZ" sz="1800" dirty="0"/>
              <a:t>Věřitelům informace o schopnosti podniku plnit své závazky</a:t>
            </a:r>
          </a:p>
          <a:p>
            <a:r>
              <a:rPr lang="cs-CZ" sz="1800" dirty="0"/>
              <a:t>Indikace případných zdrojů budoucích problémů podniku</a:t>
            </a:r>
          </a:p>
          <a:p>
            <a:r>
              <a:rPr lang="cs-CZ" sz="1800" dirty="0"/>
              <a:t>Základní předpoklad: každý podnik ohrožen bankrotem vykazuje určitý čas před touto událostí symptomy typické pro bankrot</a:t>
            </a:r>
          </a:p>
          <a:p>
            <a:r>
              <a:rPr lang="cs-CZ" sz="1800" dirty="0"/>
              <a:t>Nejčastější symptomy: problémy s běžnou likviditou, výše čistého pracovního kapitálu, problémy s rentabilitou celkového vloženého kapitálu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 smtClean="0"/>
              <a:t>Bankrotní modely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4639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4721" y="843558"/>
            <a:ext cx="7704856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800" dirty="0"/>
              <a:t>Vychází z přímé statistické metody – diskriminační analýzy</a:t>
            </a:r>
          </a:p>
          <a:p>
            <a:r>
              <a:rPr lang="cs-CZ" sz="1800" dirty="0"/>
              <a:t>Stanovení vah v lineární kombinaci jednotlivých poměrových ukazatelů (proměnné veličiny)</a:t>
            </a:r>
          </a:p>
          <a:p>
            <a:r>
              <a:rPr lang="cs-CZ" sz="1800" dirty="0"/>
              <a:t>Výpočet: součet hodnot poměrových ukazatelů s přiřazenými váhami</a:t>
            </a:r>
          </a:p>
          <a:p>
            <a:r>
              <a:rPr lang="cs-CZ" sz="1800" dirty="0"/>
              <a:t>Úpravy a změny modelů v </a:t>
            </a:r>
            <a:r>
              <a:rPr lang="cs-CZ" sz="1800" dirty="0" smtClean="0"/>
              <a:t>čase.</a:t>
            </a:r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 err="1"/>
              <a:t>Altamonovo</a:t>
            </a:r>
            <a:r>
              <a:rPr lang="cs-CZ" dirty="0"/>
              <a:t> Z-skóre</a:t>
            </a:r>
          </a:p>
        </p:txBody>
      </p:sp>
    </p:spTree>
    <p:extLst>
      <p:ext uri="{BB962C8B-B14F-4D97-AF65-F5344CB8AC3E}">
        <p14:creationId xmlns:p14="http://schemas.microsoft.com/office/powerpoint/2010/main" val="2543860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843558"/>
            <a:ext cx="7704856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None/>
            </a:pPr>
            <a:r>
              <a:rPr lang="cs-CZ" sz="1800" dirty="0"/>
              <a:t>Z = 1,2</a:t>
            </a:r>
            <a:r>
              <a:rPr lang="cs-CZ" sz="1600" dirty="0"/>
              <a:t>*</a:t>
            </a:r>
            <a:r>
              <a:rPr lang="cs-CZ" sz="1800" dirty="0"/>
              <a:t>X</a:t>
            </a:r>
            <a:r>
              <a:rPr lang="cs-CZ" sz="1200" dirty="0"/>
              <a:t>1 </a:t>
            </a:r>
            <a:r>
              <a:rPr lang="cs-CZ" sz="2400" dirty="0"/>
              <a:t>+1,4</a:t>
            </a:r>
            <a:r>
              <a:rPr lang="cs-CZ" sz="1800" dirty="0"/>
              <a:t>*</a:t>
            </a:r>
            <a:r>
              <a:rPr lang="cs-CZ" sz="2400" dirty="0"/>
              <a:t>X</a:t>
            </a:r>
            <a:r>
              <a:rPr lang="cs-CZ" sz="1400" dirty="0"/>
              <a:t>2</a:t>
            </a:r>
            <a:r>
              <a:rPr lang="cs-CZ" sz="2400" dirty="0"/>
              <a:t>+3,3</a:t>
            </a:r>
            <a:r>
              <a:rPr lang="cs-CZ" sz="1800" dirty="0"/>
              <a:t>*</a:t>
            </a:r>
            <a:r>
              <a:rPr lang="cs-CZ" sz="2400" dirty="0"/>
              <a:t>X</a:t>
            </a:r>
            <a:r>
              <a:rPr lang="cs-CZ" sz="1400" dirty="0"/>
              <a:t>3</a:t>
            </a:r>
            <a:r>
              <a:rPr lang="cs-CZ" sz="2400" dirty="0"/>
              <a:t>+0,6</a:t>
            </a:r>
            <a:r>
              <a:rPr lang="cs-CZ" sz="1800" dirty="0"/>
              <a:t>*</a:t>
            </a:r>
            <a:r>
              <a:rPr lang="cs-CZ" sz="2400" dirty="0"/>
              <a:t>X</a:t>
            </a:r>
            <a:r>
              <a:rPr lang="cs-CZ" sz="1400" dirty="0"/>
              <a:t>4</a:t>
            </a:r>
            <a:r>
              <a:rPr lang="cs-CZ" sz="2400" dirty="0"/>
              <a:t>+1,0</a:t>
            </a:r>
            <a:r>
              <a:rPr lang="cs-CZ" sz="1800" dirty="0"/>
              <a:t>*</a:t>
            </a:r>
            <a:r>
              <a:rPr lang="cs-CZ" sz="2400" dirty="0"/>
              <a:t>X</a:t>
            </a:r>
            <a:r>
              <a:rPr lang="cs-CZ" sz="1400" dirty="0"/>
              <a:t>5</a:t>
            </a:r>
          </a:p>
          <a:p>
            <a:pPr>
              <a:buNone/>
            </a:pPr>
            <a:endParaRPr lang="cs-CZ" sz="2400" dirty="0"/>
          </a:p>
          <a:p>
            <a:pPr>
              <a:buNone/>
            </a:pPr>
            <a:r>
              <a:rPr lang="cs-CZ" sz="1800" dirty="0"/>
              <a:t>X</a:t>
            </a:r>
            <a:r>
              <a:rPr lang="cs-CZ" sz="1200" dirty="0"/>
              <a:t>1</a:t>
            </a:r>
            <a:r>
              <a:rPr lang="cs-CZ" sz="1800" dirty="0"/>
              <a:t> – čistý pracovní kapitál/celková aktiva</a:t>
            </a:r>
          </a:p>
          <a:p>
            <a:pPr>
              <a:buNone/>
            </a:pPr>
            <a:r>
              <a:rPr lang="cs-CZ" sz="1800" dirty="0"/>
              <a:t>X</a:t>
            </a:r>
            <a:r>
              <a:rPr lang="cs-CZ" sz="1200" dirty="0"/>
              <a:t>2</a:t>
            </a:r>
            <a:r>
              <a:rPr lang="cs-CZ" sz="1800" dirty="0"/>
              <a:t> – zadržený zisk/celková aktiva</a:t>
            </a:r>
          </a:p>
          <a:p>
            <a:pPr>
              <a:buNone/>
            </a:pPr>
            <a:r>
              <a:rPr lang="cs-CZ" sz="1800" dirty="0"/>
              <a:t>X</a:t>
            </a:r>
            <a:r>
              <a:rPr lang="cs-CZ" sz="1200" dirty="0"/>
              <a:t>3</a:t>
            </a:r>
            <a:r>
              <a:rPr lang="cs-CZ" sz="1800" dirty="0"/>
              <a:t> – zisk před zdaněním a úroky EBIT/celková aktiva</a:t>
            </a:r>
          </a:p>
          <a:p>
            <a:pPr>
              <a:buNone/>
            </a:pPr>
            <a:r>
              <a:rPr lang="cs-CZ" sz="1800" dirty="0"/>
              <a:t>X</a:t>
            </a:r>
            <a:r>
              <a:rPr lang="cs-CZ" sz="1200" dirty="0"/>
              <a:t>4</a:t>
            </a:r>
            <a:r>
              <a:rPr lang="cs-CZ" sz="1800" dirty="0"/>
              <a:t> – tržní cena vlastního kapitálu/účetní hodnota celkových dluhů</a:t>
            </a:r>
          </a:p>
          <a:p>
            <a:pPr>
              <a:buNone/>
            </a:pPr>
            <a:r>
              <a:rPr lang="cs-CZ" sz="1800" dirty="0"/>
              <a:t>X</a:t>
            </a:r>
            <a:r>
              <a:rPr lang="cs-CZ" sz="1200" dirty="0"/>
              <a:t>5</a:t>
            </a:r>
            <a:r>
              <a:rPr lang="cs-CZ" sz="1800" dirty="0"/>
              <a:t> – tržby/celková aktiva</a:t>
            </a:r>
          </a:p>
          <a:p>
            <a:pPr>
              <a:buNone/>
            </a:pPr>
            <a:endParaRPr lang="cs-CZ" sz="1800" dirty="0"/>
          </a:p>
          <a:p>
            <a:pPr>
              <a:buNone/>
            </a:pPr>
            <a:r>
              <a:rPr lang="cs-CZ" sz="1800" dirty="0"/>
              <a:t>Z </a:t>
            </a:r>
            <a:r>
              <a:rPr lang="en-US" sz="1800" dirty="0"/>
              <a:t>&gt; 2,99</a:t>
            </a:r>
            <a:r>
              <a:rPr lang="cs-CZ" sz="1800" dirty="0"/>
              <a:t> ................pásmo prosperity</a:t>
            </a:r>
            <a:endParaRPr lang="en-US" sz="1800" dirty="0"/>
          </a:p>
          <a:p>
            <a:pPr>
              <a:buNone/>
            </a:pPr>
            <a:r>
              <a:rPr lang="en-US" sz="1800" dirty="0"/>
              <a:t>1,81 &lt; Z &lt; 2,99</a:t>
            </a:r>
            <a:r>
              <a:rPr lang="cs-CZ" sz="1800" dirty="0"/>
              <a:t>......pásmo zvané šedá zóna</a:t>
            </a:r>
            <a:endParaRPr lang="en-US" sz="1800" dirty="0"/>
          </a:p>
          <a:p>
            <a:pPr>
              <a:buNone/>
            </a:pPr>
            <a:r>
              <a:rPr lang="en-US" sz="1800" dirty="0"/>
              <a:t>Z &lt; 1,81</a:t>
            </a:r>
            <a:r>
              <a:rPr lang="cs-CZ" sz="1800" dirty="0"/>
              <a:t>.................pásmo bankrotu</a:t>
            </a:r>
          </a:p>
          <a:p>
            <a:pPr algn="just"/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 err="1"/>
              <a:t>Altamonovo</a:t>
            </a:r>
            <a:r>
              <a:rPr lang="cs-CZ" dirty="0"/>
              <a:t> Z-skóre</a:t>
            </a:r>
          </a:p>
        </p:txBody>
      </p:sp>
    </p:spTree>
    <p:extLst>
      <p:ext uri="{BB962C8B-B14F-4D97-AF65-F5344CB8AC3E}">
        <p14:creationId xmlns:p14="http://schemas.microsoft.com/office/powerpoint/2010/main" val="2021529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3023</TotalTime>
  <Words>1925</Words>
  <Application>Microsoft Office PowerPoint</Application>
  <PresentationFormat>Předvádění na obrazovce (16:9)</PresentationFormat>
  <Paragraphs>331</Paragraphs>
  <Slides>32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32</vt:i4>
      </vt:variant>
    </vt:vector>
  </HeadingPairs>
  <TitlesOfParts>
    <vt:vector size="37" baseType="lpstr">
      <vt:lpstr>Arial</vt:lpstr>
      <vt:lpstr>Calibri</vt:lpstr>
      <vt:lpstr>Enriqueta</vt:lpstr>
      <vt:lpstr>Times New Roman</vt:lpstr>
      <vt:lpstr>SLU</vt:lpstr>
      <vt:lpstr>Systémy včasného varování</vt:lpstr>
      <vt:lpstr>Systémy včasného varování</vt:lpstr>
      <vt:lpstr>Struktura systému včasného varování</vt:lpstr>
      <vt:lpstr>Základní pilíře systému včasného varování</vt:lpstr>
      <vt:lpstr>Finanční analýza</vt:lpstr>
      <vt:lpstr>Metody finanční analýzy</vt:lpstr>
      <vt:lpstr>Bankrotní modely</vt:lpstr>
      <vt:lpstr>Altamonovo Z-skóre</vt:lpstr>
      <vt:lpstr>Altamonovo Z-skóre</vt:lpstr>
      <vt:lpstr>Model ZETA – „pro s.r.o.“</vt:lpstr>
      <vt:lpstr>Model pro nevýrobní, obchodní a začínající podniky v tržním prostředí</vt:lpstr>
      <vt:lpstr>Model pro podmínky české eknomiky (manželé Neumaierovi)</vt:lpstr>
      <vt:lpstr>Tafflerův model</vt:lpstr>
      <vt:lpstr>Indexy IN (manželé Neumaierovi)</vt:lpstr>
      <vt:lpstr>Index IN99</vt:lpstr>
      <vt:lpstr>Index IN01</vt:lpstr>
      <vt:lpstr>Index IN05</vt:lpstr>
      <vt:lpstr>Beermanova diskriminační funkce</vt:lpstr>
      <vt:lpstr>Beaverův systém poměrových ukazatelů</vt:lpstr>
      <vt:lpstr>Bonitní modely</vt:lpstr>
      <vt:lpstr>Index bonity</vt:lpstr>
      <vt:lpstr>Ukazatele indexu bonity</vt:lpstr>
      <vt:lpstr>Skóre bonity</vt:lpstr>
      <vt:lpstr>Skóre bonity</vt:lpstr>
      <vt:lpstr>Kralickův Quick test</vt:lpstr>
      <vt:lpstr>Bodové hodnocení Kralickova quick testu</vt:lpstr>
      <vt:lpstr>Tamariho model</vt:lpstr>
      <vt:lpstr>Argentiho model</vt:lpstr>
      <vt:lpstr>Argentiho model</vt:lpstr>
      <vt:lpstr>Argentiho model – modifikace dle Pollaka (2003)</vt:lpstr>
      <vt:lpstr>Ukazatel vitality dle Pollaka</vt:lpstr>
      <vt:lpstr>Bilanční analýza a bilanční analýza II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zap0046</cp:lastModifiedBy>
  <cp:revision>213</cp:revision>
  <dcterms:created xsi:type="dcterms:W3CDTF">2016-07-06T15:42:34Z</dcterms:created>
  <dcterms:modified xsi:type="dcterms:W3CDTF">2020-09-22T16:02:51Z</dcterms:modified>
</cp:coreProperties>
</file>