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93" r:id="rId3"/>
    <p:sldId id="402" r:id="rId4"/>
    <p:sldId id="401" r:id="rId5"/>
    <p:sldId id="403" r:id="rId6"/>
    <p:sldId id="395" r:id="rId7"/>
    <p:sldId id="396" r:id="rId8"/>
    <p:sldId id="397" r:id="rId9"/>
    <p:sldId id="407" r:id="rId10"/>
    <p:sldId id="408" r:id="rId11"/>
    <p:sldId id="406" r:id="rId12"/>
    <p:sldId id="404" r:id="rId13"/>
    <p:sldId id="405" r:id="rId14"/>
    <p:sldId id="394" r:id="rId15"/>
    <p:sldId id="398" r:id="rId16"/>
    <p:sldId id="411" r:id="rId17"/>
    <p:sldId id="412" r:id="rId18"/>
    <p:sldId id="413" r:id="rId19"/>
    <p:sldId id="399" r:id="rId20"/>
    <p:sldId id="410" r:id="rId21"/>
    <p:sldId id="400" r:id="rId22"/>
    <p:sldId id="409"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19.10.2020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Strategické krizové plánování</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Krizový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4</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2399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Útlumové strategie. </a:t>
            </a:r>
            <a:r>
              <a:rPr lang="cs-CZ" sz="1800" dirty="0"/>
              <a:t>Jsou výsledkem dlouhodobě neefektivní činnosti podniku, jenž končí svou podnikatelskou činnost. Můžeme k nim zařadit:</a:t>
            </a:r>
          </a:p>
          <a:p>
            <a:pPr lvl="1" algn="just"/>
            <a:r>
              <a:rPr lang="cs-CZ" sz="1800" b="1" dirty="0" err="1"/>
              <a:t>Deinvestiční</a:t>
            </a:r>
            <a:r>
              <a:rPr lang="cs-CZ" sz="1800" b="1" dirty="0"/>
              <a:t> strategie </a:t>
            </a:r>
            <a:r>
              <a:rPr lang="cs-CZ" sz="1800" dirty="0"/>
              <a:t>(</a:t>
            </a:r>
            <a:r>
              <a:rPr lang="cs-CZ" sz="1800" dirty="0" err="1"/>
              <a:t>divestace</a:t>
            </a:r>
            <a:r>
              <a:rPr lang="cs-CZ" sz="1800" dirty="0"/>
              <a:t>), představující prodej majetku, podniku nebo jeho části jinému subjektu. </a:t>
            </a:r>
          </a:p>
          <a:p>
            <a:pPr lvl="1" algn="just"/>
            <a:r>
              <a:rPr lang="cs-CZ" sz="1800" b="1" dirty="0"/>
              <a:t>Likvidační strategie</a:t>
            </a:r>
            <a:r>
              <a:rPr lang="cs-CZ" sz="1800" dirty="0"/>
              <a:t>, v jejichž důsledku dochází ke zrušení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3662212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Krizové plány poskytují krizovým manažerům a zásahovým skupinám výjimečné právní a administrativní pravomoci k akcím; v rámci jednotlivých organizací je třeba, aby tyto pravomoci byly zakotveny v příslušných interních předpisech - například v krizových a havarijních plánech.</a:t>
            </a:r>
          </a:p>
          <a:p>
            <a:pPr lvl="0" algn="just"/>
            <a:r>
              <a:rPr lang="cs-CZ" sz="1800" dirty="0"/>
              <a:t>Krizové plány poskytují návody k provedení patřičných tísňových zásahů.</a:t>
            </a:r>
          </a:p>
          <a:p>
            <a:pPr lvl="0" algn="just"/>
            <a:r>
              <a:rPr lang="cs-CZ" sz="1800" dirty="0"/>
              <a:t>Krizové plány ustanovují systémy, které pomáhají krizovým manažerům zmírňovat následky mimořádných událostí a pomáhají zabránit tomu, aby tísňová událost přerostla v krizi nebo sérii krizí.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Úkoly krizového plánování</a:t>
            </a:r>
            <a:endParaRPr lang="cs-CZ" sz="1800" dirty="0"/>
          </a:p>
        </p:txBody>
      </p:sp>
    </p:spTree>
    <p:extLst>
      <p:ext uri="{BB962C8B-B14F-4D97-AF65-F5344CB8AC3E}">
        <p14:creationId xmlns:p14="http://schemas.microsoft.com/office/powerpoint/2010/main" val="951586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800" dirty="0" smtClean="0"/>
              <a:t>připravenost </a:t>
            </a:r>
            <a:r>
              <a:rPr lang="cs-CZ" sz="1800" dirty="0"/>
              <a:t>na možné krizové situace – scénáře a </a:t>
            </a:r>
            <a:r>
              <a:rPr lang="cs-CZ" sz="1800" dirty="0" smtClean="0"/>
              <a:t>plány;</a:t>
            </a:r>
            <a:endParaRPr lang="cs-CZ" sz="1800" dirty="0"/>
          </a:p>
          <a:p>
            <a:pPr lvl="0"/>
            <a:r>
              <a:rPr lang="cs-CZ" sz="1800" dirty="0"/>
              <a:t>jasném vymezení rolí (pravomoc, odpovědnost) – tvorba krizového </a:t>
            </a:r>
            <a:r>
              <a:rPr lang="cs-CZ" sz="1800" dirty="0" smtClean="0"/>
              <a:t>týmu;</a:t>
            </a:r>
            <a:endParaRPr lang="cs-CZ" sz="1800" dirty="0"/>
          </a:p>
          <a:p>
            <a:pPr lvl="0"/>
            <a:r>
              <a:rPr lang="cs-CZ" sz="1800" dirty="0" smtClean="0"/>
              <a:t>včasná reakce </a:t>
            </a:r>
            <a:r>
              <a:rPr lang="cs-CZ" sz="1800" dirty="0"/>
              <a:t>na vzniklou krizovou situaci – načasování kroků operativního </a:t>
            </a:r>
            <a:r>
              <a:rPr lang="cs-CZ" sz="1800" dirty="0" smtClean="0"/>
              <a:t>řízení;</a:t>
            </a:r>
            <a:endParaRPr lang="cs-CZ" sz="1800" dirty="0"/>
          </a:p>
          <a:p>
            <a:pPr lvl="0"/>
            <a:r>
              <a:rPr lang="cs-CZ" sz="1800" dirty="0" smtClean="0"/>
              <a:t>minimalizace </a:t>
            </a:r>
            <a:r>
              <a:rPr lang="cs-CZ" sz="1800" dirty="0"/>
              <a:t>dopadů krizové situace – např. diverzifikace </a:t>
            </a:r>
            <a:r>
              <a:rPr lang="cs-CZ" sz="1800" dirty="0" smtClean="0"/>
              <a:t>rizika;</a:t>
            </a:r>
            <a:endParaRPr lang="cs-CZ" sz="1800" dirty="0"/>
          </a:p>
          <a:p>
            <a:pPr lvl="0"/>
            <a:r>
              <a:rPr lang="cs-CZ" sz="1800" dirty="0"/>
              <a:t>zajištění ochrany lidí, majetku a životního prostředí;</a:t>
            </a:r>
          </a:p>
          <a:p>
            <a:pPr lvl="0"/>
            <a:r>
              <a:rPr lang="cs-CZ" sz="1800" dirty="0"/>
              <a:t>usnadnění splnění dalších regulačních požadavků vyplývajících z platných právních norem – sledování legislativy ve fázi přípravy a </a:t>
            </a:r>
            <a:r>
              <a:rPr lang="cs-CZ" sz="1800" dirty="0" smtClean="0"/>
              <a:t>schvalování;</a:t>
            </a:r>
            <a:endParaRPr lang="cs-CZ" sz="1800" dirty="0"/>
          </a:p>
          <a:p>
            <a:pPr lvl="0"/>
            <a:r>
              <a:rPr lang="cs-CZ" sz="1800" dirty="0" smtClean="0"/>
              <a:t>připravenost </a:t>
            </a:r>
            <a:r>
              <a:rPr lang="cs-CZ" sz="1800" dirty="0"/>
              <a:t>na práci s médii;</a:t>
            </a:r>
          </a:p>
          <a:p>
            <a:pPr lvl="0"/>
            <a:r>
              <a:rPr lang="cs-CZ" sz="1800" dirty="0"/>
              <a:t>zvýšení schopnosti vyvést podnik z krize a zabezpečit obnovu klíčových podnikových činností – situační analýzy, identifikace rizik a nápravná </a:t>
            </a:r>
            <a:r>
              <a:rPr lang="cs-CZ" sz="1800" dirty="0" smtClean="0"/>
              <a:t>opatření;</a:t>
            </a:r>
            <a:endParaRPr lang="cs-CZ" sz="1800" dirty="0"/>
          </a:p>
          <a:p>
            <a:pPr lvl="0"/>
            <a:r>
              <a:rPr lang="cs-CZ" sz="1800" dirty="0"/>
              <a:t>zlepšení podnikové pověsti, reputace, image.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Význam krizového plánování</a:t>
            </a:r>
            <a:endParaRPr lang="cs-CZ" sz="1800" dirty="0"/>
          </a:p>
        </p:txBody>
      </p:sp>
    </p:spTree>
    <p:extLst>
      <p:ext uri="{BB962C8B-B14F-4D97-AF65-F5344CB8AC3E}">
        <p14:creationId xmlns:p14="http://schemas.microsoft.com/office/powerpoint/2010/main" val="3319151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915566"/>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Hlavní překážky zavedení krizového řízení (plánování) v podniku spočívají převážně v </a:t>
            </a:r>
            <a:r>
              <a:rPr lang="cs-CZ" sz="1800" b="1" dirty="0"/>
              <a:t>podcenění</a:t>
            </a:r>
            <a:r>
              <a:rPr lang="cs-CZ" sz="1800" dirty="0"/>
              <a:t> potřeby krizového plánování ze strany vedení podniku</a:t>
            </a:r>
            <a:r>
              <a:rPr lang="cs-CZ" sz="1800" dirty="0" smtClean="0"/>
              <a:t>.</a:t>
            </a:r>
          </a:p>
          <a:p>
            <a:pPr lvl="0" algn="just"/>
            <a:r>
              <a:rPr lang="cs-CZ" sz="1800" dirty="0" smtClean="0"/>
              <a:t>Dále </a:t>
            </a:r>
            <a:r>
              <a:rPr lang="cs-CZ" sz="1800" dirty="0"/>
              <a:t>v přesvědčení managementu, že se na potenciální krizovou situaci (krizi) nelze </a:t>
            </a:r>
            <a:r>
              <a:rPr lang="cs-CZ" sz="1800" dirty="0" smtClean="0"/>
              <a:t>připravit.</a:t>
            </a:r>
          </a:p>
          <a:p>
            <a:pPr lvl="0" algn="just"/>
            <a:r>
              <a:rPr lang="cs-CZ" sz="1800" dirty="0" smtClean="0"/>
              <a:t>A </a:t>
            </a:r>
            <a:r>
              <a:rPr lang="cs-CZ" sz="1800" dirty="0"/>
              <a:t>v zajištění nezbytných zdrojů, které jsou pro krizové plánování potřebné</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Překážky krizového plánování</a:t>
            </a:r>
            <a:endParaRPr lang="cs-CZ" sz="1800" dirty="0"/>
          </a:p>
        </p:txBody>
      </p:sp>
    </p:spTree>
    <p:extLst>
      <p:ext uri="{BB962C8B-B14F-4D97-AF65-F5344CB8AC3E}">
        <p14:creationId xmlns:p14="http://schemas.microsoft.com/office/powerpoint/2010/main" val="4038423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68059" indent="-385763">
              <a:buAutoNum type="arabicPeriod"/>
            </a:pPr>
            <a:r>
              <a:rPr lang="cs-CZ" sz="1800" dirty="0"/>
              <a:t>Krize – příčiny, signály, přijetí</a:t>
            </a:r>
          </a:p>
          <a:p>
            <a:pPr marL="468059" indent="-385763">
              <a:buAutoNum type="arabicPeriod"/>
            </a:pPr>
            <a:r>
              <a:rPr lang="cs-CZ" sz="1800" dirty="0" err="1"/>
              <a:t>Stakeholders</a:t>
            </a:r>
            <a:endParaRPr lang="cs-CZ" sz="1800" dirty="0"/>
          </a:p>
          <a:p>
            <a:pPr marL="468059" indent="-385763">
              <a:buAutoNum type="arabicPeriod"/>
            </a:pPr>
            <a:r>
              <a:rPr lang="cs-CZ" sz="1800" dirty="0"/>
              <a:t>Krizový tým</a:t>
            </a:r>
          </a:p>
          <a:p>
            <a:pPr marL="468059" indent="-385763">
              <a:buAutoNum type="arabicPeriod"/>
            </a:pPr>
            <a:r>
              <a:rPr lang="cs-CZ" sz="1800" dirty="0"/>
              <a:t>Diagnóza</a:t>
            </a:r>
          </a:p>
          <a:p>
            <a:pPr marL="468059" indent="-385763">
              <a:buAutoNum type="arabicPeriod"/>
            </a:pPr>
            <a:r>
              <a:rPr lang="cs-CZ" sz="1800" dirty="0"/>
              <a:t>Krizové zásahy</a:t>
            </a:r>
          </a:p>
          <a:p>
            <a:pPr marL="468059" indent="-385763">
              <a:buAutoNum type="arabicPeriod"/>
            </a:pPr>
            <a:r>
              <a:rPr lang="cs-CZ" sz="1800" dirty="0"/>
              <a:t>Komunikace</a:t>
            </a:r>
          </a:p>
          <a:p>
            <a:pPr marL="468059" indent="-385763">
              <a:buAutoNum type="arabicPeriod"/>
            </a:pPr>
            <a:r>
              <a:rPr lang="cs-CZ" sz="1800" dirty="0"/>
              <a:t>Revitalizační plán </a:t>
            </a:r>
          </a:p>
          <a:p>
            <a:pPr marL="468059" indent="-385763">
              <a:buAutoNum type="arabicPeriod"/>
            </a:pPr>
            <a:r>
              <a:rPr lang="cs-CZ" sz="1800" dirty="0"/>
              <a:t>Ukončení krize</a:t>
            </a:r>
          </a:p>
          <a:p>
            <a:pPr marL="468059" indent="-385763">
              <a:buAutoNum type="arabicPeriod"/>
            </a:pPr>
            <a:r>
              <a:rPr lang="cs-CZ" sz="1800" dirty="0"/>
              <a:t>Prevence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 krizového managementu</a:t>
            </a:r>
            <a:endParaRPr lang="cs-CZ" sz="1800" dirty="0"/>
          </a:p>
        </p:txBody>
      </p:sp>
    </p:spTree>
    <p:extLst>
      <p:ext uri="{BB962C8B-B14F-4D97-AF65-F5344CB8AC3E}">
        <p14:creationId xmlns:p14="http://schemas.microsoft.com/office/powerpoint/2010/main" val="2551587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973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scénář</a:t>
            </a:r>
            <a:r>
              <a:rPr lang="cs-CZ" sz="1800" dirty="0"/>
              <a:t> je písemný dokument, který popisuje možné podnikové krizové situace. </a:t>
            </a:r>
            <a:r>
              <a:rPr lang="cs-CZ" sz="1800" dirty="0"/>
              <a:t>Podstatou </a:t>
            </a:r>
            <a:r>
              <a:rPr lang="cs-CZ" sz="1800" b="1" dirty="0"/>
              <a:t>krizových scénářů </a:t>
            </a:r>
            <a:r>
              <a:rPr lang="cs-CZ" sz="1800" dirty="0"/>
              <a:t>je promyslet možné scénáře pro případ určité události nebo určitého vývoje v životě organizace nebo významných změn okolního prostředí.</a:t>
            </a:r>
          </a:p>
          <a:p>
            <a:pPr algn="just"/>
            <a:r>
              <a:rPr lang="cs-CZ" sz="1800" dirty="0" smtClean="0"/>
              <a:t>Souhrn </a:t>
            </a:r>
            <a:r>
              <a:rPr lang="cs-CZ" sz="1800" dirty="0"/>
              <a:t>opatření a postupů, které přispívají k řešení vzniklých krizových situací, je popsán v </a:t>
            </a:r>
            <a:r>
              <a:rPr lang="cs-CZ" sz="1800" b="1" dirty="0"/>
              <a:t>krizovém plánu</a:t>
            </a:r>
            <a:r>
              <a:rPr lang="cs-CZ" sz="1800" dirty="0"/>
              <a:t>, jenž by měl na krizový scénář navázat. </a:t>
            </a:r>
            <a:r>
              <a:rPr lang="cs-CZ" sz="1800" b="1" dirty="0"/>
              <a:t>Krizový plán </a:t>
            </a:r>
            <a:r>
              <a:rPr lang="cs-CZ" sz="1800" dirty="0"/>
              <a:t>je dokument, který analyzuje různá rizika a krizové situace hrozící organizaci a popisuje detailní postupy, jak krizové situace a rizika zvládat v momentu, kdy nastanou.</a:t>
            </a:r>
          </a:p>
          <a:p>
            <a:pPr algn="just"/>
            <a:r>
              <a:rPr lang="cs-CZ" sz="1800" dirty="0" smtClean="0"/>
              <a:t>Východiskem </a:t>
            </a:r>
            <a:r>
              <a:rPr lang="cs-CZ" sz="1800" dirty="0"/>
              <a:t>pro tvorbu krizového scénáře a krizového plánu je </a:t>
            </a:r>
            <a:r>
              <a:rPr lang="cs-CZ" sz="1800" b="1" dirty="0"/>
              <a:t>analýza rizik</a:t>
            </a:r>
            <a:r>
              <a:rPr lang="cs-CZ" sz="1800" dirty="0"/>
              <a:t> (a příležitostí) daného podnikatelského subjektu. </a:t>
            </a:r>
            <a:endParaRPr lang="cs-CZ" sz="1800" b="1"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plán a krizový scénář</a:t>
            </a:r>
            <a:endParaRPr lang="cs-CZ" sz="1800" dirty="0"/>
          </a:p>
        </p:txBody>
      </p:sp>
    </p:spTree>
    <p:extLst>
      <p:ext uri="{BB962C8B-B14F-4D97-AF65-F5344CB8AC3E}">
        <p14:creationId xmlns:p14="http://schemas.microsoft.com/office/powerpoint/2010/main" val="95597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Krizový plán </a:t>
            </a:r>
            <a:r>
              <a:rPr lang="cs-CZ" sz="1800" dirty="0"/>
              <a:t>je souborem postupů pro řešení jednotlivých očekávaných událostí, které jsou vyhodnoceny na základě provedené rizikové </a:t>
            </a:r>
            <a:r>
              <a:rPr lang="cs-CZ" sz="1800" dirty="0" smtClean="0"/>
              <a:t>analýzy.</a:t>
            </a:r>
          </a:p>
          <a:p>
            <a:pPr algn="just"/>
            <a:r>
              <a:rPr lang="cs-CZ" sz="1800" dirty="0"/>
              <a:t>Smejkal a Rais (2003) definují krizový plán jako soubor postupů pro řešení jednotlivých očekávaných událostí, které jsou vyhodnoceny na základě provedené rizikové analýzy. </a:t>
            </a:r>
            <a:endParaRPr lang="cs-CZ" sz="1800" dirty="0" smtClean="0"/>
          </a:p>
          <a:p>
            <a:pPr algn="just"/>
            <a:r>
              <a:rPr lang="cs-CZ" sz="1800" dirty="0"/>
              <a:t>Krizový plán vymezuje automatické řešení předvídatelných situací (formulace představ o věcném, časovém a finančním řešení odhadnutelných variant a odpovídajícím postupu zásahů), zmapování prostředků ke zvládnutí krize (kde hledat prostředky, jak zabezpečit dosažitelnost, jak je aktivovat), definice rolí aktérů zvládnutí krize a vztahů mezi nimi (zmapování klíčových aktérů řízení krize — vrcholové vedení, krizoví analytici, tiskoví mluvčí atd.) a personální obsazení krizového týmu a jeho </a:t>
            </a:r>
            <a:r>
              <a:rPr lang="cs-CZ" sz="1800" dirty="0" smtClean="0"/>
              <a:t>spolupracovníků.</a:t>
            </a:r>
          </a:p>
          <a:p>
            <a:pPr algn="just"/>
            <a:endParaRPr lang="cs-CZ" sz="1800" dirty="0" smtClean="0"/>
          </a:p>
          <a:p>
            <a:pPr algn="just"/>
            <a:endParaRPr lang="cs-CZ" sz="1800" dirty="0"/>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2841189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84355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Krizový plán by měl být zpracován v písemné podobě, v tištěné i elektronické formě. </a:t>
            </a:r>
            <a:endParaRPr lang="cs-CZ" sz="1600" dirty="0" smtClean="0"/>
          </a:p>
          <a:p>
            <a:pPr algn="just"/>
            <a:r>
              <a:rPr lang="cs-CZ" sz="1600" dirty="0"/>
              <a:t>Krizový plán musí být přehledný a jednoduchý dokument. Hodnota krizového plánu spočívá v jeho schopnosti vytvářet reakce a proaktivně reagovat na příležitosti. </a:t>
            </a:r>
            <a:endParaRPr lang="cs-CZ" sz="1600" dirty="0" smtClean="0"/>
          </a:p>
          <a:p>
            <a:pPr algn="just"/>
            <a:r>
              <a:rPr lang="cs-CZ" sz="1600" dirty="0" smtClean="0"/>
              <a:t>Součástí </a:t>
            </a:r>
            <a:r>
              <a:rPr lang="cs-CZ" sz="1600" dirty="0"/>
              <a:t>krizového plánu by měl být </a:t>
            </a:r>
            <a:r>
              <a:rPr lang="cs-CZ" sz="1600" b="1" dirty="0"/>
              <a:t>plán krizové komunikace</a:t>
            </a:r>
            <a:r>
              <a:rPr lang="cs-CZ" sz="1600" dirty="0"/>
              <a:t>. </a:t>
            </a:r>
            <a:endParaRPr lang="cs-CZ" sz="1600" dirty="0" smtClean="0"/>
          </a:p>
          <a:p>
            <a:pPr algn="just"/>
            <a:r>
              <a:rPr lang="cs-CZ" sz="1600" dirty="0" smtClean="0"/>
              <a:t>Krizový </a:t>
            </a:r>
            <a:r>
              <a:rPr lang="cs-CZ" sz="1600" dirty="0"/>
              <a:t>plán by měl být </a:t>
            </a:r>
            <a:r>
              <a:rPr lang="cs-CZ" sz="1600" b="1" dirty="0"/>
              <a:t>kontrolován</a:t>
            </a:r>
            <a:r>
              <a:rPr lang="cs-CZ" sz="1600" dirty="0"/>
              <a:t> a aktualizován dle potřeby konkrétního podnikatelského subjektu, minimálně však každých 6 měsíců. Požadavek častější kontroly a následné aktualizace krizového plánu závisí na charakteru a rychlosti změn, které probíhají v podniku a jeho prostředí (odvětvovém i globálním</a:t>
            </a:r>
            <a:r>
              <a:rPr lang="cs-CZ" sz="1600" dirty="0" smtClean="0"/>
              <a:t>).</a:t>
            </a:r>
          </a:p>
          <a:p>
            <a:pPr algn="just"/>
            <a:r>
              <a:rPr lang="cs-CZ" sz="1600" dirty="0"/>
              <a:t>Obecné zásady pro každou událost určují cíl, jehož má být dosaženo, posloupnost rozhodnutí a zásahů, které mají být v případě události provedeny. Obecné zásady dále určují soubor informací, které umožní provést tato rozhodnutí a zásahy. Rozhodnutí a zásahy jsou pro každou událost, která bude v krizovém plánu zpracována, řazeny postupně v přibližně chronologickém sledu. </a:t>
            </a:r>
          </a:p>
          <a:p>
            <a:pPr algn="just"/>
            <a:endParaRPr lang="cs-CZ" sz="1600" dirty="0" smtClean="0"/>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plán</a:t>
            </a:r>
            <a:endParaRPr lang="cs-CZ" sz="1800" dirty="0"/>
          </a:p>
        </p:txBody>
      </p:sp>
    </p:spTree>
    <p:extLst>
      <p:ext uri="{BB962C8B-B14F-4D97-AF65-F5344CB8AC3E}">
        <p14:creationId xmlns:p14="http://schemas.microsoft.com/office/powerpoint/2010/main" val="3752478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77686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Krizový scénář </a:t>
            </a:r>
            <a:r>
              <a:rPr lang="cs-CZ" sz="1600" dirty="0"/>
              <a:t>zachycuje vývoj budoucí krizové situace. Musí být založen na reálných skutečnostech a stimulovat ke skupinové diskusi o úrovni krizového řízení a připravenosti podniku čelit potencionální krizi. Tvoří spojení mezi současnou situací a jejím možným budoucím </a:t>
            </a:r>
            <a:r>
              <a:rPr lang="cs-CZ" sz="1600" dirty="0" smtClean="0"/>
              <a:t>průběhem. Krizové </a:t>
            </a:r>
            <a:r>
              <a:rPr lang="cs-CZ" sz="1600" dirty="0"/>
              <a:t>scénáře nepředstavují predikci budoucnosti, ale spíše popis možného vývoje krizové situace, který má sloužit jako podklad pro zpracování krizového plánu a tím zvýšit připravenost podniku na krizi. Krizový scénář není závazně předepsán a ani neexistuje jeho jednotná forma. </a:t>
            </a:r>
            <a:endParaRPr lang="cs-CZ" sz="1600" dirty="0" smtClean="0"/>
          </a:p>
          <a:p>
            <a:pPr algn="just"/>
            <a:r>
              <a:rPr lang="cs-CZ" sz="1600" dirty="0" smtClean="0"/>
              <a:t>Výhodou </a:t>
            </a:r>
            <a:r>
              <a:rPr lang="cs-CZ" sz="1600" dirty="0"/>
              <a:t>krizového scénáře je, že tvoří podklad pro krizové řízení, slouží ke zpracování krizového plánu, identifikaci a využití příležitostí a zvyšuje schopnost podniku obstát v krizi.</a:t>
            </a:r>
          </a:p>
          <a:p>
            <a:pPr algn="just"/>
            <a:r>
              <a:rPr lang="cs-CZ" sz="1600" dirty="0" smtClean="0"/>
              <a:t>Jeho </a:t>
            </a:r>
            <a:r>
              <a:rPr lang="cs-CZ" sz="1600" dirty="0"/>
              <a:t>hlavní nevýhoda spočívá v tom, že se jedná pouze o popis možného průběhu budoucí krizové situace s určitou pravděpodobností. </a:t>
            </a:r>
            <a:endParaRPr lang="cs-CZ" sz="1600" dirty="0" smtClean="0"/>
          </a:p>
          <a:p>
            <a:pPr algn="just"/>
            <a:r>
              <a:rPr lang="cs-CZ" sz="1600" dirty="0"/>
              <a:t>Z hlediska účelnosti krizových scénářů je výhodné, pokud se na jejich tvorbě podílí osoby se společnými cíli, které následně zpracovávají krizové plány, jelikož široká skupinová diskuse nad vytvářenými scénáři a vzájemná interakce zpracovatelů umožňuje generovat nové nápady a podporuje kreativní myšlení.</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a:t>
            </a:r>
            <a:r>
              <a:rPr lang="cs-CZ" dirty="0" smtClean="0"/>
              <a:t>scénář</a:t>
            </a:r>
            <a:endParaRPr lang="cs-CZ" sz="1800" dirty="0"/>
          </a:p>
        </p:txBody>
      </p:sp>
    </p:spTree>
    <p:extLst>
      <p:ext uri="{BB962C8B-B14F-4D97-AF65-F5344CB8AC3E}">
        <p14:creationId xmlns:p14="http://schemas.microsoft.com/office/powerpoint/2010/main" val="25640949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 které krize je možné se připravit;</a:t>
            </a:r>
          </a:p>
          <a:p>
            <a:r>
              <a:rPr lang="cs-CZ" sz="1800" dirty="0"/>
              <a:t>Jaká je možnost jejich výskytu;</a:t>
            </a:r>
          </a:p>
          <a:p>
            <a:r>
              <a:rPr lang="cs-CZ" sz="1800" dirty="0"/>
              <a:t>Jaké mohou být jejich důsledky;</a:t>
            </a:r>
          </a:p>
          <a:p>
            <a:r>
              <a:rPr lang="cs-CZ" sz="1800" dirty="0"/>
              <a:t>Jaký může být jejich průběh z hlediska času;</a:t>
            </a:r>
          </a:p>
          <a:p>
            <a:r>
              <a:rPr lang="cs-CZ" sz="1800" dirty="0"/>
              <a:t>Jaké má organizace možnosti provést opatření, aby se snížila možnost výskytu krizí;</a:t>
            </a:r>
          </a:p>
          <a:p>
            <a:r>
              <a:rPr lang="cs-CZ" sz="1800" dirty="0"/>
              <a:t>Jaké k tomu má organizace disponibilní zdroje a možnosti krize zvládnout v případě jejich vzniku;</a:t>
            </a:r>
          </a:p>
          <a:p>
            <a:r>
              <a:rPr lang="cs-CZ" sz="1800" dirty="0"/>
              <a:t>Jaký je postup ke zvládnutí krize;</a:t>
            </a:r>
          </a:p>
          <a:p>
            <a:r>
              <a:rPr lang="cs-CZ" sz="1800" dirty="0"/>
              <a:t>Jak se organizace připraví na zvládnutí konkrétní krizové situace.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Poslání krizových scénářů</a:t>
            </a:r>
            <a:endParaRPr lang="cs-CZ" sz="1800" dirty="0"/>
          </a:p>
        </p:txBody>
      </p:sp>
    </p:spTree>
    <p:extLst>
      <p:ext uri="{BB962C8B-B14F-4D97-AF65-F5344CB8AC3E}">
        <p14:creationId xmlns:p14="http://schemas.microsoft.com/office/powerpoint/2010/main" val="2823695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dirty="0"/>
              <a:t>"Největším nebezpečím v dobách turbulencí nejsou samotné turbulence, ale neuvážené činy podle neaktuální logiky."</a:t>
            </a:r>
          </a:p>
          <a:p>
            <a:pPr marL="0" lvl="0" indent="0">
              <a:buNone/>
            </a:pPr>
            <a:r>
              <a:rPr lang="cs-CZ" sz="2000" dirty="0" smtClean="0"/>
              <a:t>						Peter </a:t>
            </a:r>
            <a:r>
              <a:rPr lang="cs-CZ" sz="2000" dirty="0" err="1"/>
              <a:t>Drucker</a:t>
            </a:r>
            <a:endParaRPr lang="cs-CZ" sz="2000" dirty="0"/>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Citát pro tento den</a:t>
            </a:r>
            <a:endParaRPr lang="cs-CZ" sz="1800" dirty="0"/>
          </a:p>
        </p:txBody>
      </p:sp>
    </p:spTree>
    <p:extLst>
      <p:ext uri="{BB962C8B-B14F-4D97-AF65-F5344CB8AC3E}">
        <p14:creationId xmlns:p14="http://schemas.microsoft.com/office/powerpoint/2010/main" val="3143290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Identifikace potenciálních faktorů, které budou v budoucnosti riziko ovlivňovat (např. pomocí brainstormingu nebo jiné kreativní metody).</a:t>
            </a:r>
          </a:p>
          <a:p>
            <a:pPr lvl="0" algn="just"/>
            <a:r>
              <a:rPr lang="cs-CZ" sz="1800" dirty="0"/>
              <a:t>Výběr těch faktorů, u kterých se může předpokládat větší pravděpodobnost výskytu. (ABC analýza)</a:t>
            </a:r>
          </a:p>
          <a:p>
            <a:pPr lvl="0" algn="just"/>
            <a:r>
              <a:rPr lang="cs-CZ" sz="1800" dirty="0"/>
              <a:t>Stanovení předpokládaného vývoje rizikových faktorů.</a:t>
            </a:r>
          </a:p>
          <a:p>
            <a:pPr lvl="0" algn="just"/>
            <a:r>
              <a:rPr lang="cs-CZ" sz="1800" dirty="0"/>
              <a:t>Stanovení důsledků působení těchto faktorů a případná redukce na varianty s největšími negativními důsledky.</a:t>
            </a:r>
          </a:p>
          <a:p>
            <a:pPr lvl="0" algn="just"/>
            <a:r>
              <a:rPr lang="cs-CZ" sz="1800" dirty="0"/>
              <a:t>Zpracování variantních scénářů ve formě krátkého písemného materiálu.</a:t>
            </a:r>
          </a:p>
          <a:p>
            <a:pPr lvl="0" algn="just"/>
            <a:r>
              <a:rPr lang="cs-CZ" sz="1800" dirty="0"/>
              <a:t>Identifikace problémů, které budou spojeny s vývojem rizika podle konkrétního scénáře.</a:t>
            </a:r>
          </a:p>
          <a:p>
            <a:pPr lvl="0" algn="just"/>
            <a:r>
              <a:rPr lang="cs-CZ" sz="1800" dirty="0"/>
              <a:t>Identifikace příležitostí vedoucích ke snížení pravděpodobnosti a eliminaci důsledků rizik</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Kroky zpracování </a:t>
            </a:r>
            <a:r>
              <a:rPr lang="cs-CZ" dirty="0"/>
              <a:t>krizových scénářů</a:t>
            </a:r>
            <a:endParaRPr lang="cs-CZ" sz="1800" dirty="0"/>
          </a:p>
        </p:txBody>
      </p:sp>
    </p:spTree>
    <p:extLst>
      <p:ext uri="{BB962C8B-B14F-4D97-AF65-F5344CB8AC3E}">
        <p14:creationId xmlns:p14="http://schemas.microsoft.com/office/powerpoint/2010/main" val="902698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Analýza potenciálních zdrojů krizí – </a:t>
            </a:r>
            <a:r>
              <a:rPr lang="cs-CZ" sz="1800" dirty="0" err="1"/>
              <a:t>check</a:t>
            </a:r>
            <a:r>
              <a:rPr lang="cs-CZ" sz="1800" dirty="0"/>
              <a:t> list zdrojů</a:t>
            </a:r>
          </a:p>
          <a:p>
            <a:r>
              <a:rPr lang="cs-CZ" sz="1800" dirty="0"/>
              <a:t>Určení pravděpodobnosti vzniku krizové situace a určení následků vzniku krize</a:t>
            </a:r>
          </a:p>
          <a:p>
            <a:r>
              <a:rPr lang="cs-CZ" sz="1800" dirty="0"/>
              <a:t>Stanovení rozsahu škody, která krize může způsobit</a:t>
            </a:r>
          </a:p>
          <a:p>
            <a:r>
              <a:rPr lang="cs-CZ" sz="1800" dirty="0"/>
              <a:t>Krizová matice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Zpracování krizového scénáře</a:t>
            </a:r>
            <a:endParaRPr lang="cs-CZ" sz="1800" dirty="0"/>
          </a:p>
        </p:txBody>
      </p:sp>
    </p:spTree>
    <p:extLst>
      <p:ext uri="{BB962C8B-B14F-4D97-AF65-F5344CB8AC3E}">
        <p14:creationId xmlns:p14="http://schemas.microsoft.com/office/powerpoint/2010/main" val="10480859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Situace potenciální krize je </a:t>
            </a:r>
            <a:r>
              <a:rPr lang="cs-CZ" sz="1800" b="1" dirty="0"/>
              <a:t>relativně stabilní</a:t>
            </a:r>
            <a:r>
              <a:rPr lang="cs-CZ" sz="1800" dirty="0"/>
              <a:t>, a tudíž se často zdá dostatek času na přípravu strategického dokumentu a predikci rizikových faktorů. Pokud jsou v této fázi připraveny a </a:t>
            </a:r>
            <a:r>
              <a:rPr lang="cs-CZ" sz="1800" b="1" dirty="0"/>
              <a:t>aktualizovány</a:t>
            </a:r>
            <a:r>
              <a:rPr lang="cs-CZ" sz="1800" dirty="0"/>
              <a:t> krizové scénáře a plány, má firma vysokou pravděpodobnost dostatečného předstihu a schopnosti vyrovnat se se změnami nastolenými krizovou situací. Relativní dostatek času a zdrojů také usnadňuje využití příležitostí spojených se snížením pravděpodobnosti výskytu rizik a eliminaci intenzity jejich dopadu. </a:t>
            </a:r>
            <a:endParaRPr lang="cs-CZ" sz="1800" dirty="0" smtClean="0"/>
          </a:p>
          <a:p>
            <a:pPr algn="just"/>
            <a:r>
              <a:rPr lang="cs-CZ" sz="1800" dirty="0" smtClean="0"/>
              <a:t>V</a:t>
            </a:r>
            <a:r>
              <a:rPr lang="cs-CZ" sz="1800" dirty="0"/>
              <a:t> situaci akutní krize, na kterou firma není připravena, již většinou není k dispozici dostatek zdrojů k využití dynamických </a:t>
            </a:r>
            <a:r>
              <a:rPr lang="cs-CZ" sz="1800" b="1" dirty="0"/>
              <a:t>oportunitních strategií</a:t>
            </a:r>
            <a:r>
              <a:rPr lang="cs-CZ" sz="1800" dirty="0"/>
              <a:t> a firma je zranitelná ve srovnání s konkurencí, která příležitost identifikovala a implementovala do své strategie již dříve (např. zavedení inovační technologie).</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Situace potenciální a akutní krize</a:t>
            </a:r>
            <a:endParaRPr lang="cs-CZ" sz="1800" dirty="0"/>
          </a:p>
        </p:txBody>
      </p:sp>
    </p:spTree>
    <p:extLst>
      <p:ext uri="{BB962C8B-B14F-4D97-AF65-F5344CB8AC3E}">
        <p14:creationId xmlns:p14="http://schemas.microsoft.com/office/powerpoint/2010/main" val="1864101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smtClean="0"/>
              <a:t>Běžný </a:t>
            </a:r>
            <a:r>
              <a:rPr lang="cs-CZ" sz="1800" b="1" dirty="0"/>
              <a:t>stav </a:t>
            </a:r>
            <a:r>
              <a:rPr lang="cs-CZ" sz="1800" dirty="0"/>
              <a:t>lze definovat jako stav dynamické rovnováhy systému s jeho okolím, tj. stav jeho relativně nejlepšího uspořádání. </a:t>
            </a:r>
            <a:endParaRPr lang="cs-CZ" sz="1800" dirty="0" smtClean="0"/>
          </a:p>
          <a:p>
            <a:pPr algn="just"/>
            <a:endParaRPr lang="cs-CZ" sz="1800" dirty="0" smtClean="0"/>
          </a:p>
          <a:p>
            <a:pPr algn="just"/>
            <a:r>
              <a:rPr lang="cs-CZ" sz="1800" b="1" dirty="0" smtClean="0"/>
              <a:t>Krizový </a:t>
            </a:r>
            <a:r>
              <a:rPr lang="cs-CZ" sz="1800" b="1" dirty="0"/>
              <a:t>stav </a:t>
            </a:r>
            <a:r>
              <a:rPr lang="cs-CZ" sz="1800" dirty="0"/>
              <a:t>lze definovat jako stav takového narušení jeho činnosti a podmínek existence, že hrozí jeho dlouhodobá degradace až zánik.</a:t>
            </a:r>
          </a:p>
          <a:p>
            <a:pPr marL="457200" lvl="1" indent="0" algn="just">
              <a:buNone/>
            </a:pPr>
            <a:endParaRPr lang="cs-CZ" sz="1800" dirty="0" smtClean="0"/>
          </a:p>
          <a:p>
            <a:pPr marL="361950" lvl="1" indent="-361950" algn="just">
              <a:buFont typeface="Arial" panose="020B0604020202020204" pitchFamily="34" charset="0"/>
              <a:buChar char="•"/>
            </a:pPr>
            <a:r>
              <a:rPr lang="cs-CZ" sz="1800" dirty="0"/>
              <a:t>Krizový management se zabývá možnostmi, jak zvládat možná ohrožení co nejefektivněji. Protože mnohá ohrožení lze neutralizovat efektivním (většinou včasným) využitím příležitostí, nebo tak alespoň zmírnit dopady možného spontánního projevu destruktivních účinků krizových stavů, má být předmětem krizového managementu i možné zvládání vznikajících příležitostí.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Běžná a krizová situace v organizaci</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Fáze iniciace</a:t>
            </a:r>
          </a:p>
          <a:p>
            <a:endParaRPr lang="cs-CZ" sz="1800" dirty="0"/>
          </a:p>
          <a:p>
            <a:r>
              <a:rPr lang="cs-CZ" sz="1800" dirty="0"/>
              <a:t>Fáze diagnostiky</a:t>
            </a:r>
          </a:p>
          <a:p>
            <a:endParaRPr lang="cs-CZ" sz="1800" dirty="0"/>
          </a:p>
          <a:p>
            <a:r>
              <a:rPr lang="cs-CZ" sz="1800" dirty="0"/>
              <a:t>Fáze akcí</a:t>
            </a:r>
          </a:p>
          <a:p>
            <a:endParaRPr lang="cs-CZ" sz="1800" dirty="0"/>
          </a:p>
          <a:p>
            <a:r>
              <a:rPr lang="cs-CZ" sz="1800" dirty="0"/>
              <a:t>Fáze prevence</a:t>
            </a:r>
          </a:p>
          <a:p>
            <a:pPr marL="457200" lvl="1" indent="0">
              <a:buNone/>
            </a:pP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Model vývoje krize v organizaci </a:t>
            </a:r>
            <a:r>
              <a:rPr lang="cs-CZ" sz="1800" dirty="0"/>
              <a:t>(Mikušová, 2014)</a:t>
            </a:r>
          </a:p>
        </p:txBody>
      </p:sp>
    </p:spTree>
    <p:extLst>
      <p:ext uri="{BB962C8B-B14F-4D97-AF65-F5344CB8AC3E}">
        <p14:creationId xmlns:p14="http://schemas.microsoft.com/office/powerpoint/2010/main" val="4057965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03189"/>
            <a:ext cx="784887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Když se organizace ocitne v krizové situaci, kdy se všechno zdá nejisté, je třeba revidovat a upřesnit cíle a zaměřit se na podstatné faktory, které mají </a:t>
            </a:r>
            <a:r>
              <a:rPr lang="cs-CZ" sz="1800" dirty="0" smtClean="0"/>
              <a:t>na </a:t>
            </a:r>
            <a:r>
              <a:rPr lang="cs-CZ" sz="1800" dirty="0"/>
              <a:t>organizaci největší </a:t>
            </a:r>
            <a:r>
              <a:rPr lang="cs-CZ" sz="1800" dirty="0" smtClean="0"/>
              <a:t>vliv. </a:t>
            </a:r>
          </a:p>
          <a:p>
            <a:pPr algn="just"/>
            <a:r>
              <a:rPr lang="cs-CZ" sz="1800" dirty="0" smtClean="0"/>
              <a:t>Pozice </a:t>
            </a:r>
            <a:r>
              <a:rPr lang="cs-CZ" sz="1800" dirty="0"/>
              <a:t>strategického managementu v této situaci sílí a organizace si musí znovu v aktuální situaci důsledně formulovat svou vizi s ohledem na měnící se trendy. Pevná vize následně umožní snadnější formulaci efektivních operativních řešení</a:t>
            </a:r>
            <a:r>
              <a:rPr lang="cs-CZ" sz="1800" dirty="0" smtClean="0"/>
              <a:t>.</a:t>
            </a:r>
            <a:endParaRPr lang="cs-CZ" sz="1800" dirty="0"/>
          </a:p>
          <a:p>
            <a:pPr marL="0" indent="0" algn="just">
              <a:buNone/>
            </a:pPr>
            <a:r>
              <a:rPr lang="cs-CZ" sz="1800" i="1" dirty="0"/>
              <a:t>Pro předvídání podnikatelské krize jsou určující dvě </a:t>
            </a:r>
            <a:r>
              <a:rPr lang="cs-CZ" sz="1800" i="1" dirty="0" smtClean="0"/>
              <a:t>proměnné </a:t>
            </a:r>
            <a:r>
              <a:rPr lang="cs-CZ" sz="1800" i="1" dirty="0"/>
              <a:t>(Umlaufová, 1995)</a:t>
            </a:r>
            <a:r>
              <a:rPr lang="cs-CZ" sz="1800" i="1" dirty="0" smtClean="0"/>
              <a:t>:</a:t>
            </a:r>
            <a:endParaRPr lang="cs-CZ" sz="1800" i="1" dirty="0"/>
          </a:p>
          <a:p>
            <a:pPr lvl="0" algn="just"/>
            <a:r>
              <a:rPr lang="cs-CZ" sz="1800" b="1" dirty="0"/>
              <a:t>Možnost</a:t>
            </a:r>
            <a:r>
              <a:rPr lang="cs-CZ" sz="1800" dirty="0"/>
              <a:t> předvídat krizi závisí na její podstatě, na dosavadním vývoji firmy a na dynamice (ovlivňujících faktorech, intenzitě a rychlosti) stadia symptomů krize.</a:t>
            </a:r>
          </a:p>
          <a:p>
            <a:pPr algn="just"/>
            <a:r>
              <a:rPr lang="cs-CZ" sz="1800" b="1" dirty="0"/>
              <a:t>Schopnost</a:t>
            </a:r>
            <a:r>
              <a:rPr lang="cs-CZ" sz="1800" dirty="0"/>
              <a:t> předvídat krizi závisí na dostupnosti potřebných informací a dovednosti nakládat s nimi náležitým způsobem – umět myslet do budoucna.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Krize v organizaci</a:t>
            </a:r>
            <a:endParaRPr lang="cs-CZ" sz="1800" dirty="0"/>
          </a:p>
        </p:txBody>
      </p:sp>
    </p:spTree>
    <p:extLst>
      <p:ext uri="{BB962C8B-B14F-4D97-AF65-F5344CB8AC3E}">
        <p14:creationId xmlns:p14="http://schemas.microsoft.com/office/powerpoint/2010/main" val="328772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Identifikace ohnisek krize</a:t>
            </a:r>
          </a:p>
          <a:p>
            <a:pPr lvl="1"/>
            <a:r>
              <a:rPr lang="cs-CZ" sz="1800" dirty="0"/>
              <a:t>Slabá místa, potenciální zdroje krize</a:t>
            </a:r>
          </a:p>
          <a:p>
            <a:pPr lvl="1"/>
            <a:r>
              <a:rPr lang="cs-CZ" sz="1800" dirty="0"/>
              <a:t>Analytické metody</a:t>
            </a:r>
          </a:p>
          <a:p>
            <a:pPr lvl="1">
              <a:buNone/>
            </a:pPr>
            <a:endParaRPr lang="cs-CZ" sz="1800" dirty="0"/>
          </a:p>
          <a:p>
            <a:r>
              <a:rPr lang="cs-CZ" sz="1800" dirty="0"/>
              <a:t>Analýza ohrožení</a:t>
            </a:r>
          </a:p>
          <a:p>
            <a:pPr lvl="1"/>
            <a:r>
              <a:rPr lang="cs-CZ" sz="1800" dirty="0"/>
              <a:t>Krátká popis mimořádných událostí</a:t>
            </a:r>
          </a:p>
          <a:p>
            <a:pPr lvl="1"/>
            <a:r>
              <a:rPr lang="cs-CZ" sz="1800" dirty="0"/>
              <a:t>Vymezení posuzovaného období</a:t>
            </a:r>
          </a:p>
          <a:p>
            <a:pPr lvl="1"/>
            <a:r>
              <a:rPr lang="cs-CZ" sz="1800" dirty="0"/>
              <a:t>Určení pravděpodobnosti vzniku krize</a:t>
            </a:r>
          </a:p>
          <a:p>
            <a:pPr lvl="1"/>
            <a:r>
              <a:rPr lang="cs-CZ" sz="1800" dirty="0"/>
              <a:t>Stanovení účinků krize</a:t>
            </a:r>
          </a:p>
          <a:p>
            <a:pPr lvl="1"/>
            <a:r>
              <a:rPr lang="cs-CZ" sz="1800" dirty="0"/>
              <a:t>Stanovení stupně ohrožení podniku</a:t>
            </a:r>
          </a:p>
          <a:p>
            <a:pPr lvl="1">
              <a:buNone/>
            </a:pPr>
            <a:endParaRPr lang="cs-CZ" sz="1800" dirty="0"/>
          </a:p>
          <a:p>
            <a:r>
              <a:rPr lang="cs-CZ" sz="1800" dirty="0"/>
              <a:t>Krizové strategie, krizové plánování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Krizový profil organizace</a:t>
            </a:r>
            <a:endParaRPr lang="cs-CZ" sz="1800" dirty="0"/>
          </a:p>
        </p:txBody>
      </p:sp>
    </p:spTree>
    <p:extLst>
      <p:ext uri="{BB962C8B-B14F-4D97-AF65-F5344CB8AC3E}">
        <p14:creationId xmlns:p14="http://schemas.microsoft.com/office/powerpoint/2010/main" val="2193598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Winterlingova</a:t>
            </a:r>
            <a:r>
              <a:rPr lang="cs-CZ" dirty="0"/>
              <a:t> krizová matice</a:t>
            </a:r>
            <a:endParaRPr lang="cs-CZ" sz="1800" dirty="0"/>
          </a:p>
        </p:txBody>
      </p:sp>
      <p:graphicFrame>
        <p:nvGraphicFramePr>
          <p:cNvPr id="2" name="Tabulka 1"/>
          <p:cNvGraphicFramePr>
            <a:graphicFrameLocks noGrp="1"/>
          </p:cNvGraphicFramePr>
          <p:nvPr>
            <p:extLst>
              <p:ext uri="{D42A27DB-BD31-4B8C-83A1-F6EECF244321}">
                <p14:modId xmlns:p14="http://schemas.microsoft.com/office/powerpoint/2010/main" val="738394747"/>
              </p:ext>
            </p:extLst>
          </p:nvPr>
        </p:nvGraphicFramePr>
        <p:xfrm>
          <a:off x="107504" y="734823"/>
          <a:ext cx="7632848" cy="3915171"/>
        </p:xfrm>
        <a:graphic>
          <a:graphicData uri="http://schemas.openxmlformats.org/drawingml/2006/table">
            <a:tbl>
              <a:tblPr firstRow="1" firstCol="1" bandRow="1">
                <a:tableStyleId>{5C22544A-7EE6-4342-B048-85BDC9FD1C3A}</a:tableStyleId>
              </a:tblPr>
              <a:tblGrid>
                <a:gridCol w="1541248">
                  <a:extLst>
                    <a:ext uri="{9D8B030D-6E8A-4147-A177-3AD203B41FA5}">
                      <a16:colId xmlns:a16="http://schemas.microsoft.com/office/drawing/2014/main" val="2088721045"/>
                    </a:ext>
                  </a:extLst>
                </a:gridCol>
                <a:gridCol w="733927">
                  <a:extLst>
                    <a:ext uri="{9D8B030D-6E8A-4147-A177-3AD203B41FA5}">
                      <a16:colId xmlns:a16="http://schemas.microsoft.com/office/drawing/2014/main" val="1295476576"/>
                    </a:ext>
                  </a:extLst>
                </a:gridCol>
                <a:gridCol w="1100892">
                  <a:extLst>
                    <a:ext uri="{9D8B030D-6E8A-4147-A177-3AD203B41FA5}">
                      <a16:colId xmlns:a16="http://schemas.microsoft.com/office/drawing/2014/main" val="2365609300"/>
                    </a:ext>
                  </a:extLst>
                </a:gridCol>
                <a:gridCol w="1981606">
                  <a:extLst>
                    <a:ext uri="{9D8B030D-6E8A-4147-A177-3AD203B41FA5}">
                      <a16:colId xmlns:a16="http://schemas.microsoft.com/office/drawing/2014/main" val="1900301524"/>
                    </a:ext>
                  </a:extLst>
                </a:gridCol>
                <a:gridCol w="2275175">
                  <a:extLst>
                    <a:ext uri="{9D8B030D-6E8A-4147-A177-3AD203B41FA5}">
                      <a16:colId xmlns:a16="http://schemas.microsoft.com/office/drawing/2014/main" val="2192126074"/>
                    </a:ext>
                  </a:extLst>
                </a:gridCol>
              </a:tblGrid>
              <a:tr h="534092">
                <a:tc rowSpan="5">
                  <a:txBody>
                    <a:bodyPr/>
                    <a:lstStyle/>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 </a:t>
                      </a:r>
                    </a:p>
                    <a:p>
                      <a:pPr algn="ctr">
                        <a:lnSpc>
                          <a:spcPct val="115000"/>
                        </a:lnSpc>
                        <a:spcAft>
                          <a:spcPts val="0"/>
                        </a:spcAft>
                      </a:pPr>
                      <a:r>
                        <a:rPr lang="cs-CZ" sz="1600" dirty="0">
                          <a:effectLst/>
                        </a:rPr>
                        <a:t>Pravděpodobnost vzniku krize v definovaném čase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gridSpan="3">
                  <a:txBody>
                    <a:bodyPr/>
                    <a:lstStyle/>
                    <a:p>
                      <a:pPr algn="ctr">
                        <a:lnSpc>
                          <a:spcPct val="115000"/>
                        </a:lnSpc>
                        <a:spcAft>
                          <a:spcPts val="0"/>
                        </a:spcAft>
                      </a:pPr>
                      <a:r>
                        <a:rPr lang="cs-CZ" sz="1600">
                          <a:effectLst/>
                        </a:rPr>
                        <a:t>Účinky na organizaci</a:t>
                      </a:r>
                    </a:p>
                    <a:p>
                      <a:pPr algn="ctr">
                        <a:lnSpc>
                          <a:spcPct val="115000"/>
                        </a:lnSpc>
                        <a:spcAft>
                          <a:spcPts val="0"/>
                        </a:spcAft>
                      </a:pPr>
                      <a:r>
                        <a:rPr lang="cs-CZ" sz="1600">
                          <a:effectLst/>
                        </a:rPr>
                        <a:t> </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474173568"/>
                  </a:ext>
                </a:extLst>
              </a:tr>
              <a:tr h="419292">
                <a:tc vMerge="1">
                  <a:txBody>
                    <a:bodyPr/>
                    <a:lstStyle/>
                    <a:p>
                      <a:endParaRPr lang="cs-CZ"/>
                    </a:p>
                  </a:txBody>
                  <a:tcPr/>
                </a:tc>
                <a:tc>
                  <a:txBody>
                    <a:bodyPr/>
                    <a:lstStyle/>
                    <a:p>
                      <a:pPr algn="just">
                        <a:lnSpc>
                          <a:spcPct val="115000"/>
                        </a:lnSpc>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negativní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ohrožující existenci</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a:effectLst/>
                        </a:rPr>
                        <a:t>zničující</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extLst>
                  <a:ext uri="{0D108BD9-81ED-4DB2-BD59-A6C34878D82A}">
                    <a16:rowId xmlns:a16="http://schemas.microsoft.com/office/drawing/2014/main" val="281561348"/>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vysoká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Alternativní</a:t>
                      </a:r>
                    </a:p>
                    <a:p>
                      <a:pPr algn="ctr">
                        <a:lnSpc>
                          <a:spcPct val="115000"/>
                        </a:lnSpc>
                        <a:spcAft>
                          <a:spcPts val="0"/>
                        </a:spcAft>
                      </a:pPr>
                      <a:r>
                        <a:rPr lang="cs-CZ" sz="1600" dirty="0">
                          <a:effectLst/>
                        </a:rPr>
                        <a:t>plány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4235412961"/>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střední</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Odstranění ohniska krize</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497515270"/>
                  </a:ext>
                </a:extLst>
              </a:tr>
              <a:tr h="978349">
                <a:tc vMerge="1">
                  <a:txBody>
                    <a:bodyPr/>
                    <a:lstStyle/>
                    <a:p>
                      <a:endParaRPr lang="cs-CZ"/>
                    </a:p>
                  </a:txBody>
                  <a:tcPr/>
                </a:tc>
                <a:tc>
                  <a:txBody>
                    <a:bodyPr/>
                    <a:lstStyle/>
                    <a:p>
                      <a:pPr algn="ctr">
                        <a:lnSpc>
                          <a:spcPct val="115000"/>
                        </a:lnSpc>
                        <a:spcBef>
                          <a:spcPts val="1200"/>
                        </a:spcBef>
                        <a:spcAft>
                          <a:spcPts val="0"/>
                        </a:spcAft>
                      </a:pPr>
                      <a:r>
                        <a:rPr lang="cs-CZ" sz="1600" dirty="0">
                          <a:effectLst/>
                        </a:rPr>
                        <a:t>nízká</a:t>
                      </a:r>
                    </a:p>
                    <a:p>
                      <a:pPr algn="ctr">
                        <a:lnSpc>
                          <a:spcPct val="115000"/>
                        </a:lnSpc>
                        <a:spcBef>
                          <a:spcPts val="1200"/>
                        </a:spcBef>
                        <a:spcAft>
                          <a:spcPts val="0"/>
                        </a:spcAft>
                      </a:pP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tc>
                <a:tc>
                  <a:txBody>
                    <a:bodyPr/>
                    <a:lstStyle/>
                    <a:p>
                      <a:pPr algn="ctr">
                        <a:lnSpc>
                          <a:spcPct val="115000"/>
                        </a:lnSpc>
                        <a:spcAft>
                          <a:spcPts val="0"/>
                        </a:spcAft>
                      </a:pPr>
                      <a:r>
                        <a:rPr lang="cs-CZ" sz="1600" dirty="0">
                          <a:effectLst/>
                        </a:rPr>
                        <a:t>Odstranění problému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a:effectLst/>
                        </a:rPr>
                        <a:t>Alternativní plány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tc>
                  <a:txBody>
                    <a:bodyPr/>
                    <a:lstStyle/>
                    <a:p>
                      <a:pPr algn="ctr">
                        <a:lnSpc>
                          <a:spcPct val="115000"/>
                        </a:lnSpc>
                        <a:spcAft>
                          <a:spcPts val="0"/>
                        </a:spcAft>
                      </a:pPr>
                      <a:r>
                        <a:rPr lang="cs-CZ" sz="1600" dirty="0">
                          <a:effectLst/>
                        </a:rPr>
                        <a:t>Odstranění ohniska krize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8636" marR="18636" marT="0" marB="0" anchor="ctr"/>
                </a:tc>
                <a:extLst>
                  <a:ext uri="{0D108BD9-81ED-4DB2-BD59-A6C34878D82A}">
                    <a16:rowId xmlns:a16="http://schemas.microsoft.com/office/drawing/2014/main" val="2270269086"/>
                  </a:ext>
                </a:extLst>
              </a:tr>
            </a:tbl>
          </a:graphicData>
        </a:graphic>
      </p:graphicFrame>
    </p:spTree>
    <p:extLst>
      <p:ext uri="{BB962C8B-B14F-4D97-AF65-F5344CB8AC3E}">
        <p14:creationId xmlns:p14="http://schemas.microsoft.com/office/powerpoint/2010/main" val="704122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66800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Z krizové matice vyplývají </a:t>
            </a:r>
            <a:r>
              <a:rPr lang="cs-CZ" sz="1500" dirty="0" smtClean="0"/>
              <a:t>následující </a:t>
            </a:r>
            <a:r>
              <a:rPr lang="cs-CZ" sz="1500" b="1" dirty="0"/>
              <a:t>krizové strategie</a:t>
            </a:r>
            <a:r>
              <a:rPr lang="cs-CZ" sz="1500" dirty="0"/>
              <a:t>:</a:t>
            </a:r>
          </a:p>
          <a:p>
            <a:pPr lvl="0" algn="just"/>
            <a:r>
              <a:rPr lang="cs-CZ" sz="1500" b="1" dirty="0"/>
              <a:t>Odstranění problémů</a:t>
            </a:r>
            <a:r>
              <a:rPr lang="cs-CZ" sz="1500" dirty="0"/>
              <a:t> spíše nepravděpodobných a pouze slabě ovlivňujících postavení podniku. S krizovou situací se podnik vyrovná díky svému </a:t>
            </a:r>
            <a:r>
              <a:rPr lang="cs-CZ" sz="1500" b="1" dirty="0"/>
              <a:t>dobrému image</a:t>
            </a:r>
            <a:r>
              <a:rPr lang="cs-CZ" sz="1500" dirty="0"/>
              <a:t> a </a:t>
            </a:r>
            <a:r>
              <a:rPr lang="cs-CZ" sz="1500" b="1" dirty="0"/>
              <a:t>flexibilitě</a:t>
            </a:r>
            <a:r>
              <a:rPr lang="cs-CZ" sz="1500" dirty="0"/>
              <a:t>, tedy pružné a rychlé reakci (</a:t>
            </a:r>
            <a:r>
              <a:rPr lang="cs-CZ" sz="1500" dirty="0" err="1"/>
              <a:t>trouble</a:t>
            </a:r>
            <a:r>
              <a:rPr lang="cs-CZ" sz="1500" dirty="0"/>
              <a:t> </a:t>
            </a:r>
            <a:r>
              <a:rPr lang="cs-CZ" sz="1500" dirty="0" err="1"/>
              <a:t>shooting</a:t>
            </a:r>
            <a:r>
              <a:rPr lang="cs-CZ" sz="1500" dirty="0"/>
              <a:t>).</a:t>
            </a:r>
          </a:p>
          <a:p>
            <a:pPr lvl="0" algn="just"/>
            <a:r>
              <a:rPr lang="cs-CZ" sz="1500" b="1" dirty="0"/>
              <a:t>Omezení celkového ohrožení podniku přípravou alternativních plánů</a:t>
            </a:r>
            <a:r>
              <a:rPr lang="cs-CZ" sz="1500" dirty="0"/>
              <a:t> pro zvládnutí krizových situací, které jsou spíše nepravděpodobné nebo průměrně pravděpodobné a ohrožují existenci podniku. Celkové ohrožení lze snížit:</a:t>
            </a:r>
          </a:p>
          <a:p>
            <a:pPr lvl="1" algn="just"/>
            <a:r>
              <a:rPr lang="cs-CZ" sz="1500" dirty="0"/>
              <a:t>včasným </a:t>
            </a:r>
            <a:r>
              <a:rPr lang="cs-CZ" sz="1500" b="1" dirty="0"/>
              <a:t>rozeznáním krizového vývoje</a:t>
            </a:r>
            <a:r>
              <a:rPr lang="cs-CZ" sz="1500" dirty="0"/>
              <a:t> na základě výsledků stanovených indikátorů,</a:t>
            </a:r>
          </a:p>
          <a:p>
            <a:pPr lvl="1" algn="just"/>
            <a:r>
              <a:rPr lang="cs-CZ" sz="1500" b="1" dirty="0"/>
              <a:t>zamezení eskalaci</a:t>
            </a:r>
            <a:r>
              <a:rPr lang="cs-CZ" sz="1500" dirty="0"/>
              <a:t> krize, tzn. jejímu dalšímu stupňování prostřednictvím podpory vývoje nových výrobků, zabezpečením finančních prostředků, provedením změny investičních plánů apod.,</a:t>
            </a:r>
          </a:p>
          <a:p>
            <a:pPr lvl="1" algn="just"/>
            <a:r>
              <a:rPr lang="cs-CZ" sz="1500" b="1" dirty="0"/>
              <a:t>rychlou realizací</a:t>
            </a:r>
            <a:r>
              <a:rPr lang="cs-CZ" sz="1500" dirty="0"/>
              <a:t> předem připravených </a:t>
            </a:r>
            <a:r>
              <a:rPr lang="cs-CZ" sz="1500" b="1" dirty="0"/>
              <a:t>alternativních </a:t>
            </a:r>
            <a:r>
              <a:rPr lang="cs-CZ" sz="1500" b="1" dirty="0" smtClean="0"/>
              <a:t>plánů.</a:t>
            </a:r>
            <a:endParaRPr lang="cs-CZ" sz="1500" dirty="0"/>
          </a:p>
          <a:p>
            <a:pPr lvl="0" algn="just"/>
            <a:r>
              <a:rPr lang="cs-CZ" sz="1500" b="1" dirty="0"/>
              <a:t>Odstranění ohnisek potenciálních krizí,</a:t>
            </a:r>
            <a:r>
              <a:rPr lang="cs-CZ" sz="1500" dirty="0"/>
              <a:t> které mohou být pro podnik zcela zničující, a to formou </a:t>
            </a:r>
            <a:r>
              <a:rPr lang="cs-CZ" sz="1500" b="1" dirty="0"/>
              <a:t>dodatečných investic</a:t>
            </a:r>
            <a:r>
              <a:rPr lang="cs-CZ" sz="1500" dirty="0"/>
              <a:t> nebo naopak </a:t>
            </a:r>
            <a:r>
              <a:rPr lang="cs-CZ" sz="1500" b="1" dirty="0"/>
              <a:t>opuštěním výrobků či procesů</a:t>
            </a:r>
            <a:r>
              <a:rPr lang="cs-CZ" sz="1500" dirty="0"/>
              <a:t>, ohrožených krizí.</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a:t>Krizové strategie dle </a:t>
            </a:r>
            <a:r>
              <a:rPr lang="cs-CZ" dirty="0" err="1" smtClean="0"/>
              <a:t>Winterlingovy</a:t>
            </a:r>
            <a:r>
              <a:rPr lang="cs-CZ" dirty="0" smtClean="0"/>
              <a:t> </a:t>
            </a:r>
            <a:r>
              <a:rPr lang="cs-CZ" dirty="0"/>
              <a:t>krizová matice</a:t>
            </a:r>
            <a:endParaRPr lang="cs-CZ" sz="1800" dirty="0"/>
          </a:p>
        </p:txBody>
      </p:sp>
    </p:spTree>
    <p:extLst>
      <p:ext uri="{BB962C8B-B14F-4D97-AF65-F5344CB8AC3E}">
        <p14:creationId xmlns:p14="http://schemas.microsoft.com/office/powerpoint/2010/main" val="7954908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8" y="703189"/>
            <a:ext cx="781202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err="1"/>
              <a:t>Slávik</a:t>
            </a:r>
            <a:r>
              <a:rPr lang="cs-CZ" sz="1500" dirty="0"/>
              <a:t> </a:t>
            </a:r>
            <a:r>
              <a:rPr lang="cs-CZ" sz="1500" b="1" dirty="0" smtClean="0"/>
              <a:t>krizové </a:t>
            </a:r>
            <a:r>
              <a:rPr lang="cs-CZ" sz="1500" b="1" dirty="0"/>
              <a:t>strategie podniku </a:t>
            </a:r>
            <a:r>
              <a:rPr lang="cs-CZ" sz="1500" dirty="0" smtClean="0"/>
              <a:t>klasifikuje </a:t>
            </a:r>
            <a:r>
              <a:rPr lang="cs-CZ" sz="1500" dirty="0"/>
              <a:t>také </a:t>
            </a:r>
            <a:r>
              <a:rPr lang="cs-CZ" sz="1500" b="1" dirty="0"/>
              <a:t>podle charakteru cílů</a:t>
            </a:r>
            <a:r>
              <a:rPr lang="cs-CZ" sz="1500" dirty="0"/>
              <a:t>, jejichž splnění krizový management veškerými realizovanými aktivitami sleduje:</a:t>
            </a:r>
          </a:p>
          <a:p>
            <a:pPr lvl="0" algn="just"/>
            <a:r>
              <a:rPr lang="cs-CZ" sz="1500" b="1" dirty="0"/>
              <a:t>Revitalizační strategie</a:t>
            </a:r>
            <a:r>
              <a:rPr lang="cs-CZ" sz="1500" dirty="0"/>
              <a:t>, vedoucí k obnovení upadajícího podnikového portfolia. Jsou vhodné v situacích, kdy příčinou krize podniku je nekompetentní vedení, nadměrná expanze, nedostatečná finanční kontrola, nová konkurence, snížení poptávky apod.). </a:t>
            </a:r>
            <a:r>
              <a:rPr lang="cs-CZ" sz="1500" dirty="0" smtClean="0"/>
              <a:t>K</a:t>
            </a:r>
            <a:r>
              <a:rPr lang="cs-CZ" sz="1500" dirty="0"/>
              <a:t> revitalizačním strategiím můžeme přiřadit:</a:t>
            </a:r>
          </a:p>
          <a:p>
            <a:pPr lvl="1" algn="just"/>
            <a:r>
              <a:rPr lang="cs-CZ" sz="1500" b="1" dirty="0"/>
              <a:t>Strategii zvratu</a:t>
            </a:r>
            <a:r>
              <a:rPr lang="cs-CZ" sz="1500" dirty="0"/>
              <a:t> (</a:t>
            </a:r>
            <a:r>
              <a:rPr lang="cs-CZ" sz="1500" dirty="0" err="1"/>
              <a:t>turnaround</a:t>
            </a:r>
            <a:r>
              <a:rPr lang="cs-CZ" sz="1500" dirty="0"/>
              <a:t>), zaměřenou na obnovu ztrátových oblastí podnikání a jejich vrácení do ziskové pozice (snižování nákladů, zvyšování produktivity práce apod.).</a:t>
            </a:r>
          </a:p>
          <a:p>
            <a:pPr lvl="1" algn="just"/>
            <a:r>
              <a:rPr lang="cs-CZ" sz="1500" b="1" dirty="0"/>
              <a:t>Strategii redukce</a:t>
            </a:r>
            <a:r>
              <a:rPr lang="cs-CZ" sz="1500" dirty="0"/>
              <a:t> (</a:t>
            </a:r>
            <a:r>
              <a:rPr lang="cs-CZ" sz="1500" dirty="0" err="1"/>
              <a:t>retrenchment</a:t>
            </a:r>
            <a:r>
              <a:rPr lang="cs-CZ" sz="15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500" b="1" dirty="0"/>
              <a:t>Strategii restrukturalizace portfolia</a:t>
            </a:r>
            <a:r>
              <a:rPr lang="cs-CZ" sz="15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Krizové strategie dle </a:t>
            </a:r>
            <a:r>
              <a:rPr lang="cs-CZ" dirty="0" err="1"/>
              <a:t>Slávika</a:t>
            </a:r>
            <a:endParaRPr lang="cs-CZ" sz="1800" dirty="0"/>
          </a:p>
        </p:txBody>
      </p:sp>
    </p:spTree>
    <p:extLst>
      <p:ext uri="{BB962C8B-B14F-4D97-AF65-F5344CB8AC3E}">
        <p14:creationId xmlns:p14="http://schemas.microsoft.com/office/powerpoint/2010/main" val="51727371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3231</TotalTime>
  <Words>2091</Words>
  <Application>Microsoft Office PowerPoint</Application>
  <PresentationFormat>Předvádění na obrazovce (16:9)</PresentationFormat>
  <Paragraphs>185</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Enriqueta</vt:lpstr>
      <vt:lpstr>Times New Roman</vt:lpstr>
      <vt:lpstr>SLU</vt:lpstr>
      <vt:lpstr>Strategické krizové plánování </vt:lpstr>
      <vt:lpstr>Citát pro tento den</vt:lpstr>
      <vt:lpstr>Běžná a krizová situace v organizaci</vt:lpstr>
      <vt:lpstr>Model vývoje krize v organizaci (Mikušová, 2014)</vt:lpstr>
      <vt:lpstr>Krize v organizaci</vt:lpstr>
      <vt:lpstr>Krizový profil organizace</vt:lpstr>
      <vt:lpstr>Winterlingova krizová matice</vt:lpstr>
      <vt:lpstr>Krizové strategie dle Winterlingovy krizová matice</vt:lpstr>
      <vt:lpstr>Krizové strategie dle Slávika</vt:lpstr>
      <vt:lpstr>Krizové strategie dle Slávika</vt:lpstr>
      <vt:lpstr>Úkoly krizového plánování</vt:lpstr>
      <vt:lpstr>Význam krizového plánování</vt:lpstr>
      <vt:lpstr>Překážky krizového plánování</vt:lpstr>
      <vt:lpstr>Proces krizového managementu</vt:lpstr>
      <vt:lpstr>Krizový plán a krizový scénář</vt:lpstr>
      <vt:lpstr>Krizový plán</vt:lpstr>
      <vt:lpstr>Krizový plán</vt:lpstr>
      <vt:lpstr>Krizový scénář</vt:lpstr>
      <vt:lpstr>Poslání krizových scénářů</vt:lpstr>
      <vt:lpstr>Kroky zpracování krizových scénářů</vt:lpstr>
      <vt:lpstr>Zpracování krizového scénáře</vt:lpstr>
      <vt:lpstr>Situace potenciální a akutní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275</cp:revision>
  <dcterms:created xsi:type="dcterms:W3CDTF">2016-07-06T15:42:34Z</dcterms:created>
  <dcterms:modified xsi:type="dcterms:W3CDTF">2020-10-19T19:51:58Z</dcterms:modified>
</cp:coreProperties>
</file>