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402" r:id="rId3"/>
    <p:sldId id="442" r:id="rId4"/>
    <p:sldId id="403" r:id="rId5"/>
    <p:sldId id="395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31" r:id="rId14"/>
    <p:sldId id="430" r:id="rId15"/>
    <p:sldId id="429" r:id="rId16"/>
    <p:sldId id="432" r:id="rId17"/>
    <p:sldId id="433" r:id="rId18"/>
    <p:sldId id="434" r:id="rId19"/>
    <p:sldId id="435" r:id="rId20"/>
    <p:sldId id="436" r:id="rId21"/>
    <p:sldId id="437" r:id="rId22"/>
    <p:sldId id="397" r:id="rId23"/>
    <p:sldId id="444" r:id="rId24"/>
    <p:sldId id="443" r:id="rId25"/>
    <p:sldId id="446" r:id="rId26"/>
    <p:sldId id="445" r:id="rId27"/>
    <p:sldId id="447" r:id="rId28"/>
    <p:sldId id="438" r:id="rId29"/>
    <p:sldId id="439" r:id="rId30"/>
    <p:sldId id="440" r:id="rId31"/>
    <p:sldId id="441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po krizi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Sanační strategie  </a:t>
            </a:r>
            <a:r>
              <a:rPr lang="cs-CZ" sz="1800" dirty="0"/>
              <a:t>obvykle bývá schvalována vrcholovým vedením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Obsahem </a:t>
            </a:r>
            <a:r>
              <a:rPr lang="cs-CZ" sz="1800" dirty="0"/>
              <a:t>sanační strategie jsou plány, které  můžeme  z časového hlediska rozdělit na tři skupiny: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Krátkodobý </a:t>
            </a:r>
            <a:r>
              <a:rPr lang="cs-CZ" sz="1800" b="1" i="1" dirty="0"/>
              <a:t>sanační </a:t>
            </a:r>
            <a:r>
              <a:rPr lang="cs-CZ" sz="1800" b="1" i="1" dirty="0" smtClean="0"/>
              <a:t>plán </a:t>
            </a:r>
            <a:r>
              <a:rPr lang="cs-CZ" sz="1800" dirty="0" smtClean="0"/>
              <a:t>– jedná </a:t>
            </a:r>
            <a:r>
              <a:rPr lang="cs-CZ" sz="1800" dirty="0"/>
              <a:t>se o velice rychlý zásah do současného chodu  podniku, jeho délka je obvykle několik týdnů.  Zákrok je radikálně proveden ve finanční oblasti podniku.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Střednědobý </a:t>
            </a:r>
            <a:r>
              <a:rPr lang="cs-CZ" sz="1800" b="1" i="1" dirty="0"/>
              <a:t>plán s</a:t>
            </a:r>
            <a:r>
              <a:rPr lang="cs-CZ" sz="1800" dirty="0"/>
              <a:t>e provádí v podniku, kde je kromě finančního zásahu zapotřebí provést i restrukturalizaci dalších oblastí např. organizační uspořádání podniku.  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Dlouhodobý plán </a:t>
            </a:r>
            <a:r>
              <a:rPr lang="cs-CZ" sz="1800" dirty="0" smtClean="0"/>
              <a:t>je </a:t>
            </a:r>
            <a:r>
              <a:rPr lang="cs-CZ" sz="1800" dirty="0"/>
              <a:t>součástí strategického plánu podniku, který se vytváří již na začátku podnikatelské činnosti.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7828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Samotná sanační strategie spočívá v provedení tzv. ozdravného procesu podniku. Ten je zpravidla složen z těchto pěti kroků: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Vyhodnocení výsledků </a:t>
            </a:r>
            <a:r>
              <a:rPr lang="cs-CZ" sz="1800" dirty="0" smtClean="0"/>
              <a:t>z </a:t>
            </a:r>
            <a:r>
              <a:rPr lang="cs-CZ" sz="1800" dirty="0"/>
              <a:t>provedené komplexní analýzy situace podniku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Stanovení </a:t>
            </a:r>
            <a:r>
              <a:rPr lang="cs-CZ" sz="1800" b="1" i="1" dirty="0"/>
              <a:t>cílů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jako </a:t>
            </a:r>
            <a:r>
              <a:rPr lang="cs-CZ" sz="1800" dirty="0"/>
              <a:t>celku a ve všech  jeho útvarech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Vytvoření </a:t>
            </a:r>
            <a:r>
              <a:rPr lang="cs-CZ" sz="1800" b="1" i="1" dirty="0"/>
              <a:t>ozdravného plánu, </a:t>
            </a:r>
            <a:r>
              <a:rPr lang="cs-CZ" sz="1800" dirty="0"/>
              <a:t>který obsahuje kroky sanačních opatření v jednotlivých </a:t>
            </a:r>
            <a:r>
              <a:rPr lang="cs-CZ" sz="1800" dirty="0" smtClean="0"/>
              <a:t>oblastech</a:t>
            </a:r>
            <a:r>
              <a:rPr lang="cs-CZ" sz="1800" dirty="0"/>
              <a:t>. Mezi takovéto kroky můžeme uvést</a:t>
            </a:r>
            <a:r>
              <a:rPr lang="cs-CZ" sz="1800" dirty="0" smtClean="0"/>
              <a:t>: výrobní oblast, personální oblast, finanční oblast, zásobovací činnost, obchodní činnost.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Kvantifikace nákladů </a:t>
            </a:r>
            <a:r>
              <a:rPr lang="cs-CZ" sz="1800" dirty="0" smtClean="0"/>
              <a:t>spojených </a:t>
            </a:r>
            <a:r>
              <a:rPr lang="cs-CZ" sz="1800" dirty="0"/>
              <a:t>s ozdravným programem</a:t>
            </a:r>
            <a:r>
              <a:rPr lang="cs-CZ" sz="1800" b="1" i="1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800" b="1" i="1" dirty="0" smtClean="0"/>
              <a:t>Realizace </a:t>
            </a:r>
            <a:r>
              <a:rPr lang="cs-CZ" sz="1800" b="1" i="1" dirty="0"/>
              <a:t>ozdravného programu </a:t>
            </a:r>
            <a:r>
              <a:rPr lang="cs-CZ" sz="1800" dirty="0"/>
              <a:t>spočívá nejen v aplikaci stanovených ozdravných  činností, ale </a:t>
            </a:r>
            <a:r>
              <a:rPr lang="cs-CZ" sz="1800" dirty="0" smtClean="0"/>
              <a:t>taky v </a:t>
            </a:r>
            <a:r>
              <a:rPr lang="cs-CZ" sz="1800" dirty="0"/>
              <a:t>určení osob, které budou za realizaci a dodržení termínů provedených změn zodpovědní. Důležité je rovněž vytvoření funkce koordinátora, který bude sledovat případné změny a vyhledávat odchylky od stanovených záměrů.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838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 smtClean="0"/>
              <a:t>fúze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Fúze </a:t>
            </a:r>
            <a:r>
              <a:rPr lang="cs-CZ" sz="1800" dirty="0"/>
              <a:t>se </a:t>
            </a:r>
            <a:r>
              <a:rPr lang="cs-CZ" sz="1800" dirty="0" smtClean="0"/>
              <a:t>uskutečňuje </a:t>
            </a:r>
            <a:r>
              <a:rPr lang="cs-CZ" sz="1800" b="1" i="1" dirty="0" smtClean="0"/>
              <a:t>splynutím </a:t>
            </a:r>
            <a:r>
              <a:rPr lang="cs-CZ" sz="1800" dirty="0" smtClean="0"/>
              <a:t>dvou </a:t>
            </a:r>
            <a:r>
              <a:rPr lang="cs-CZ" sz="1800" dirty="0"/>
              <a:t>a více </a:t>
            </a:r>
            <a:r>
              <a:rPr lang="cs-CZ" sz="1800" dirty="0" smtClean="0"/>
              <a:t>podniků. </a:t>
            </a:r>
          </a:p>
          <a:p>
            <a:pPr algn="just"/>
            <a:r>
              <a:rPr lang="cs-CZ" sz="1800" dirty="0" smtClean="0"/>
              <a:t>Splynutí může </a:t>
            </a:r>
            <a:r>
              <a:rPr lang="cs-CZ" sz="1800" dirty="0"/>
              <a:t>proběhnou mezi minimálně dvěma společnostmi, které mají stejnou právní formu. </a:t>
            </a:r>
            <a:endParaRPr lang="cs-CZ" sz="1800" dirty="0" smtClean="0"/>
          </a:p>
          <a:p>
            <a:pPr algn="just"/>
            <a:r>
              <a:rPr lang="cs-CZ" sz="1800" dirty="0" smtClean="0"/>
              <a:t>Splynutím </a:t>
            </a:r>
            <a:r>
              <a:rPr lang="cs-CZ" sz="1800" dirty="0"/>
              <a:t>dle </a:t>
            </a:r>
            <a:r>
              <a:rPr lang="cs-CZ" sz="1800" dirty="0" smtClean="0"/>
              <a:t>…… (</a:t>
            </a:r>
            <a:r>
              <a:rPr lang="cs-CZ" sz="1800" dirty="0" smtClean="0">
                <a:solidFill>
                  <a:srgbClr val="FF0000"/>
                </a:solidFill>
              </a:rPr>
              <a:t>studenti zjistí sami platnou legislativu</a:t>
            </a:r>
            <a:r>
              <a:rPr lang="cs-CZ" sz="1800" dirty="0" smtClean="0"/>
              <a:t>) je </a:t>
            </a:r>
            <a:r>
              <a:rPr lang="cs-CZ" sz="1800" dirty="0"/>
              <a:t>takový způsob zániku společnosti, při kterém splývající obchodní společnosti A </a:t>
            </a:r>
            <a:r>
              <a:rPr lang="cs-CZ" sz="1800" dirty="0" err="1"/>
              <a:t>a</a:t>
            </a:r>
            <a:r>
              <a:rPr lang="cs-CZ" sz="1800" dirty="0"/>
              <a:t> B zanikají a vzniká nový právní subjekt C. </a:t>
            </a:r>
            <a:endParaRPr lang="cs-CZ" sz="1800" dirty="0" smtClean="0"/>
          </a:p>
          <a:p>
            <a:pPr algn="just"/>
            <a:r>
              <a:rPr lang="cs-CZ" sz="1800" dirty="0" smtClean="0"/>
              <a:t>Splynutím </a:t>
            </a:r>
            <a:r>
              <a:rPr lang="cs-CZ" sz="1800" dirty="0"/>
              <a:t>přechází obchodní jmění společností A </a:t>
            </a:r>
            <a:r>
              <a:rPr lang="cs-CZ" sz="1800" dirty="0" err="1"/>
              <a:t>a</a:t>
            </a:r>
            <a:r>
              <a:rPr lang="cs-CZ" sz="1800" dirty="0"/>
              <a:t> B na novou vzniklou společnost, a to ke dni zápisu do obchodního rejstříku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Veškerý kapitál včetně práv a povinností z pracovněprávních vztahů přechází na  nově založenou společnost. Rozdíl oproti sloučení je u splynutí v tom, že nově vznikla nástupnická společnost před tím neexistovala a společníci se zanikající společnosti jsou zakladateli nově vzniklé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482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Vlastníci zanikajících společností A </a:t>
            </a:r>
            <a:r>
              <a:rPr lang="cs-CZ" sz="2000" dirty="0" err="1"/>
              <a:t>a</a:t>
            </a:r>
            <a:r>
              <a:rPr lang="cs-CZ" sz="2000" dirty="0"/>
              <a:t> B ukončí v důsledku splynutí  své investice v těchto společnostech a vznikne jim nárok na akcie (podíly) v nově vzniklé společnosti C. </a:t>
            </a:r>
            <a:endParaRPr lang="cs-CZ" sz="2000" dirty="0" smtClean="0"/>
          </a:p>
          <a:p>
            <a:pPr algn="just"/>
            <a:r>
              <a:rPr lang="cs-CZ" sz="2000" dirty="0" smtClean="0"/>
              <a:t>Poměr </a:t>
            </a:r>
            <a:r>
              <a:rPr lang="cs-CZ" sz="2000" dirty="0"/>
              <a:t>v jakém budou akci (podíly) směňovány je určen podle způsobu ocenění spojovaných společností. </a:t>
            </a:r>
            <a:endParaRPr lang="cs-CZ" sz="2000" dirty="0" smtClean="0"/>
          </a:p>
          <a:p>
            <a:pPr algn="just"/>
            <a:r>
              <a:rPr lang="cs-CZ" sz="2000" dirty="0" smtClean="0"/>
              <a:t>Majetek </a:t>
            </a:r>
            <a:r>
              <a:rPr lang="cs-CZ" sz="2000" dirty="0"/>
              <a:t>nově vzniklé společnosti C vznikne spojením majetků společností A </a:t>
            </a:r>
            <a:r>
              <a:rPr lang="cs-CZ" sz="2000" dirty="0" err="1"/>
              <a:t>a</a:t>
            </a:r>
            <a:r>
              <a:rPr lang="cs-CZ" sz="2000" dirty="0"/>
              <a:t> B.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Fúze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0545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Jedna z dalších možností řešení krize mimosoudní cestou je tzv. </a:t>
            </a:r>
            <a:r>
              <a:rPr lang="cs-CZ" sz="1800" b="1" i="1" dirty="0" smtClean="0"/>
              <a:t>akvizice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Akvizice </a:t>
            </a:r>
            <a:r>
              <a:rPr lang="cs-CZ" sz="1800" dirty="0"/>
              <a:t>se </a:t>
            </a:r>
            <a:r>
              <a:rPr lang="cs-CZ" sz="1800" dirty="0" smtClean="0"/>
              <a:t>uskutečňuje </a:t>
            </a:r>
            <a:r>
              <a:rPr lang="cs-CZ" sz="1800" b="1" i="1" dirty="0" smtClean="0"/>
              <a:t>sloučením </a:t>
            </a:r>
            <a:r>
              <a:rPr lang="cs-CZ" sz="1800" dirty="0" smtClean="0"/>
              <a:t>dvou </a:t>
            </a:r>
            <a:r>
              <a:rPr lang="cs-CZ" sz="1800" dirty="0"/>
              <a:t>a více </a:t>
            </a:r>
            <a:r>
              <a:rPr lang="cs-CZ" sz="1800" dirty="0" smtClean="0"/>
              <a:t>podniků. </a:t>
            </a:r>
          </a:p>
          <a:p>
            <a:pPr algn="just"/>
            <a:r>
              <a:rPr lang="cs-CZ" sz="1800" dirty="0" smtClean="0"/>
              <a:t>Právní </a:t>
            </a:r>
            <a:r>
              <a:rPr lang="cs-CZ" sz="1800" dirty="0"/>
              <a:t>účinky </a:t>
            </a:r>
            <a:r>
              <a:rPr lang="cs-CZ" sz="1800" dirty="0" smtClean="0"/>
              <a:t>akvizice </a:t>
            </a:r>
            <a:r>
              <a:rPr lang="cs-CZ" sz="1800" dirty="0"/>
              <a:t>nastávají až zápisem do obchodního rejstříku. Návrh na zápis </a:t>
            </a:r>
            <a:r>
              <a:rPr lang="cs-CZ" sz="1800" dirty="0" smtClean="0"/>
              <a:t>akvizice </a:t>
            </a:r>
            <a:r>
              <a:rPr lang="cs-CZ" sz="1800" dirty="0"/>
              <a:t>podávají všechny zanikající i nástupnické osoby. </a:t>
            </a:r>
            <a:endParaRPr lang="cs-CZ" sz="1800" dirty="0" smtClean="0"/>
          </a:p>
          <a:p>
            <a:pPr algn="just"/>
            <a:r>
              <a:rPr lang="cs-CZ" sz="1800" dirty="0" smtClean="0"/>
              <a:t>Akvizice </a:t>
            </a:r>
            <a:r>
              <a:rPr lang="cs-CZ" sz="1800" dirty="0"/>
              <a:t>může být provedena ve společnosti jen tehdy pokud není na společnost podán návrh na konkurz, a ani sama společnost tento návrh nepodala.</a:t>
            </a:r>
          </a:p>
          <a:p>
            <a:pPr algn="just"/>
            <a:r>
              <a:rPr lang="cs-CZ" sz="1800" b="1" i="1" dirty="0" smtClean="0"/>
              <a:t>Sloučením </a:t>
            </a:r>
            <a:r>
              <a:rPr lang="cs-CZ" sz="1800" dirty="0" smtClean="0"/>
              <a:t>dochází </a:t>
            </a:r>
            <a:r>
              <a:rPr lang="cs-CZ" sz="1800" dirty="0"/>
              <a:t>k zániku společnosti nebo více společností, jemuž předchází její zrušení bez likvidace. Kapitál zanikajících společností včetně práv a povinností z pracovněprávních vztahů přechází na nástupnickou společnost. Společníci zanikající společnosti se stávají společníky nástupnické společnosti, pokud není v zákoně stanoveno jinak.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621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Sloučit se mohou společnosti, které mají stejnou právní formu, jinak musí dojít k přeměně nejprve na stejnou právní formu a pak k následnému sloučení. </a:t>
            </a:r>
            <a:endParaRPr lang="cs-CZ" sz="1700" dirty="0" smtClean="0"/>
          </a:p>
          <a:p>
            <a:pPr algn="just"/>
            <a:r>
              <a:rPr lang="cs-CZ" sz="1700" dirty="0" smtClean="0"/>
              <a:t>To </a:t>
            </a:r>
            <a:r>
              <a:rPr lang="cs-CZ" sz="1700" dirty="0"/>
              <a:t>se může provádět pouze na základě projektu sloučení, ve kterém je uveden popis slučovaných společností, podíly společníků v nástupnické společnosti, případně poměr, ve kterém se budou vyměňovat akcie zanikající společnosti za akcie nástupnické společnosti, ocenění majetku a závazků zúčastněných společností na základě zpracovaných posudcích dvou znalců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b="1" i="1" dirty="0"/>
              <a:t>Zanikající společnost A</a:t>
            </a:r>
            <a:r>
              <a:rPr lang="cs-CZ" sz="1700" b="1" i="1" dirty="0" smtClean="0"/>
              <a:t>: </a:t>
            </a:r>
            <a:r>
              <a:rPr lang="cs-CZ" sz="1700" dirty="0" smtClean="0"/>
              <a:t>Vlastníci </a:t>
            </a:r>
            <a:r>
              <a:rPr lang="cs-CZ" sz="1700" dirty="0"/>
              <a:t>této společnosti ukončují své investice a dochází k výměně akcií za akcie nástupnické společnosti.  Touto transakcí dochází ke změně účetní hodnoty majetku připadající na jednu akcii, resp. podíl.</a:t>
            </a:r>
          </a:p>
          <a:p>
            <a:pPr algn="just"/>
            <a:r>
              <a:rPr lang="cs-CZ" sz="1700" b="1" i="1" dirty="0"/>
              <a:t>Nástupnická společnost B: </a:t>
            </a:r>
            <a:r>
              <a:rPr lang="cs-CZ" sz="1700" dirty="0"/>
              <a:t>U této společnosti dochází k navýšení majetku, protože při sloučení přechází  veškerá aktiva a pasiva do jejího obchodního jmění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Akvizice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7848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Majitelé společnosti se mohou rozhodnout na základě krize, která v podniku vznikla, že jejich podnik rozdělí na dvě či více společností</a:t>
            </a:r>
            <a:r>
              <a:rPr lang="cs-CZ" sz="1700" dirty="0" smtClean="0"/>
              <a:t>. </a:t>
            </a:r>
            <a:r>
              <a:rPr lang="cs-CZ" sz="1700" b="1" dirty="0" smtClean="0"/>
              <a:t>Rozdělením </a:t>
            </a:r>
            <a:r>
              <a:rPr lang="cs-CZ" sz="1700" b="1" dirty="0"/>
              <a:t>společnosti </a:t>
            </a:r>
            <a:r>
              <a:rPr lang="cs-CZ" sz="1700" dirty="0"/>
              <a:t>se dle </a:t>
            </a:r>
            <a:r>
              <a:rPr lang="cs-CZ" sz="1700" dirty="0"/>
              <a:t>…… (</a:t>
            </a:r>
            <a:r>
              <a:rPr lang="cs-CZ" sz="1700" dirty="0">
                <a:solidFill>
                  <a:srgbClr val="FF0000"/>
                </a:solidFill>
              </a:rPr>
              <a:t>studenti zjistí sami platnou legislativu</a:t>
            </a:r>
            <a:r>
              <a:rPr lang="cs-CZ" sz="1700" dirty="0"/>
              <a:t>) rozumí </a:t>
            </a:r>
            <a:r>
              <a:rPr lang="cs-CZ" sz="1700" dirty="0"/>
              <a:t>zánik společnosti A </a:t>
            </a:r>
            <a:r>
              <a:rPr lang="cs-CZ" sz="1700" dirty="0" err="1"/>
              <a:t>a</a:t>
            </a:r>
            <a:r>
              <a:rPr lang="cs-CZ" sz="1700" dirty="0"/>
              <a:t> vznik dvou nových právních subjektů B a C. </a:t>
            </a:r>
            <a:endParaRPr lang="cs-CZ" sz="1700" dirty="0" smtClean="0"/>
          </a:p>
          <a:p>
            <a:pPr algn="just"/>
            <a:r>
              <a:rPr lang="cs-CZ" sz="1700" dirty="0" smtClean="0"/>
              <a:t>Při </a:t>
            </a:r>
            <a:r>
              <a:rPr lang="cs-CZ" sz="1700" dirty="0"/>
              <a:t>rozdělení přechází obchodní jmění (aktiva a pasiva) dosavadní společnosti na společnosti vzniklé rozdělením, a to ke dni zápisu do obchodního rejstříku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dirty="0"/>
              <a:t>Majetek nově vzniklých společností B a C vzniká rozdělením majetku zanikající společnosti A dle projektu rozdělení. Za závazky ručí každá z rozdělených společností do výše čistého obchodního jmění, které na ni přešlo rozdělením. Akcionáři zanikající společnosti mají nárok na akcie (podíly) v nově vzniklých společnostech, které získají výměnou za akcie (podíly) v zanikající společnosti. </a:t>
            </a:r>
            <a:endParaRPr lang="cs-CZ" sz="1700" dirty="0" smtClean="0"/>
          </a:p>
          <a:p>
            <a:pPr algn="just"/>
            <a:r>
              <a:rPr lang="cs-CZ" sz="1700" dirty="0" smtClean="0"/>
              <a:t>Momentem </a:t>
            </a:r>
            <a:r>
              <a:rPr lang="cs-CZ" sz="1700" dirty="0"/>
              <a:t>zápisu rozdělení </a:t>
            </a:r>
            <a:r>
              <a:rPr lang="cs-CZ" sz="1700" dirty="0" smtClean="0"/>
              <a:t>do obchodního </a:t>
            </a:r>
            <a:r>
              <a:rPr lang="cs-CZ" sz="1700" dirty="0"/>
              <a:t>rejstříku dochází k zrušení společnosti A bez likvidace.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Rozdělení společnosti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001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 případě úpadku společnosti se může místo </a:t>
            </a:r>
            <a:r>
              <a:rPr lang="cs-CZ" sz="2000" dirty="0" smtClean="0"/>
              <a:t>fúze nebo akvizice provést tzv</a:t>
            </a:r>
            <a:r>
              <a:rPr lang="cs-CZ" sz="2000" dirty="0"/>
              <a:t>. </a:t>
            </a:r>
            <a:r>
              <a:rPr lang="cs-CZ" sz="2000" i="1" dirty="0"/>
              <a:t>převod jmění na společníka</a:t>
            </a:r>
            <a:r>
              <a:rPr lang="cs-CZ" sz="2000" dirty="0"/>
              <a:t>. </a:t>
            </a:r>
            <a:endParaRPr lang="cs-CZ" sz="2000" dirty="0" smtClean="0"/>
          </a:p>
          <a:p>
            <a:pPr algn="just"/>
            <a:r>
              <a:rPr lang="cs-CZ" sz="2000" dirty="0" smtClean="0"/>
              <a:t>Společníci </a:t>
            </a:r>
            <a:r>
              <a:rPr lang="cs-CZ" sz="2000" dirty="0"/>
              <a:t>nebo příslušný orgán společnosti se mohou rozhodnout, že společnost se zruší bez likvidace, a že kapitál včetně práv a povinností z pracovně právních vztahů na sebe převezme jeden ze společníků, který má sídlo nebo bydliště na území </a:t>
            </a:r>
            <a:r>
              <a:rPr lang="cs-CZ" sz="2000" dirty="0" smtClean="0"/>
              <a:t>České </a:t>
            </a:r>
            <a:r>
              <a:rPr lang="cs-CZ" sz="2000" dirty="0"/>
              <a:t>republiky. </a:t>
            </a:r>
            <a:endParaRPr lang="cs-CZ" sz="2000" dirty="0" smtClean="0"/>
          </a:p>
          <a:p>
            <a:pPr algn="just"/>
            <a:r>
              <a:rPr lang="cs-CZ" sz="2000" dirty="0" smtClean="0"/>
              <a:t>Právní </a:t>
            </a:r>
            <a:r>
              <a:rPr lang="cs-CZ" sz="2000" dirty="0"/>
              <a:t>účinky převodu opět nastávají až ke dni zápisu do obchodního rejstříku. </a:t>
            </a:r>
            <a:endParaRPr lang="cs-CZ" sz="2000" dirty="0" smtClean="0"/>
          </a:p>
          <a:p>
            <a:pPr algn="just"/>
            <a:r>
              <a:rPr lang="cs-CZ" sz="2000" dirty="0" smtClean="0"/>
              <a:t>Společník</a:t>
            </a:r>
            <a:r>
              <a:rPr lang="cs-CZ" sz="2000" dirty="0"/>
              <a:t>, na kterého je společnost přepsána musí být zapsán v obchodním rejstříku a je jedno zda se jedná o fyzickou či právnickou osobu.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Převod jmění na společníka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9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Konsolidace</a:t>
            </a:r>
            <a:r>
              <a:rPr lang="cs-CZ" sz="1800" dirty="0"/>
              <a:t> je jedna z dalších </a:t>
            </a:r>
            <a:r>
              <a:rPr lang="cs-CZ" sz="1800" dirty="0" smtClean="0"/>
              <a:t>možností jak </a:t>
            </a:r>
            <a:r>
              <a:rPr lang="cs-CZ" sz="1800" dirty="0"/>
              <a:t>vyvést podnik z krizové situace ven. Podnik může být konsolidován ve vlastní režii nebo pomocí expertních specialistů.</a:t>
            </a:r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se podnik rozhodne provést </a:t>
            </a:r>
            <a:r>
              <a:rPr lang="cs-CZ" sz="1800" b="1" i="1" dirty="0"/>
              <a:t>konsolidaci ve  vlastní </a:t>
            </a:r>
            <a:r>
              <a:rPr lang="cs-CZ" sz="1800" b="1" i="1" dirty="0" smtClean="0"/>
              <a:t>režii, </a:t>
            </a:r>
            <a:r>
              <a:rPr lang="cs-CZ" sz="1800" dirty="0" smtClean="0"/>
              <a:t>potom </a:t>
            </a:r>
            <a:r>
              <a:rPr lang="cs-CZ" sz="1800" dirty="0"/>
              <a:t>to tzn., že  </a:t>
            </a:r>
            <a:r>
              <a:rPr lang="cs-CZ" sz="1800" dirty="0" smtClean="0"/>
              <a:t>v podniku </a:t>
            </a:r>
            <a:r>
              <a:rPr lang="cs-CZ" sz="1800" dirty="0"/>
              <a:t>dojde buď to  k výměně dosavadního managementu nebo se změní dosavadní styl manažerské práce (používají se nové metody řízení, zavede se nový kontrolní systém apod.).  Tuto formu konsolidace mohou manažeři v podniku provést sami bez poradenských a konzultačních firem a tudíž lze před veřejností utajit, že se podnik nachází v krizové situaci.</a:t>
            </a:r>
          </a:p>
          <a:p>
            <a:pPr algn="just"/>
            <a:r>
              <a:rPr lang="cs-CZ" sz="1800" dirty="0" smtClean="0"/>
              <a:t>Konsolidace </a:t>
            </a:r>
            <a:r>
              <a:rPr lang="cs-CZ" sz="1800" dirty="0"/>
              <a:t>pomocí </a:t>
            </a:r>
            <a:r>
              <a:rPr lang="cs-CZ" sz="1800" b="1" i="1" dirty="0"/>
              <a:t>expertních krizových </a:t>
            </a:r>
            <a:r>
              <a:rPr lang="cs-CZ" sz="1800" b="1" i="1" dirty="0" smtClean="0"/>
              <a:t>specialistů </a:t>
            </a:r>
            <a:r>
              <a:rPr lang="cs-CZ" sz="1800" dirty="0" smtClean="0"/>
              <a:t>se </a:t>
            </a:r>
            <a:r>
              <a:rPr lang="cs-CZ" sz="1800" dirty="0"/>
              <a:t>provede podle předem stanoveného postupu. V podniku se provedou takové kroky, které racionalizují hospodářskou činnost podniku.  Tato varianta se </a:t>
            </a:r>
            <a:r>
              <a:rPr lang="cs-CZ" sz="1800" dirty="0" smtClean="0"/>
              <a:t>častěji používá </a:t>
            </a:r>
            <a:r>
              <a:rPr lang="cs-CZ" sz="1800" dirty="0"/>
              <a:t>v případě, kdy do podniku vstupuje nový strategický partner.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9928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Postup konsolidace </a:t>
            </a:r>
            <a:r>
              <a:rPr lang="cs-CZ" sz="1800" dirty="0"/>
              <a:t>není právně upraven, z tohoto důvodu je kladený důraz na její obsahovou stránku.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Analýza vývoje </a:t>
            </a:r>
            <a:r>
              <a:rPr lang="cs-CZ" sz="1800" dirty="0" smtClean="0"/>
              <a:t>– stejně </a:t>
            </a:r>
            <a:r>
              <a:rPr lang="cs-CZ" sz="1800" dirty="0"/>
              <a:t>jako u sanace </a:t>
            </a:r>
            <a:r>
              <a:rPr lang="cs-CZ" sz="1800" dirty="0" smtClean="0"/>
              <a:t>tak i </a:t>
            </a:r>
            <a:r>
              <a:rPr lang="cs-CZ" sz="1800" dirty="0"/>
              <a:t>u konsolidace je důležitým krokem finanční analýza podniku, která je zaměřena na vyhodnocení jednotlivých poměrových ukazatelů.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Odhalení příčin </a:t>
            </a:r>
            <a:r>
              <a:rPr lang="cs-CZ" sz="1800" dirty="0" smtClean="0"/>
              <a:t>– z </a:t>
            </a:r>
            <a:r>
              <a:rPr lang="cs-CZ" sz="1800" dirty="0"/>
              <a:t>výsledků analýzy by měli být zjištěny případné příčiny, které vyvolaly krizovou situaci.</a:t>
            </a:r>
          </a:p>
          <a:p>
            <a:pPr algn="just">
              <a:buFont typeface="+mj-lt"/>
              <a:buAutoNum type="arabicPeriod"/>
            </a:pPr>
            <a:r>
              <a:rPr lang="cs-CZ" sz="1800" i="1" dirty="0" smtClean="0"/>
              <a:t>Vytvoření </a:t>
            </a:r>
            <a:r>
              <a:rPr lang="cs-CZ" sz="1800" i="1" dirty="0"/>
              <a:t>postupu </a:t>
            </a:r>
            <a:r>
              <a:rPr lang="cs-CZ" sz="1800" i="1" dirty="0" smtClean="0"/>
              <a:t>konsolidace </a:t>
            </a:r>
            <a:r>
              <a:rPr lang="cs-CZ" sz="1800" dirty="0" smtClean="0"/>
              <a:t>– tzn</a:t>
            </a:r>
            <a:r>
              <a:rPr lang="cs-CZ" sz="1800" dirty="0"/>
              <a:t>. sestavení jednotlivých kroků a vymezení jejich obsahu, tak aby vedly k dosažení stanovených cílů. Dále je potřeba zvolit krizového manažera, který stanovené kroky bude řídit. Mělo by se jednat o osobu, která není </a:t>
            </a:r>
            <a:r>
              <a:rPr lang="cs-CZ" sz="1800" dirty="0" smtClean="0"/>
              <a:t>v podniku </a:t>
            </a:r>
            <a:r>
              <a:rPr lang="cs-CZ" sz="1800" dirty="0"/>
              <a:t>zainteresovaná a je morálně silná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501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/>
              <a:t>Vývoj po krizi </a:t>
            </a:r>
            <a:r>
              <a:rPr lang="cs-CZ" sz="1700" dirty="0"/>
              <a:t>tak můžeme chápat jako proces změny ve vývoji určitého podnikatelského subjektu, kdy příčinou bylo narušení rovnovážného stavu, kde došlo k ochromení klíčových činností podniku a muselo dojít k jeho zásadní přeměně a bylo nutné využít jak známých manažerských metod, tak dostupných právních forem změn v podnikatelském subjektu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dirty="0" smtClean="0"/>
              <a:t>V této etapě je vhodné provést:</a:t>
            </a:r>
          </a:p>
          <a:p>
            <a:pPr algn="just"/>
            <a:r>
              <a:rPr lang="cs-CZ" sz="1700" dirty="0" smtClean="0"/>
              <a:t>Rekapitulaci </a:t>
            </a:r>
            <a:r>
              <a:rPr lang="cs-CZ" sz="1700" dirty="0"/>
              <a:t>současného stavu;</a:t>
            </a:r>
          </a:p>
          <a:p>
            <a:pPr algn="just"/>
            <a:r>
              <a:rPr lang="cs-CZ" sz="1700" dirty="0"/>
              <a:t>Zhodnocení, zda příčina krize byla odstraněna;</a:t>
            </a:r>
          </a:p>
          <a:p>
            <a:pPr algn="just"/>
            <a:r>
              <a:rPr lang="cs-CZ" sz="1700" dirty="0"/>
              <a:t>Kritické zhodnocení provedených kroků;</a:t>
            </a:r>
          </a:p>
          <a:p>
            <a:pPr algn="just"/>
            <a:r>
              <a:rPr lang="cs-CZ" sz="1700" dirty="0" smtClean="0"/>
              <a:t>Formulaci </a:t>
            </a:r>
            <a:r>
              <a:rPr lang="cs-CZ" sz="1700" dirty="0"/>
              <a:t>dalších kroků a stanovení odpovědnosti;</a:t>
            </a:r>
          </a:p>
          <a:p>
            <a:pPr algn="just"/>
            <a:r>
              <a:rPr lang="cs-CZ" sz="1700" dirty="0" smtClean="0"/>
              <a:t>Zhodnocení průběhu </a:t>
            </a:r>
            <a:r>
              <a:rPr lang="cs-CZ" sz="1700" dirty="0"/>
              <a:t>krize v těch částech podniku, které nebyly zasaženy krizí;</a:t>
            </a:r>
          </a:p>
          <a:p>
            <a:pPr algn="just"/>
            <a:r>
              <a:rPr lang="cs-CZ" sz="1700" dirty="0"/>
              <a:t>Zhodnocení způsobu komunikace;</a:t>
            </a:r>
          </a:p>
          <a:p>
            <a:pPr algn="just"/>
            <a:r>
              <a:rPr lang="cs-CZ" sz="1700" dirty="0"/>
              <a:t>Zhodnocení dlouhodobých následků krize.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eriod" startAt="4"/>
            </a:pPr>
            <a:r>
              <a:rPr lang="cs-CZ" sz="1800" i="1" dirty="0" smtClean="0"/>
              <a:t>Návrhy řešení </a:t>
            </a:r>
            <a:r>
              <a:rPr lang="cs-CZ" sz="1800" dirty="0" smtClean="0"/>
              <a:t>musí </a:t>
            </a:r>
            <a:r>
              <a:rPr lang="cs-CZ" sz="1800" dirty="0"/>
              <a:t>být kompatibilní tzn., že jednotlivé kroky musí být vzájemně propojeny a je zapotřebí dodržet stanovený časový harmonogram pro vykonání jednotlivých úkolů.</a:t>
            </a:r>
          </a:p>
          <a:p>
            <a:pPr algn="just">
              <a:buFont typeface="+mj-lt"/>
              <a:buAutoNum type="arabicPeriod" startAt="4"/>
            </a:pPr>
            <a:r>
              <a:rPr lang="cs-CZ" sz="1800" i="1" dirty="0" smtClean="0"/>
              <a:t>Realizace </a:t>
            </a:r>
            <a:r>
              <a:rPr lang="cs-CZ" sz="1800" i="1" dirty="0"/>
              <a:t>konsolidačního plánu</a:t>
            </a:r>
            <a:r>
              <a:rPr lang="cs-CZ" sz="1800" dirty="0"/>
              <a:t>–je vhodné zvolit si variantu s expertním týmem, který tvoří externí pracovníci. Ti nemají žádné vnitřní vazby uvnitř podniku a nedělá jim problém dělat zásahy, které by management podniku nepovažoval za vhodné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dirty="0"/>
              <a:t>Konsolidační program je zapotřebí pravidelně aktualizovat na základě zjištění nových skutečností. Pro provedení konsolidace je nutné mít dostatek finančních prostředků, protože náklady nejsou zrovna malé. Z tohoto důvodu se nedá provádět v podnicích kde je nedostatek financí a podnik je v insolventní situaci.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Konsolidace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581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Jestliže není možné podnik již ozdravit sanací, tak se musí přikročit buď k likvidaci nebo ke konkurzu nebo k reorganizaci.</a:t>
            </a:r>
          </a:p>
          <a:p>
            <a:pPr algn="just"/>
            <a:r>
              <a:rPr lang="cs-CZ" sz="1800" b="1" i="1" dirty="0"/>
              <a:t>Likvidace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je </a:t>
            </a:r>
            <a:r>
              <a:rPr lang="cs-CZ" sz="1800" dirty="0"/>
              <a:t>souborem ekonomických a právních aktivit a právních úkonů, které musí zajistit úplné vypořádání majetkových a právních poměrů podniku bez právního nástupce, s cílem vymazat podnik z obchodního rejstříku.</a:t>
            </a:r>
          </a:p>
          <a:p>
            <a:pPr algn="just"/>
            <a:r>
              <a:rPr lang="cs-CZ" sz="1800" b="1" i="1" dirty="0"/>
              <a:t>Likvidace </a:t>
            </a:r>
            <a:r>
              <a:rPr lang="cs-CZ" sz="1800" b="1" i="1" dirty="0" smtClean="0"/>
              <a:t>podniku </a:t>
            </a:r>
            <a:r>
              <a:rPr lang="cs-CZ" sz="1800" dirty="0" smtClean="0"/>
              <a:t>je </a:t>
            </a:r>
            <a:r>
              <a:rPr lang="cs-CZ" sz="1800" dirty="0"/>
              <a:t>zákonem stanovený mimosoudní postup, spočívající v procesu rozprodeje majetku společnosti, jeho převodu na peněžní prostředky, vypořádání závazků </a:t>
            </a:r>
            <a:r>
              <a:rPr lang="cs-CZ" sz="1800" dirty="0" smtClean="0"/>
              <a:t>a pohledávek </a:t>
            </a:r>
            <a:r>
              <a:rPr lang="cs-CZ" sz="1800" dirty="0"/>
              <a:t>společnosti a rozdělení likvidačního zůstatku mezi společníky a akcionáře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Likvidaci podniku může provádět na základě </a:t>
            </a:r>
            <a:r>
              <a:rPr lang="cs-CZ" sz="1800" dirty="0" smtClean="0"/>
              <a:t>zákona pouze </a:t>
            </a:r>
            <a:r>
              <a:rPr lang="cs-CZ" sz="1800" dirty="0"/>
              <a:t>osoba tzv</a:t>
            </a:r>
            <a:r>
              <a:rPr lang="cs-CZ" sz="1800" dirty="0" smtClean="0"/>
              <a:t>. </a:t>
            </a:r>
            <a:r>
              <a:rPr lang="cs-CZ" sz="1800" b="1" i="1" dirty="0" smtClean="0"/>
              <a:t>likvidátor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052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Likvidace</a:t>
            </a:r>
            <a:r>
              <a:rPr lang="cs-CZ" sz="1800" dirty="0"/>
              <a:t> nastává v případě, že je veškeré krizové řízení neúčinné. Je to jeden ze způsobů zániku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likvidaci předpokládáme, že budou uspokojeni postupně všichni věřitelé, naproti tomu u konkurzu jen částečně. </a:t>
            </a:r>
            <a:endParaRPr lang="cs-CZ" sz="1800" dirty="0" smtClean="0"/>
          </a:p>
          <a:p>
            <a:pPr algn="just"/>
            <a:r>
              <a:rPr lang="cs-CZ" sz="1800" dirty="0" smtClean="0"/>
              <a:t>Po </a:t>
            </a:r>
            <a:r>
              <a:rPr lang="cs-CZ" sz="1800" dirty="0"/>
              <a:t>celou dobu likvidace užívá společnost obchodní firmu s dovětkem „v likvidaci“. </a:t>
            </a:r>
            <a:endParaRPr lang="cs-CZ" sz="1800" dirty="0" smtClean="0"/>
          </a:p>
          <a:p>
            <a:pPr algn="just"/>
            <a:r>
              <a:rPr lang="cs-CZ" sz="1800" dirty="0" smtClean="0"/>
              <a:t>Proces </a:t>
            </a:r>
            <a:r>
              <a:rPr lang="cs-CZ" sz="1800" dirty="0"/>
              <a:t>zahrnuje komplex právních, ekonomických a administrativních kroků k vypořádání majetkových a jiných poměrů zanikajícího subjektu bez právního nástupce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likvidace je uspokojení všech věřitelů a rozdělení likvidačního zůstatku mezi společníky.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Společnost </a:t>
            </a:r>
            <a:r>
              <a:rPr lang="cs-CZ" sz="1800" dirty="0"/>
              <a:t>může vstoupit do likvidace za předpokladu, že není předlužena a že je schopna po skončení likvidace uhradit interní i externí závazky.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Likvidaci podniku může provádět na základě zákona pouze osoba tzv. </a:t>
            </a:r>
            <a:r>
              <a:rPr lang="cs-CZ" sz="1800" b="1" i="1" dirty="0"/>
              <a:t>likvidátor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Kromě samotného likvidátora se </a:t>
            </a:r>
            <a:r>
              <a:rPr lang="cs-CZ" sz="1800" dirty="0" smtClean="0"/>
              <a:t>na likvidaci </a:t>
            </a:r>
            <a:r>
              <a:rPr lang="cs-CZ" sz="1800" dirty="0"/>
              <a:t>podniku podílejí ještě další </a:t>
            </a:r>
            <a:r>
              <a:rPr lang="cs-CZ" sz="1800" dirty="0" smtClean="0"/>
              <a:t>účastníci (tzv. </a:t>
            </a:r>
            <a:r>
              <a:rPr lang="cs-CZ" sz="1800" b="1" i="1" dirty="0" smtClean="0"/>
              <a:t>likvidační tým</a:t>
            </a:r>
            <a:r>
              <a:rPr lang="cs-CZ" sz="1800" dirty="0" smtClean="0"/>
              <a:t>), </a:t>
            </a:r>
            <a:r>
              <a:rPr lang="cs-CZ" sz="1800" dirty="0"/>
              <a:t>mezi které patří:</a:t>
            </a:r>
          </a:p>
          <a:p>
            <a:pPr lvl="1" algn="just"/>
            <a:r>
              <a:rPr lang="cs-CZ" sz="1800" dirty="0" smtClean="0"/>
              <a:t>vedoucí účetní;</a:t>
            </a:r>
            <a:endParaRPr lang="cs-CZ" sz="1800" dirty="0"/>
          </a:p>
          <a:p>
            <a:pPr lvl="1" algn="just"/>
            <a:r>
              <a:rPr lang="cs-CZ" sz="1800" dirty="0" smtClean="0"/>
              <a:t>daňový poradce;</a:t>
            </a:r>
            <a:endParaRPr lang="cs-CZ" sz="1800" dirty="0"/>
          </a:p>
          <a:p>
            <a:pPr lvl="1" algn="just"/>
            <a:r>
              <a:rPr lang="cs-CZ" sz="1800" dirty="0" smtClean="0"/>
              <a:t>zástupce </a:t>
            </a:r>
            <a:r>
              <a:rPr lang="cs-CZ" sz="1800" dirty="0"/>
              <a:t>vedení společnosti příp. její </a:t>
            </a:r>
            <a:r>
              <a:rPr lang="cs-CZ" sz="1800" dirty="0" smtClean="0"/>
              <a:t>majitel;</a:t>
            </a:r>
            <a:endParaRPr lang="cs-CZ" sz="1800" dirty="0"/>
          </a:p>
          <a:p>
            <a:pPr lvl="1" algn="just"/>
            <a:r>
              <a:rPr lang="cs-CZ" sz="1800" dirty="0" smtClean="0"/>
              <a:t>externí </a:t>
            </a:r>
            <a:r>
              <a:rPr lang="cs-CZ" sz="1800" dirty="0"/>
              <a:t>poradenská </a:t>
            </a:r>
            <a:r>
              <a:rPr lang="cs-CZ" sz="1800" dirty="0" smtClean="0"/>
              <a:t>společnost;</a:t>
            </a:r>
            <a:endParaRPr lang="cs-CZ" sz="1800" dirty="0"/>
          </a:p>
          <a:p>
            <a:pPr lvl="1" algn="just"/>
            <a:r>
              <a:rPr lang="cs-CZ" sz="1800" dirty="0" smtClean="0"/>
              <a:t>další </a:t>
            </a:r>
            <a:r>
              <a:rPr lang="cs-CZ" sz="1800" dirty="0"/>
              <a:t>pracovníci, které je potřeba pro zajištění útlumového provozu.</a:t>
            </a:r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tým si sestavuje samotný likvidátor a má zpravidla pouze poradní úlohu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návrh osoby, která má právní zájem, může soud likvidátora odvolat, v případě, že porušuje své povinnosti a nahradit ho jinou osobou. Odvolat ho může pouze ten</a:t>
            </a:r>
            <a:r>
              <a:rPr lang="cs-CZ" sz="1800" dirty="0" smtClean="0"/>
              <a:t>, který </a:t>
            </a:r>
            <a:r>
              <a:rPr lang="cs-CZ" sz="1800" dirty="0"/>
              <a:t>ho do funkce jmenoval.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3769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Celý proces má v zásadě </a:t>
            </a:r>
            <a:r>
              <a:rPr lang="cs-CZ" sz="1600" dirty="0" smtClean="0"/>
              <a:t>tyto </a:t>
            </a:r>
            <a:r>
              <a:rPr lang="cs-CZ" sz="1600" dirty="0"/>
              <a:t>etapy:</a:t>
            </a:r>
          </a:p>
          <a:p>
            <a:pPr algn="just"/>
            <a:r>
              <a:rPr lang="cs-CZ" sz="1600" b="1" dirty="0"/>
              <a:t>R</a:t>
            </a:r>
            <a:r>
              <a:rPr lang="cs-CZ" sz="1600" b="1" dirty="0" smtClean="0"/>
              <a:t>ozhodnutí </a:t>
            </a:r>
            <a:r>
              <a:rPr lang="cs-CZ" sz="1600" b="1" dirty="0"/>
              <a:t>o vstupu podniku do likvidace</a:t>
            </a:r>
            <a:r>
              <a:rPr lang="cs-CZ" sz="1600" dirty="0"/>
              <a:t>, tj. zrušení obchodní společnosti </a:t>
            </a:r>
            <a:r>
              <a:rPr lang="cs-CZ" sz="1600" dirty="0" smtClean="0"/>
              <a:t>likvidací. Předání </a:t>
            </a:r>
            <a:r>
              <a:rPr lang="cs-CZ" sz="1600" dirty="0"/>
              <a:t>podniku </a:t>
            </a:r>
            <a:r>
              <a:rPr lang="cs-CZ" sz="1600" dirty="0" smtClean="0"/>
              <a:t>likvidátorovi pomocí </a:t>
            </a:r>
            <a:r>
              <a:rPr lang="cs-CZ" sz="1600" dirty="0"/>
              <a:t>předávacího protokolu, který zpravidla </a:t>
            </a:r>
            <a:r>
              <a:rPr lang="cs-CZ" sz="1600" dirty="0" smtClean="0"/>
              <a:t>předává </a:t>
            </a:r>
            <a:r>
              <a:rPr lang="cs-CZ" sz="1600" dirty="0"/>
              <a:t>statutární orgán společnosti. Tento protokol by měl obsahovat tyto </a:t>
            </a:r>
            <a:r>
              <a:rPr lang="cs-CZ" sz="1600" dirty="0" smtClean="0"/>
              <a:t>dokumenty: mimořádnou </a:t>
            </a:r>
            <a:r>
              <a:rPr lang="cs-CZ" sz="1600" dirty="0"/>
              <a:t>účetní závěrku, inventární soupisy a </a:t>
            </a:r>
            <a:r>
              <a:rPr lang="cs-CZ" sz="1600" dirty="0" smtClean="0"/>
              <a:t>vyčerpávající soupis </a:t>
            </a:r>
            <a:r>
              <a:rPr lang="cs-CZ" sz="1600" dirty="0"/>
              <a:t>práv a povinností, pohledávek a závazků. Likvidátor po převzetí podniku musí ke dni zahájení likvidace vytvořit zahajovací likvidační rozvahu a soupis jmění a provedení inventarizace fyzického a účetního stavu majetku. Kromě majetkové inventury by měla být provedena personální, finanční a inventura obchodních smluv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 smtClean="0"/>
              <a:t>Druhým </a:t>
            </a:r>
            <a:r>
              <a:rPr lang="cs-CZ" sz="1600" dirty="0"/>
              <a:t>krokem, který je likvidátor povinen udělat je </a:t>
            </a:r>
            <a:r>
              <a:rPr lang="cs-CZ" sz="1600" b="1" dirty="0"/>
              <a:t>oznamovací povinnost vstupu podniku do likvidace</a:t>
            </a:r>
            <a:r>
              <a:rPr lang="cs-CZ" sz="1600" dirty="0"/>
              <a:t> všem známým věřitelům a to nejméně dvakrát za sebou. Vyzve věřitele, aby do stanoveného termínu přihlásili své pohledávky. Doba nesmí být kratší než tři měsíce. Nejčastější forma zveřejnění je v Obchodním věstníku. Vstup podniku do likvidace musí být rovněž oznámen finančnímu úřadu, správě sociálního zabezpečení, zdravotním pojišťovnám, u kterých byli zaměstnanci hlášeni.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3867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Předložení </a:t>
            </a:r>
            <a:r>
              <a:rPr lang="cs-CZ" sz="1800" b="1" dirty="0"/>
              <a:t>návrhu na rozdělení likvidačních zůstatků</a:t>
            </a:r>
            <a:r>
              <a:rPr lang="cs-CZ" sz="1800" dirty="0"/>
              <a:t>, tj. sestavení likvidačního </a:t>
            </a:r>
            <a:r>
              <a:rPr lang="cs-CZ" sz="1800" dirty="0" smtClean="0"/>
              <a:t>plánu. Zpeněžení </a:t>
            </a:r>
            <a:r>
              <a:rPr lang="cs-CZ" sz="1800" dirty="0"/>
              <a:t>majetku je pro likvidátora stěžejním krokem. Jeho úkolem je převést veškerý majetek na finanční prostředky. Zpeněžení majetku je rozhodující pro naplnění odhadu výsledku likvidace a vždy se skládá z těchto fází:</a:t>
            </a:r>
          </a:p>
          <a:p>
            <a:pPr lvl="1" algn="just"/>
            <a:r>
              <a:rPr lang="cs-CZ" sz="1800" dirty="0" smtClean="0"/>
              <a:t>vymezení </a:t>
            </a:r>
            <a:r>
              <a:rPr lang="cs-CZ" sz="1800" dirty="0"/>
              <a:t>majetku (inventura),</a:t>
            </a:r>
          </a:p>
          <a:p>
            <a:pPr lvl="1" algn="just"/>
            <a:r>
              <a:rPr lang="cs-CZ" sz="1800" dirty="0" smtClean="0"/>
              <a:t>úřední </a:t>
            </a:r>
            <a:r>
              <a:rPr lang="cs-CZ" sz="1800" dirty="0"/>
              <a:t>ocenění majetku (soudní znalec),</a:t>
            </a:r>
          </a:p>
          <a:p>
            <a:pPr lvl="1" algn="just"/>
            <a:r>
              <a:rPr lang="cs-CZ" sz="1800" dirty="0" smtClean="0"/>
              <a:t>tržní </a:t>
            </a:r>
            <a:r>
              <a:rPr lang="cs-CZ" sz="1800" dirty="0"/>
              <a:t>ocenění,</a:t>
            </a:r>
          </a:p>
          <a:p>
            <a:pPr lvl="1" algn="just"/>
            <a:r>
              <a:rPr lang="cs-CZ" sz="1800" dirty="0" smtClean="0"/>
              <a:t>vlastní </a:t>
            </a:r>
            <a:r>
              <a:rPr lang="cs-CZ" sz="1800" dirty="0"/>
              <a:t>zpeněžení (přímý prodej, dražba, veřejná soutěž</a:t>
            </a:r>
            <a:r>
              <a:rPr lang="cs-CZ" sz="1800" dirty="0" smtClean="0"/>
              <a:t>).</a:t>
            </a:r>
          </a:p>
          <a:p>
            <a:pPr marL="361950" indent="0" algn="just">
              <a:buNone/>
            </a:pPr>
            <a:r>
              <a:rPr lang="cs-CZ" sz="1800" dirty="0" smtClean="0"/>
              <a:t>Průběžné </a:t>
            </a:r>
            <a:r>
              <a:rPr lang="cs-CZ" sz="1800" dirty="0"/>
              <a:t>hodnocení likvidace ve zprávě, jejímž obsahem je aktuální finanční přehled a předpoklad stavu aktiv a dluhů společnosti na konci likvidace.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7503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Realizace </a:t>
            </a:r>
            <a:r>
              <a:rPr lang="cs-CZ" sz="1800" b="1" dirty="0"/>
              <a:t>plánu likvidátorem</a:t>
            </a:r>
            <a:r>
              <a:rPr lang="cs-CZ" sz="1800" dirty="0"/>
              <a:t>, tj. rozdělení likvidačního zůstatku a skončení </a:t>
            </a:r>
            <a:r>
              <a:rPr lang="cs-CZ" sz="1800" dirty="0" smtClean="0"/>
              <a:t>likvidace. Ukončení </a:t>
            </a:r>
            <a:r>
              <a:rPr lang="cs-CZ" sz="1800" dirty="0"/>
              <a:t>likvidace  je poslední krok, ve kterém dochází k rozdělení likvidačního zůstatku nebo k uspokojení věřitelů vyplacením závazku z finančních prostředků získaných prodejem majetku. Ke dni ukončení likvidace likvidátor sestaví účetní uzávěrku, sepíše závěrečnou zprávu.</a:t>
            </a:r>
          </a:p>
          <a:p>
            <a:pPr algn="just"/>
            <a:r>
              <a:rPr lang="cs-CZ" sz="1800" b="1" dirty="0" smtClean="0"/>
              <a:t>Výmaz </a:t>
            </a:r>
            <a:r>
              <a:rPr lang="cs-CZ" sz="1800" b="1" dirty="0"/>
              <a:t>společnosti</a:t>
            </a:r>
            <a:r>
              <a:rPr lang="cs-CZ" sz="1800" dirty="0"/>
              <a:t>, zrušení likvidací z obchodního rejstříku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Likvidační zůstatek </a:t>
            </a:r>
            <a:r>
              <a:rPr lang="cs-CZ" sz="1800" dirty="0"/>
              <a:t>je výsledkem likvidace společnosti. Zůstatek může být aktivní –likvidační zisk nebo pasivní –likvidační ztráta. V případě aktivního výsledku rozděluje likvidační zůstatek mezi věřitele a v případě ztráty zabezpečuje úhradu u těch společností, kde to zákon nařizuje.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9905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 smtClean="0"/>
              <a:t>Při </a:t>
            </a:r>
            <a:r>
              <a:rPr lang="cs-CZ" sz="1500" dirty="0"/>
              <a:t>rozdělování likvidačního zůstatku mohou nastat tyto situace:</a:t>
            </a:r>
          </a:p>
          <a:p>
            <a:pPr algn="just"/>
            <a:r>
              <a:rPr lang="cs-CZ" sz="1500" dirty="0" smtClean="0"/>
              <a:t>Po </a:t>
            </a:r>
            <a:r>
              <a:rPr lang="cs-CZ" sz="1500" dirty="0"/>
              <a:t>splacení všech závazků zbyl vlastní kapitál větší než vklady společníků. V tomto případě likvidátor splatí vklady, uhradí fondy ze zisku a rozdělí zbytek likvidačního zůstatku.</a:t>
            </a:r>
          </a:p>
          <a:p>
            <a:pPr algn="just"/>
            <a:r>
              <a:rPr lang="cs-CZ" sz="1500" dirty="0" smtClean="0"/>
              <a:t>Další </a:t>
            </a:r>
            <a:r>
              <a:rPr lang="cs-CZ" sz="1500" dirty="0"/>
              <a:t>možná varianta je, že po splacení všech závazků je likvidační zisk roven nebo menší než vklady společníků, tzn. že zisk z likvidace je buď roven základnímu </a:t>
            </a:r>
            <a:r>
              <a:rPr lang="cs-CZ" sz="1500" dirty="0" smtClean="0"/>
              <a:t>kapitálu </a:t>
            </a:r>
            <a:r>
              <a:rPr lang="cs-CZ" sz="1500" dirty="0"/>
              <a:t>nebo je menší než základní kapitál. Likvidační zisk se rozdělí podle vkladu zápisu v obchodním rejstříku nebo se poměrně zkrátí u všech společníků.</a:t>
            </a:r>
          </a:p>
          <a:p>
            <a:pPr algn="just"/>
            <a:r>
              <a:rPr lang="cs-CZ" sz="1500" dirty="0" smtClean="0"/>
              <a:t>Jakmile </a:t>
            </a:r>
            <a:r>
              <a:rPr lang="cs-CZ" sz="1500" dirty="0"/>
              <a:t>po splacení závazků dojde k tomu, že likvidační zůstatek bude záporný </a:t>
            </a:r>
            <a:r>
              <a:rPr lang="cs-CZ" sz="1500" dirty="0" smtClean="0"/>
              <a:t>a jeho </a:t>
            </a:r>
            <a:r>
              <a:rPr lang="cs-CZ" sz="1500" dirty="0"/>
              <a:t>velikost je větší než vklady společníků, pak v tomto případě není co rozdělovat.</a:t>
            </a:r>
          </a:p>
          <a:p>
            <a:pPr algn="just"/>
            <a:r>
              <a:rPr lang="cs-CZ" sz="1500" dirty="0" smtClean="0"/>
              <a:t>Poslední </a:t>
            </a:r>
            <a:r>
              <a:rPr lang="cs-CZ" sz="1500" dirty="0"/>
              <a:t>varianta, která může nastat a která není pro podnik vůbec příznivá je ta, že po splacení závazků zbude vlastní kapitál menší než nula, tj. záporný. Likvidační zůstatek je záporný a jeho velikost je větší než vklady společníků. Likvidace končí předlužením </a:t>
            </a:r>
            <a:r>
              <a:rPr lang="cs-CZ" sz="1500" dirty="0" smtClean="0"/>
              <a:t>tzn., </a:t>
            </a:r>
            <a:r>
              <a:rPr lang="cs-CZ" sz="1500" dirty="0"/>
              <a:t>že podnik se dostal do </a:t>
            </a:r>
            <a:r>
              <a:rPr lang="cs-CZ" sz="1500" b="1" i="1" dirty="0"/>
              <a:t>úpadku</a:t>
            </a:r>
            <a:r>
              <a:rPr lang="cs-CZ" sz="1500" dirty="0"/>
              <a:t>!!!</a:t>
            </a:r>
          </a:p>
          <a:p>
            <a:pPr marL="0" indent="0" algn="just">
              <a:buNone/>
            </a:pPr>
            <a:endParaRPr lang="cs-CZ" sz="1500" dirty="0" smtClean="0"/>
          </a:p>
          <a:p>
            <a:pPr marL="0" indent="0" algn="just">
              <a:buNone/>
            </a:pPr>
            <a:r>
              <a:rPr lang="cs-CZ" sz="1500" dirty="0" smtClean="0"/>
              <a:t>Zjistí-li  </a:t>
            </a:r>
            <a:r>
              <a:rPr lang="cs-CZ" sz="1500" dirty="0"/>
              <a:t>věřitelé společnosti, že podnik je v úpadku, potom mají právo podat na společnost tzv.  </a:t>
            </a:r>
            <a:r>
              <a:rPr lang="cs-CZ" sz="1500" b="1" i="1" dirty="0"/>
              <a:t>insolvenční návrh</a:t>
            </a:r>
            <a:r>
              <a:rPr lang="cs-CZ" sz="1500" dirty="0"/>
              <a:t>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Likvidace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804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v podstatě o tzv. likvidační cestu, kdy je zpeněžen majetek podniku (v případě fyzické osoby může jít i o zpeněžení majetku dlužníka) a výtěžek je dle pravidel rozdělen mezi věřitele. </a:t>
            </a:r>
            <a:endParaRPr lang="cs-CZ" sz="1800" dirty="0" smtClean="0"/>
          </a:p>
          <a:p>
            <a:pPr algn="just"/>
            <a:r>
              <a:rPr lang="cs-CZ" sz="1800" dirty="0" smtClean="0"/>
              <a:t>Definice </a:t>
            </a:r>
            <a:r>
              <a:rPr lang="cs-CZ" sz="1800" dirty="0"/>
              <a:t>konkursu je obsažena v § 244 </a:t>
            </a:r>
            <a:r>
              <a:rPr lang="cs-CZ" sz="1800" dirty="0" smtClean="0"/>
              <a:t>Insolvenčního zákona (Zákon č. 182/2006 Sb., o úpadku a způsobech jeho řešení), </a:t>
            </a:r>
            <a:r>
              <a:rPr lang="cs-CZ" sz="1800" dirty="0"/>
              <a:t>podle nějž jde o způsob řešení úpadku spočívající v tom, že na základě rozhodnutí o prohlášení konkursu jsou zjištěné pohledávky věřitelů zásadně poměrně uspokojeny z výnosu zpeněžení majetkové podstaty s tím, že neuspokojené pohledávky nebo jejich části nezanikají, pokud zákon nestanoví jinak. </a:t>
            </a:r>
            <a:endParaRPr lang="cs-CZ" sz="1800" dirty="0" smtClean="0"/>
          </a:p>
          <a:p>
            <a:pPr algn="just"/>
            <a:r>
              <a:rPr lang="cs-CZ" sz="1800" dirty="0" smtClean="0"/>
              <a:t>Insolvenční </a:t>
            </a:r>
            <a:r>
              <a:rPr lang="cs-CZ" sz="1800" dirty="0"/>
              <a:t>zákon oproti předešlému konkursnímu zákonu rozšiřuje možnosti řešení úpadku </a:t>
            </a:r>
            <a:r>
              <a:rPr lang="cs-CZ" sz="1800" dirty="0" smtClean="0"/>
              <a:t>dlužníka, a to na: </a:t>
            </a:r>
          </a:p>
          <a:p>
            <a:pPr lvl="1" algn="just"/>
            <a:r>
              <a:rPr lang="cs-CZ" sz="1800" dirty="0" smtClean="0"/>
              <a:t>nepatrný konkurz; </a:t>
            </a:r>
          </a:p>
          <a:p>
            <a:pPr lvl="1" algn="just"/>
            <a:r>
              <a:rPr lang="cs-CZ" sz="1800" dirty="0" smtClean="0"/>
              <a:t>reorganizaci.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448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b="1" dirty="0"/>
              <a:t>Nepatrný konkurs. </a:t>
            </a:r>
            <a:r>
              <a:rPr lang="cs-CZ" sz="1800" dirty="0"/>
              <a:t>V případě, že dlužníkem je fyzická osoba, jehož obrat nepřesahuje </a:t>
            </a:r>
            <a:r>
              <a:rPr lang="cs-CZ" sz="1800" i="1" dirty="0"/>
              <a:t>2 mil. Kč</a:t>
            </a:r>
            <a:r>
              <a:rPr lang="cs-CZ" sz="1800" dirty="0"/>
              <a:t> a nemá více než </a:t>
            </a:r>
            <a:r>
              <a:rPr lang="cs-CZ" sz="1800" i="1" dirty="0"/>
              <a:t>50 zaměstnanců</a:t>
            </a:r>
            <a:r>
              <a:rPr lang="cs-CZ" sz="1800" dirty="0"/>
              <a:t>, může soud rozhodnout o tzv. </a:t>
            </a:r>
            <a:r>
              <a:rPr lang="cs-CZ" sz="1800" b="1" i="1" dirty="0"/>
              <a:t>nepatrném konkursu</a:t>
            </a:r>
            <a:r>
              <a:rPr lang="cs-CZ" sz="1800" dirty="0"/>
              <a:t>, který je zjednodušeně řečeno zkrácenou a zjednodušenou formou konkursu.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Rozhodnutí </a:t>
            </a:r>
            <a:r>
              <a:rPr lang="cs-CZ" sz="1800" dirty="0"/>
              <a:t>o tom, že jde o nepatrný konkurs (že konkurs bude projednáván jako nepatrný), vydá insolvenční soud na návrh, nebo i bez návrhu, a učiní tak již s prohlášením konkursu nebo kdykoli po prohlášení konkursu.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Vyjde-li </a:t>
            </a:r>
            <a:r>
              <a:rPr lang="cs-CZ" sz="1800" dirty="0"/>
              <a:t>však dodatečně najevo, že konkurs neměl být považován za nepatrný, insolvenční soud rozhodnutí o nepatrném konkursu bezodkladně (i bez návrhu) </a:t>
            </a:r>
            <a:r>
              <a:rPr lang="cs-CZ" sz="1800" b="1" i="1" dirty="0"/>
              <a:t>zruší.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84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/>
              <a:t>Pokud se projevily vážné problémy ve fungování či financování podniku, měl by se podnikatel rychle rozhodnout pro rázný ozdravný proces, který spočívá v provedení změn a má řadu rovin (Hálek, 2006):</a:t>
            </a:r>
          </a:p>
          <a:p>
            <a:pPr lvl="0" algn="just"/>
            <a:r>
              <a:rPr lang="cs-CZ" sz="1700" b="1" dirty="0"/>
              <a:t>Personální</a:t>
            </a:r>
            <a:r>
              <a:rPr lang="cs-CZ" sz="1700" dirty="0"/>
              <a:t>, která se týká se klíčových vedoucích pracovníků, kde předmětem řízení bude získat důvěru v životaschopnost firmy a to závisí na charakteru krize.</a:t>
            </a:r>
          </a:p>
          <a:p>
            <a:pPr lvl="0" algn="just"/>
            <a:r>
              <a:rPr lang="cs-CZ" sz="1700" b="1" dirty="0"/>
              <a:t>Finanční</a:t>
            </a:r>
            <a:r>
              <a:rPr lang="cs-CZ" sz="1700" dirty="0"/>
              <a:t>, která řeší tento okruh problémů:</a:t>
            </a:r>
          </a:p>
          <a:p>
            <a:pPr lvl="1" algn="just"/>
            <a:r>
              <a:rPr lang="cs-CZ" sz="1400" dirty="0"/>
              <a:t>východiskem je podrobné zmapování ekonomické situace firmy nezávislým auditem tato podrobná účetní analýza by měla vypovědět o situaci firmy na počátku, při zahájení krizového řízení a zároveň ukázat hloubku problému ( stav závazků</a:t>
            </a:r>
            <a:r>
              <a:rPr lang="cs-CZ" sz="1400" dirty="0" smtClean="0"/>
              <a:t>);</a:t>
            </a:r>
            <a:endParaRPr lang="cs-CZ" sz="1400" dirty="0"/>
          </a:p>
          <a:p>
            <a:pPr lvl="1" algn="just"/>
            <a:r>
              <a:rPr lang="cs-CZ" sz="1400" dirty="0"/>
              <a:t>dále zajistit kontrolu nad finančními </a:t>
            </a:r>
            <a:r>
              <a:rPr lang="cs-CZ" sz="1400" dirty="0" smtClean="0"/>
              <a:t>toky;</a:t>
            </a:r>
            <a:endParaRPr lang="cs-CZ" sz="1400" dirty="0"/>
          </a:p>
          <a:p>
            <a:pPr lvl="1" algn="just"/>
            <a:r>
              <a:rPr lang="cs-CZ" sz="1400" dirty="0"/>
              <a:t>ujasnit si, na které lidi se může nadále </a:t>
            </a:r>
            <a:r>
              <a:rPr lang="cs-CZ" sz="1400" dirty="0" smtClean="0"/>
              <a:t>spolehnout;</a:t>
            </a:r>
            <a:endParaRPr lang="cs-CZ" sz="1400" dirty="0"/>
          </a:p>
          <a:p>
            <a:pPr lvl="1" algn="just"/>
            <a:r>
              <a:rPr lang="cs-CZ" sz="1400" dirty="0"/>
              <a:t>přesvědčit věřitele, že je lepší zadluženou firmu nechat žít, než ji poslat do konkurzu a připravit si </a:t>
            </a:r>
            <a:r>
              <a:rPr lang="cs-CZ" sz="1400" dirty="0" smtClean="0"/>
              <a:t>argumenty;</a:t>
            </a:r>
            <a:endParaRPr lang="cs-CZ" sz="1400" dirty="0"/>
          </a:p>
          <a:p>
            <a:pPr lvl="1" algn="just"/>
            <a:r>
              <a:rPr lang="cs-CZ" sz="1400" dirty="0"/>
              <a:t>najít aktiva, které lze odprodat, vytipovat životaschopnou část firmy , která bude nosnou částí pro řešení krizové situace, příprava krizového strategického scénáře, nejlépe několik variant, uvedené varianty by měly být pro věřitele výhodnější než přínosy ze zániku podniku 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Vývoj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3922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I nadále je jedním z možných řešení úpadku konkurs, nově mohou dlužníci podnikatelé v úpadku, příp. jejich věřitelé využít reorganizaci</a:t>
            </a:r>
            <a:r>
              <a:rPr lang="cs-CZ" sz="1800" dirty="0" smtClean="0"/>
              <a:t>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b="1" dirty="0"/>
              <a:t>Reorganizací</a:t>
            </a:r>
            <a:r>
              <a:rPr lang="cs-CZ" sz="1800" dirty="0"/>
              <a:t> se rozumí zpravidla postupné uspokojování pohledávek věřitelů při zachování provozu dlužníkova podniku, zajištěné opatřeními k ozdravění hospodaření tohoto podniku podle insolvenčním soudem schváleného reorganizačního plánu s průběžnou kontrolou jeho plnění ze strany věřitelů.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Reorganizací </a:t>
            </a:r>
            <a:r>
              <a:rPr lang="cs-CZ" sz="1800" dirty="0"/>
              <a:t>lze řešit úpadek nebo hrozící úpadek dlužníka, který je podnikatelem; reorganizace se týká jeho podniku.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není přípustná, je-li dlužníkem právnická osoba v likvidaci, obchodník s cennými papíry nebo osoba oprávněná k obchodování na komoditní burze podle zvláštního právního předpisu.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6888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dle insolvenčního zákona je určena zejména, ale nikoliv výlučně, pro velké dlužníky - podnikatele, jejichž roční obrat činí minimálně 100 mil. Kč nebo mají-li více než 100 zaměstnanců.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Reorganizace </a:t>
            </a:r>
            <a:r>
              <a:rPr lang="cs-CZ" sz="1800" dirty="0"/>
              <a:t>je dále určena pro ostatní dlužníky-podnikatele, kteří se na reorganizaci dohodnou se svými věřiteli = tzv. reorganizace, u které nezáleží na ročním obratu nebo počtu zaměstnanců, ale na tom, zda je skutečně co reorganizovat.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Dlužníci </a:t>
            </a:r>
            <a:r>
              <a:rPr lang="cs-CZ" sz="1800" dirty="0"/>
              <a:t>v procesu reorganizace musí být schopni za určitých podmínek dále pokračovat v podnikání.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Základním </a:t>
            </a:r>
            <a:r>
              <a:rPr lang="cs-CZ" sz="1800" dirty="0"/>
              <a:t>principem reorganizace je dosažení vyššího uspokojení oproti konkursu za současného zachování podniku dlužníka. 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Osobou </a:t>
            </a:r>
            <a:r>
              <a:rPr lang="cs-CZ" sz="1800" dirty="0"/>
              <a:t>oprávněnou podat návrh na povolení reorganizace je dlužník nebo přihlášený věřitel.</a:t>
            </a:r>
            <a:endParaRPr lang="cs-CZ" sz="1800" b="1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Konkurz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5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Kroky po krizi mají, de facto, dva odlišné cíle, a to:</a:t>
            </a:r>
          </a:p>
          <a:p>
            <a:pPr lvl="0" algn="just"/>
            <a:r>
              <a:rPr lang="cs-CZ" sz="1800" b="1" dirty="0"/>
              <a:t>Revitalizovat podnikatelský subjekt </a:t>
            </a:r>
            <a:r>
              <a:rPr lang="cs-CZ" sz="1800" dirty="0"/>
              <a:t>s cílem zabránit zániku podniku, kde se kritériem stává zachování zaměstnanosti, restart, ozdravení činnosti (sanace). Zde předpokládáme změnu fungování organizace s orientací na trh, optimalizaci výrobního procesu, dohodnocení procesů a činností. Závěr tvoří návrat ke standardnímu řízení.</a:t>
            </a:r>
          </a:p>
          <a:p>
            <a:pPr algn="just"/>
            <a:r>
              <a:rPr lang="cs-CZ" sz="1800" b="1" dirty="0"/>
              <a:t>Likvidovat podnik </a:t>
            </a:r>
            <a:r>
              <a:rPr lang="cs-CZ" sz="1800" dirty="0"/>
              <a:t>s cílem ukončit jeho činnost a kritériem je zpeněžit majetek podniku, uhradit závazky a získat finanční prostředky, průběh likvidace je určen zákonem.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Cíle a nástroje ve fázi po krizi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 nelze zachránit, ale nemusí dojít k jeho zániku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i="1" dirty="0" smtClean="0"/>
              <a:t>Transformací </a:t>
            </a:r>
            <a:r>
              <a:rPr lang="cs-CZ" sz="1800" dirty="0" smtClean="0"/>
              <a:t>se </a:t>
            </a:r>
            <a:r>
              <a:rPr lang="cs-CZ" sz="1800" dirty="0"/>
              <a:t>rozumí zánik transformované jednotky </a:t>
            </a:r>
            <a:r>
              <a:rPr lang="cs-CZ" sz="1800" b="1" i="1" dirty="0"/>
              <a:t>bez likvidace</a:t>
            </a:r>
            <a:r>
              <a:rPr lang="cs-CZ" sz="1800" dirty="0"/>
              <a:t>. Nástupnická účetní jednotka přebírá veškerý majetek transformované účetní jednotky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Transformace podniku se musí řídit platnou legislativou v případě sanace podniku jde </a:t>
            </a:r>
            <a:r>
              <a:rPr lang="cs-CZ" sz="1800" dirty="0" smtClean="0"/>
              <a:t>o </a:t>
            </a:r>
            <a:r>
              <a:rPr lang="cs-CZ" sz="1800" dirty="0" smtClean="0"/>
              <a:t>………………. (</a:t>
            </a:r>
            <a:r>
              <a:rPr lang="cs-CZ" sz="1800" dirty="0" smtClean="0">
                <a:solidFill>
                  <a:srgbClr val="FF0000"/>
                </a:solidFill>
              </a:rPr>
              <a:t>studenti zjistí sami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algn="just"/>
            <a:r>
              <a:rPr lang="cs-CZ" sz="1800" dirty="0" smtClean="0"/>
              <a:t>Samotný </a:t>
            </a:r>
            <a:r>
              <a:rPr lang="cs-CZ" sz="1800" dirty="0"/>
              <a:t>proces začíná rozhodnutím valné hromady zakladatelů nebo vlastníků podniku o provedení transformace a zvolení formy, kterou bude provedena na základě transformačního projektu. </a:t>
            </a:r>
            <a:endParaRPr lang="cs-CZ" sz="1800" dirty="0" smtClean="0"/>
          </a:p>
          <a:p>
            <a:pPr algn="just"/>
            <a:r>
              <a:rPr lang="cs-CZ" sz="1800" dirty="0" smtClean="0"/>
              <a:t>Mezi formy </a:t>
            </a:r>
            <a:r>
              <a:rPr lang="cs-CZ" sz="1800" dirty="0"/>
              <a:t>transformace podniku </a:t>
            </a:r>
            <a:r>
              <a:rPr lang="cs-CZ" sz="1800" dirty="0" smtClean="0"/>
              <a:t>patří:</a:t>
            </a:r>
          </a:p>
          <a:p>
            <a:pPr lvl="1" algn="just"/>
            <a:r>
              <a:rPr lang="cs-CZ" sz="1400" dirty="0" smtClean="0"/>
              <a:t>sanace (</a:t>
            </a:r>
            <a:r>
              <a:rPr lang="cs-CZ" sz="1400" dirty="0"/>
              <a:t>restrukturalizace, </a:t>
            </a:r>
            <a:r>
              <a:rPr lang="cs-CZ" sz="1400" dirty="0" err="1"/>
              <a:t>turnaround</a:t>
            </a:r>
            <a:r>
              <a:rPr lang="cs-CZ" sz="1400" dirty="0" smtClean="0"/>
              <a:t>);</a:t>
            </a:r>
          </a:p>
          <a:p>
            <a:pPr lvl="1" algn="just"/>
            <a:r>
              <a:rPr lang="cs-CZ" sz="1400" dirty="0" smtClean="0"/>
              <a:t>Fúze, akvizice, rozdělení společnosti, převod jmění na společníka; </a:t>
            </a:r>
          </a:p>
          <a:p>
            <a:pPr lvl="1" algn="just"/>
            <a:r>
              <a:rPr lang="cs-CZ" sz="1400" dirty="0"/>
              <a:t>k</a:t>
            </a:r>
            <a:r>
              <a:rPr lang="cs-CZ" sz="1400" dirty="0" smtClean="0"/>
              <a:t>onsolidace (ve vlastní režii, pomocí expertních krizových specialistů).</a:t>
            </a:r>
            <a:endParaRPr lang="cs-CZ" sz="1400" dirty="0"/>
          </a:p>
          <a:p>
            <a:pPr marL="109728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Transformace 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 pojmem </a:t>
            </a:r>
            <a:r>
              <a:rPr lang="cs-CZ" sz="1800" b="1" i="1" dirty="0" smtClean="0"/>
              <a:t>sanace </a:t>
            </a:r>
            <a:r>
              <a:rPr lang="cs-CZ" sz="1800" dirty="0" smtClean="0"/>
              <a:t>se </a:t>
            </a:r>
            <a:r>
              <a:rPr lang="cs-CZ" sz="1800" dirty="0"/>
              <a:t>rozumí soubor opatření přijímaných ze strany vedení podniku, jejichž smyslem je zásadní </a:t>
            </a:r>
            <a:r>
              <a:rPr lang="cs-CZ" sz="1800" dirty="0" smtClean="0"/>
              <a:t>ozdravení a </a:t>
            </a:r>
            <a:r>
              <a:rPr lang="cs-CZ" sz="1800" dirty="0"/>
              <a:t>obnova finanční výkonnosti a prosperity firmy. Tento pojem se v </a:t>
            </a:r>
            <a:r>
              <a:rPr lang="cs-CZ" sz="1800" dirty="0" smtClean="0"/>
              <a:t>angl. </a:t>
            </a:r>
            <a:r>
              <a:rPr lang="cs-CZ" sz="1800" dirty="0"/>
              <a:t>překládá jako „</a:t>
            </a:r>
            <a:r>
              <a:rPr lang="cs-CZ" sz="1800" dirty="0" err="1" smtClean="0"/>
              <a:t>turnaround</a:t>
            </a:r>
            <a:r>
              <a:rPr lang="cs-CZ" sz="1800" dirty="0"/>
              <a:t>“. (Synek, M. 2007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/>
              <a:t>Sanace svým charakterem i metodami práce stojí uprostřed mezi konsolidací a likvidací. </a:t>
            </a:r>
            <a:r>
              <a:rPr lang="cs-CZ" sz="1800" dirty="0" smtClean="0"/>
              <a:t>Ozdravení </a:t>
            </a:r>
            <a:r>
              <a:rPr lang="cs-CZ" sz="1800" dirty="0"/>
              <a:t>představuje drastický zásah nejen dovnitř organizace, ale i do vlastnických vztahů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Zpravidla se jedná o situaci kdy podnik je po dlouhou dobu ve ztrátě a není schopen uspokojit závazky svých věřitelů. To je jeden z hlavních příznaků. Mezi další můžeme uvést pokles objemu zakázek, nevyplácení mezd zaměstnancům, snižování počtu zaměstnanců atd. </a:t>
            </a:r>
            <a:endParaRPr lang="cs-CZ" sz="1800" dirty="0" smtClean="0"/>
          </a:p>
          <a:p>
            <a:pPr algn="just"/>
            <a:r>
              <a:rPr lang="cs-CZ" sz="1800" dirty="0"/>
              <a:t>Klíčovým faktorem sanace podniku jsou </a:t>
            </a:r>
            <a:r>
              <a:rPr lang="cs-CZ" sz="1800" b="1" i="1" dirty="0"/>
              <a:t>disponibilní finanční prostředky</a:t>
            </a:r>
            <a:r>
              <a:rPr lang="cs-CZ" sz="1800" dirty="0"/>
              <a:t>, které musí být opatřeny z vnitřních zdrojů.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651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i="1" dirty="0"/>
              <a:t>Cíle sanačního programu</a:t>
            </a:r>
            <a:endParaRPr lang="cs-CZ" sz="1800" dirty="0"/>
          </a:p>
          <a:p>
            <a:r>
              <a:rPr lang="cs-CZ" sz="1800" dirty="0" smtClean="0"/>
              <a:t>ponechat </a:t>
            </a:r>
            <a:r>
              <a:rPr lang="cs-CZ" sz="1800" dirty="0"/>
              <a:t>jen ty nejživotaschopnější části </a:t>
            </a:r>
            <a:r>
              <a:rPr lang="cs-CZ" sz="1800" dirty="0" smtClean="0"/>
              <a:t>firmy;</a:t>
            </a:r>
            <a:endParaRPr lang="cs-CZ" sz="1800" dirty="0"/>
          </a:p>
          <a:p>
            <a:r>
              <a:rPr lang="cs-CZ" sz="1800" dirty="0" smtClean="0"/>
              <a:t>co </a:t>
            </a:r>
            <a:r>
              <a:rPr lang="cs-CZ" sz="1800" dirty="0"/>
              <a:t>nejrychleji získat finanční </a:t>
            </a:r>
            <a:r>
              <a:rPr lang="cs-CZ" sz="1800" dirty="0" smtClean="0"/>
              <a:t>prostředky;</a:t>
            </a:r>
            <a:endParaRPr lang="cs-CZ" sz="1800" dirty="0"/>
          </a:p>
          <a:p>
            <a:r>
              <a:rPr lang="cs-CZ" sz="1800" dirty="0" smtClean="0"/>
              <a:t>minimalizovat náklady;</a:t>
            </a:r>
            <a:endParaRPr lang="cs-CZ" sz="1800" dirty="0"/>
          </a:p>
          <a:p>
            <a:r>
              <a:rPr lang="cs-CZ" sz="1800" dirty="0" smtClean="0"/>
              <a:t>přesvědčit </a:t>
            </a:r>
            <a:r>
              <a:rPr lang="cs-CZ" sz="1800" dirty="0"/>
              <a:t>obchodní partnery, banku a věřitele, že krize je </a:t>
            </a:r>
            <a:r>
              <a:rPr lang="cs-CZ" sz="1800" dirty="0" smtClean="0"/>
              <a:t>zažehnána;</a:t>
            </a:r>
            <a:endParaRPr lang="cs-CZ" sz="1800" dirty="0"/>
          </a:p>
          <a:p>
            <a:r>
              <a:rPr lang="cs-CZ" sz="1800" dirty="0" smtClean="0"/>
              <a:t>začít </a:t>
            </a:r>
            <a:r>
              <a:rPr lang="cs-CZ" sz="1800" dirty="0"/>
              <a:t>trvalý stabilní růst podniku, dostatečnou produkcí zisku, dodržování splátkových kalendářů vůči věřitelům apod.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6841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 tom zda je podnik schopen projít sanací je zapotřebí provést hloubkovou </a:t>
            </a:r>
            <a:r>
              <a:rPr lang="cs-CZ" sz="1600" b="1" i="1" dirty="0"/>
              <a:t>komplexní analýzu </a:t>
            </a:r>
            <a:r>
              <a:rPr lang="cs-CZ" sz="1600" dirty="0"/>
              <a:t>hospodářské situace podniku, která </a:t>
            </a:r>
            <a:r>
              <a:rPr lang="cs-CZ" sz="1600" dirty="0" smtClean="0"/>
              <a:t>vyhodnotí </a:t>
            </a:r>
            <a:r>
              <a:rPr lang="cs-CZ" sz="1600" dirty="0"/>
              <a:t>v jaké situaci se podnik právě nachází. Tato analýza se zpravidla skládá z těchto kroků: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sběr </a:t>
            </a:r>
            <a:r>
              <a:rPr lang="cs-CZ" sz="1600" i="1" dirty="0"/>
              <a:t>všeobecných </a:t>
            </a:r>
            <a:r>
              <a:rPr lang="cs-CZ" sz="1600" i="1" dirty="0" smtClean="0"/>
              <a:t>informací </a:t>
            </a:r>
            <a:r>
              <a:rPr lang="cs-CZ" sz="1600" dirty="0" smtClean="0"/>
              <a:t>o </a:t>
            </a:r>
            <a:r>
              <a:rPr lang="cs-CZ" sz="1600" dirty="0"/>
              <a:t>podniku (vznik, právní forma, vlastnická a organizační struktura, výše základního kapitálu, předmět podnikání apod.),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ekonomická analýza </a:t>
            </a:r>
            <a:r>
              <a:rPr lang="cs-CZ" sz="1600" dirty="0" smtClean="0"/>
              <a:t>současné </a:t>
            </a:r>
            <a:r>
              <a:rPr lang="cs-CZ" sz="1600" dirty="0"/>
              <a:t>situace podniku spočívá ve vymezení všech nejvýznamnějších konkurentů na trhu, hlavních dodavatelů a odběratelů, ve zhodnocení současné marketingové strategie, obchodně-technické strategie apod.,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výrobní analýza </a:t>
            </a:r>
            <a:r>
              <a:rPr lang="cs-CZ" sz="1600" dirty="0" smtClean="0"/>
              <a:t>podniku  spočívá ve </a:t>
            </a:r>
            <a:r>
              <a:rPr lang="cs-CZ" sz="1600" dirty="0"/>
              <a:t>zhodnocení současné produktivity a organizace práce, v komparaci doposud používané technologie s ostatními na trhu, vyhodnocení kvality produktů či služeb, </a:t>
            </a:r>
            <a:r>
              <a:rPr lang="cs-CZ" sz="1600" dirty="0" err="1"/>
              <a:t>inovovanost</a:t>
            </a:r>
            <a:r>
              <a:rPr lang="cs-CZ" sz="1600" dirty="0"/>
              <a:t> produktu,  činnost oddělení logistiky atd.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analýza </a:t>
            </a:r>
            <a:r>
              <a:rPr lang="cs-CZ" sz="1600" i="1" dirty="0"/>
              <a:t>řízení lidských </a:t>
            </a:r>
            <a:r>
              <a:rPr lang="cs-CZ" sz="1600" i="1" dirty="0" smtClean="0"/>
              <a:t>zdrojů </a:t>
            </a:r>
            <a:r>
              <a:rPr lang="cs-CZ" sz="1600" dirty="0" smtClean="0"/>
              <a:t>v </a:t>
            </a:r>
            <a:r>
              <a:rPr lang="cs-CZ" sz="1600" dirty="0"/>
              <a:t>podniku spočívá v provedení personálního auditu, ve vyhodnocení zavedené podnikové kultury apod.,</a:t>
            </a:r>
          </a:p>
          <a:p>
            <a:pPr algn="just">
              <a:buFont typeface="+mj-lt"/>
              <a:buAutoNum type="arabicPeriod"/>
            </a:pPr>
            <a:r>
              <a:rPr lang="cs-CZ" sz="1600" i="1" dirty="0" smtClean="0"/>
              <a:t>finanční analýza </a:t>
            </a:r>
          </a:p>
          <a:p>
            <a:pPr algn="just">
              <a:buFont typeface="+mj-lt"/>
              <a:buAutoNum type="arabicPeriod"/>
            </a:pPr>
            <a:r>
              <a:rPr lang="cs-CZ" sz="1600" dirty="0" smtClean="0"/>
              <a:t>s</a:t>
            </a:r>
            <a:r>
              <a:rPr lang="cs-CZ" sz="1600" i="1" dirty="0" smtClean="0"/>
              <a:t>hrnutí </a:t>
            </a:r>
            <a:r>
              <a:rPr lang="cs-CZ" sz="1600" dirty="0"/>
              <a:t>všech závěrů získaných z jednotlivých analýz.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4010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Pokud výsledky získané z komplexní analýzy vyhodnotí, že podnik je schopen projít sanační strategií a může dojít k jeho oživení, potom si vlastníci či pověřený </a:t>
            </a:r>
            <a:r>
              <a:rPr lang="cs-CZ" sz="1800" dirty="0" smtClean="0"/>
              <a:t>management </a:t>
            </a:r>
            <a:r>
              <a:rPr lang="cs-CZ" sz="1800" dirty="0"/>
              <a:t>podniku musí zvolit zda sanaci provedou sami nebo za pomocí externí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Sanace </a:t>
            </a:r>
            <a:r>
              <a:rPr lang="cs-CZ" sz="1800" dirty="0"/>
              <a:t>podniku, která je provedena samostatně uvnitř podniku je tzv.  </a:t>
            </a:r>
            <a:r>
              <a:rPr lang="cs-CZ" sz="1800" b="1" i="1" dirty="0"/>
              <a:t>autonomní sanace. </a:t>
            </a:r>
            <a:endParaRPr lang="cs-CZ" sz="1800" b="1" i="1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je </a:t>
            </a:r>
            <a:r>
              <a:rPr lang="cs-CZ" sz="1800" dirty="0" smtClean="0"/>
              <a:t>provedena za </a:t>
            </a:r>
            <a:r>
              <a:rPr lang="cs-CZ" sz="1800" dirty="0"/>
              <a:t>pomocí externí spolupráce se specializovanou firmou potom  mluvíme o </a:t>
            </a:r>
            <a:r>
              <a:rPr lang="cs-CZ" sz="1800" b="1" i="1" dirty="0"/>
              <a:t>heterogenní sanaci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Sanace (restrukturalizace) </a:t>
            </a:r>
            <a:r>
              <a:rPr lang="cs-CZ" dirty="0"/>
              <a:t>podniku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4114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3694</TotalTime>
  <Words>3855</Words>
  <Application>Microsoft Office PowerPoint</Application>
  <PresentationFormat>Předvádění na obrazovce (16:9)</PresentationFormat>
  <Paragraphs>222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Vývoj po krizi </vt:lpstr>
      <vt:lpstr>Vývoj po krizi</vt:lpstr>
      <vt:lpstr>Vývoj po krizi</vt:lpstr>
      <vt:lpstr>Cíle a nástroje ve fázi po krizi</vt:lpstr>
      <vt:lpstr>Transformace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Sanace (restrukturalizace) podniku</vt:lpstr>
      <vt:lpstr>Fúze podniku</vt:lpstr>
      <vt:lpstr>Fúze podniku</vt:lpstr>
      <vt:lpstr>Akvizice podniku</vt:lpstr>
      <vt:lpstr>Akvizice podniku</vt:lpstr>
      <vt:lpstr>Rozdělení společnosti</vt:lpstr>
      <vt:lpstr>Převod jmění na společníka</vt:lpstr>
      <vt:lpstr>Konsolidace</vt:lpstr>
      <vt:lpstr>Konsolidace</vt:lpstr>
      <vt:lpstr>Konsolidace</vt:lpstr>
      <vt:lpstr>Likvidace</vt:lpstr>
      <vt:lpstr>Likvidace</vt:lpstr>
      <vt:lpstr>Likvidace</vt:lpstr>
      <vt:lpstr>Likvidace</vt:lpstr>
      <vt:lpstr>Likvidace</vt:lpstr>
      <vt:lpstr>Likvidace</vt:lpstr>
      <vt:lpstr>Likvidace</vt:lpstr>
      <vt:lpstr>Konkurz</vt:lpstr>
      <vt:lpstr>Konkurz</vt:lpstr>
      <vt:lpstr>Konkurz</vt:lpstr>
      <vt:lpstr>Konkurz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394</cp:revision>
  <dcterms:created xsi:type="dcterms:W3CDTF">2016-07-06T15:42:34Z</dcterms:created>
  <dcterms:modified xsi:type="dcterms:W3CDTF">2020-11-02T14:28:15Z</dcterms:modified>
</cp:coreProperties>
</file>