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403" r:id="rId3"/>
    <p:sldId id="404" r:id="rId4"/>
    <p:sldId id="402" r:id="rId5"/>
    <p:sldId id="406" r:id="rId6"/>
    <p:sldId id="405" r:id="rId7"/>
    <p:sldId id="424" r:id="rId8"/>
    <p:sldId id="407" r:id="rId9"/>
    <p:sldId id="410" r:id="rId10"/>
    <p:sldId id="414" r:id="rId11"/>
    <p:sldId id="415" r:id="rId12"/>
    <p:sldId id="416" r:id="rId13"/>
    <p:sldId id="409" r:id="rId14"/>
    <p:sldId id="411" r:id="rId15"/>
    <p:sldId id="412" r:id="rId16"/>
    <p:sldId id="413" r:id="rId17"/>
    <p:sldId id="420" r:id="rId18"/>
    <p:sldId id="428" r:id="rId19"/>
    <p:sldId id="429" r:id="rId20"/>
    <p:sldId id="408" r:id="rId21"/>
    <p:sldId id="417" r:id="rId22"/>
    <p:sldId id="427" r:id="rId23"/>
    <p:sldId id="418" r:id="rId24"/>
    <p:sldId id="430" r:id="rId25"/>
    <p:sldId id="419" r:id="rId26"/>
    <p:sldId id="432" r:id="rId27"/>
    <p:sldId id="421" r:id="rId28"/>
    <p:sldId id="431" r:id="rId29"/>
    <p:sldId id="422" r:id="rId30"/>
    <p:sldId id="423" r:id="rId31"/>
    <p:sldId id="425" r:id="rId32"/>
    <p:sldId id="42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23.11.2020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Rozložení rizika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Různé </a:t>
            </a:r>
            <a:r>
              <a:rPr lang="cs-CZ" sz="1800" dirty="0"/>
              <a:t>vnímání nebezpečí má významný vliv na rozhodování a chování lidí. Je </a:t>
            </a:r>
            <a:r>
              <a:rPr lang="cs-CZ" sz="1800" dirty="0" smtClean="0"/>
              <a:t>mnoho různých </a:t>
            </a:r>
            <a:r>
              <a:rPr lang="cs-CZ" sz="1800" dirty="0"/>
              <a:t>situací, kdy lidé vnímají nebezpečí jen zčásti anebo je vůbec nevnímají.</a:t>
            </a:r>
          </a:p>
          <a:p>
            <a:pPr algn="just"/>
            <a:r>
              <a:rPr lang="cs-CZ" sz="1800" dirty="0"/>
              <a:t>Vnímání nebezpečí lze za různých okolností a samozřejmě s různým cílem </a:t>
            </a:r>
            <a:r>
              <a:rPr lang="cs-CZ" sz="1800" dirty="0" smtClean="0"/>
              <a:t>poměrně snadno </a:t>
            </a:r>
            <a:r>
              <a:rPr lang="cs-CZ" sz="1800" b="1" dirty="0"/>
              <a:t>ovlivnit </a:t>
            </a:r>
            <a:r>
              <a:rPr lang="cs-CZ" sz="1800" dirty="0"/>
              <a:t>různými prostředky.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oblasti </a:t>
            </a:r>
            <a:r>
              <a:rPr lang="cs-CZ" sz="1800" b="1" dirty="0"/>
              <a:t>seriózního ovlivnění </a:t>
            </a:r>
            <a:r>
              <a:rPr lang="cs-CZ" sz="1800" dirty="0"/>
              <a:t>patří </a:t>
            </a:r>
            <a:r>
              <a:rPr lang="cs-CZ" sz="1800" dirty="0" smtClean="0"/>
              <a:t>informace příjemcům</a:t>
            </a:r>
            <a:r>
              <a:rPr lang="cs-CZ" sz="1800" dirty="0"/>
              <a:t>, popř. nositelům rizika o nebezpečí, jeho projevech, o následcích realizace</a:t>
            </a:r>
            <a:r>
              <a:rPr lang="cs-CZ" sz="1800" dirty="0" smtClean="0"/>
              <a:t>, o </a:t>
            </a:r>
            <a:r>
              <a:rPr lang="cs-CZ" sz="1800" dirty="0"/>
              <a:t>prevenci apod. </a:t>
            </a:r>
            <a:endParaRPr lang="cs-CZ" sz="1800" dirty="0" smtClean="0"/>
          </a:p>
          <a:p>
            <a:pPr algn="just"/>
            <a:r>
              <a:rPr lang="cs-CZ" sz="1800" dirty="0" smtClean="0"/>
              <a:t>Opakem </a:t>
            </a:r>
            <a:r>
              <a:rPr lang="cs-CZ" sz="1800" dirty="0"/>
              <a:t>tohoto ovlivňování je například šíření poplašných zpráv </a:t>
            </a:r>
            <a:r>
              <a:rPr lang="cs-CZ" sz="1800" dirty="0" smtClean="0"/>
              <a:t>a zastrašování </a:t>
            </a:r>
            <a:r>
              <a:rPr lang="cs-CZ" sz="1800" dirty="0"/>
              <a:t>obyvatelstva směřující k vyvolání paniky, propaganda politická</a:t>
            </a:r>
            <a:r>
              <a:rPr lang="cs-CZ" sz="1800" dirty="0" smtClean="0"/>
              <a:t>, náboženská</a:t>
            </a:r>
            <a:r>
              <a:rPr lang="cs-CZ" sz="1800" dirty="0"/>
              <a:t>, komerční apod. 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612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Výsledkem </a:t>
            </a:r>
            <a:r>
              <a:rPr lang="cs-CZ" sz="1800" dirty="0"/>
              <a:t>vnímání nebezpečí je </a:t>
            </a:r>
            <a:r>
              <a:rPr lang="cs-CZ" sz="1800" b="1" dirty="0"/>
              <a:t>stupeň tolerance osob k nebezpečí</a:t>
            </a:r>
            <a:r>
              <a:rPr lang="cs-CZ" sz="1800" dirty="0" smtClean="0"/>
              <a:t>, popřípadě </a:t>
            </a:r>
            <a:r>
              <a:rPr lang="cs-CZ" sz="1800" dirty="0"/>
              <a:t>k riziku. </a:t>
            </a:r>
            <a:r>
              <a:rPr lang="cs-CZ" sz="1800" dirty="0" smtClean="0"/>
              <a:t>Protože </a:t>
            </a:r>
            <a:r>
              <a:rPr lang="cs-CZ" sz="1800" dirty="0"/>
              <a:t>identifikace nebezpečí (také kvalifikace nebezpečí </a:t>
            </a:r>
            <a:r>
              <a:rPr lang="cs-CZ" sz="1800" dirty="0" smtClean="0"/>
              <a:t>a kvantifikace </a:t>
            </a:r>
            <a:r>
              <a:rPr lang="cs-CZ" sz="1800" dirty="0"/>
              <a:t>rizika) není na lidech nezávislým procesem, je třeba při rozhodování </a:t>
            </a:r>
            <a:r>
              <a:rPr lang="cs-CZ" sz="1800" dirty="0" smtClean="0"/>
              <a:t>vzít v </a:t>
            </a:r>
            <a:r>
              <a:rPr lang="cs-CZ" sz="1800" dirty="0"/>
              <a:t>úvahu samotné vnímání nebezpečí. Především je zapotřebí zvažovat, co analytici </a:t>
            </a:r>
            <a:r>
              <a:rPr lang="cs-CZ" sz="1800" dirty="0" smtClean="0"/>
              <a:t>a experti </a:t>
            </a:r>
            <a:r>
              <a:rPr lang="cs-CZ" sz="1800" dirty="0"/>
              <a:t>považují za </a:t>
            </a:r>
            <a:r>
              <a:rPr lang="cs-CZ" sz="1800" b="1" dirty="0"/>
              <a:t>přijatelné nebezpečí</a:t>
            </a:r>
            <a:r>
              <a:rPr lang="cs-CZ" sz="1800" dirty="0"/>
              <a:t>, tj. odhadnout </a:t>
            </a:r>
            <a:r>
              <a:rPr lang="cs-CZ" sz="1800" b="1" dirty="0"/>
              <a:t>práh přijatelnosti. </a:t>
            </a:r>
            <a:endParaRPr lang="cs-CZ" sz="1800" b="1" dirty="0" smtClean="0"/>
          </a:p>
          <a:p>
            <a:pPr algn="just"/>
            <a:endParaRPr lang="cs-CZ" sz="1800" b="1" dirty="0" smtClean="0"/>
          </a:p>
          <a:p>
            <a:pPr algn="just"/>
            <a:r>
              <a:rPr lang="cs-CZ" sz="1800" dirty="0" smtClean="0"/>
              <a:t>Rozlišují se přitom </a:t>
            </a:r>
            <a:r>
              <a:rPr lang="cs-CZ" sz="1800" b="1" dirty="0"/>
              <a:t>tři základní stupně tolerance rizika</a:t>
            </a:r>
            <a:r>
              <a:rPr lang="cs-CZ" sz="1800" b="1" dirty="0" smtClean="0"/>
              <a:t>.</a:t>
            </a:r>
          </a:p>
          <a:p>
            <a:pPr algn="just"/>
            <a:r>
              <a:rPr lang="cs-CZ" sz="1800" b="1" dirty="0"/>
              <a:t>Averze k riziku. </a:t>
            </a:r>
            <a:r>
              <a:rPr lang="cs-CZ" sz="1800" dirty="0"/>
              <a:t>Osoba má zájem potlačit všechna nebezpečí tak, aby </a:t>
            </a:r>
            <a:r>
              <a:rPr lang="cs-CZ" sz="1800" dirty="0" smtClean="0"/>
              <a:t>ztráty </a:t>
            </a:r>
            <a:r>
              <a:rPr lang="pl-PL" sz="1800" dirty="0" smtClean="0"/>
              <a:t>z </a:t>
            </a:r>
            <a:r>
              <a:rPr lang="pl-PL" sz="1800" dirty="0"/>
              <a:t>jejich realizace byly minimální. Dokonce má často takový zájem i za </a:t>
            </a:r>
            <a:r>
              <a:rPr lang="pl-PL" sz="1800" dirty="0" smtClean="0"/>
              <a:t>cenu </a:t>
            </a:r>
            <a:r>
              <a:rPr lang="cs-CZ" sz="1800" dirty="0" smtClean="0"/>
              <a:t>zvýšených </a:t>
            </a:r>
            <a:r>
              <a:rPr lang="cs-CZ" sz="1800" dirty="0"/>
              <a:t>nevratných nákladů. (Averze k riziku je nutnou podmínkou </a:t>
            </a:r>
            <a:r>
              <a:rPr lang="cs-CZ" sz="1800" dirty="0" smtClean="0"/>
              <a:t>pro vznik </a:t>
            </a:r>
            <a:r>
              <a:rPr lang="cs-CZ" sz="1800" dirty="0"/>
              <a:t>pojistné smlouvy</a:t>
            </a:r>
            <a:r>
              <a:rPr lang="cs-CZ" sz="1800" dirty="0" smtClean="0"/>
              <a:t>.)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129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Sklon </a:t>
            </a:r>
            <a:r>
              <a:rPr lang="cs-CZ" sz="1800" b="1" dirty="0"/>
              <a:t>k riziku. </a:t>
            </a:r>
            <a:r>
              <a:rPr lang="cs-CZ" sz="1800" dirty="0"/>
              <a:t>Osoba má zájem vstupovat do nebezpečí, neboť jí jde o </a:t>
            </a:r>
            <a:r>
              <a:rPr lang="cs-CZ" sz="1800" dirty="0" smtClean="0"/>
              <a:t>využití nabízejících </a:t>
            </a:r>
            <a:r>
              <a:rPr lang="cs-CZ" sz="1800" dirty="0"/>
              <a:t>se rizik. Sklon k riziku vede osobu k tomu, že vyhledává </a:t>
            </a:r>
            <a:r>
              <a:rPr lang="cs-CZ" sz="1800" dirty="0" smtClean="0"/>
              <a:t>značně rizikové </a:t>
            </a:r>
            <a:r>
              <a:rPr lang="cs-CZ" sz="1800" dirty="0"/>
              <a:t>varianty, které mají naději na dobrý výsledek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Neutrální postoj k riziku. </a:t>
            </a:r>
            <a:r>
              <a:rPr lang="cs-CZ" sz="1800" dirty="0"/>
              <a:t>U osoby s neutrálním postojem k riziku jsou </a:t>
            </a:r>
            <a:r>
              <a:rPr lang="cs-CZ" sz="1800" dirty="0" smtClean="0"/>
              <a:t>averze a </a:t>
            </a:r>
            <a:r>
              <a:rPr lang="cs-CZ" sz="1800" dirty="0"/>
              <a:t>sklon k riziku ve vzájemné rovnováze.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897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pl-PL" sz="1800" dirty="0"/>
              <a:t>J</a:t>
            </a:r>
            <a:r>
              <a:rPr lang="pl-PL" sz="1800" dirty="0" smtClean="0"/>
              <a:t>e </a:t>
            </a:r>
            <a:r>
              <a:rPr lang="pl-PL" sz="1800" dirty="0"/>
              <a:t>třeba si klást na počátku </a:t>
            </a:r>
            <a:r>
              <a:rPr lang="pl-PL" sz="1800" dirty="0" smtClean="0"/>
              <a:t>každé identifikace</a:t>
            </a:r>
            <a:r>
              <a:rPr lang="cs-CZ" sz="1800" dirty="0" smtClean="0"/>
              <a:t> rizika položit tyto otázky:</a:t>
            </a:r>
            <a:endParaRPr lang="cs-CZ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Jaké nepříznivé události mohou nastat? </a:t>
            </a:r>
            <a:r>
              <a:rPr lang="cs-CZ" sz="1800" i="1" dirty="0"/>
              <a:t>(radikální přerušení provozu </a:t>
            </a:r>
            <a:r>
              <a:rPr lang="cs-CZ" sz="1800" i="1" dirty="0" smtClean="0"/>
              <a:t>podniku zapříčiněné </a:t>
            </a:r>
            <a:r>
              <a:rPr lang="cs-CZ" sz="1800" i="1" dirty="0"/>
              <a:t>sabotáží, stávkou, povodní, požárem, platební neschopností odběratelů</a:t>
            </a:r>
            <a:r>
              <a:rPr lang="cs-CZ" sz="1800" i="1" dirty="0" smtClean="0"/>
              <a:t>, neuplatnění </a:t>
            </a:r>
            <a:r>
              <a:rPr lang="cs-CZ" sz="1800" i="1" dirty="0"/>
              <a:t>výrobků/služeb na trhu apod.)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Jaká je pravděpodobnost výskytu nepříznivých událostí? </a:t>
            </a:r>
            <a:r>
              <a:rPr lang="cs-CZ" sz="1800" i="1" dirty="0"/>
              <a:t>(šest </a:t>
            </a:r>
            <a:r>
              <a:rPr lang="cs-CZ" sz="1800" i="1" dirty="0" smtClean="0"/>
              <a:t>shora definovaných </a:t>
            </a:r>
            <a:r>
              <a:rPr lang="cs-CZ" sz="1800" i="1" dirty="0"/>
              <a:t>nepříznivých událostí je v podniku setříděno od nejméně </a:t>
            </a:r>
            <a:r>
              <a:rPr lang="cs-CZ" sz="1800" i="1" dirty="0" smtClean="0"/>
              <a:t>pravděpodobné po </a:t>
            </a:r>
            <a:r>
              <a:rPr lang="cs-CZ" sz="1800" i="1" dirty="0"/>
              <a:t>nejvíce pravděpodobnou)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Pokud některá nepříznivá událost nastane, jaké to může mít následky</a:t>
            </a:r>
            <a:r>
              <a:rPr lang="cs-CZ" sz="1800" b="1" dirty="0" smtClean="0"/>
              <a:t>? </a:t>
            </a:r>
            <a:r>
              <a:rPr lang="cs-CZ" sz="1800" i="1" dirty="0" smtClean="0"/>
              <a:t>(</a:t>
            </a:r>
            <a:r>
              <a:rPr lang="cs-CZ" sz="1800" i="1" dirty="0"/>
              <a:t>poškození majetku, přerušení činnosti ve vybraných provozovnách podniku, </a:t>
            </a:r>
            <a:r>
              <a:rPr lang="cs-CZ" sz="1800" i="1" dirty="0" smtClean="0"/>
              <a:t>zničení produkce</a:t>
            </a:r>
            <a:r>
              <a:rPr lang="cs-CZ" sz="1800" i="1" dirty="0"/>
              <a:t>, nedostatek finančních prostředků, uvalení konkurzu).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3598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/>
              <a:t>Pro snazší identifikaci nebezpečí a účinnější porozumění postupům analýzy rizika </a:t>
            </a:r>
            <a:r>
              <a:rPr lang="cs-CZ" sz="1800" dirty="0" smtClean="0"/>
              <a:t>je účelné </a:t>
            </a:r>
            <a:r>
              <a:rPr lang="cs-CZ" sz="1800" b="1" dirty="0"/>
              <a:t>uspořádat nebezpečí do skupin</a:t>
            </a:r>
            <a:r>
              <a:rPr lang="cs-CZ" sz="1800" dirty="0"/>
              <a:t>, přičemž kritériem členění je především zdroj</a:t>
            </a:r>
            <a:r>
              <a:rPr lang="cs-CZ" sz="1800" dirty="0" smtClean="0"/>
              <a:t>, ze </a:t>
            </a:r>
            <a:r>
              <a:rPr lang="cs-CZ" sz="1800" dirty="0"/>
              <a:t>kterého nebezpečí pochází.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Lze </a:t>
            </a:r>
            <a:r>
              <a:rPr lang="cs-CZ" sz="1800" dirty="0"/>
              <a:t>rozlišovat několik základních skupin </a:t>
            </a:r>
            <a:r>
              <a:rPr lang="cs-CZ" sz="1800" dirty="0" smtClean="0"/>
              <a:t>nebezpečí: </a:t>
            </a:r>
          </a:p>
          <a:p>
            <a:pPr algn="just"/>
            <a:r>
              <a:rPr lang="cs-CZ" sz="1800" b="1" dirty="0"/>
              <a:t>Technologická nebezpečí. </a:t>
            </a:r>
            <a:r>
              <a:rPr lang="cs-CZ" sz="1200" i="1" dirty="0"/>
              <a:t>(Průmyslová, dopravní, energetická, chemická</a:t>
            </a:r>
            <a:r>
              <a:rPr lang="cs-CZ" sz="1200" i="1" dirty="0" smtClean="0"/>
              <a:t>, elektrická</a:t>
            </a:r>
            <a:r>
              <a:rPr lang="cs-CZ" sz="1200" i="1" dirty="0"/>
              <a:t>, nukleární, elektronická, komunikační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Ekonomická nebezpečí. </a:t>
            </a:r>
            <a:r>
              <a:rPr lang="cs-CZ" sz="1200" i="1" dirty="0"/>
              <a:t>(Platební neschopnost dlužníků, zastarávání technologií</a:t>
            </a:r>
            <a:r>
              <a:rPr lang="cs-CZ" sz="1200" i="1" dirty="0" smtClean="0"/>
              <a:t>, volatilita </a:t>
            </a:r>
            <a:r>
              <a:rPr lang="cs-CZ" sz="1200" i="1" dirty="0"/>
              <a:t>trhů, obecné změny hodnot ve společnosti, kolaps peněžních ústavů</a:t>
            </a:r>
            <a:r>
              <a:rPr lang="cs-CZ" sz="1200" i="1" dirty="0" smtClean="0"/>
              <a:t>, privatizace</a:t>
            </a:r>
            <a:r>
              <a:rPr lang="cs-CZ" sz="1200" i="1" dirty="0"/>
              <a:t>, nedostatek, nadvýroba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Politická nebezpečí. </a:t>
            </a:r>
            <a:r>
              <a:rPr lang="cs-CZ" sz="1200" i="1" dirty="0"/>
              <a:t>(Násilné změny politického systému, občanské nepokoje</a:t>
            </a:r>
            <a:r>
              <a:rPr lang="cs-CZ" sz="1200" i="1" dirty="0" smtClean="0"/>
              <a:t>, občasné </a:t>
            </a:r>
            <a:r>
              <a:rPr lang="cs-CZ" sz="1200" i="1" dirty="0"/>
              <a:t>iniciativy, terorismus, demografický vývoj, nacionalizmus, totalitní režim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Sociální nebezpečí. </a:t>
            </a:r>
            <a:r>
              <a:rPr lang="cs-CZ" sz="1800" i="1" dirty="0"/>
              <a:t>(</a:t>
            </a:r>
            <a:r>
              <a:rPr lang="cs-CZ" sz="1200" i="1" dirty="0"/>
              <a:t>Kriminalita, podvody, sabotáž, squatteři, vandalství</a:t>
            </a:r>
            <a:r>
              <a:rPr lang="cs-CZ" sz="1200" i="1" dirty="0" smtClean="0"/>
              <a:t>, nezaměstnanost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Právní a regulační nebezpečí. </a:t>
            </a:r>
            <a:r>
              <a:rPr lang="cs-CZ" sz="1200" i="1" dirty="0"/>
              <a:t>(Zákony, normy, smlouvy, advokáti, soudy, rozhodci</a:t>
            </a:r>
            <a:r>
              <a:rPr lang="cs-CZ" sz="1200" i="1" dirty="0" smtClean="0"/>
              <a:t>, znalci </a:t>
            </a:r>
            <a:r>
              <a:rPr lang="cs-CZ" sz="1200" i="1" dirty="0"/>
              <a:t>atd.)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5883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Klimatická </a:t>
            </a:r>
            <a:r>
              <a:rPr lang="cs-CZ" sz="1800" b="1" dirty="0"/>
              <a:t>nebezpečí. </a:t>
            </a:r>
            <a:r>
              <a:rPr lang="cs-CZ" sz="1200" i="1" dirty="0"/>
              <a:t>(Krátkodobé povětrnostní jevy, dlouhodobá </a:t>
            </a:r>
            <a:r>
              <a:rPr lang="cs-CZ" sz="1200" i="1" dirty="0" smtClean="0"/>
              <a:t>kolísání povětrnostních </a:t>
            </a:r>
            <a:r>
              <a:rPr lang="cs-CZ" sz="1200" i="1" dirty="0"/>
              <a:t>podmínek, změny klimatu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Geologická nebezpečí </a:t>
            </a:r>
            <a:r>
              <a:rPr lang="cs-CZ" sz="1200" i="1" dirty="0"/>
              <a:t>(Seizmicita, svahové sesuvy, sedání zemin, podzemní vody</a:t>
            </a:r>
            <a:r>
              <a:rPr lang="cs-CZ" sz="1200" i="1" dirty="0" smtClean="0"/>
              <a:t>, poddolování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Ekologická nebezpečí. </a:t>
            </a:r>
            <a:r>
              <a:rPr lang="cs-CZ" sz="1200" i="1" dirty="0"/>
              <a:t>(Kyselý déšť, biologická poškození, elektrické výboje</a:t>
            </a:r>
            <a:r>
              <a:rPr lang="cs-CZ" sz="1200" i="1" dirty="0" smtClean="0"/>
              <a:t>, meteority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Fyziologická nebezpečí. </a:t>
            </a:r>
            <a:r>
              <a:rPr lang="cs-CZ" sz="1200" i="1" dirty="0"/>
              <a:t>(Epidemie, pandemie, zdravotní stav lidí a zvířat, </a:t>
            </a:r>
            <a:r>
              <a:rPr lang="cs-CZ" sz="1200" i="1" dirty="0" smtClean="0"/>
              <a:t>výměšky živých </a:t>
            </a:r>
            <a:r>
              <a:rPr lang="cs-CZ" sz="1200" i="1" dirty="0"/>
              <a:t>organismů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Psychologická nebezpečí. </a:t>
            </a:r>
            <a:r>
              <a:rPr lang="cs-CZ" sz="1200" i="1" dirty="0"/>
              <a:t>(Podvědomý strach, panika, vnímaný strach</a:t>
            </a:r>
            <a:r>
              <a:rPr lang="cs-CZ" sz="1200" i="1" dirty="0" smtClean="0"/>
              <a:t>, ovlivnění </a:t>
            </a:r>
            <a:r>
              <a:rPr lang="cs-CZ" sz="1200" i="1" dirty="0"/>
              <a:t>nevědeckými teoriemi atd.)</a:t>
            </a:r>
            <a:endParaRPr lang="cs-CZ" sz="12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475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b="1" dirty="0" smtClean="0"/>
              <a:t>Klimatická </a:t>
            </a:r>
            <a:r>
              <a:rPr lang="cs-CZ" sz="1800" b="1" dirty="0"/>
              <a:t>nebezpečí. </a:t>
            </a:r>
            <a:r>
              <a:rPr lang="cs-CZ" sz="1200" i="1" dirty="0"/>
              <a:t>(Krátkodobé povětrnostní jevy, dlouhodobá </a:t>
            </a:r>
            <a:r>
              <a:rPr lang="cs-CZ" sz="1200" i="1" dirty="0" smtClean="0"/>
              <a:t>kolísání povětrnostních </a:t>
            </a:r>
            <a:r>
              <a:rPr lang="cs-CZ" sz="1200" i="1" dirty="0"/>
              <a:t>podmínek, změny klimatu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Geologická nebezpečí </a:t>
            </a:r>
            <a:r>
              <a:rPr lang="cs-CZ" sz="1200" i="1" dirty="0"/>
              <a:t>(Seizmicita, svahové sesuvy, sedání zemin, podzemní vody</a:t>
            </a:r>
            <a:r>
              <a:rPr lang="cs-CZ" sz="1200" i="1" dirty="0" smtClean="0"/>
              <a:t>, poddolování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Ekologická nebezpečí. </a:t>
            </a:r>
            <a:r>
              <a:rPr lang="cs-CZ" sz="1200" i="1" dirty="0"/>
              <a:t>(Kyselý déšť, biologická poškození, elektrické výboje</a:t>
            </a:r>
            <a:r>
              <a:rPr lang="cs-CZ" sz="1200" i="1" dirty="0" smtClean="0"/>
              <a:t>, meteority </a:t>
            </a:r>
            <a:r>
              <a:rPr lang="cs-CZ" sz="1200" i="1" dirty="0"/>
              <a:t>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Fyziologická nebezpečí. </a:t>
            </a:r>
            <a:r>
              <a:rPr lang="cs-CZ" sz="1200" i="1" dirty="0"/>
              <a:t>(Epidemie, pandemie, zdravotní stav lidí a zvířat, </a:t>
            </a:r>
            <a:r>
              <a:rPr lang="cs-CZ" sz="1200" i="1" dirty="0" smtClean="0"/>
              <a:t>výměšky živých </a:t>
            </a:r>
            <a:r>
              <a:rPr lang="cs-CZ" sz="1200" i="1" dirty="0"/>
              <a:t>organismů atd.)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Psychologická nebezpečí. </a:t>
            </a:r>
            <a:r>
              <a:rPr lang="cs-CZ" sz="1200" i="1" dirty="0"/>
              <a:t>(Podvědomý strach, panika, vnímaný strach</a:t>
            </a:r>
            <a:r>
              <a:rPr lang="cs-CZ" sz="1200" i="1" dirty="0" smtClean="0"/>
              <a:t>, ovlivnění </a:t>
            </a:r>
            <a:r>
              <a:rPr lang="cs-CZ" sz="1200" i="1" dirty="0"/>
              <a:t>nevědeckými teoriemi atd.)</a:t>
            </a:r>
            <a:endParaRPr lang="cs-CZ" sz="12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044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Dále je možné seřadit rizika podle </a:t>
            </a:r>
            <a:r>
              <a:rPr lang="cs-CZ" sz="1800" dirty="0"/>
              <a:t>obecné klasifikace do skupin a označit je jako </a:t>
            </a:r>
            <a:r>
              <a:rPr lang="cs-CZ" sz="1800" b="1" dirty="0"/>
              <a:t>kritická</a:t>
            </a:r>
            <a:r>
              <a:rPr lang="cs-CZ" sz="1800" dirty="0"/>
              <a:t>, </a:t>
            </a:r>
            <a:r>
              <a:rPr lang="cs-CZ" sz="1800" b="1" dirty="0"/>
              <a:t>důležitá </a:t>
            </a:r>
            <a:r>
              <a:rPr lang="cs-CZ" sz="1800" dirty="0"/>
              <a:t>a </a:t>
            </a:r>
            <a:r>
              <a:rPr lang="cs-CZ" sz="1800" b="1" dirty="0" smtClean="0"/>
              <a:t>méně důležitá (běžná)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r>
              <a:rPr lang="cs-CZ" sz="1800" b="1" dirty="0" smtClean="0"/>
              <a:t>kritické </a:t>
            </a:r>
            <a:r>
              <a:rPr lang="cs-CZ" sz="1800" b="1" dirty="0"/>
              <a:t>riziko </a:t>
            </a:r>
            <a:r>
              <a:rPr lang="cs-CZ" sz="1800" dirty="0"/>
              <a:t>– veškerá ohrožení, jehož potenciální ztráty jsou takového řádu</a:t>
            </a:r>
            <a:r>
              <a:rPr lang="cs-CZ" sz="1800" dirty="0" smtClean="0"/>
              <a:t>, že </a:t>
            </a:r>
            <a:r>
              <a:rPr lang="cs-CZ" sz="1800" dirty="0"/>
              <a:t>vyústí v bankrot firmy </a:t>
            </a:r>
            <a:r>
              <a:rPr lang="cs-CZ" sz="1800" i="1" dirty="0"/>
              <a:t>(válečný konflikt, změna legislativy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důležité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nevyústí v bankrot, </a:t>
            </a:r>
            <a:r>
              <a:rPr lang="cs-CZ" sz="1800" dirty="0" smtClean="0"/>
              <a:t>avšak další </a:t>
            </a:r>
            <a:r>
              <a:rPr lang="cs-CZ" sz="1800" dirty="0"/>
              <a:t>provoz bude vyžadovat, aby si firma půjčila finanční prostředky </a:t>
            </a:r>
            <a:r>
              <a:rPr lang="cs-CZ" sz="1800" i="1" dirty="0"/>
              <a:t>(</a:t>
            </a:r>
            <a:r>
              <a:rPr lang="cs-CZ" sz="1800" i="1" dirty="0" smtClean="0"/>
              <a:t>živelní pohroma</a:t>
            </a:r>
            <a:r>
              <a:rPr lang="cs-CZ" sz="1800" i="1" dirty="0"/>
              <a:t>, zpronevěra, pád finančních trhů</a:t>
            </a:r>
            <a:r>
              <a:rPr lang="cs-CZ" sz="1800" i="1" dirty="0" smtClean="0"/>
              <a:t>)</a:t>
            </a:r>
            <a:r>
              <a:rPr lang="cs-CZ" sz="1800" dirty="0"/>
              <a:t>;</a:t>
            </a:r>
          </a:p>
          <a:p>
            <a:pPr algn="just"/>
            <a:r>
              <a:rPr lang="cs-CZ" sz="1800" b="1" dirty="0" smtClean="0"/>
              <a:t>běžné </a:t>
            </a:r>
            <a:r>
              <a:rPr lang="cs-CZ" sz="1800" b="1" dirty="0"/>
              <a:t>riziko </a:t>
            </a:r>
            <a:r>
              <a:rPr lang="cs-CZ" sz="1800" dirty="0"/>
              <a:t>– ohrožení, jehož potenciální ztráty mohou být </a:t>
            </a:r>
            <a:r>
              <a:rPr lang="cs-CZ" sz="1800" dirty="0" smtClean="0"/>
              <a:t>pokryty stávajícími </a:t>
            </a:r>
            <a:r>
              <a:rPr lang="cs-CZ" sz="1800" dirty="0"/>
              <a:t>aktivy firmy nebo běžným příjmem, aniž by došlo k </a:t>
            </a:r>
            <a:r>
              <a:rPr lang="cs-CZ" sz="1800" dirty="0" smtClean="0"/>
              <a:t>nepatřičnému finančnímu </a:t>
            </a:r>
            <a:r>
              <a:rPr lang="cs-CZ" sz="1800" dirty="0"/>
              <a:t>tlaku </a:t>
            </a:r>
            <a:r>
              <a:rPr lang="cs-CZ" sz="1800" i="1" dirty="0"/>
              <a:t>(stávka zaměstnanců, úder blesku, zkrat)</a:t>
            </a:r>
            <a:r>
              <a:rPr lang="cs-CZ" sz="1800" dirty="0"/>
              <a:t>.</a:t>
            </a:r>
            <a:endParaRPr lang="cs-CZ" sz="1800" b="1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707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583" y="431730"/>
            <a:ext cx="3600400" cy="424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87574"/>
            <a:ext cx="5684799" cy="337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81547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Riziko</a:t>
            </a:r>
            <a:r>
              <a:rPr lang="cs-CZ" sz="1800" dirty="0"/>
              <a:t> </a:t>
            </a:r>
            <a:r>
              <a:rPr lang="cs-CZ" sz="1800" i="1" dirty="0"/>
              <a:t>(italština </a:t>
            </a:r>
            <a:r>
              <a:rPr lang="cs-CZ" sz="1800" i="1" dirty="0" err="1"/>
              <a:t>risico</a:t>
            </a:r>
            <a:r>
              <a:rPr lang="cs-CZ" sz="1800" i="1" dirty="0"/>
              <a:t>) </a:t>
            </a:r>
            <a:r>
              <a:rPr lang="cs-CZ" sz="1800" dirty="0" smtClean="0"/>
              <a:t>– nebezpečí </a:t>
            </a:r>
            <a:r>
              <a:rPr lang="cs-CZ" sz="1800" dirty="0"/>
              <a:t>vzniku škody, poškození, ztráty či zničení, případně nezdaru při </a:t>
            </a:r>
            <a:r>
              <a:rPr lang="cs-CZ" sz="1800" dirty="0" smtClean="0"/>
              <a:t>podnikání. Historický výraz pocházející ze 17. </a:t>
            </a:r>
            <a:r>
              <a:rPr lang="cs-CZ" sz="1800" dirty="0" smtClean="0"/>
              <a:t>století.</a:t>
            </a:r>
            <a:endParaRPr lang="cs-CZ" sz="1800" dirty="0" smtClean="0"/>
          </a:p>
          <a:p>
            <a:pPr algn="just"/>
            <a:r>
              <a:rPr lang="cs-CZ" sz="1800" b="1" dirty="0" smtClean="0"/>
              <a:t>Riziko</a:t>
            </a:r>
            <a:r>
              <a:rPr lang="cs-CZ" sz="1800" dirty="0" smtClean="0"/>
              <a:t> </a:t>
            </a:r>
          </a:p>
          <a:p>
            <a:pPr lvl="1" algn="just"/>
            <a:r>
              <a:rPr lang="cs-CZ" sz="1400" dirty="0" smtClean="0"/>
              <a:t>kombinace </a:t>
            </a:r>
            <a:r>
              <a:rPr lang="cs-CZ" sz="1400" dirty="0"/>
              <a:t>pravděpodobnosti nebo četnosti výskytu a následků určité nebezpečné </a:t>
            </a:r>
            <a:r>
              <a:rPr lang="cs-CZ" sz="1400" dirty="0" smtClean="0"/>
              <a:t>události</a:t>
            </a:r>
            <a:r>
              <a:rPr lang="cs-CZ" sz="1400" dirty="0"/>
              <a:t>;</a:t>
            </a:r>
            <a:endParaRPr lang="cs-CZ" sz="1400" dirty="0" smtClean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nebo možnost vzniku nezdaru (ztráty</a:t>
            </a:r>
            <a:r>
              <a:rPr lang="cs-CZ" sz="1400" dirty="0" smtClean="0"/>
              <a:t>);</a:t>
            </a:r>
            <a:endParaRPr lang="cs-CZ" sz="1400" dirty="0"/>
          </a:p>
          <a:p>
            <a:pPr lvl="1"/>
            <a:r>
              <a:rPr lang="cs-CZ" sz="1400" dirty="0" smtClean="0"/>
              <a:t>variabilita </a:t>
            </a:r>
            <a:r>
              <a:rPr lang="cs-CZ" sz="1400" dirty="0"/>
              <a:t>možných výsledků nebo nejistota jejich </a:t>
            </a:r>
            <a:r>
              <a:rPr lang="cs-CZ" sz="1400" dirty="0" smtClean="0"/>
              <a:t>dosažen;</a:t>
            </a:r>
            <a:endParaRPr lang="cs-CZ" sz="1400" dirty="0"/>
          </a:p>
          <a:p>
            <a:pPr lvl="1"/>
            <a:r>
              <a:rPr lang="cs-CZ" sz="1400" dirty="0" smtClean="0"/>
              <a:t>odchýlení </a:t>
            </a:r>
            <a:r>
              <a:rPr lang="cs-CZ" sz="1400" dirty="0"/>
              <a:t>skutečných a očekávaných </a:t>
            </a:r>
            <a:r>
              <a:rPr lang="cs-CZ" sz="1400" dirty="0" smtClean="0"/>
              <a:t>výsledků;</a:t>
            </a:r>
            <a:endParaRPr lang="cs-CZ" sz="1400" dirty="0"/>
          </a:p>
          <a:p>
            <a:pPr lvl="1"/>
            <a:r>
              <a:rPr lang="cs-CZ" sz="1400" dirty="0" smtClean="0"/>
              <a:t>pravděpodobnost </a:t>
            </a:r>
            <a:r>
              <a:rPr lang="cs-CZ" sz="1400" dirty="0"/>
              <a:t>jakéhokoliv výsledku, odlišného od </a:t>
            </a:r>
            <a:r>
              <a:rPr lang="cs-CZ" sz="1400" dirty="0" smtClean="0"/>
              <a:t>očekávaného;</a:t>
            </a:r>
            <a:endParaRPr lang="cs-CZ" sz="1400" dirty="0"/>
          </a:p>
          <a:p>
            <a:pPr lvl="1"/>
            <a:r>
              <a:rPr lang="cs-CZ" sz="1400" dirty="0" smtClean="0"/>
              <a:t>možnost </a:t>
            </a:r>
            <a:r>
              <a:rPr lang="cs-CZ" sz="1400" dirty="0"/>
              <a:t>vzniku ztráty nebo zisku.</a:t>
            </a:r>
          </a:p>
          <a:p>
            <a:pPr algn="just"/>
            <a:r>
              <a:rPr lang="cs-CZ" sz="1800" b="1" dirty="0" smtClean="0"/>
              <a:t>Management </a:t>
            </a:r>
            <a:r>
              <a:rPr lang="cs-CZ" sz="1800" b="1" dirty="0"/>
              <a:t>rizika </a:t>
            </a:r>
            <a:r>
              <a:rPr lang="cs-CZ" sz="1800" dirty="0"/>
              <a:t>– systematický a koordinovaný způsob práce s rizikem a nejistotou uplatňovaný v rámci celého podniku a zahrnující všechny druhy rizik.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Riziko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60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marL="0" indent="0" algn="just">
              <a:buNone/>
            </a:pPr>
            <a:endParaRPr lang="cs-CZ" sz="1800" b="1" dirty="0" smtClean="0"/>
          </a:p>
          <a:p>
            <a:pPr algn="just"/>
            <a:r>
              <a:rPr lang="cs-CZ" sz="1800" dirty="0"/>
              <a:t>Analýza rizik je obvykle chápána jako proces definování hrozeb</a:t>
            </a:r>
            <a:r>
              <a:rPr lang="cs-CZ" sz="1800" dirty="0" smtClean="0"/>
              <a:t>, pravděpodobnosti </a:t>
            </a:r>
            <a:r>
              <a:rPr lang="cs-CZ" sz="1800" dirty="0"/>
              <a:t>jejich uskutečnění a vlastního dopadu realizace rizika</a:t>
            </a:r>
            <a:r>
              <a:rPr lang="cs-CZ" sz="1800" dirty="0" smtClean="0"/>
              <a:t>, tedy </a:t>
            </a:r>
            <a:r>
              <a:rPr lang="cs-CZ" sz="1800" dirty="0"/>
              <a:t>stanovení rizik a jejich závažnosti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Riziko většinou neexistuje izolovaně, ale obvykle se jedná o určité kombinace rizik</a:t>
            </a:r>
            <a:r>
              <a:rPr lang="cs-CZ" sz="1800" dirty="0" smtClean="0"/>
              <a:t>, které </a:t>
            </a:r>
            <a:r>
              <a:rPr lang="cs-CZ" sz="1800" dirty="0"/>
              <a:t>mohou ve svém dopadu představovat hrozbu pro podnik. </a:t>
            </a:r>
            <a:endParaRPr lang="cs-CZ" sz="1800" dirty="0" smtClean="0"/>
          </a:p>
          <a:p>
            <a:pPr algn="just"/>
            <a:r>
              <a:rPr lang="cs-CZ" sz="1800" dirty="0" smtClean="0"/>
              <a:t>Vzhledem k </a:t>
            </a:r>
            <a:r>
              <a:rPr lang="cs-CZ" sz="1800" dirty="0"/>
              <a:t>množství rizik je třeba určit priority z pohledu dopadu a </a:t>
            </a:r>
            <a:r>
              <a:rPr lang="cs-CZ" sz="1800" b="1" dirty="0"/>
              <a:t>pravděpodobnosti </a:t>
            </a:r>
            <a:r>
              <a:rPr lang="cs-CZ" sz="1800" b="1" dirty="0" smtClean="0"/>
              <a:t>jejich výskytu </a:t>
            </a:r>
            <a:r>
              <a:rPr lang="cs-CZ" sz="1800" dirty="0"/>
              <a:t>a zaměřit se na klíčové rizikové oblasti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Lze říci, </a:t>
            </a:r>
            <a:r>
              <a:rPr lang="cs-CZ" sz="1800" dirty="0"/>
              <a:t>že riziko je v určitých situacích větší než v situacích jiných. </a:t>
            </a:r>
            <a:r>
              <a:rPr lang="cs-CZ" sz="1800" dirty="0" smtClean="0"/>
              <a:t>Výše rizika </a:t>
            </a:r>
            <a:r>
              <a:rPr lang="cs-CZ" sz="1800" dirty="0"/>
              <a:t>vyplývá z hodnoty dotčeného majetku, osob, procesů, úrovně hrozby </a:t>
            </a:r>
            <a:r>
              <a:rPr lang="cs-CZ" sz="1800" dirty="0" smtClean="0"/>
              <a:t>a zranitelnosti</a:t>
            </a:r>
            <a:r>
              <a:rPr lang="cs-CZ" sz="1800" dirty="0"/>
              <a:t>.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6944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analýze rizik se pracuje s veličinami, které nelze v mnoha případech přesně </a:t>
            </a:r>
            <a:r>
              <a:rPr lang="cs-CZ" sz="1800" dirty="0" smtClean="0"/>
              <a:t>změřit a </a:t>
            </a:r>
            <a:r>
              <a:rPr lang="cs-CZ" sz="1800" dirty="0"/>
              <a:t>určení jejich velikosti mnohdy spočívá na kvalifikovaném odhadu specialisty</a:t>
            </a:r>
            <a:r>
              <a:rPr lang="cs-CZ" sz="1800" dirty="0" smtClean="0"/>
              <a:t>, </a:t>
            </a:r>
            <a:r>
              <a:rPr lang="cs-CZ" sz="1800" dirty="0"/>
              <a:t>vyjadřujícího se jen na základě svých zkušeností </a:t>
            </a:r>
            <a:r>
              <a:rPr lang="cs-CZ" sz="1800" i="1" dirty="0"/>
              <a:t>(obvykle výrazy typu „malý“, „střední</a:t>
            </a:r>
            <a:r>
              <a:rPr lang="cs-CZ" sz="1800" i="1" dirty="0" smtClean="0"/>
              <a:t>“, „</a:t>
            </a:r>
            <a:r>
              <a:rPr lang="cs-CZ" sz="1800" i="1" dirty="0"/>
              <a:t>velký“ nebo stupnice 1 až 10)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V případě </a:t>
            </a:r>
            <a:r>
              <a:rPr lang="cs-CZ" sz="1800" b="1" dirty="0"/>
              <a:t>jednotlivce </a:t>
            </a:r>
            <a:r>
              <a:rPr lang="cs-CZ" sz="1800" dirty="0"/>
              <a:t>měříme riziko podle </a:t>
            </a:r>
            <a:r>
              <a:rPr lang="cs-CZ" sz="1800" b="1"/>
              <a:t>pravděpodobnosti </a:t>
            </a:r>
            <a:r>
              <a:rPr lang="cs-CZ" sz="1800" b="1" smtClean="0"/>
              <a:t>nepříznivé odchylky </a:t>
            </a:r>
            <a:r>
              <a:rPr lang="cs-CZ" sz="1800" b="1" dirty="0"/>
              <a:t>od výsledku</a:t>
            </a:r>
            <a:r>
              <a:rPr lang="cs-CZ" sz="1800" dirty="0"/>
              <a:t>, v nějž doufáme</a:t>
            </a:r>
            <a:r>
              <a:rPr lang="cs-CZ" sz="1800" b="1" dirty="0" smtClean="0"/>
              <a:t>. </a:t>
            </a:r>
          </a:p>
          <a:p>
            <a:pPr algn="just"/>
            <a:r>
              <a:rPr lang="cs-CZ" sz="1800" dirty="0" smtClean="0"/>
              <a:t>V </a:t>
            </a:r>
            <a:r>
              <a:rPr lang="cs-CZ" sz="1800" dirty="0"/>
              <a:t>případě </a:t>
            </a:r>
            <a:r>
              <a:rPr lang="cs-CZ" sz="1800" b="1" dirty="0"/>
              <a:t>velkého počtu jednotek </a:t>
            </a:r>
            <a:r>
              <a:rPr lang="cs-CZ" sz="1800" dirty="0"/>
              <a:t>vystavených riziku lze provést </a:t>
            </a:r>
            <a:r>
              <a:rPr lang="cs-CZ" sz="1800" dirty="0" smtClean="0"/>
              <a:t>odhady ohledně </a:t>
            </a:r>
            <a:r>
              <a:rPr lang="cs-CZ" sz="1800" b="1" dirty="0"/>
              <a:t>pravděpodobnosti výskytu daného počtu ztrát. </a:t>
            </a:r>
            <a:endParaRPr lang="cs-CZ" sz="1800" b="1" dirty="0" smtClean="0"/>
          </a:p>
          <a:p>
            <a:pPr algn="just"/>
            <a:r>
              <a:rPr lang="cs-CZ" sz="1800" dirty="0" smtClean="0"/>
              <a:t>Na </a:t>
            </a:r>
            <a:r>
              <a:rPr lang="cs-CZ" sz="1800" dirty="0"/>
              <a:t>základě </a:t>
            </a:r>
            <a:r>
              <a:rPr lang="cs-CZ" sz="1800" dirty="0" smtClean="0"/>
              <a:t>těchto odhadů </a:t>
            </a:r>
            <a:r>
              <a:rPr lang="cs-CZ" sz="1800" dirty="0"/>
              <a:t>je možné formulovat prognózu. Očekáváním zde je, že se </a:t>
            </a:r>
            <a:r>
              <a:rPr lang="cs-CZ" sz="1800" dirty="0" smtClean="0"/>
              <a:t>vyskytne předvídané </a:t>
            </a:r>
            <a:r>
              <a:rPr lang="cs-CZ" sz="1800" dirty="0"/>
              <a:t>množství ztrát.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4654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896" y="915566"/>
            <a:ext cx="4920208" cy="369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26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V praxi se prosazují zejména </a:t>
            </a:r>
            <a:r>
              <a:rPr lang="cs-CZ" sz="1800" b="1" dirty="0"/>
              <a:t>dva základní přístupy k analýze rizik</a:t>
            </a:r>
            <a:r>
              <a:rPr lang="cs-CZ" sz="1800" dirty="0" smtClean="0"/>
              <a:t>:</a:t>
            </a:r>
          </a:p>
          <a:p>
            <a:pPr algn="just"/>
            <a:r>
              <a:rPr lang="cs-CZ" sz="1800" b="1" dirty="0"/>
              <a:t>Kvalitativní metody </a:t>
            </a:r>
            <a:r>
              <a:rPr lang="cs-CZ" sz="1800" dirty="0"/>
              <a:t>se vyznačují tím, že rizika jsou vyjádřena v určitém </a:t>
            </a:r>
            <a:r>
              <a:rPr lang="cs-CZ" sz="1800" dirty="0" smtClean="0"/>
              <a:t>rozsahu </a:t>
            </a:r>
            <a:r>
              <a:rPr lang="cs-CZ" sz="1800" i="1" dirty="0" smtClean="0"/>
              <a:t>(</a:t>
            </a:r>
            <a:r>
              <a:rPr lang="cs-CZ" sz="1800" i="1" dirty="0"/>
              <a:t>například jsou obodována &lt;1 až 10&gt;, nebo určena pravděpodobností &lt;0;1&gt; či slovně &lt;malé</a:t>
            </a:r>
            <a:r>
              <a:rPr lang="cs-CZ" sz="1800" i="1" dirty="0" smtClean="0"/>
              <a:t>, střední</a:t>
            </a:r>
            <a:r>
              <a:rPr lang="cs-CZ" sz="1800" i="1" dirty="0"/>
              <a:t>, velké&gt;).</a:t>
            </a:r>
          </a:p>
          <a:p>
            <a:pPr algn="just"/>
            <a:r>
              <a:rPr lang="cs-CZ" sz="1800" dirty="0"/>
              <a:t>Kvalitativní metody jsou jednodušší a rychlejší, ale více subjektivní. Obvykle </a:t>
            </a:r>
            <a:r>
              <a:rPr lang="cs-CZ" sz="1800" dirty="0" smtClean="0"/>
              <a:t>přináší problémy </a:t>
            </a:r>
            <a:r>
              <a:rPr lang="cs-CZ" sz="1800" dirty="0"/>
              <a:t>v oblasti zvládání rizik, při posuzování přijatelnosti finančních </a:t>
            </a:r>
            <a:r>
              <a:rPr lang="cs-CZ" sz="1800" dirty="0" smtClean="0"/>
              <a:t>nákladů nutných </a:t>
            </a:r>
            <a:r>
              <a:rPr lang="cs-CZ" sz="1800" dirty="0"/>
              <a:t>k eliminaci hrozby, která může být kvalitativní metodou </a:t>
            </a:r>
            <a:r>
              <a:rPr lang="cs-CZ" sz="1800" dirty="0" smtClean="0"/>
              <a:t>charakterizována třeba </a:t>
            </a:r>
            <a:r>
              <a:rPr lang="cs-CZ" sz="1800" dirty="0"/>
              <a:t>jako „velká až kritická“. </a:t>
            </a:r>
            <a:endParaRPr lang="cs-CZ" sz="1800" dirty="0" smtClean="0"/>
          </a:p>
          <a:p>
            <a:pPr algn="just"/>
            <a:r>
              <a:rPr lang="cs-CZ" sz="1800" dirty="0" smtClean="0"/>
              <a:t>Tím</a:t>
            </a:r>
            <a:r>
              <a:rPr lang="cs-CZ" sz="1800" dirty="0"/>
              <a:t>, že chybí jednoznačné finanční vyjádření, </a:t>
            </a:r>
            <a:r>
              <a:rPr lang="cs-CZ" sz="1800" dirty="0" smtClean="0"/>
              <a:t>se kontrola </a:t>
            </a:r>
            <a:r>
              <a:rPr lang="cs-CZ" sz="1800" dirty="0"/>
              <a:t>efektivnosti nákladů znesnadňuje.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6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Kvalitativní 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89" b="13732"/>
          <a:stretch/>
        </p:blipFill>
        <p:spPr>
          <a:xfrm>
            <a:off x="1143000" y="1131590"/>
            <a:ext cx="681868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0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pt-BR" sz="1750" b="1" dirty="0"/>
              <a:t>Kvantitativní metody </a:t>
            </a:r>
            <a:r>
              <a:rPr lang="pt-BR" sz="1750" dirty="0"/>
              <a:t>jsou založeny na matematickém výpočtu rizika a </a:t>
            </a:r>
            <a:r>
              <a:rPr lang="pt-BR" sz="1750" dirty="0" smtClean="0"/>
              <a:t>frekvence</a:t>
            </a:r>
            <a:r>
              <a:rPr lang="cs-CZ" sz="1750" dirty="0" smtClean="0"/>
              <a:t> </a:t>
            </a:r>
            <a:r>
              <a:rPr lang="pl-PL" sz="1750" dirty="0" smtClean="0"/>
              <a:t>výskytu </a:t>
            </a:r>
            <a:r>
              <a:rPr lang="pl-PL" sz="1750" dirty="0"/>
              <a:t>hrozby a jejího dopadu</a:t>
            </a:r>
            <a:r>
              <a:rPr lang="pl-PL" sz="1750" dirty="0" smtClean="0"/>
              <a:t>.</a:t>
            </a:r>
          </a:p>
          <a:p>
            <a:pPr algn="just"/>
            <a:r>
              <a:rPr lang="cs-CZ" sz="1750" dirty="0"/>
              <a:t>Vyjadřují dopad obvykle ve finančních termínech jako tisíce Kč. Nejčastěji </a:t>
            </a:r>
            <a:r>
              <a:rPr lang="cs-CZ" sz="1750" dirty="0" smtClean="0"/>
              <a:t>je vyjádřeno </a:t>
            </a:r>
            <a:r>
              <a:rPr lang="cs-CZ" sz="1750" dirty="0"/>
              <a:t>riziko ve formě </a:t>
            </a:r>
            <a:r>
              <a:rPr lang="cs-CZ" sz="1750" b="1" dirty="0"/>
              <a:t>roční předpokládané ztráty</a:t>
            </a:r>
            <a:r>
              <a:rPr lang="cs-CZ" sz="1750" dirty="0"/>
              <a:t>, která je vyjádřena </a:t>
            </a:r>
            <a:r>
              <a:rPr lang="cs-CZ" sz="1750" dirty="0" smtClean="0"/>
              <a:t>finanční částkou</a:t>
            </a:r>
            <a:r>
              <a:rPr lang="cs-CZ" sz="1750" dirty="0"/>
              <a:t>. </a:t>
            </a:r>
            <a:endParaRPr lang="cs-CZ" sz="1750" dirty="0" smtClean="0"/>
          </a:p>
          <a:p>
            <a:pPr algn="just"/>
            <a:r>
              <a:rPr lang="cs-CZ" sz="1750" dirty="0" smtClean="0"/>
              <a:t>Kvantitativní </a:t>
            </a:r>
            <a:r>
              <a:rPr lang="cs-CZ" sz="1750" dirty="0"/>
              <a:t>metody jsou přesnější; jejich provedení sice vyžaduje více </a:t>
            </a:r>
            <a:r>
              <a:rPr lang="cs-CZ" sz="1750" dirty="0" smtClean="0"/>
              <a:t>času a </a:t>
            </a:r>
            <a:r>
              <a:rPr lang="cs-CZ" sz="1750" dirty="0"/>
              <a:t>úsilí, poskytují však vyjádření rizik, které je pro jejich zvládání výhodnější</a:t>
            </a:r>
            <a:r>
              <a:rPr lang="cs-CZ" sz="1750" dirty="0" smtClean="0"/>
              <a:t>.</a:t>
            </a:r>
          </a:p>
          <a:p>
            <a:pPr algn="just"/>
            <a:r>
              <a:rPr lang="cs-CZ" sz="1750" dirty="0"/>
              <a:t>Pro podporu provádění kvantitativní analýzy rizik se obvykle používají </a:t>
            </a:r>
            <a:r>
              <a:rPr lang="cs-CZ" sz="1750" b="1" dirty="0" smtClean="0"/>
              <a:t>speciální nástroje</a:t>
            </a:r>
            <a:r>
              <a:rPr lang="cs-CZ" sz="1750" dirty="0"/>
              <a:t>, obvykle v podobě programů, často disponující databází informací, </a:t>
            </a:r>
            <a:r>
              <a:rPr lang="cs-CZ" sz="1750" dirty="0" smtClean="0"/>
              <a:t>ve kterých </a:t>
            </a:r>
            <a:r>
              <a:rPr lang="cs-CZ" sz="1750" dirty="0"/>
              <a:t>je metodika a postup provádění analýzy rizik již zapracován. Těchto </a:t>
            </a:r>
            <a:r>
              <a:rPr lang="cs-CZ" sz="1750" dirty="0" smtClean="0"/>
              <a:t>nástrojů v </a:t>
            </a:r>
            <a:r>
              <a:rPr lang="cs-CZ" sz="1750" dirty="0"/>
              <a:t>současné době existuje řada.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604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sp>
        <p:nvSpPr>
          <p:cNvPr id="2" name="AutoShape 2" descr="Kvantitativní analýza rizi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 descr="C:\Users\zap0046\AppData\Local\Microsoft\Windows\INetCache\Content.MSO\69E77B59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71550"/>
            <a:ext cx="4536503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035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err="1" smtClean="0"/>
              <a:t>Semikvantitativní</a:t>
            </a:r>
            <a:r>
              <a:rPr lang="cs-CZ" sz="1800" dirty="0" smtClean="0"/>
              <a:t> hodnocení </a:t>
            </a:r>
            <a:r>
              <a:rPr lang="cs-CZ" sz="1800" dirty="0"/>
              <a:t>používá kvalitativně popsané stupnice, které mají přiděleny číselné hodnoty, jejichž kombinací se určí míra rizika. Slouží jako východisko k bezpečnostním opatřením v provozu (např. bodová metoda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Výsledkem analýzy rizika je stanovení míry jednotlivých rizik, reprezentovaných </a:t>
            </a:r>
            <a:r>
              <a:rPr lang="cs-CZ" sz="1800" b="1" dirty="0"/>
              <a:t>kombinací (součinem) závažnosti následků (N) a jeho pravděpodobnosti (P)</a:t>
            </a:r>
            <a:r>
              <a:rPr lang="cs-CZ" sz="1800" dirty="0"/>
              <a:t>.</a:t>
            </a:r>
            <a:endParaRPr lang="cs-CZ" sz="17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3176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sp>
        <p:nvSpPr>
          <p:cNvPr id="4" name="AutoShape 2" descr="Snímek 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 descr="C:\Users\zap0046\AppData\Local\Microsoft\Windows\INetCache\Content.MSO\2F97C6D3.tmp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03599"/>
            <a:ext cx="6660740" cy="3227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35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pt-BR" sz="1800" b="1" dirty="0"/>
              <a:t>A. metoda se dvěma parametry</a:t>
            </a:r>
          </a:p>
          <a:p>
            <a:pPr marL="0" indent="0" algn="just">
              <a:buNone/>
            </a:pPr>
            <a:r>
              <a:rPr lang="cs-CZ" sz="1800" dirty="0"/>
              <a:t>1. vyhodnocení pravděpodobnosti incidentu a jeho dopadu (pouze 2</a:t>
            </a:r>
          </a:p>
          <a:p>
            <a:pPr marL="0" indent="0" algn="just">
              <a:buNone/>
            </a:pPr>
            <a:r>
              <a:rPr lang="cs-CZ" sz="1800" dirty="0"/>
              <a:t>parametry </a:t>
            </a:r>
            <a:r>
              <a:rPr lang="cs-CZ" sz="1800" b="1" dirty="0"/>
              <a:t>PI </a:t>
            </a:r>
            <a:r>
              <a:rPr lang="cs-CZ" sz="1800" dirty="0"/>
              <a:t>– pravděpodobnost incidentu a </a:t>
            </a:r>
            <a:r>
              <a:rPr lang="cs-CZ" sz="1800" b="1" dirty="0"/>
              <a:t>D </a:t>
            </a:r>
            <a:r>
              <a:rPr lang="cs-CZ" sz="1800" dirty="0"/>
              <a:t>– dopad)</a:t>
            </a:r>
          </a:p>
          <a:p>
            <a:pPr marL="0" indent="0" algn="just">
              <a:buNone/>
            </a:pPr>
            <a:r>
              <a:rPr lang="cs-CZ" sz="1800" dirty="0"/>
              <a:t>2. výpočet míry rizika </a:t>
            </a:r>
            <a:r>
              <a:rPr lang="cs-CZ" sz="1800" b="1" dirty="0"/>
              <a:t>R </a:t>
            </a:r>
            <a:r>
              <a:rPr lang="cs-CZ" sz="1800" dirty="0"/>
              <a:t>podle vztahu R = PI x D</a:t>
            </a:r>
          </a:p>
          <a:p>
            <a:pPr marL="0" indent="0" algn="just">
              <a:buNone/>
            </a:pPr>
            <a:r>
              <a:rPr lang="cs-CZ" sz="1800" b="1" dirty="0"/>
              <a:t>P - Pravděpodobnost vzniku a existence rizika</a:t>
            </a:r>
          </a:p>
          <a:p>
            <a:pPr algn="just"/>
            <a:r>
              <a:rPr lang="cs-CZ" sz="1800" dirty="0"/>
              <a:t>1) Nahodilá</a:t>
            </a:r>
          </a:p>
          <a:p>
            <a:pPr algn="just"/>
            <a:r>
              <a:rPr lang="cs-CZ" sz="1800" dirty="0"/>
              <a:t>2) Nepravděpodobná</a:t>
            </a:r>
          </a:p>
          <a:p>
            <a:pPr algn="just"/>
            <a:r>
              <a:rPr lang="cs-CZ" sz="1800" dirty="0"/>
              <a:t>3) Pravděpodobná</a:t>
            </a:r>
          </a:p>
          <a:p>
            <a:pPr algn="just"/>
            <a:r>
              <a:rPr lang="cs-CZ" sz="1800" dirty="0"/>
              <a:t>4) Velmi pravděpodobná</a:t>
            </a:r>
          </a:p>
          <a:p>
            <a:pPr algn="just"/>
            <a:r>
              <a:rPr lang="cs-CZ" sz="1800" dirty="0"/>
              <a:t>5) Trvalá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13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Vnitřní a vnější ekonomická rizika</a:t>
            </a:r>
          </a:p>
          <a:p>
            <a:r>
              <a:rPr lang="cs-CZ" sz="1800" dirty="0"/>
              <a:t>Výrobní (technologická) a technická rizika</a:t>
            </a:r>
          </a:p>
          <a:p>
            <a:r>
              <a:rPr lang="cs-CZ" sz="1800" dirty="0"/>
              <a:t>Sociálně pracovní rizika</a:t>
            </a:r>
          </a:p>
          <a:p>
            <a:r>
              <a:rPr lang="cs-CZ" sz="1800" dirty="0"/>
              <a:t>Informační rizika</a:t>
            </a:r>
          </a:p>
          <a:p>
            <a:r>
              <a:rPr lang="cs-CZ" sz="1800" dirty="0"/>
              <a:t>Dodavatelská rizika</a:t>
            </a:r>
          </a:p>
          <a:p>
            <a:r>
              <a:rPr lang="cs-CZ" sz="1800" dirty="0"/>
              <a:t>Politická rizika</a:t>
            </a:r>
          </a:p>
          <a:p>
            <a:r>
              <a:rPr lang="cs-CZ" sz="1800" dirty="0"/>
              <a:t>Tržní rizika</a:t>
            </a:r>
          </a:p>
          <a:p>
            <a:r>
              <a:rPr lang="cs-CZ" sz="1800" dirty="0"/>
              <a:t>Legislativní rizika</a:t>
            </a:r>
          </a:p>
          <a:p>
            <a:r>
              <a:rPr lang="cs-CZ" sz="1800" dirty="0"/>
              <a:t>Přírodní rizika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 smtClean="0"/>
              <a:t>Klasifikace rizik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40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  <a:p>
            <a:pPr algn="just"/>
            <a:r>
              <a:rPr lang="cs-CZ" sz="1800" b="1" dirty="0" smtClean="0"/>
              <a:t>Analýza rizik s různým počtem parametrů</a:t>
            </a:r>
          </a:p>
          <a:p>
            <a:pPr marL="0" indent="0" algn="just">
              <a:buNone/>
            </a:pPr>
            <a:r>
              <a:rPr lang="cs-CZ" sz="1800" b="1" dirty="0"/>
              <a:t>B. metoda se třemi parametry</a:t>
            </a:r>
          </a:p>
          <a:p>
            <a:pPr marL="0" indent="0" algn="just">
              <a:buNone/>
            </a:pPr>
            <a:r>
              <a:rPr lang="cs-CZ" sz="1400" dirty="0"/>
              <a:t>1. vyhotovení matice </a:t>
            </a:r>
            <a:r>
              <a:rPr lang="cs-CZ" sz="1400" dirty="0" smtClean="0"/>
              <a:t>zranitelnosti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2. výpočet míry rizika </a:t>
            </a:r>
            <a:r>
              <a:rPr lang="cs-CZ" sz="1400" b="1" dirty="0"/>
              <a:t>R </a:t>
            </a:r>
            <a:r>
              <a:rPr lang="cs-CZ" sz="1400" dirty="0"/>
              <a:t>podle vztahu R = T x A x V, kde </a:t>
            </a:r>
            <a:r>
              <a:rPr lang="cs-CZ" sz="1400" b="1" dirty="0"/>
              <a:t>V </a:t>
            </a:r>
            <a:r>
              <a:rPr lang="cs-CZ" sz="1400" dirty="0"/>
              <a:t>je zranitelnost</a:t>
            </a:r>
          </a:p>
          <a:p>
            <a:pPr marL="0" indent="0" algn="just">
              <a:buNone/>
            </a:pPr>
            <a:r>
              <a:rPr lang="cs-CZ" sz="1400" dirty="0"/>
              <a:t>3. vyhotovení matice rizik z vypočtených </a:t>
            </a:r>
            <a:r>
              <a:rPr lang="cs-CZ" sz="1400" dirty="0" smtClean="0"/>
              <a:t>hodnot (</a:t>
            </a:r>
            <a:r>
              <a:rPr lang="cs-CZ" sz="1400" dirty="0"/>
              <a:t>hodnota aktiva </a:t>
            </a:r>
            <a:r>
              <a:rPr lang="cs-CZ" sz="1400" b="1" dirty="0"/>
              <a:t>A </a:t>
            </a:r>
            <a:r>
              <a:rPr lang="cs-CZ" sz="1400" dirty="0"/>
              <a:t>v závislosti na pravděpodobnosti hrozby </a:t>
            </a:r>
            <a:r>
              <a:rPr lang="cs-CZ" sz="1400" b="1" dirty="0"/>
              <a:t>T</a:t>
            </a:r>
            <a:r>
              <a:rPr lang="cs-CZ" sz="1400" dirty="0"/>
              <a:t>)</a:t>
            </a:r>
          </a:p>
          <a:p>
            <a:pPr marL="0" indent="0" algn="just">
              <a:buNone/>
            </a:pPr>
            <a:r>
              <a:rPr lang="cs-CZ" sz="1400" dirty="0"/>
              <a:t>4. stanovení hranic pro různé stupně rizika</a:t>
            </a:r>
          </a:p>
          <a:p>
            <a:pPr marL="0" indent="0" algn="just">
              <a:buNone/>
            </a:pPr>
            <a:r>
              <a:rPr lang="cs-CZ" sz="1400" b="1" dirty="0"/>
              <a:t>R - Míra rizika</a:t>
            </a:r>
          </a:p>
          <a:p>
            <a:pPr algn="just"/>
            <a:r>
              <a:rPr lang="cs-CZ" sz="1400" dirty="0"/>
              <a:t>1) 0 - 10: Bezvýznamné riziko</a:t>
            </a:r>
          </a:p>
          <a:p>
            <a:pPr algn="just"/>
            <a:r>
              <a:rPr lang="cs-CZ" sz="1400" dirty="0"/>
              <a:t>2) 11 - 20: Akceptovatelné riziko</a:t>
            </a:r>
          </a:p>
          <a:p>
            <a:pPr algn="just"/>
            <a:r>
              <a:rPr lang="cs-CZ" sz="1400" dirty="0"/>
              <a:t>3) 21 - 30: Mírné riziko</a:t>
            </a:r>
          </a:p>
          <a:p>
            <a:pPr algn="just"/>
            <a:r>
              <a:rPr lang="cs-CZ" sz="1400" dirty="0"/>
              <a:t>4) 31 - 60: Nežádoucí riziko</a:t>
            </a:r>
          </a:p>
          <a:p>
            <a:pPr algn="just"/>
            <a:r>
              <a:rPr lang="cs-CZ" sz="1400" dirty="0"/>
              <a:t>5) 61 - 120: Nepřijatelné riziko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889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275606"/>
            <a:ext cx="7260955" cy="323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Analýza rizik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0"/>
          <a:stretch/>
        </p:blipFill>
        <p:spPr>
          <a:xfrm>
            <a:off x="2483768" y="843558"/>
            <a:ext cx="4151104" cy="380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90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(</a:t>
            </a:r>
            <a:r>
              <a:rPr lang="cs-CZ" sz="2000" b="1" dirty="0"/>
              <a:t>Risk Management</a:t>
            </a:r>
            <a:r>
              <a:rPr lang="cs-CZ" sz="2000" dirty="0"/>
              <a:t>) je oblast řízení zaměřující se na analýzu a </a:t>
            </a:r>
            <a:r>
              <a:rPr lang="cs-CZ" sz="2000" dirty="0" smtClean="0"/>
              <a:t>snížení rizika, </a:t>
            </a:r>
            <a:r>
              <a:rPr lang="cs-CZ" sz="2000" dirty="0"/>
              <a:t>pomocí různých metod a </a:t>
            </a:r>
            <a:r>
              <a:rPr lang="cs-CZ" sz="2000" dirty="0" smtClean="0"/>
              <a:t>technik prevence rizik, </a:t>
            </a:r>
            <a:r>
              <a:rPr lang="cs-CZ" sz="2000" dirty="0"/>
              <a:t>které eliminují existující nebo odhalují budoucí faktory zvyšující riziko. Riziko je všudy přítomným a charakteristickým průvodním jevem fungování organizací v </a:t>
            </a:r>
            <a:r>
              <a:rPr lang="cs-CZ" sz="2000" dirty="0" smtClean="0"/>
              <a:t>soudobém turbulentním prostředí. </a:t>
            </a:r>
            <a:endParaRPr lang="cs-CZ" sz="2000" dirty="0"/>
          </a:p>
          <a:p>
            <a:pPr algn="just"/>
            <a:r>
              <a:rPr lang="cs-CZ" sz="2000" b="1" dirty="0"/>
              <a:t>Řízení rizik</a:t>
            </a:r>
            <a:r>
              <a:rPr lang="cs-CZ" sz="2000" dirty="0"/>
              <a:t> je soustavná, opakující se sada navzájem provázaných činností, jejichž cílem </a:t>
            </a:r>
            <a:r>
              <a:rPr lang="cs-CZ" sz="2000" dirty="0" smtClean="0"/>
              <a:t>je řídit potenciální rizika, </a:t>
            </a:r>
            <a:r>
              <a:rPr lang="cs-CZ" sz="2000" dirty="0"/>
              <a:t>tedy omezit pravděpodobnost jejich výskytu nebo snížit jejich dopad na organizaci a její cíle. </a:t>
            </a:r>
            <a:endParaRPr lang="cs-CZ" sz="2000" dirty="0" smtClean="0"/>
          </a:p>
          <a:p>
            <a:pPr algn="just"/>
            <a:r>
              <a:rPr lang="cs-CZ" sz="2000" b="1" dirty="0" smtClean="0"/>
              <a:t>Účelem </a:t>
            </a:r>
            <a:r>
              <a:rPr lang="cs-CZ" sz="2000" b="1" dirty="0"/>
              <a:t>řízení rizik</a:t>
            </a:r>
            <a:r>
              <a:rPr lang="cs-CZ" sz="2000" dirty="0"/>
              <a:t> je předejít problémům či negativním jevům, vyhnout se </a:t>
            </a:r>
            <a:r>
              <a:rPr lang="cs-CZ" sz="2000" dirty="0" smtClean="0"/>
              <a:t>krizovému řízení </a:t>
            </a:r>
            <a:r>
              <a:rPr lang="cs-CZ" sz="2000" dirty="0"/>
              <a:t>a zamezit </a:t>
            </a:r>
            <a:r>
              <a:rPr lang="cs-CZ" sz="2000" dirty="0" smtClean="0"/>
              <a:t>vzniku problémů. </a:t>
            </a:r>
            <a:endParaRPr lang="cs-CZ" sz="2000" dirty="0"/>
          </a:p>
          <a:p>
            <a:pPr algn="just"/>
            <a:endParaRPr lang="cs-CZ" sz="20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management </a:t>
            </a:r>
            <a:r>
              <a:rPr lang="cs-CZ" sz="1800" dirty="0"/>
              <a:t>pracuje s negativním vývojem, který se již </a:t>
            </a:r>
            <a:r>
              <a:rPr lang="cs-CZ" sz="1800" dirty="0" smtClean="0"/>
              <a:t>realizuje (</a:t>
            </a:r>
            <a:r>
              <a:rPr lang="cs-CZ" sz="1800" dirty="0"/>
              <a:t>realizoval). </a:t>
            </a:r>
            <a:r>
              <a:rPr lang="cs-CZ" sz="1800" b="1" dirty="0" smtClean="0"/>
              <a:t>Risk </a:t>
            </a:r>
            <a:r>
              <a:rPr lang="cs-CZ" sz="1800" b="1" dirty="0"/>
              <a:t>management </a:t>
            </a:r>
            <a:r>
              <a:rPr lang="cs-CZ" sz="1800" dirty="0"/>
              <a:t>se snaží podchytit všechny možné </a:t>
            </a:r>
            <a:r>
              <a:rPr lang="cs-CZ" sz="1800" dirty="0" smtClean="0"/>
              <a:t>varianty v </a:t>
            </a:r>
            <a:r>
              <a:rPr lang="cs-CZ" sz="1800" dirty="0"/>
              <a:t>době, kdy jsou zatím pouze teoretické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A právě </a:t>
            </a:r>
            <a:r>
              <a:rPr lang="cs-CZ" sz="1800" dirty="0"/>
              <a:t>v tomto bodě se propojuje krizový management </a:t>
            </a:r>
            <a:r>
              <a:rPr lang="cs-CZ" sz="1800" dirty="0" smtClean="0"/>
              <a:t>a risk </a:t>
            </a:r>
            <a:r>
              <a:rPr lang="cs-CZ" sz="1800" dirty="0"/>
              <a:t>management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Problematika řízení, ovládání a usměrňování rizik je složitá záležitost. Proto je </a:t>
            </a:r>
            <a:r>
              <a:rPr lang="cs-CZ" sz="1800" dirty="0" smtClean="0"/>
              <a:t>nad síly </a:t>
            </a:r>
            <a:r>
              <a:rPr lang="cs-CZ" sz="1800" dirty="0"/>
              <a:t>jedince, byť jakkoli aktivního, celý tento soubor problémů obsáhnout. Z </a:t>
            </a:r>
            <a:r>
              <a:rPr lang="cs-CZ" sz="1800" dirty="0" smtClean="0"/>
              <a:t>tohoto důvodu </a:t>
            </a:r>
            <a:r>
              <a:rPr lang="cs-CZ" sz="1800" dirty="0"/>
              <a:t>začaly v podnicích vznikat týmy krizového řízení a risk managementu</a:t>
            </a:r>
          </a:p>
          <a:p>
            <a:pPr algn="just"/>
            <a:r>
              <a:rPr lang="cs-CZ" sz="1800" dirty="0"/>
              <a:t>Řízení rizika a krize spočívá v tom, že jeho plným pochopením a </a:t>
            </a:r>
            <a:r>
              <a:rPr lang="cs-CZ" sz="1800" dirty="0" smtClean="0"/>
              <a:t>včasným </a:t>
            </a:r>
            <a:r>
              <a:rPr lang="cs-CZ" sz="1800" dirty="0" err="1" smtClean="0"/>
              <a:t>podchycením</a:t>
            </a:r>
            <a:r>
              <a:rPr lang="cs-CZ" sz="1800" dirty="0" smtClean="0"/>
              <a:t> </a:t>
            </a:r>
            <a:r>
              <a:rPr lang="cs-CZ" sz="1800" dirty="0"/>
              <a:t>můžeme příslušnými zásahy přesměrovat negativní vývoj přes </a:t>
            </a:r>
            <a:r>
              <a:rPr lang="cs-CZ" sz="1800" dirty="0" smtClean="0"/>
              <a:t>jeho stabilizaci </a:t>
            </a:r>
            <a:r>
              <a:rPr lang="cs-CZ" sz="1800" dirty="0"/>
              <a:t>až k jejich plnému zvládnutí. Takto můžeme zachránit mnohé hodnoty</a:t>
            </a:r>
            <a:r>
              <a:rPr lang="cs-CZ" sz="1800" dirty="0" smtClean="0"/>
              <a:t>, které </a:t>
            </a:r>
            <a:r>
              <a:rPr lang="cs-CZ" sz="1800" dirty="0"/>
              <a:t>dobře aplikovanými zásahy zůstanou ušetřeny.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767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Řízení </a:t>
            </a:r>
            <a:r>
              <a:rPr lang="cs-CZ" sz="1800" dirty="0"/>
              <a:t>rizik se skládá se z několika vzájemně provázaných fází - podle různých metodik se jich rozlišuje 4, 5, 6 nebo 8. Nejčastěji se využívá 6 základních fází a to</a:t>
            </a:r>
            <a:r>
              <a:rPr lang="cs-CZ" sz="1800" dirty="0" smtClean="0"/>
              <a:t>:</a:t>
            </a:r>
          </a:p>
          <a:p>
            <a:pPr marL="0" indent="0" algn="just">
              <a:buNone/>
            </a:pPr>
            <a:endParaRPr lang="cs-CZ" sz="1800" dirty="0"/>
          </a:p>
          <a:p>
            <a:pPr algn="just"/>
            <a:r>
              <a:rPr lang="cs-CZ" sz="1800" b="1" dirty="0"/>
              <a:t>identifikace rizik</a:t>
            </a:r>
            <a:r>
              <a:rPr lang="cs-CZ" sz="1800" dirty="0"/>
              <a:t> (risk </a:t>
            </a:r>
            <a:r>
              <a:rPr lang="cs-CZ" sz="1800" dirty="0" err="1"/>
              <a:t>identification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analýza rizik</a:t>
            </a:r>
            <a:r>
              <a:rPr lang="cs-CZ" sz="1800" dirty="0"/>
              <a:t> (risk </a:t>
            </a:r>
            <a:r>
              <a:rPr lang="cs-CZ" sz="1800" dirty="0" err="1"/>
              <a:t>analysis</a:t>
            </a:r>
            <a:r>
              <a:rPr lang="cs-CZ" sz="1800" dirty="0"/>
              <a:t>)</a:t>
            </a:r>
          </a:p>
          <a:p>
            <a:pPr algn="just"/>
            <a:r>
              <a:rPr lang="cs-CZ" sz="1800" b="1" dirty="0"/>
              <a:t>zhodnocení rizik</a:t>
            </a:r>
            <a:r>
              <a:rPr lang="cs-CZ" sz="1800" dirty="0"/>
              <a:t> (risk </a:t>
            </a:r>
            <a:r>
              <a:rPr lang="cs-CZ" sz="1800" dirty="0" err="1"/>
              <a:t>evaluation</a:t>
            </a:r>
            <a:r>
              <a:rPr lang="cs-CZ" sz="1800" dirty="0"/>
              <a:t>) </a:t>
            </a:r>
            <a:endParaRPr lang="cs-CZ" sz="1800" dirty="0" smtClean="0"/>
          </a:p>
          <a:p>
            <a:pPr algn="just"/>
            <a:r>
              <a:rPr lang="cs-CZ" sz="1800" b="1" dirty="0"/>
              <a:t>o</a:t>
            </a:r>
            <a:r>
              <a:rPr lang="cs-CZ" sz="1800" b="1" dirty="0" smtClean="0"/>
              <a:t>šetření rizik </a:t>
            </a:r>
            <a:r>
              <a:rPr lang="cs-CZ" sz="1800" dirty="0" smtClean="0"/>
              <a:t>(risk </a:t>
            </a:r>
            <a:r>
              <a:rPr lang="cs-CZ" sz="1800" dirty="0" err="1" smtClean="0"/>
              <a:t>mitigation</a:t>
            </a:r>
            <a:r>
              <a:rPr lang="cs-CZ" sz="1800" dirty="0" smtClean="0"/>
              <a:t>)</a:t>
            </a:r>
            <a:endParaRPr lang="cs-CZ" sz="1800" dirty="0"/>
          </a:p>
          <a:p>
            <a:pPr algn="just"/>
            <a:r>
              <a:rPr lang="cs-CZ" sz="1800" b="1" dirty="0" smtClean="0"/>
              <a:t>zvládnutí </a:t>
            </a:r>
            <a:r>
              <a:rPr lang="cs-CZ" sz="1800" b="1" dirty="0"/>
              <a:t>rizik</a:t>
            </a:r>
            <a:r>
              <a:rPr lang="cs-CZ" sz="1800" dirty="0"/>
              <a:t> (respektive jejich zmírnění)</a:t>
            </a:r>
          </a:p>
          <a:p>
            <a:pPr algn="just"/>
            <a:r>
              <a:rPr lang="cs-CZ" sz="1800" b="1" dirty="0"/>
              <a:t>monitoringu rizik</a:t>
            </a:r>
            <a:r>
              <a:rPr lang="cs-CZ" sz="1800" dirty="0"/>
              <a:t> (risk monitoring and </a:t>
            </a:r>
            <a:r>
              <a:rPr lang="cs-CZ" sz="1800" dirty="0" err="1"/>
              <a:t>review</a:t>
            </a:r>
            <a:r>
              <a:rPr lang="cs-CZ" sz="1800" dirty="0"/>
              <a:t>) </a:t>
            </a:r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95486"/>
            <a:ext cx="5184576" cy="4512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algn="just"/>
            <a:r>
              <a:rPr lang="cs-CZ" sz="1800" dirty="0" smtClean="0"/>
              <a:t>Krizový </a:t>
            </a:r>
            <a:r>
              <a:rPr lang="cs-CZ" sz="1800" dirty="0"/>
              <a:t>management se spolu s nespolehlivostí zabývá právě možným </a:t>
            </a:r>
            <a:r>
              <a:rPr lang="cs-CZ" sz="1800" dirty="0" smtClean="0"/>
              <a:t>vznikem </a:t>
            </a:r>
            <a:r>
              <a:rPr lang="cs-CZ" sz="1800" b="1" dirty="0" smtClean="0"/>
              <a:t>rizikové </a:t>
            </a:r>
            <a:r>
              <a:rPr lang="cs-CZ" sz="1800" b="1" dirty="0"/>
              <a:t>situace</a:t>
            </a:r>
            <a:r>
              <a:rPr lang="cs-CZ" sz="1800" dirty="0"/>
              <a:t>. Aby tato mohla být rozpoznána, je nutné umět riziko </a:t>
            </a:r>
            <a:r>
              <a:rPr lang="cs-CZ" sz="1800" dirty="0" smtClean="0"/>
              <a:t>náležitě popsat</a:t>
            </a:r>
            <a:r>
              <a:rPr lang="cs-CZ" sz="1800" dirty="0"/>
              <a:t>, definovat jej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Prvním krokem procesu snižování rizik je znalost jejich vlastností.</a:t>
            </a:r>
            <a:endParaRPr lang="cs-CZ" sz="1800" dirty="0"/>
          </a:p>
          <a:p>
            <a:pPr algn="just"/>
            <a:r>
              <a:rPr lang="cs-CZ" sz="1800" dirty="0"/>
              <a:t>K identifikaci nebezpečí a scénářů nebezpečí je nutná dobrá představivost </a:t>
            </a:r>
            <a:r>
              <a:rPr lang="cs-CZ" sz="1800" dirty="0" smtClean="0"/>
              <a:t>a schopnost </a:t>
            </a:r>
            <a:r>
              <a:rPr lang="cs-CZ" sz="1800" dirty="0"/>
              <a:t>předvídat i takové jevy, popř. události, o nichž se toho zatím ví jen </a:t>
            </a:r>
            <a:r>
              <a:rPr lang="cs-CZ" sz="1800" dirty="0" smtClean="0"/>
              <a:t>málo nebo </a:t>
            </a:r>
            <a:r>
              <a:rPr lang="cs-CZ" sz="1800" dirty="0"/>
              <a:t>vůbec nic. Týká se to zejména objektů nebo procesů, kde se mají uplatnit </a:t>
            </a:r>
            <a:r>
              <a:rPr lang="cs-CZ" sz="1800" dirty="0" smtClean="0"/>
              <a:t>při realizaci </a:t>
            </a:r>
            <a:r>
              <a:rPr lang="cs-CZ" sz="1800" dirty="0"/>
              <a:t>nové technologické postupy, nové materiály nebo nové technologie.</a:t>
            </a:r>
          </a:p>
          <a:p>
            <a:pPr algn="just"/>
            <a:r>
              <a:rPr lang="cs-CZ" sz="1800" dirty="0"/>
              <a:t>Pozornost se však musí věnovat i objektům, popř. procesům, které sice v </a:t>
            </a:r>
            <a:r>
              <a:rPr lang="cs-CZ" sz="1800" dirty="0" smtClean="0"/>
              <a:t>běžných podmínkách </a:t>
            </a:r>
            <a:r>
              <a:rPr lang="cs-CZ" sz="1800" dirty="0"/>
              <a:t>žádným nebezpečím vystaveny nejsou, avšak ve </a:t>
            </a:r>
            <a:r>
              <a:rPr lang="cs-CZ" sz="1800" dirty="0" smtClean="0"/>
              <a:t>specifických podmínkách </a:t>
            </a:r>
            <a:r>
              <a:rPr lang="cs-CZ" sz="1800" dirty="0"/>
              <a:t>se mohou stát významnými příjemci rizika.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50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smtClean="0"/>
              <a:t>Identifikace rizik</a:t>
            </a:r>
          </a:p>
          <a:p>
            <a:pPr marL="0" indent="0" algn="just">
              <a:buNone/>
            </a:pPr>
            <a:r>
              <a:rPr lang="cs-CZ" sz="1800" dirty="0"/>
              <a:t>Pojem </a:t>
            </a:r>
            <a:r>
              <a:rPr lang="cs-CZ" sz="1800" b="1" dirty="0"/>
              <a:t>nebezpečí </a:t>
            </a:r>
            <a:r>
              <a:rPr lang="cs-CZ" sz="1800" dirty="0"/>
              <a:t>má dva základní rysy:</a:t>
            </a:r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vztahuje se k budoucnosti </a:t>
            </a:r>
            <a:r>
              <a:rPr lang="cs-CZ" sz="1800" dirty="0"/>
              <a:t>– je nutné se zamýšlet nad nebezpečím, které hrozí</a:t>
            </a:r>
            <a:r>
              <a:rPr lang="cs-CZ" sz="1800" dirty="0" smtClean="0"/>
              <a:t>, </a:t>
            </a:r>
            <a:r>
              <a:rPr lang="pl-PL" sz="1800" dirty="0" smtClean="0"/>
              <a:t>nikoli </a:t>
            </a:r>
            <a:r>
              <a:rPr lang="pl-PL" sz="1800" dirty="0"/>
              <a:t>nad tím, co se mohlo všechno </a:t>
            </a:r>
            <a:r>
              <a:rPr lang="pl-PL" sz="1800" dirty="0" smtClean="0"/>
              <a:t>stát;</a:t>
            </a:r>
            <a:endParaRPr lang="pl-PL" sz="1800" dirty="0"/>
          </a:p>
          <a:p>
            <a:pPr algn="just"/>
            <a:r>
              <a:rPr lang="cs-CZ" sz="1800" dirty="0"/>
              <a:t> </a:t>
            </a:r>
            <a:r>
              <a:rPr lang="cs-CZ" sz="1800" b="1" dirty="0"/>
              <a:t>je neurčitý </a:t>
            </a:r>
            <a:r>
              <a:rPr lang="cs-CZ" sz="1800" dirty="0"/>
              <a:t>– nepříznivá událost, o níž je známo, že nastane, určitě </a:t>
            </a:r>
            <a:r>
              <a:rPr lang="cs-CZ" sz="1800" dirty="0" smtClean="0"/>
              <a:t>není nebezpečím </a:t>
            </a:r>
            <a:r>
              <a:rPr lang="cs-CZ" sz="1800" dirty="0"/>
              <a:t>nýbrž skutečností, s níž se lze aktivně nebo pasivně vypořádat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 smtClean="0"/>
              <a:t>Oba </a:t>
            </a:r>
            <a:r>
              <a:rPr lang="cs-CZ" sz="1800" dirty="0"/>
              <a:t>tyto rysy se při identifikaci nebezpečí a scénářů nebezpečí projevují tak, že </a:t>
            </a:r>
            <a:r>
              <a:rPr lang="cs-CZ" sz="1800" dirty="0" smtClean="0"/>
              <a:t>záleží na </a:t>
            </a:r>
            <a:r>
              <a:rPr lang="cs-CZ" sz="1800" dirty="0"/>
              <a:t>kontextu, v němž identifikace probíhá. Kontextem je myšlen </a:t>
            </a:r>
            <a:r>
              <a:rPr lang="cs-CZ" sz="1800" b="1" dirty="0"/>
              <a:t>vztah </a:t>
            </a:r>
            <a:r>
              <a:rPr lang="cs-CZ" sz="1800" b="1" dirty="0" smtClean="0"/>
              <a:t>hodnotitele </a:t>
            </a:r>
            <a:r>
              <a:rPr lang="pl-PL" sz="1800" dirty="0" smtClean="0"/>
              <a:t>nebezpečí </a:t>
            </a:r>
            <a:r>
              <a:rPr lang="pl-PL" sz="1800" dirty="0"/>
              <a:t>k objektu nebo procesu</a:t>
            </a:r>
            <a:r>
              <a:rPr lang="pl-PL" sz="1800" dirty="0" smtClean="0"/>
              <a:t>.</a:t>
            </a:r>
          </a:p>
          <a:p>
            <a:pPr algn="just"/>
            <a:r>
              <a:rPr lang="cs-CZ" sz="1400" i="1" dirty="0" smtClean="0"/>
              <a:t>Hodnotitel </a:t>
            </a:r>
            <a:r>
              <a:rPr lang="cs-CZ" sz="1400" i="1" dirty="0"/>
              <a:t>nebezpečí bude mít k nebezpečí požáru a pádu budovy </a:t>
            </a:r>
            <a:r>
              <a:rPr lang="cs-CZ" sz="1400" i="1" dirty="0" smtClean="0"/>
              <a:t>výrobny průmyslového </a:t>
            </a:r>
            <a:r>
              <a:rPr lang="cs-CZ" sz="1400" i="1" dirty="0"/>
              <a:t>podniku </a:t>
            </a:r>
            <a:r>
              <a:rPr lang="cs-CZ" sz="1400" b="1" i="1" dirty="0"/>
              <a:t>jiný vztah</a:t>
            </a:r>
            <a:r>
              <a:rPr lang="cs-CZ" sz="1400" i="1" dirty="0"/>
              <a:t>, bude-li v postavení: vrcholového </a:t>
            </a:r>
            <a:r>
              <a:rPr lang="cs-CZ" sz="1400" i="1" dirty="0" smtClean="0"/>
              <a:t>managementu podniku</a:t>
            </a:r>
            <a:r>
              <a:rPr lang="cs-CZ" sz="1400" i="1" dirty="0"/>
              <a:t>, správce budovy, inženýra, který výrobnu projektoval, </a:t>
            </a:r>
            <a:r>
              <a:rPr lang="cs-CZ" sz="1400" i="1" dirty="0" smtClean="0"/>
              <a:t>stavebního dodavatele</a:t>
            </a:r>
            <a:r>
              <a:rPr lang="cs-CZ" sz="1400" i="1" dirty="0"/>
              <a:t>, který výrobnu realizoval, místního politika před volbami, </a:t>
            </a:r>
            <a:r>
              <a:rPr lang="cs-CZ" sz="1400" i="1" dirty="0" smtClean="0"/>
              <a:t>místního politika </a:t>
            </a:r>
            <a:r>
              <a:rPr lang="cs-CZ" sz="1400" i="1" dirty="0"/>
              <a:t>po volbách, postiženého pracovníka ve výrobně, ostatních pracovníků </a:t>
            </a:r>
            <a:r>
              <a:rPr lang="cs-CZ" sz="1400" i="1" dirty="0" smtClean="0"/>
              <a:t>podniku apod</a:t>
            </a:r>
            <a:r>
              <a:rPr lang="cs-CZ" sz="1400" i="1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5610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3883</TotalTime>
  <Words>2537</Words>
  <Application>Microsoft Office PowerPoint</Application>
  <PresentationFormat>Předvádění na obrazovce (16:9)</PresentationFormat>
  <Paragraphs>222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Rozložení rizika Risk management </vt:lpstr>
      <vt:lpstr>Riziko</vt:lpstr>
      <vt:lpstr>Klasifikace rizik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  <vt:lpstr>Řízení rizika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475</cp:revision>
  <dcterms:created xsi:type="dcterms:W3CDTF">2016-07-06T15:42:34Z</dcterms:created>
  <dcterms:modified xsi:type="dcterms:W3CDTF">2020-11-23T09:15:50Z</dcterms:modified>
</cp:coreProperties>
</file>