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405" r:id="rId3"/>
    <p:sldId id="424" r:id="rId4"/>
    <p:sldId id="425" r:id="rId5"/>
    <p:sldId id="426" r:id="rId6"/>
    <p:sldId id="427" r:id="rId7"/>
    <p:sldId id="428" r:id="rId8"/>
    <p:sldId id="429" r:id="rId9"/>
    <p:sldId id="430" r:id="rId10"/>
    <p:sldId id="431" r:id="rId11"/>
    <p:sldId id="432" r:id="rId12"/>
    <p:sldId id="433" r:id="rId13"/>
    <p:sldId id="434" r:id="rId14"/>
    <p:sldId id="435" r:id="rId15"/>
    <p:sldId id="436" r:id="rId16"/>
    <p:sldId id="437" r:id="rId17"/>
    <p:sldId id="438" r:id="rId18"/>
    <p:sldId id="439" r:id="rId19"/>
    <p:sldId id="440" r:id="rId20"/>
    <p:sldId id="441" r:id="rId21"/>
    <p:sldId id="442" r:id="rId22"/>
    <p:sldId id="443" r:id="rId23"/>
    <p:sldId id="444" r:id="rId24"/>
    <p:sldId id="445" r:id="rId25"/>
    <p:sldId id="446" r:id="rId26"/>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4660"/>
  </p:normalViewPr>
  <p:slideViewPr>
    <p:cSldViewPr>
      <p:cViewPr varScale="1">
        <p:scale>
          <a:sx n="81" d="100"/>
          <a:sy n="81" d="100"/>
        </p:scale>
        <p:origin x="800"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30.11.2020</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Risk </a:t>
            </a:r>
            <a:r>
              <a:rPr lang="cs-CZ" sz="4000" b="1" dirty="0" smtClean="0">
                <a:solidFill>
                  <a:schemeClr val="bg1"/>
                </a:solidFill>
                <a:latin typeface="Times New Roman" panose="02020603050405020304" pitchFamily="18" charset="0"/>
                <a:cs typeface="Times New Roman" panose="02020603050405020304" pitchFamily="18" charset="0"/>
              </a:rPr>
              <a:t>management</a:t>
            </a:r>
            <a:br>
              <a:rPr lang="cs-CZ" sz="4000" b="1" dirty="0" smtClean="0">
                <a:solidFill>
                  <a:schemeClr val="bg1"/>
                </a:solidFill>
                <a:latin typeface="Times New Roman" panose="02020603050405020304" pitchFamily="18" charset="0"/>
                <a:cs typeface="Times New Roman" panose="02020603050405020304" pitchFamily="18" charset="0"/>
              </a:rPr>
            </a:b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Krizový management</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9</a:t>
            </a:r>
            <a:r>
              <a:rPr lang="cs-CZ" sz="1400" dirty="0" smtClean="0">
                <a:solidFill>
                  <a:schemeClr val="bg1"/>
                </a:solidFill>
                <a:latin typeface="Times New Roman" panose="02020603050405020304" pitchFamily="18" charset="0"/>
                <a:cs typeface="Times New Roman" panose="02020603050405020304" pitchFamily="18" charset="0"/>
              </a:rPr>
              <a:t>. </a:t>
            </a:r>
            <a:r>
              <a:rPr lang="cs-CZ" sz="1400" dirty="0" smtClean="0">
                <a:solidFill>
                  <a:schemeClr val="bg1"/>
                </a:solidFill>
                <a:latin typeface="Times New Roman" panose="02020603050405020304" pitchFamily="18" charset="0"/>
                <a:cs typeface="Times New Roman" panose="02020603050405020304" pitchFamily="18" charset="0"/>
              </a:rPr>
              <a:t>přednáška</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a:t>Bodová metoda</a:t>
            </a:r>
          </a:p>
          <a:p>
            <a:pPr algn="just"/>
            <a:r>
              <a:rPr lang="cs-CZ" sz="1800" dirty="0"/>
              <a:t>Jedná se o jednu z nejpoužívanějších metod pro hodnocení rizik. Míra (velikost) rizika je kombinací pravděpodobností výskytu rizika a možné závažnosti následku rizika. Rizika jsou vždy vztažena k pracovní pozici a pracovnímu místu. Chráněnou hodnotou je lidský život a zdraví.</a:t>
            </a:r>
            <a:br>
              <a:rPr lang="cs-CZ" sz="1800" dirty="0"/>
            </a:br>
            <a:r>
              <a:rPr lang="cs-CZ" sz="1800" b="1" dirty="0" smtClean="0"/>
              <a:t>Tabulka </a:t>
            </a:r>
            <a:r>
              <a:rPr lang="cs-CZ" sz="1800" b="1" dirty="0"/>
              <a:t>pro hodnocení pravděpodobnosti </a:t>
            </a:r>
            <a:r>
              <a:rPr lang="cs-CZ" sz="1800" b="1" dirty="0" smtClean="0"/>
              <a:t>ohrožení</a:t>
            </a:r>
          </a:p>
          <a:p>
            <a:pPr marL="0" indent="0">
              <a:buNone/>
            </a:pP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7704" y="2436465"/>
            <a:ext cx="5124450" cy="2295525"/>
          </a:xfrm>
          <a:prstGeom prst="rect">
            <a:avLst/>
          </a:prstGeom>
        </p:spPr>
      </p:pic>
    </p:spTree>
    <p:extLst>
      <p:ext uri="{BB962C8B-B14F-4D97-AF65-F5344CB8AC3E}">
        <p14:creationId xmlns:p14="http://schemas.microsoft.com/office/powerpoint/2010/main" val="41380519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a:t>Bodová metoda</a:t>
            </a:r>
          </a:p>
          <a:p>
            <a:pPr marL="0" indent="0" algn="just">
              <a:buNone/>
            </a:pPr>
            <a:r>
              <a:rPr lang="cs-CZ" sz="1800" b="1" dirty="0"/>
              <a:t>Závažnost následků rizika</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8991" y="1433512"/>
            <a:ext cx="6440472" cy="2866430"/>
          </a:xfrm>
          <a:prstGeom prst="rect">
            <a:avLst/>
          </a:prstGeom>
        </p:spPr>
      </p:pic>
    </p:spTree>
    <p:extLst>
      <p:ext uri="{BB962C8B-B14F-4D97-AF65-F5344CB8AC3E}">
        <p14:creationId xmlns:p14="http://schemas.microsoft.com/office/powerpoint/2010/main" val="2157897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a:t>Bodová metoda</a:t>
            </a:r>
          </a:p>
          <a:p>
            <a:pPr marL="0" indent="0" algn="just">
              <a:buNone/>
            </a:pPr>
            <a:r>
              <a:rPr lang="cs-CZ" sz="1800" b="1" dirty="0"/>
              <a:t>Výsledná míra </a:t>
            </a:r>
            <a:r>
              <a:rPr lang="cs-CZ" sz="1800" b="1" dirty="0" smtClean="0"/>
              <a:t>rizika</a:t>
            </a:r>
          </a:p>
          <a:p>
            <a:pPr marL="0" indent="0" algn="just">
              <a:buNone/>
            </a:pPr>
            <a:r>
              <a:rPr lang="cs-CZ" sz="1800" dirty="0" smtClean="0"/>
              <a:t>Výsledná </a:t>
            </a:r>
            <a:r>
              <a:rPr lang="cs-CZ" sz="1800" dirty="0"/>
              <a:t>míra rizika je stanovena jako součin pravděpodobnosti vzniku rizika a závažnosti možných následků. R – míra rizika, P – pravděpodobnost výskytu, Z – závažnost následků</a:t>
            </a:r>
            <a:r>
              <a:rPr lang="cs-CZ" sz="1800" dirty="0" smtClean="0"/>
              <a:t>.</a:t>
            </a:r>
          </a:p>
          <a:p>
            <a:pPr marL="0" indent="0" algn="just">
              <a:buNone/>
            </a:pPr>
            <a:r>
              <a:rPr lang="cs-CZ" sz="1800" b="1" dirty="0" smtClean="0"/>
              <a:t>R </a:t>
            </a:r>
            <a:r>
              <a:rPr lang="cs-CZ" sz="1800" b="1" dirty="0"/>
              <a:t>= P x Z</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3600" y="2427734"/>
            <a:ext cx="4876800" cy="2171700"/>
          </a:xfrm>
          <a:prstGeom prst="rect">
            <a:avLst/>
          </a:prstGeom>
        </p:spPr>
      </p:pic>
    </p:spTree>
    <p:extLst>
      <p:ext uri="{BB962C8B-B14F-4D97-AF65-F5344CB8AC3E}">
        <p14:creationId xmlns:p14="http://schemas.microsoft.com/office/powerpoint/2010/main" val="7485070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a:t>Bodová metoda</a:t>
            </a:r>
          </a:p>
          <a:p>
            <a:pPr marL="0" indent="0" algn="just">
              <a:buNone/>
            </a:pPr>
            <a:r>
              <a:rPr lang="cs-CZ" sz="1600" dirty="0"/>
              <a:t>Přijatelnost rizika (bezpečnost) musí mít alespoň 2 stupně (přijatelné, nepřijatelné), může být ale vícestupňová. Čím více má přijatelnost rizika stupňů, tím je jemněji odstupňovaná</a:t>
            </a:r>
            <a:r>
              <a:rPr lang="cs-CZ" sz="1600" dirty="0" smtClean="0"/>
              <a:t>.</a:t>
            </a:r>
          </a:p>
          <a:p>
            <a:pPr marL="0" indent="0" algn="just">
              <a:buNone/>
            </a:pPr>
            <a:r>
              <a:rPr lang="cs-CZ" sz="1600" b="1" dirty="0" smtClean="0"/>
              <a:t>Výsledná </a:t>
            </a:r>
            <a:r>
              <a:rPr lang="cs-CZ" sz="1600" b="1" dirty="0"/>
              <a:t>bezpečnost – hodnocení rizika</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2160240"/>
            <a:ext cx="4829175" cy="2571750"/>
          </a:xfrm>
          <a:prstGeom prst="rect">
            <a:avLst/>
          </a:prstGeom>
        </p:spPr>
      </p:pic>
    </p:spTree>
    <p:extLst>
      <p:ext uri="{BB962C8B-B14F-4D97-AF65-F5344CB8AC3E}">
        <p14:creationId xmlns:p14="http://schemas.microsoft.com/office/powerpoint/2010/main" val="10809412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a:t>Bezpečnostní prohlídka</a:t>
            </a:r>
          </a:p>
          <a:p>
            <a:pPr algn="just"/>
            <a:r>
              <a:rPr lang="cs-CZ" sz="1800" dirty="0"/>
              <a:t>Provádí se zkušenými pracovníky a určují se při ní možná nebezpečí.</a:t>
            </a:r>
          </a:p>
          <a:p>
            <a:pPr algn="just"/>
            <a:r>
              <a:rPr lang="cs-CZ" sz="1800" dirty="0"/>
              <a:t>U stávajících zařízení se prakticky jedná o fyzickou prohlídku zařízení. V případě nových zařízení se jedná již o posuzování technické dokumentace ještě před vlastní výstavbou a realizací zařízení.</a:t>
            </a:r>
          </a:p>
          <a:p>
            <a:pPr algn="just"/>
            <a:r>
              <a:rPr lang="cs-CZ" sz="1800" dirty="0"/>
              <a:t>Bezpečnostní prohlídka má za cíl identifikovat podmínky a okolnosti, které mohou vést k nehodě, až již jejími následky je ohrožení zdraví lidí, poškození životního prostředí nebo majetku.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1470377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400" b="1" dirty="0"/>
              <a:t>Kontrolní seznam (</a:t>
            </a:r>
            <a:r>
              <a:rPr lang="cs-CZ" sz="1400" b="1" dirty="0" err="1"/>
              <a:t>Checklist</a:t>
            </a:r>
            <a:r>
              <a:rPr lang="cs-CZ" sz="1400" b="1" dirty="0"/>
              <a:t>)</a:t>
            </a:r>
          </a:p>
          <a:p>
            <a:pPr algn="just"/>
            <a:r>
              <a:rPr lang="cs-CZ" sz="1400" dirty="0" smtClean="0"/>
              <a:t>Podle </a:t>
            </a:r>
            <a:r>
              <a:rPr lang="cs-CZ" sz="1400" dirty="0"/>
              <a:t>předem vypracovaného kontrolního seznamu (např. odbornou firmou), ve kterém jsou uvedeny typické nebezpečné látky a/nebo potenciální zdroje nehod se identifikuje nebezpečí.</a:t>
            </a:r>
          </a:p>
          <a:p>
            <a:pPr algn="just"/>
            <a:r>
              <a:rPr lang="cs-CZ" sz="1400" dirty="0"/>
              <a:t>K vytvoření kontrolního seznamu je třeba definovat požadavky předpisů a norem, na jejichž základě je pak vytvořen soubor otázek. Většinou jsou kontrolní seznamy značně podrobné a jsou koncipovány tak, aby s jejich pomocí bylo možno posoudit shodu stavu systému s předpisy a normami.</a:t>
            </a:r>
          </a:p>
          <a:p>
            <a:pPr algn="just"/>
            <a:r>
              <a:rPr lang="cs-CZ" sz="1400" dirty="0"/>
              <a:t>Důležité je, aby kontrolní seznamy byly pravidelně prověřovány a aktualizovány.</a:t>
            </a:r>
          </a:p>
          <a:p>
            <a:pPr algn="just"/>
            <a:r>
              <a:rPr lang="cs-CZ" sz="1400" dirty="0"/>
              <a:t>Kompletní kontrolní seznam obsahuje u každé otázky možnosti vyjádření ano – ne.</a:t>
            </a:r>
          </a:p>
          <a:p>
            <a:pPr algn="just"/>
            <a:r>
              <a:rPr lang="cs-CZ" sz="1400" dirty="0"/>
              <a:t>Nevýhodou kontrolního seznamu je skutečnost, že svádí k mechanickému přístupu bez uvažování dalších možných alternativ a souvislostí. Kontrolní seznamy jsou rovněž limitovány zkušenostmi autorů. Je proto důležité, aby je vytvářeli pracovníci s praxí, s odbornými zkušenostmi a znalostmi i ze souvisejících oborů.</a:t>
            </a:r>
          </a:p>
          <a:p>
            <a:pPr algn="just"/>
            <a:r>
              <a:rPr lang="cs-CZ" sz="1400" dirty="0"/>
              <a:t>Identifikace nebezpečí pomocí kontrolních seznamů je rychlá a snadná a může být použita v kterékoliv fázi života systému.</a:t>
            </a:r>
          </a:p>
          <a:p>
            <a:pPr algn="just"/>
            <a:r>
              <a:rPr lang="cs-CZ" sz="1400" dirty="0"/>
              <a:t>Výhodou užití kontrolního seznamu pro identifikaci nebezpečí je jeho snadná použitelnost i pro méně zkušené pracovníky.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1733942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350" b="1" dirty="0"/>
              <a:t>Metoda „</a:t>
            </a:r>
            <a:r>
              <a:rPr lang="cs-CZ" sz="1350" b="1" dirty="0" err="1"/>
              <a:t>What-If</a:t>
            </a:r>
            <a:r>
              <a:rPr lang="cs-CZ" sz="1350" b="1" dirty="0"/>
              <a:t>“ (Co se stane, když…)</a:t>
            </a:r>
          </a:p>
          <a:p>
            <a:pPr algn="just"/>
            <a:r>
              <a:rPr lang="cs-CZ" sz="1350" dirty="0"/>
              <a:t>Metoda „</a:t>
            </a:r>
            <a:r>
              <a:rPr lang="cs-CZ" sz="1350" dirty="0" err="1"/>
              <a:t>What</a:t>
            </a:r>
            <a:r>
              <a:rPr lang="cs-CZ" sz="1350" dirty="0"/>
              <a:t> – </a:t>
            </a:r>
            <a:r>
              <a:rPr lang="cs-CZ" sz="1350" dirty="0" err="1"/>
              <a:t>if</a:t>
            </a:r>
            <a:r>
              <a:rPr lang="cs-CZ" sz="1350" dirty="0"/>
              <a:t>“ je založena na brainstormingu, při kterém kvalifikovaný pracovní tým (dobře seznámený se zkoumaným procesem) prověřuje formou dotazů a odpovědí neočekávané události, které se mohou v procesu vyskytnout. Formulované dotazy začínají charakteristickým „</a:t>
            </a:r>
            <a:r>
              <a:rPr lang="cs-CZ" sz="1350" dirty="0" err="1"/>
              <a:t>What</a:t>
            </a:r>
            <a:r>
              <a:rPr lang="cs-CZ" sz="1350" dirty="0"/>
              <a:t> – </a:t>
            </a:r>
            <a:r>
              <a:rPr lang="cs-CZ" sz="1350" dirty="0" err="1"/>
              <a:t>if</a:t>
            </a:r>
            <a:r>
              <a:rPr lang="cs-CZ" sz="1350" dirty="0"/>
              <a:t>“ (Co se stane, když …?)</a:t>
            </a:r>
          </a:p>
          <a:p>
            <a:pPr algn="just"/>
            <a:r>
              <a:rPr lang="cs-CZ" sz="1350" dirty="0"/>
              <a:t>Identifikace možných selhání a jejich následků se uskutečňuje formou tvořivých pracovních porad. Porad se zúčastní vybraná skupina odborníků dobře seznámených se zkoumaným procesem. Kdokoliv v týmu může formulovat otázku typu „Co se stane, když…“, která ho zajímá. Pracovní tým pak hledá odpovědi na takto formulované dotazy. Odhadují se následky vzniklého stavu nebo situace, navrhují se opatření a doporučení</a:t>
            </a:r>
            <a:r>
              <a:rPr lang="cs-CZ" sz="1350" dirty="0" smtClean="0"/>
              <a:t>.</a:t>
            </a:r>
          </a:p>
          <a:p>
            <a:pPr algn="just"/>
            <a:r>
              <a:rPr lang="cs-CZ" sz="1350" dirty="0"/>
              <a:t>Prověřování při bezpečnostní studii se může týkat např. budov, energetického systému, surovin, produktů, skladů, provozních praktik, pracovních postupů, provozního prostředí, provozní bezpečnosti apod.</a:t>
            </a:r>
          </a:p>
          <a:p>
            <a:pPr algn="just"/>
            <a:r>
              <a:rPr lang="cs-CZ" sz="1350" dirty="0"/>
              <a:t>V praxi je metoda „</a:t>
            </a:r>
            <a:r>
              <a:rPr lang="cs-CZ" sz="1350" dirty="0" err="1"/>
              <a:t>What</a:t>
            </a:r>
            <a:r>
              <a:rPr lang="cs-CZ" sz="1350" dirty="0"/>
              <a:t> – </a:t>
            </a:r>
            <a:r>
              <a:rPr lang="cs-CZ" sz="1350" dirty="0" err="1"/>
              <a:t>if</a:t>
            </a:r>
            <a:r>
              <a:rPr lang="cs-CZ" sz="1350" dirty="0"/>
              <a:t>“ relativně oblíbená, neboť neklade vysoké nároky na čas. Je však nutno počítat s tím, že nižší časová náročnost studie má kořeny v intuitivním, méně systematickém postupu</a:t>
            </a:r>
            <a:r>
              <a:rPr lang="cs-CZ" sz="1350" dirty="0" smtClean="0"/>
              <a:t>.</a:t>
            </a:r>
          </a:p>
          <a:p>
            <a:pPr algn="just"/>
            <a:r>
              <a:rPr lang="cs-CZ" sz="1350" dirty="0"/>
              <a:t>Cílem porady je identifikovat nebezpečné stavy a provozní situace. Dále pracovní tým odhaduje možné následky a navrhuje opatření vedoucí ke snížení rizika.</a:t>
            </a:r>
          </a:p>
          <a:p>
            <a:pPr algn="just"/>
            <a:endParaRPr lang="cs-CZ" sz="135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2205554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a:t>Metoda „</a:t>
            </a:r>
            <a:r>
              <a:rPr lang="cs-CZ" sz="1800" b="1" dirty="0" err="1"/>
              <a:t>What-If</a:t>
            </a:r>
            <a:r>
              <a:rPr lang="cs-CZ" sz="1800" b="1" dirty="0"/>
              <a:t>“ (Co se stane, když…)</a:t>
            </a:r>
          </a:p>
          <a:p>
            <a:pPr marL="0" indent="0" algn="just">
              <a:buNone/>
            </a:pPr>
            <a:r>
              <a:rPr lang="cs-CZ" sz="1800" b="1" dirty="0"/>
              <a:t>Postup metody</a:t>
            </a:r>
            <a:r>
              <a:rPr lang="cs-CZ" sz="1800" b="1" dirty="0" smtClean="0"/>
              <a:t>:</a:t>
            </a:r>
          </a:p>
          <a:p>
            <a:pPr algn="just"/>
            <a:r>
              <a:rPr lang="cs-CZ" sz="1700" dirty="0" smtClean="0"/>
              <a:t>Příprava </a:t>
            </a:r>
            <a:r>
              <a:rPr lang="cs-CZ" sz="1700" dirty="0"/>
              <a:t>– příprava spočívá ve shromažďování všech dostupných podkladů. Jedná se zpravidla o popis procesu, výkresovou dokumentaci a provozní předpisy. Je nutné, aby podklady byly dostupné zejména pro vlastní týmovou práci při studii. Jedná-li se o stávající zařízení, je vhodná fyzická prohlídka zařízení.</a:t>
            </a:r>
          </a:p>
          <a:p>
            <a:pPr algn="just"/>
            <a:r>
              <a:rPr lang="cs-CZ" sz="1700" dirty="0"/>
              <a:t>Je vhodné předběžně připravit některé otázky pro studii. Zdrojem otázek může být minulá studie nebo podobná studie.</a:t>
            </a:r>
          </a:p>
          <a:p>
            <a:pPr algn="just"/>
            <a:r>
              <a:rPr lang="cs-CZ" sz="1700" dirty="0"/>
              <a:t>Porada – vlastní porada začíná odborně fundovaným popisem a vysvětlením účelu daného procesu. Při popisu se tým seznámí se zajištěním bezpečnosti procesu, bezpečnostní výstrojí a postupy používanými pro zajištění bezpečnosti obsluhy.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476048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500" b="1" dirty="0"/>
              <a:t>Metoda „</a:t>
            </a:r>
            <a:r>
              <a:rPr lang="cs-CZ" sz="1500" b="1" dirty="0" err="1"/>
              <a:t>What-If</a:t>
            </a:r>
            <a:r>
              <a:rPr lang="cs-CZ" sz="1500" b="1" dirty="0"/>
              <a:t>“ (Co se stane, když…)</a:t>
            </a:r>
          </a:p>
          <a:p>
            <a:pPr marL="0" indent="0" algn="just">
              <a:buNone/>
            </a:pPr>
            <a:r>
              <a:rPr lang="cs-CZ" sz="1500" b="1" dirty="0"/>
              <a:t>Postup metody</a:t>
            </a:r>
            <a:r>
              <a:rPr lang="cs-CZ" sz="1500" b="1" dirty="0" smtClean="0"/>
              <a:t>:</a:t>
            </a:r>
          </a:p>
          <a:p>
            <a:pPr algn="just"/>
            <a:r>
              <a:rPr lang="cs-CZ" sz="1500" dirty="0"/>
              <a:t>Formulování dotazů – čas potřebný pro formulaci dotazů nelze předem vymezit. Doba trvání porady by neměla přesáhnou 4 hodiny, zejména pokud porada další den pokračuje. Není však vhodné ukončit poradu v okamžiku tvořivého přemýšlení. Pokud se jedná o větší proces, je vhodné ho rozdělit na menší části, které se prověřují postupně. Tím se lze vyhnout únavné formulaci velkého počtu otázek, které budou teprve někdy později posuzovány. Otázky mohou souviset s jakýmikoliv abnormálními podmínkami, nejen s poruchami komponent nebo odchylkami procesu. Všechny otázky se zapisují. V průběhu porady však může být vznesena jakákoliv námitka týkající se bezpečnosti procesu a to i když není vyjádřena přímo. Otázky formulované postupně jednotlivými účastníky porady zasahují do různých odborných oblastí. Je proto vhodné dotazy roztřídit do několika </a:t>
            </a:r>
            <a:r>
              <a:rPr lang="cs-CZ" sz="1500" dirty="0" err="1"/>
              <a:t>tématických</a:t>
            </a:r>
            <a:r>
              <a:rPr lang="cs-CZ" sz="1500" dirty="0"/>
              <a:t> skupin, např. bezpečnost elektrického zařízení, zajištění před požárem nebo bezpečnost a ochrana zdraví obsluhy. Každé oblasti se může věnovat tým složený z jednoho nebo více odborníků. V případě, že je již takové nebo podobné zařízení někde provozováno, lze využít konzultací s pracovníky provozu.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4128810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400" b="1" dirty="0"/>
              <a:t>Metoda FMEA a FMECA</a:t>
            </a:r>
          </a:p>
          <a:p>
            <a:pPr algn="just"/>
            <a:r>
              <a:rPr lang="cs-CZ" sz="1400" dirty="0"/>
              <a:t>Metoda FMEA (</a:t>
            </a:r>
            <a:r>
              <a:rPr lang="cs-CZ" sz="1400" dirty="0" err="1"/>
              <a:t>Failure</a:t>
            </a:r>
            <a:r>
              <a:rPr lang="cs-CZ" sz="1400" dirty="0"/>
              <a:t> </a:t>
            </a:r>
            <a:r>
              <a:rPr lang="cs-CZ" sz="1400" dirty="0" err="1"/>
              <a:t>Modes</a:t>
            </a:r>
            <a:r>
              <a:rPr lang="cs-CZ" sz="1400" dirty="0"/>
              <a:t> and </a:t>
            </a:r>
            <a:r>
              <a:rPr lang="cs-CZ" sz="1400" dirty="0" err="1"/>
              <a:t>Effects</a:t>
            </a:r>
            <a:r>
              <a:rPr lang="cs-CZ" sz="1400" dirty="0"/>
              <a:t> </a:t>
            </a:r>
            <a:r>
              <a:rPr lang="cs-CZ" sz="1400" dirty="0" err="1"/>
              <a:t>Analysis</a:t>
            </a:r>
            <a:r>
              <a:rPr lang="cs-CZ" sz="1400" dirty="0"/>
              <a:t>) – </a:t>
            </a:r>
            <a:r>
              <a:rPr lang="cs-CZ" sz="1400" b="1" dirty="0"/>
              <a:t>analýza způsobů a důsledků poruch</a:t>
            </a:r>
            <a:r>
              <a:rPr lang="cs-CZ" sz="1400" dirty="0"/>
              <a:t>, stejně jako metoda FMECA (</a:t>
            </a:r>
            <a:r>
              <a:rPr lang="cs-CZ" sz="1400" dirty="0" err="1"/>
              <a:t>Failure</a:t>
            </a:r>
            <a:r>
              <a:rPr lang="cs-CZ" sz="1400" dirty="0"/>
              <a:t> </a:t>
            </a:r>
            <a:r>
              <a:rPr lang="cs-CZ" sz="1400" dirty="0" err="1"/>
              <a:t>Modes</a:t>
            </a:r>
            <a:r>
              <a:rPr lang="cs-CZ" sz="1400" dirty="0"/>
              <a:t>, </a:t>
            </a:r>
            <a:r>
              <a:rPr lang="cs-CZ" sz="1400" dirty="0" err="1"/>
              <a:t>Effects</a:t>
            </a:r>
            <a:r>
              <a:rPr lang="cs-CZ" sz="1400" dirty="0"/>
              <a:t> and </a:t>
            </a:r>
            <a:r>
              <a:rPr lang="cs-CZ" sz="1400" dirty="0" err="1"/>
              <a:t>Criticality</a:t>
            </a:r>
            <a:r>
              <a:rPr lang="cs-CZ" sz="1400" dirty="0"/>
              <a:t> </a:t>
            </a:r>
            <a:r>
              <a:rPr lang="cs-CZ" sz="1400" dirty="0" err="1"/>
              <a:t>Analysis</a:t>
            </a:r>
            <a:r>
              <a:rPr lang="cs-CZ" sz="1400" dirty="0"/>
              <a:t>) – </a:t>
            </a:r>
            <a:r>
              <a:rPr lang="cs-CZ" sz="1400" b="1" dirty="0"/>
              <a:t>analýza způsobů, následků a kritičnosti poruch</a:t>
            </a:r>
            <a:r>
              <a:rPr lang="cs-CZ" sz="1400" dirty="0"/>
              <a:t>, jsou metody vyvinuté pro potřeby studia poruch systémů. Jsou aplikovatelné na různé systémy (mechanické, elektrické, hydraulické aj.) a jejich kombinace. </a:t>
            </a:r>
            <a:endParaRPr lang="cs-CZ" sz="1400" dirty="0" smtClean="0"/>
          </a:p>
          <a:p>
            <a:pPr algn="just"/>
            <a:r>
              <a:rPr lang="cs-CZ" sz="1400" dirty="0" smtClean="0"/>
              <a:t>FMEA </a:t>
            </a:r>
            <a:r>
              <a:rPr lang="cs-CZ" sz="1400" dirty="0"/>
              <a:t>stanoví postup vzniku, průběhu a důsledku poruchy. FMECA pak umožňuje uvažovat závažnost poruch a kritičnost jejího výskytu</a:t>
            </a:r>
            <a:r>
              <a:rPr lang="cs-CZ" sz="1400" dirty="0" smtClean="0"/>
              <a:t>.</a:t>
            </a:r>
          </a:p>
          <a:p>
            <a:pPr algn="just"/>
            <a:r>
              <a:rPr lang="cs-CZ" sz="1400" dirty="0"/>
              <a:t>FMEA je vhodná především při hodnocení jednotlivých prvků systému, které mohou vést k selhání celého systému. Metoda se příliš nehodí pro složité systémy s mnoha prvky. FMECA navíc umožňuje určit kritičnost vzniku poruchy pro selhání systému. Pomocí této metody je možno riziko kvantifikovat</a:t>
            </a:r>
            <a:r>
              <a:rPr lang="cs-CZ" sz="1400" dirty="0" smtClean="0"/>
              <a:t>.</a:t>
            </a:r>
          </a:p>
          <a:p>
            <a:pPr marL="0" indent="0" algn="just">
              <a:buNone/>
            </a:pPr>
            <a:r>
              <a:rPr lang="cs-CZ" sz="1400" b="1" dirty="0"/>
              <a:t>Cílem obou metod je</a:t>
            </a:r>
            <a:r>
              <a:rPr lang="cs-CZ" sz="1400" b="1" dirty="0" smtClean="0"/>
              <a:t>:</a:t>
            </a:r>
          </a:p>
          <a:p>
            <a:pPr algn="just"/>
            <a:r>
              <a:rPr lang="cs-CZ" sz="1400" dirty="0" smtClean="0"/>
              <a:t>vyhodnocení </a:t>
            </a:r>
            <a:r>
              <a:rPr lang="cs-CZ" sz="1400" dirty="0"/>
              <a:t>důsledků a posloupnost jevů vedoucích k poruše, </a:t>
            </a:r>
          </a:p>
          <a:p>
            <a:pPr algn="just"/>
            <a:r>
              <a:rPr lang="cs-CZ" sz="1400" dirty="0"/>
              <a:t>určení závažnosti důsledků poruchy s ohledem na správný výkon funkce,</a:t>
            </a:r>
          </a:p>
          <a:p>
            <a:pPr algn="just"/>
            <a:r>
              <a:rPr lang="cs-CZ" sz="1400" dirty="0"/>
              <a:t>klasifikování zjištěných poruch podle toho, za jakých podmínek mohou být diagnostikovány,</a:t>
            </a:r>
          </a:p>
          <a:p>
            <a:pPr algn="just"/>
            <a:r>
              <a:rPr lang="cs-CZ" sz="1400" dirty="0"/>
              <a:t>určení ukazatelů závažnosti a pravděpodobnosti vzniku poruchy.</a:t>
            </a:r>
          </a:p>
          <a:p>
            <a:pPr algn="just"/>
            <a:endParaRPr lang="cs-CZ" sz="14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2831481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endParaRPr lang="cs-CZ" sz="1800" dirty="0"/>
          </a:p>
          <a:p>
            <a:pPr algn="just"/>
            <a:r>
              <a:rPr lang="cs-CZ" sz="1800" b="1" dirty="0"/>
              <a:t>identifikace rizik</a:t>
            </a:r>
            <a:r>
              <a:rPr lang="cs-CZ" sz="1800" dirty="0"/>
              <a:t> (risk </a:t>
            </a:r>
            <a:r>
              <a:rPr lang="cs-CZ" sz="1800" dirty="0" err="1"/>
              <a:t>identification</a:t>
            </a:r>
            <a:r>
              <a:rPr lang="cs-CZ" sz="1800" dirty="0"/>
              <a:t>)</a:t>
            </a:r>
          </a:p>
          <a:p>
            <a:pPr algn="just"/>
            <a:r>
              <a:rPr lang="cs-CZ" sz="1800" b="1" dirty="0"/>
              <a:t>analýza rizik</a:t>
            </a:r>
            <a:r>
              <a:rPr lang="cs-CZ" sz="1800" dirty="0"/>
              <a:t> (risk </a:t>
            </a:r>
            <a:r>
              <a:rPr lang="cs-CZ" sz="1800" dirty="0" err="1"/>
              <a:t>analysis</a:t>
            </a:r>
            <a:r>
              <a:rPr lang="cs-CZ" sz="1800" dirty="0"/>
              <a:t>)</a:t>
            </a:r>
          </a:p>
          <a:p>
            <a:pPr algn="just"/>
            <a:r>
              <a:rPr lang="cs-CZ" sz="1800" b="1" dirty="0"/>
              <a:t>zhodnocení rizik</a:t>
            </a:r>
            <a:r>
              <a:rPr lang="cs-CZ" sz="1800" dirty="0"/>
              <a:t> (risk </a:t>
            </a:r>
            <a:r>
              <a:rPr lang="cs-CZ" sz="1800" dirty="0" err="1"/>
              <a:t>evaluation</a:t>
            </a:r>
            <a:r>
              <a:rPr lang="cs-CZ" sz="1800" dirty="0"/>
              <a:t>) </a:t>
            </a:r>
            <a:endParaRPr lang="cs-CZ" sz="1800" dirty="0" smtClean="0"/>
          </a:p>
          <a:p>
            <a:pPr algn="just"/>
            <a:r>
              <a:rPr lang="cs-CZ" sz="1800" b="1" dirty="0"/>
              <a:t>o</a:t>
            </a:r>
            <a:r>
              <a:rPr lang="cs-CZ" sz="1800" b="1" dirty="0" smtClean="0"/>
              <a:t>šetření rizik </a:t>
            </a:r>
            <a:r>
              <a:rPr lang="cs-CZ" sz="1800" dirty="0" smtClean="0"/>
              <a:t>(risk </a:t>
            </a:r>
            <a:r>
              <a:rPr lang="cs-CZ" sz="1800" dirty="0" err="1" smtClean="0"/>
              <a:t>mitigation</a:t>
            </a:r>
            <a:r>
              <a:rPr lang="cs-CZ" sz="1800" dirty="0" smtClean="0"/>
              <a:t>)</a:t>
            </a:r>
            <a:endParaRPr lang="cs-CZ" sz="1800" dirty="0"/>
          </a:p>
          <a:p>
            <a:pPr algn="just"/>
            <a:r>
              <a:rPr lang="cs-CZ" sz="1800" b="1" dirty="0" smtClean="0"/>
              <a:t>zvládnutí </a:t>
            </a:r>
            <a:r>
              <a:rPr lang="cs-CZ" sz="1800" b="1" dirty="0"/>
              <a:t>rizik</a:t>
            </a:r>
            <a:r>
              <a:rPr lang="cs-CZ" sz="1800" dirty="0"/>
              <a:t> (respektive jejich zmírnění)</a:t>
            </a:r>
          </a:p>
          <a:p>
            <a:pPr algn="just"/>
            <a:r>
              <a:rPr lang="cs-CZ" sz="1800" b="1" dirty="0"/>
              <a:t>monitoringu rizik</a:t>
            </a:r>
            <a:r>
              <a:rPr lang="cs-CZ" sz="1800" dirty="0"/>
              <a:t> (risk monitoring and </a:t>
            </a:r>
            <a:r>
              <a:rPr lang="cs-CZ" sz="1800" dirty="0" err="1"/>
              <a:t>review</a:t>
            </a:r>
            <a:r>
              <a:rPr lang="cs-CZ" sz="1800" dirty="0"/>
              <a:t>) </a:t>
            </a:r>
          </a:p>
          <a:p>
            <a:pPr algn="just"/>
            <a:endParaRPr lang="cs-CZ" sz="1800" dirty="0"/>
          </a:p>
          <a:p>
            <a:pPr marL="361950" lvl="1" indent="-361950" algn="just">
              <a:buFont typeface="Arial" panose="020B0604020202020204" pitchFamily="34" charset="0"/>
              <a:buChar char="•"/>
            </a:pP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Řízení rizika</a:t>
            </a:r>
            <a:endParaRPr lang="cs-CZ" sz="1800" dirty="0"/>
          </a:p>
        </p:txBody>
      </p:sp>
    </p:spTree>
    <p:extLst>
      <p:ext uri="{BB962C8B-B14F-4D97-AF65-F5344CB8AC3E}">
        <p14:creationId xmlns:p14="http://schemas.microsoft.com/office/powerpoint/2010/main" val="3710457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500" b="1" dirty="0"/>
              <a:t>Metoda FMEA a FMECA</a:t>
            </a:r>
          </a:p>
          <a:p>
            <a:pPr marL="0" indent="0" algn="just">
              <a:buNone/>
            </a:pPr>
            <a:r>
              <a:rPr lang="cs-CZ" sz="1500" b="1" dirty="0"/>
              <a:t>Obě metody používají následující kroky</a:t>
            </a:r>
            <a:r>
              <a:rPr lang="cs-CZ" sz="1500" b="1" dirty="0" smtClean="0"/>
              <a:t>:</a:t>
            </a:r>
          </a:p>
          <a:p>
            <a:pPr algn="just"/>
            <a:r>
              <a:rPr lang="cs-CZ" sz="1500" dirty="0" smtClean="0"/>
              <a:t>popis </a:t>
            </a:r>
            <a:r>
              <a:rPr lang="cs-CZ" sz="1500" dirty="0"/>
              <a:t>systému a jeho základních funkcí, definování minimálních funkcí s ohledem na zvolená </a:t>
            </a:r>
            <a:r>
              <a:rPr lang="cs-CZ" sz="1500" dirty="0" smtClean="0"/>
              <a:t>kritéria </a:t>
            </a:r>
            <a:r>
              <a:rPr lang="cs-CZ" sz="1500" dirty="0"/>
              <a:t>(bezpečnost, spolehlivost apod.),</a:t>
            </a:r>
          </a:p>
          <a:p>
            <a:pPr algn="just"/>
            <a:r>
              <a:rPr lang="cs-CZ" sz="1500" dirty="0"/>
              <a:t>vypracování funkčních a spolehlivostních blokových diagramů, a jiných diagramů a matematických modelů,</a:t>
            </a:r>
          </a:p>
          <a:p>
            <a:pPr algn="just"/>
            <a:r>
              <a:rPr lang="cs-CZ" sz="1500" dirty="0"/>
              <a:t>stanovení základních principů a odpovídající dokumentace potřebné pro provádění analýzy,</a:t>
            </a:r>
          </a:p>
          <a:p>
            <a:pPr algn="just"/>
            <a:r>
              <a:rPr lang="cs-CZ" sz="1500" dirty="0"/>
              <a:t>identifikace (způsobů) poruch, jejich příčin a důsledků, jejich relativní důležitosti a jejich posloupnosti,</a:t>
            </a:r>
          </a:p>
          <a:p>
            <a:pPr algn="just"/>
            <a:r>
              <a:rPr lang="cs-CZ" sz="1500" dirty="0"/>
              <a:t>volba metod a opatření k detekci a izolaci poruch,</a:t>
            </a:r>
          </a:p>
          <a:p>
            <a:pPr algn="just"/>
            <a:r>
              <a:rPr lang="cs-CZ" sz="1500" dirty="0"/>
              <a:t>návrh konstrukčních a provozních opatření pro závažné poruchy,</a:t>
            </a:r>
          </a:p>
          <a:p>
            <a:pPr algn="just"/>
            <a:r>
              <a:rPr lang="cs-CZ" sz="1500" dirty="0"/>
              <a:t>dále pokračuje FMECA,</a:t>
            </a:r>
          </a:p>
          <a:p>
            <a:pPr algn="just"/>
            <a:r>
              <a:rPr lang="cs-CZ" sz="1500" dirty="0"/>
              <a:t>určení kritičnosti jevu, kvantifikace důsledků poruch (pouze FMECA),</a:t>
            </a:r>
          </a:p>
          <a:p>
            <a:pPr algn="just"/>
            <a:r>
              <a:rPr lang="cs-CZ" sz="1500" dirty="0"/>
              <a:t>stanovení pravděpodobnosti vzniku poruch (pouze FMECA).</a:t>
            </a:r>
          </a:p>
          <a:p>
            <a:pPr algn="just"/>
            <a:endParaRPr lang="cs-CZ" sz="15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1692418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500" b="1" dirty="0"/>
              <a:t>Metoda FMEA a FMECA</a:t>
            </a:r>
          </a:p>
          <a:p>
            <a:pPr marL="0" indent="0">
              <a:buNone/>
            </a:pPr>
            <a:endParaRPr lang="cs-CZ" sz="1600" b="1" dirty="0" smtClean="0"/>
          </a:p>
          <a:p>
            <a:pPr marL="0" indent="0">
              <a:buNone/>
            </a:pPr>
            <a:r>
              <a:rPr lang="cs-CZ" sz="1600" b="1" dirty="0" smtClean="0"/>
              <a:t>Obě </a:t>
            </a:r>
            <a:r>
              <a:rPr lang="cs-CZ" sz="1600" b="1" dirty="0"/>
              <a:t>metody jsou zakončeny</a:t>
            </a:r>
            <a:r>
              <a:rPr lang="cs-CZ" sz="1600" b="1" dirty="0" smtClean="0"/>
              <a:t>:</a:t>
            </a:r>
          </a:p>
          <a:p>
            <a:r>
              <a:rPr lang="cs-CZ" sz="1600" dirty="0" smtClean="0"/>
              <a:t>vyšetření </a:t>
            </a:r>
            <a:r>
              <a:rPr lang="cs-CZ" sz="1600" dirty="0"/>
              <a:t>určitých kombinací vícenásobných poruch,</a:t>
            </a:r>
          </a:p>
          <a:p>
            <a:r>
              <a:rPr lang="cs-CZ" sz="1600" dirty="0"/>
              <a:t>doporučení na snížení pravděpodobnosti vzniku poruch a omezení jejich </a:t>
            </a:r>
            <a:r>
              <a:rPr lang="cs-CZ" sz="1600" dirty="0" smtClean="0"/>
              <a:t>následků.</a:t>
            </a:r>
          </a:p>
          <a:p>
            <a:pPr marL="0" indent="0">
              <a:buNone/>
            </a:pPr>
            <a:endParaRPr lang="cs-CZ" sz="1600" dirty="0" smtClean="0"/>
          </a:p>
          <a:p>
            <a:pPr marL="0" indent="0">
              <a:buNone/>
            </a:pPr>
            <a:r>
              <a:rPr lang="cs-CZ" sz="1600" dirty="0" smtClean="0"/>
              <a:t>Při </a:t>
            </a:r>
            <a:r>
              <a:rPr lang="cs-CZ" sz="1600" dirty="0"/>
              <a:t>použití FMECA jsou </a:t>
            </a:r>
            <a:r>
              <a:rPr lang="cs-CZ" sz="1600" b="1" dirty="0"/>
              <a:t>poruchy (havárie)</a:t>
            </a:r>
            <a:r>
              <a:rPr lang="cs-CZ" sz="1600" dirty="0"/>
              <a:t> zařazovány podle pravděpodobnosti výskytu do kategorií:</a:t>
            </a:r>
            <a:br>
              <a:rPr lang="cs-CZ" sz="1600" dirty="0"/>
            </a:br>
            <a:r>
              <a:rPr lang="cs-CZ" sz="1600" dirty="0" smtClean="0"/>
              <a:t>velmi </a:t>
            </a:r>
            <a:r>
              <a:rPr lang="cs-CZ" sz="1600" dirty="0"/>
              <a:t>nízká – nepravděpodobný, ale možný výskyt poruchy,</a:t>
            </a:r>
          </a:p>
          <a:p>
            <a:r>
              <a:rPr lang="cs-CZ" sz="1600" dirty="0"/>
              <a:t>nízká – málo pravděpodobný výskyt poruchy,</a:t>
            </a:r>
          </a:p>
          <a:p>
            <a:r>
              <a:rPr lang="cs-CZ" sz="1600" dirty="0"/>
              <a:t>střední – příležitostný výskyt poruchy,</a:t>
            </a:r>
          </a:p>
          <a:p>
            <a:r>
              <a:rPr lang="cs-CZ" sz="1600" dirty="0"/>
              <a:t>vysoká – pravděpodobný výskyt poruchy,</a:t>
            </a:r>
          </a:p>
          <a:p>
            <a:r>
              <a:rPr lang="cs-CZ" sz="1600" dirty="0"/>
              <a:t>velmi vysoká – častý výskyt poruchy.</a:t>
            </a:r>
          </a:p>
          <a:p>
            <a:pPr algn="just"/>
            <a:endParaRPr lang="cs-CZ" sz="15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2818060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a:t>Metoda FMEA a FMECA</a:t>
            </a:r>
          </a:p>
          <a:p>
            <a:pPr marL="0" indent="0">
              <a:buNone/>
            </a:pPr>
            <a:endParaRPr lang="cs-CZ" sz="1800" b="1" dirty="0" smtClean="0"/>
          </a:p>
          <a:p>
            <a:pPr marL="0" indent="0">
              <a:buNone/>
            </a:pPr>
            <a:r>
              <a:rPr lang="cs-CZ" sz="1800" dirty="0"/>
              <a:t>Obdobně i </a:t>
            </a:r>
            <a:r>
              <a:rPr lang="cs-CZ" sz="1800" b="1" dirty="0"/>
              <a:t>závažnost následků poruchy (havárie)</a:t>
            </a:r>
            <a:r>
              <a:rPr lang="cs-CZ" sz="1800" dirty="0"/>
              <a:t> je rozdělena do kategorií:</a:t>
            </a:r>
            <a:br>
              <a:rPr lang="cs-CZ" sz="1800" dirty="0"/>
            </a:br>
            <a:endParaRPr lang="cs-CZ" sz="1800" dirty="0"/>
          </a:p>
          <a:p>
            <a:r>
              <a:rPr lang="cs-CZ" sz="1800" dirty="0"/>
              <a:t>zanedbatelné škody, lidský život nebo zdraví by nebylo ohroženo, </a:t>
            </a:r>
          </a:p>
          <a:p>
            <a:r>
              <a:rPr lang="cs-CZ" sz="1800" dirty="0"/>
              <a:t>malé škody, ale zanedbatelně ohrožuje lidský život nebo zdraví,</a:t>
            </a:r>
          </a:p>
          <a:p>
            <a:r>
              <a:rPr lang="cs-CZ" sz="1800" dirty="0"/>
              <a:t>významné škody, ale zanedbatelně ohrožuje lidský život nebo zdraví,</a:t>
            </a:r>
          </a:p>
          <a:p>
            <a:r>
              <a:rPr lang="cs-CZ" sz="1800" dirty="0"/>
              <a:t>velice závažné škody, ohrožuje lidský život nebo zdraví,</a:t>
            </a:r>
          </a:p>
          <a:p>
            <a:r>
              <a:rPr lang="cs-CZ" sz="1800" dirty="0"/>
              <a:t>katastrofické škody, smrt nebo zranění člověka.</a:t>
            </a:r>
          </a:p>
          <a:p>
            <a:pPr marL="0" indent="0">
              <a:buNone/>
            </a:pPr>
            <a:r>
              <a:rPr lang="cs-CZ" sz="1800" dirty="0"/>
              <a:t/>
            </a:r>
            <a:br>
              <a:rPr lang="cs-CZ" sz="1800" dirty="0"/>
            </a:b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3940600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a:t>Metoda FMEA a FMECA</a:t>
            </a:r>
          </a:p>
          <a:p>
            <a:pPr marL="0" indent="0">
              <a:buNone/>
            </a:pPr>
            <a:r>
              <a:rPr lang="cs-CZ" sz="1800" dirty="0" smtClean="0"/>
              <a:t>Pomocí </a:t>
            </a:r>
            <a:r>
              <a:rPr lang="cs-CZ" sz="1800" dirty="0"/>
              <a:t>těchto kategorií můžeme riziko poruchy (havárie) vyjádřit pomocí matice:</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1640" y="1518108"/>
            <a:ext cx="4819650" cy="1695450"/>
          </a:xfrm>
          <a:prstGeom prst="rect">
            <a:avLst/>
          </a:prstGeom>
        </p:spPr>
      </p:pic>
      <p:sp>
        <p:nvSpPr>
          <p:cNvPr id="4" name="Obdélník 3"/>
          <p:cNvSpPr/>
          <p:nvPr/>
        </p:nvSpPr>
        <p:spPr>
          <a:xfrm>
            <a:off x="431540" y="3327198"/>
            <a:ext cx="7452828" cy="1477328"/>
          </a:xfrm>
          <a:prstGeom prst="rect">
            <a:avLst/>
          </a:prstGeom>
        </p:spPr>
        <p:txBody>
          <a:bodyPr wrap="square">
            <a:spAutoFit/>
          </a:bodyPr>
          <a:lstStyle/>
          <a:p>
            <a:pPr marL="285750" indent="-285750" algn="just">
              <a:buFont typeface="Arial" panose="020B0604020202020204" pitchFamily="34" charset="0"/>
              <a:buChar char="•"/>
            </a:pPr>
            <a:r>
              <a:rPr lang="cs-CZ" dirty="0"/>
              <a:t>Jiným způsobem vyjádření rizikovosti poruchy (havárie) je použití porovnávací hodnoty rizika (PHR), která je funkčním vyjádřením rizika. PHR zohledňuje i bezpečnostní opatření na snížení rizik. Pro stanovení PHR se využívá verbálního vyjádření pravděpodobnosti poruchy, následků a opatření. Pro výpočet se používá následující vztah: </a:t>
            </a:r>
            <a:r>
              <a:rPr lang="cs-CZ" b="1" dirty="0"/>
              <a:t>PHR = A x B x C</a:t>
            </a:r>
            <a:endParaRPr lang="cs-CZ" dirty="0"/>
          </a:p>
        </p:txBody>
      </p:sp>
    </p:spTree>
    <p:extLst>
      <p:ext uri="{BB962C8B-B14F-4D97-AF65-F5344CB8AC3E}">
        <p14:creationId xmlns:p14="http://schemas.microsoft.com/office/powerpoint/2010/main" val="29290854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Strategie ošetření neboli snižování rizik je termín označující různé způsoby, jak snížit dopady rizika. Riziku se lze vyhnout, lze ho přenést, eliminovat, sdílet nebo snížit na přijatelnou mez</a:t>
            </a:r>
            <a:r>
              <a:rPr lang="cs-CZ" sz="1600" dirty="0" smtClean="0"/>
              <a:t>. S existencí </a:t>
            </a:r>
            <a:r>
              <a:rPr lang="cs-CZ" sz="1600" dirty="0"/>
              <a:t>určitých rizik musíme vždy počítat a klíčovou otázkou je, jak lze to které riziko ošetřit tak, aby jeho dopady nebo pravděpodobnost toho, že nastane, byly minimální</a:t>
            </a:r>
            <a:r>
              <a:rPr lang="cs-CZ" sz="1600" dirty="0" smtClean="0"/>
              <a:t>.</a:t>
            </a:r>
          </a:p>
          <a:p>
            <a:pPr marL="0" indent="0" algn="just">
              <a:buNone/>
            </a:pPr>
            <a:r>
              <a:rPr lang="cs-CZ" sz="1600" b="1" dirty="0" smtClean="0"/>
              <a:t>Strategie ošetření nebo snižování rizik</a:t>
            </a:r>
          </a:p>
          <a:p>
            <a:pPr algn="just"/>
            <a:r>
              <a:rPr lang="cs-CZ" sz="1600" dirty="0"/>
              <a:t>Podstoupení nebo také retence rizika znamená, že neuděláme žádnou akci, protože pravděpodobnost nebo dopad rizika jsme schopni </a:t>
            </a:r>
            <a:r>
              <a:rPr lang="cs-CZ" sz="1600" dirty="0" smtClean="0"/>
              <a:t>akceptovat. </a:t>
            </a:r>
          </a:p>
          <a:p>
            <a:pPr algn="just"/>
            <a:r>
              <a:rPr lang="cs-CZ" sz="1600" dirty="0" smtClean="0"/>
              <a:t>Snížení, zmírnění či redukce rizika znamená</a:t>
            </a:r>
            <a:r>
              <a:rPr lang="cs-CZ" sz="1600" dirty="0"/>
              <a:t>, že pomocí opatření uděláme vše pro to, abychom odstranili jeho příčinu a riziko snížili </a:t>
            </a:r>
            <a:r>
              <a:rPr lang="cs-CZ" sz="1600" dirty="0" smtClean="0"/>
              <a:t>na přijatelnou úroveň. </a:t>
            </a:r>
            <a:endParaRPr lang="cs-CZ" sz="1600" dirty="0"/>
          </a:p>
          <a:p>
            <a:pPr algn="just"/>
            <a:r>
              <a:rPr lang="cs-CZ" sz="1600" dirty="0" smtClean="0"/>
              <a:t>Přenesení nebo přesunutí rizika znamená</a:t>
            </a:r>
            <a:r>
              <a:rPr lang="cs-CZ" sz="1600" dirty="0"/>
              <a:t>, že jej přeneseme na jiný subjekt nebo osobu. V praxi to znamená buď zřízení pojištění (přesun rizika na pojišťovnu) nebo přesun rizika na jinou firmu například pomocí </a:t>
            </a:r>
            <a:r>
              <a:rPr lang="cs-CZ" sz="1600" dirty="0" smtClean="0"/>
              <a:t>outsourcingu.</a:t>
            </a:r>
            <a:endParaRPr lang="cs-CZ" sz="1600" dirty="0"/>
          </a:p>
          <a:p>
            <a:pPr algn="just"/>
            <a:r>
              <a:rPr lang="cs-CZ" sz="1600" dirty="0" smtClean="0"/>
              <a:t>Vyhnutí se riziku znamená</a:t>
            </a:r>
            <a:r>
              <a:rPr lang="cs-CZ" sz="1600" dirty="0"/>
              <a:t>, že neuskutečníme záměr, tedy například nespustíme projekt nebo neuskutečníme obchod, a tím se riziku </a:t>
            </a:r>
            <a:r>
              <a:rPr lang="cs-CZ" sz="1600" dirty="0" smtClean="0"/>
              <a:t>vyhneme.</a:t>
            </a:r>
            <a:endParaRPr lang="cs-CZ" sz="1600" dirty="0"/>
          </a:p>
          <a:p>
            <a:pPr algn="just"/>
            <a:r>
              <a:rPr lang="cs-CZ" sz="1600" dirty="0"/>
              <a:t/>
            </a:r>
            <a:br>
              <a:rPr lang="cs-CZ" sz="1600" dirty="0"/>
            </a:b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Ošetření rizik</a:t>
            </a:r>
            <a:endParaRPr lang="cs-CZ" sz="1800" dirty="0"/>
          </a:p>
        </p:txBody>
      </p:sp>
    </p:spTree>
    <p:extLst>
      <p:ext uri="{BB962C8B-B14F-4D97-AF65-F5344CB8AC3E}">
        <p14:creationId xmlns:p14="http://schemas.microsoft.com/office/powerpoint/2010/main" val="2914774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Vhodnost použití konkrétní strategie musíme vždy posuzovat podle situace a podle pravděpodobnosti a dopadů konkrétního rizika a také podle toho, jaké máme reálné možnosti riziko ošetřit jiným způsobem. </a:t>
            </a:r>
            <a:endParaRPr lang="cs-CZ" sz="1800" dirty="0" smtClean="0"/>
          </a:p>
          <a:p>
            <a:pPr algn="just"/>
            <a:r>
              <a:rPr lang="cs-CZ" sz="1800" dirty="0" smtClean="0"/>
              <a:t>Například </a:t>
            </a:r>
            <a:r>
              <a:rPr lang="cs-CZ" sz="1800" dirty="0"/>
              <a:t>pokud na trhu neexistuje pojištění daného rizika, zcela logicky musíme tento způsob vyloučit a volíme jinou strategii. Každou z možností musíme umět použít ve vhodné situaci. </a:t>
            </a:r>
            <a:endParaRPr lang="cs-CZ" sz="1800" dirty="0" smtClean="0"/>
          </a:p>
          <a:p>
            <a:pPr algn="just"/>
            <a:r>
              <a:rPr lang="cs-CZ" sz="1800" dirty="0" smtClean="0"/>
              <a:t>Je </a:t>
            </a:r>
            <a:r>
              <a:rPr lang="cs-CZ" sz="1800" dirty="0"/>
              <a:t>nutné znovu zdůraznit, že pokud se nerozhodneme od svých záměrů odstoupit, žádné riziko nelze zcela odstranit. Vždy bude v nějaké míře existovat a jen my musíme posoudit, jestli je pro nás přijatelné nebo ne.</a:t>
            </a:r>
            <a:br>
              <a:rPr lang="cs-CZ" sz="1800" dirty="0"/>
            </a:b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Ošetření rizik</a:t>
            </a:r>
            <a:endParaRPr lang="cs-CZ" sz="1800" dirty="0"/>
          </a:p>
        </p:txBody>
      </p:sp>
    </p:spTree>
    <p:extLst>
      <p:ext uri="{BB962C8B-B14F-4D97-AF65-F5344CB8AC3E}">
        <p14:creationId xmlns:p14="http://schemas.microsoft.com/office/powerpoint/2010/main" val="2355625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Řízení rizika</a:t>
            </a:r>
            <a:endParaRPr lang="cs-CZ" sz="1800" dirty="0"/>
          </a:p>
        </p:txBody>
      </p:sp>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5736" y="195486"/>
            <a:ext cx="5184576" cy="4512077"/>
          </a:xfrm>
          <a:prstGeom prst="rect">
            <a:avLst/>
          </a:prstGeom>
        </p:spPr>
      </p:pic>
    </p:spTree>
    <p:extLst>
      <p:ext uri="{BB962C8B-B14F-4D97-AF65-F5344CB8AC3E}">
        <p14:creationId xmlns:p14="http://schemas.microsoft.com/office/powerpoint/2010/main" val="21749552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smtClean="0"/>
              <a:t>Metody hodnocení rizik</a:t>
            </a:r>
          </a:p>
          <a:p>
            <a:pPr algn="just"/>
            <a:r>
              <a:rPr lang="cs-CZ" sz="1800" dirty="0" smtClean="0"/>
              <a:t>Jednoduchá metoda posuzování rizika HSE</a:t>
            </a:r>
          </a:p>
          <a:p>
            <a:pPr algn="just"/>
            <a:r>
              <a:rPr lang="cs-CZ" sz="1800" dirty="0" smtClean="0"/>
              <a:t>Jednoduché hodnocení rizika OSHA</a:t>
            </a:r>
          </a:p>
          <a:p>
            <a:pPr algn="just"/>
            <a:r>
              <a:rPr lang="cs-CZ" sz="1800" dirty="0" smtClean="0"/>
              <a:t>Bodová metoda</a:t>
            </a:r>
          </a:p>
          <a:p>
            <a:pPr algn="just"/>
            <a:r>
              <a:rPr lang="cs-CZ" sz="1800" dirty="0" smtClean="0"/>
              <a:t>Bezpečnostní prohlídka</a:t>
            </a:r>
          </a:p>
          <a:p>
            <a:pPr algn="just"/>
            <a:r>
              <a:rPr lang="cs-CZ" sz="1800" dirty="0" smtClean="0"/>
              <a:t>Kontrolní seznam (</a:t>
            </a:r>
            <a:r>
              <a:rPr lang="cs-CZ" sz="1800" dirty="0" err="1" smtClean="0"/>
              <a:t>Checklist</a:t>
            </a:r>
            <a:r>
              <a:rPr lang="cs-CZ" sz="1800" dirty="0" smtClean="0"/>
              <a:t>)</a:t>
            </a:r>
          </a:p>
          <a:p>
            <a:pPr algn="just"/>
            <a:r>
              <a:rPr lang="cs-CZ" sz="1800" dirty="0" smtClean="0"/>
              <a:t>Metoda „</a:t>
            </a:r>
            <a:r>
              <a:rPr lang="cs-CZ" sz="1800" dirty="0" err="1" smtClean="0"/>
              <a:t>What-If</a:t>
            </a:r>
            <a:r>
              <a:rPr lang="cs-CZ" sz="1800" dirty="0" smtClean="0"/>
              <a:t>“ (Co se stane, když…)</a:t>
            </a:r>
          </a:p>
          <a:p>
            <a:pPr algn="just"/>
            <a:r>
              <a:rPr lang="cs-CZ" sz="1800" dirty="0" smtClean="0"/>
              <a:t>Metoda FMEA a FMECA</a:t>
            </a:r>
            <a:endParaRPr lang="cs-CZ" sz="1800" dirty="0" smtClean="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1301784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smtClean="0"/>
              <a:t>Jednoduchá metoda posuzování rizika HSE</a:t>
            </a:r>
            <a:endParaRPr lang="cs-CZ" sz="1600" b="1" dirty="0" smtClean="0"/>
          </a:p>
          <a:p>
            <a:pPr algn="just"/>
            <a:r>
              <a:rPr lang="cs-CZ" sz="1600" dirty="0" smtClean="0"/>
              <a:t>Zpravidla </a:t>
            </a:r>
            <a:r>
              <a:rPr lang="cs-CZ" sz="1600" dirty="0"/>
              <a:t>se používá pro malé organizace do 10 zaměstnanců a tam, kde se nemanipuluje se nebezpečnými chemickými látkami, neobsluhují se nebezpečná technická zařízení apod.</a:t>
            </a:r>
          </a:p>
          <a:p>
            <a:pPr marL="0" indent="0" algn="just">
              <a:buNone/>
            </a:pPr>
            <a:r>
              <a:rPr lang="cs-CZ" sz="1600" b="1" dirty="0"/>
              <a:t>Metoda má 5 kroků:</a:t>
            </a:r>
          </a:p>
          <a:p>
            <a:pPr marL="0" indent="0" algn="just">
              <a:buNone/>
            </a:pPr>
            <a:r>
              <a:rPr lang="cs-CZ" sz="1600" b="1" dirty="0"/>
              <a:t>1. krok</a:t>
            </a:r>
            <a:endParaRPr lang="cs-CZ" sz="1600" dirty="0"/>
          </a:p>
          <a:p>
            <a:pPr algn="just"/>
            <a:r>
              <a:rPr lang="cs-CZ" sz="1600" dirty="0"/>
              <a:t>projít pracoviště a vyhledat, co může způsobit škodu,</a:t>
            </a:r>
          </a:p>
          <a:p>
            <a:pPr algn="just"/>
            <a:r>
              <a:rPr lang="cs-CZ" sz="1600" dirty="0"/>
              <a:t>soustředit se na důležitá nebezpečí, která mohou ohrozit lidi, ignorovat malichernosti,</a:t>
            </a:r>
          </a:p>
          <a:p>
            <a:pPr algn="just"/>
            <a:r>
              <a:rPr lang="cs-CZ" sz="1600" dirty="0"/>
              <a:t>zeptat se zaměstnanců, v čem vidí ohrožení, jak by si představovali zlepšení, vzít v úvahu události, které se staly nebo mohly stát.</a:t>
            </a:r>
          </a:p>
          <a:p>
            <a:pPr marL="0" indent="0" algn="just">
              <a:buNone/>
            </a:pPr>
            <a:r>
              <a:rPr lang="cs-CZ" sz="1600" b="1" dirty="0"/>
              <a:t>2. krok</a:t>
            </a:r>
            <a:endParaRPr lang="cs-CZ" sz="1600" dirty="0"/>
          </a:p>
          <a:p>
            <a:pPr algn="just"/>
            <a:r>
              <a:rPr lang="cs-CZ" sz="1600" dirty="0"/>
              <a:t>přehodnotit, zda není ohrožený někdo jiný než zaměstnanec,</a:t>
            </a:r>
          </a:p>
          <a:p>
            <a:pPr algn="just"/>
            <a:r>
              <a:rPr lang="cs-CZ" sz="1600" dirty="0"/>
              <a:t>zkontrolovat, zda jsou dodrženy bezpečnostní předpisy. Nejsou-li, odstranit závady</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712910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smtClean="0"/>
              <a:t>Jednoduchá metoda posuzování rizika HSE</a:t>
            </a:r>
          </a:p>
          <a:p>
            <a:pPr marL="0" indent="0" algn="just">
              <a:buNone/>
            </a:pPr>
            <a:r>
              <a:rPr lang="cs-CZ" sz="1800" b="1" dirty="0" smtClean="0"/>
              <a:t>3</a:t>
            </a:r>
            <a:r>
              <a:rPr lang="cs-CZ" sz="1800" b="1" dirty="0"/>
              <a:t>. krok</a:t>
            </a:r>
            <a:endParaRPr lang="cs-CZ" sz="1800" dirty="0"/>
          </a:p>
          <a:p>
            <a:pPr algn="just"/>
            <a:r>
              <a:rPr lang="cs-CZ" sz="1800" dirty="0"/>
              <a:t>zhodnotit pravděpodobnost nežádoucí události a jaké mohou být následky,</a:t>
            </a:r>
          </a:p>
          <a:p>
            <a:pPr algn="just"/>
            <a:r>
              <a:rPr lang="cs-CZ" sz="1800" dirty="0"/>
              <a:t>při vážném ohrožení přijmout opatření pro odstranění rizika.</a:t>
            </a:r>
          </a:p>
          <a:p>
            <a:pPr marL="0" indent="0" algn="just">
              <a:buNone/>
            </a:pPr>
            <a:r>
              <a:rPr lang="cs-CZ" sz="1800" b="1" dirty="0"/>
              <a:t>4. krok</a:t>
            </a:r>
            <a:endParaRPr lang="cs-CZ" sz="1800" dirty="0"/>
          </a:p>
          <a:p>
            <a:pPr algn="just"/>
            <a:r>
              <a:rPr lang="cs-CZ" sz="1800" dirty="0"/>
              <a:t>přesvědčit se, zda zůstatkové riziko po přijetí opatření je přijatelné,</a:t>
            </a:r>
          </a:p>
          <a:p>
            <a:pPr algn="just"/>
            <a:r>
              <a:rPr lang="cs-CZ" sz="1800" dirty="0"/>
              <a:t>seznámit zaměstnance se zůstatkovým rizikem.</a:t>
            </a:r>
          </a:p>
          <a:p>
            <a:pPr algn="just"/>
            <a:r>
              <a:rPr lang="cs-CZ" sz="1800" b="1" dirty="0" smtClean="0"/>
              <a:t>5</a:t>
            </a:r>
            <a:r>
              <a:rPr lang="cs-CZ" sz="1800" b="1" dirty="0"/>
              <a:t>. krok</a:t>
            </a:r>
            <a:endParaRPr lang="cs-CZ" sz="1800" dirty="0"/>
          </a:p>
          <a:p>
            <a:pPr algn="just"/>
            <a:r>
              <a:rPr lang="cs-CZ" sz="1800" dirty="0"/>
              <a:t>zdokumentovat přehled významných nebezpečí a zůstatkových rizik,</a:t>
            </a:r>
          </a:p>
          <a:p>
            <a:pPr algn="just"/>
            <a:r>
              <a:rPr lang="cs-CZ" sz="1800" dirty="0"/>
              <a:t>výsledky hodnocení písemně zpracovat do pracovních postupů, návodů, vnitřního předpisu,</a:t>
            </a:r>
          </a:p>
          <a:p>
            <a:pPr algn="just"/>
            <a:r>
              <a:rPr lang="cs-CZ" sz="1800" dirty="0"/>
              <a:t>při zavedení nových látek, strojů, pracovních postupů přehodnotit rizika.</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63187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a:t>Jednoduché hodnocení rizika OSHA</a:t>
            </a:r>
          </a:p>
          <a:p>
            <a:pPr algn="just"/>
            <a:r>
              <a:rPr lang="cs-CZ" sz="1800" dirty="0" smtClean="0"/>
              <a:t>V </a:t>
            </a:r>
            <a:r>
              <a:rPr lang="cs-CZ" sz="1800" dirty="0"/>
              <a:t>prvním kroku se shromáždí veškeré informace o pracovištích, zaměstnancích, výrobním zařízení a používaných technologiích a materiálech, známá nebezpečí, použitá ochranná opatření, pracovní úrazy, předpisy. Identifikují se nebezpečí pomocí kontrolních seznamů</a:t>
            </a:r>
            <a:r>
              <a:rPr lang="cs-CZ" sz="1800" dirty="0" smtClean="0"/>
              <a:t>.</a:t>
            </a:r>
          </a:p>
          <a:p>
            <a:pPr algn="just"/>
            <a:r>
              <a:rPr lang="cs-CZ" sz="1800" b="1" dirty="0"/>
              <a:t>Pravděpodobnost </a:t>
            </a:r>
            <a:r>
              <a:rPr lang="cs-CZ" sz="1800" b="1" dirty="0" smtClean="0"/>
              <a:t>ohrožení: </a:t>
            </a:r>
          </a:p>
          <a:p>
            <a:pPr marL="363538" indent="0" algn="just">
              <a:buNone/>
            </a:pPr>
            <a:r>
              <a:rPr lang="cs-CZ" sz="1800" dirty="0" smtClean="0"/>
              <a:t>Vysoce </a:t>
            </a:r>
            <a:r>
              <a:rPr lang="cs-CZ" sz="1800" dirty="0"/>
              <a:t>nepravděpodobné – neobjeví se během pracovní kariéry </a:t>
            </a:r>
            <a:r>
              <a:rPr lang="cs-CZ" sz="1800" dirty="0" smtClean="0"/>
              <a:t>zaměstnance;</a:t>
            </a:r>
          </a:p>
          <a:p>
            <a:pPr marL="363538" indent="0" algn="just">
              <a:buNone/>
            </a:pPr>
            <a:r>
              <a:rPr lang="cs-CZ" sz="1800" dirty="0" smtClean="0"/>
              <a:t>Pravděpodobné </a:t>
            </a:r>
            <a:r>
              <a:rPr lang="cs-CZ" sz="1800" dirty="0"/>
              <a:t>– objeví se několikrát během pracovní kariéry </a:t>
            </a:r>
            <a:r>
              <a:rPr lang="cs-CZ" sz="1800" dirty="0" smtClean="0"/>
              <a:t>zaměstnance;</a:t>
            </a:r>
          </a:p>
          <a:p>
            <a:pPr marL="363538" indent="0" algn="just">
              <a:buNone/>
            </a:pPr>
            <a:r>
              <a:rPr lang="cs-CZ" sz="1800" dirty="0" smtClean="0"/>
              <a:t>Vysoce </a:t>
            </a:r>
            <a:r>
              <a:rPr lang="cs-CZ" sz="1800" dirty="0"/>
              <a:t>pravděpodobné – může se objevit opakovaně během pracovní kariéry zaměstnance</a:t>
            </a:r>
            <a:r>
              <a:rPr lang="cs-CZ" sz="1800" dirty="0" smtClean="0"/>
              <a:t>.</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2029411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a:t>Jednoduché hodnocení rizika OSHA</a:t>
            </a:r>
          </a:p>
          <a:p>
            <a:pPr algn="just"/>
            <a:r>
              <a:rPr lang="cs-CZ" sz="1800" b="1" dirty="0" smtClean="0"/>
              <a:t>Závažnost následků</a:t>
            </a:r>
          </a:p>
          <a:p>
            <a:pPr marL="361950" indent="0" algn="just">
              <a:buNone/>
            </a:pPr>
            <a:r>
              <a:rPr lang="cs-CZ" sz="1800" dirty="0" smtClean="0"/>
              <a:t>Mírné </a:t>
            </a:r>
            <a:r>
              <a:rPr lang="cs-CZ" sz="1800" dirty="0"/>
              <a:t>škody – úrazy a nemoci nezpůsobující dlouhotrvající bolest (oděrky, podráždění očí, bolest hlavy apod</a:t>
            </a:r>
            <a:r>
              <a:rPr lang="cs-CZ" sz="1800" dirty="0" smtClean="0"/>
              <a:t>.);</a:t>
            </a:r>
          </a:p>
          <a:p>
            <a:pPr marL="361950" indent="0" algn="just">
              <a:buNone/>
            </a:pPr>
            <a:r>
              <a:rPr lang="cs-CZ" sz="1800" dirty="0" smtClean="0"/>
              <a:t>Střední </a:t>
            </a:r>
            <a:r>
              <a:rPr lang="cs-CZ" sz="1800" dirty="0"/>
              <a:t>škody – úrazy a nemoci způsobující mírnou, ale dlouhotrvající nebo periodicky se opakující bolest (rány, jednoduché zlomeniny, kožní alergie, popáleniny 2. stupně apod</a:t>
            </a:r>
            <a:r>
              <a:rPr lang="cs-CZ" sz="1800" dirty="0" smtClean="0"/>
              <a:t>.);</a:t>
            </a:r>
          </a:p>
          <a:p>
            <a:pPr marL="361950" indent="0" algn="just">
              <a:buNone/>
            </a:pPr>
            <a:r>
              <a:rPr lang="cs-CZ" sz="1800" dirty="0" smtClean="0"/>
              <a:t>Vysoké </a:t>
            </a:r>
            <a:r>
              <a:rPr lang="cs-CZ" sz="1800" dirty="0"/>
              <a:t>škody – úrazy a nemoc i nezpůsobující hlubokou a stálou bolest nebo smrt (amputace, komplikované zlomeniny, rakovinu apod.)</a:t>
            </a:r>
          </a:p>
          <a:p>
            <a:pPr algn="just"/>
            <a:r>
              <a:rPr lang="cs-CZ" sz="1800" b="1" dirty="0" smtClean="0"/>
              <a:t>Přípustnost </a:t>
            </a:r>
            <a:r>
              <a:rPr lang="cs-CZ" sz="1800" b="1" dirty="0"/>
              <a:t>rizika</a:t>
            </a:r>
            <a:r>
              <a:rPr lang="cs-CZ" sz="1800" dirty="0"/>
              <a:t/>
            </a:r>
            <a:br>
              <a:rPr lang="cs-CZ" sz="1800" dirty="0"/>
            </a:br>
            <a:r>
              <a:rPr lang="cs-CZ" sz="1800" dirty="0" smtClean="0"/>
              <a:t>Vysoká </a:t>
            </a:r>
            <a:r>
              <a:rPr lang="cs-CZ" sz="1800" dirty="0"/>
              <a:t>míra rizika je nepřijatelná, malá a střední přijatelná. Nesplnění právních předpisů je nepřijatelné riziko.</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spTree>
    <p:extLst>
      <p:ext uri="{BB962C8B-B14F-4D97-AF65-F5344CB8AC3E}">
        <p14:creationId xmlns:p14="http://schemas.microsoft.com/office/powerpoint/2010/main" val="285904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223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a:t>Jednoduché hodnocení rizika OSHA</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Hodnocení </a:t>
            </a:r>
            <a:r>
              <a:rPr lang="cs-CZ" dirty="0" smtClean="0"/>
              <a:t>rizika</a:t>
            </a:r>
            <a:endParaRPr lang="cs-CZ" sz="1800" dirty="0"/>
          </a:p>
        </p:txBody>
      </p:sp>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912" y="1347614"/>
            <a:ext cx="7572210" cy="2664296"/>
          </a:xfrm>
          <a:prstGeom prst="rect">
            <a:avLst/>
          </a:prstGeom>
        </p:spPr>
      </p:pic>
    </p:spTree>
    <p:extLst>
      <p:ext uri="{BB962C8B-B14F-4D97-AF65-F5344CB8AC3E}">
        <p14:creationId xmlns:p14="http://schemas.microsoft.com/office/powerpoint/2010/main" val="2343148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3961</TotalTime>
  <Words>2424</Words>
  <Application>Microsoft Office PowerPoint</Application>
  <PresentationFormat>Předvádění na obrazovce (16:9)</PresentationFormat>
  <Paragraphs>192</Paragraphs>
  <Slides>25</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25</vt:i4>
      </vt:variant>
    </vt:vector>
  </HeadingPairs>
  <TitlesOfParts>
    <vt:vector size="30" baseType="lpstr">
      <vt:lpstr>Arial</vt:lpstr>
      <vt:lpstr>Calibri</vt:lpstr>
      <vt:lpstr>Enriqueta</vt:lpstr>
      <vt:lpstr>Times New Roman</vt:lpstr>
      <vt:lpstr>SLU</vt:lpstr>
      <vt:lpstr>Risk management </vt:lpstr>
      <vt:lpstr>Řízení rizika</vt:lpstr>
      <vt:lpstr>Řízení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Hodnocení rizika</vt:lpstr>
      <vt:lpstr>Ošetření rizik</vt:lpstr>
      <vt:lpstr>Ošetření rizik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zap0046</cp:lastModifiedBy>
  <cp:revision>507</cp:revision>
  <dcterms:created xsi:type="dcterms:W3CDTF">2016-07-06T15:42:34Z</dcterms:created>
  <dcterms:modified xsi:type="dcterms:W3CDTF">2020-11-30T20:33:27Z</dcterms:modified>
</cp:coreProperties>
</file>