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9" r:id="rId3"/>
    <p:sldId id="259" r:id="rId4"/>
    <p:sldId id="266" r:id="rId5"/>
    <p:sldId id="267" r:id="rId6"/>
    <p:sldId id="268" r:id="rId7"/>
    <p:sldId id="269" r:id="rId8"/>
    <p:sldId id="279" r:id="rId9"/>
    <p:sldId id="270" r:id="rId10"/>
    <p:sldId id="281" r:id="rId11"/>
    <p:sldId id="282" r:id="rId12"/>
    <p:sldId id="280" r:id="rId13"/>
    <p:sldId id="283" r:id="rId14"/>
    <p:sldId id="272" r:id="rId15"/>
    <p:sldId id="284" r:id="rId16"/>
    <p:sldId id="271" r:id="rId17"/>
    <p:sldId id="285" r:id="rId18"/>
    <p:sldId id="287" r:id="rId19"/>
    <p:sldId id="286" r:id="rId20"/>
    <p:sldId id="298" r:id="rId21"/>
    <p:sldId id="297" r:id="rId22"/>
    <p:sldId id="273" r:id="rId23"/>
    <p:sldId id="288" r:id="rId24"/>
    <p:sldId id="289" r:id="rId25"/>
    <p:sldId id="274" r:id="rId26"/>
    <p:sldId id="290" r:id="rId27"/>
    <p:sldId id="291" r:id="rId28"/>
    <p:sldId id="292" r:id="rId29"/>
    <p:sldId id="293" r:id="rId30"/>
    <p:sldId id="294" r:id="rId31"/>
    <p:sldId id="295" r:id="rId32"/>
    <p:sldId id="296"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28.09.2020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Úvod do strategického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Zabývá se určováním, tvorbou a hodnocením dlouhodobých cílů v budoucnu.</a:t>
            </a:r>
          </a:p>
          <a:p>
            <a:pPr lvl="0" algn="just"/>
            <a:r>
              <a:rPr lang="cs-CZ" sz="1600" dirty="0"/>
              <a:t>Poskytuje vedoucím pracovníkům celopodnikový pohled na problémy na základě poznání podmínek okolí.</a:t>
            </a:r>
          </a:p>
          <a:p>
            <a:pPr lvl="0" algn="just"/>
            <a:r>
              <a:rPr lang="cs-CZ" sz="1600" dirty="0"/>
              <a:t>Musí se vypořádat s nepřesností informací a s jejich nedostatkem, které informují o pravděpodobném budoucím vývoji.</a:t>
            </a:r>
          </a:p>
          <a:p>
            <a:pPr lvl="0" algn="just"/>
            <a:r>
              <a:rPr lang="cs-CZ" sz="1600" dirty="0"/>
              <a:t>Je jeho povinnosti sledovat nejen hrozby, které by mohly ohrozit podnik, ale zejména příležitosti, které se mohou stát významnou šancí vedoucí k úspěchu.</a:t>
            </a:r>
          </a:p>
          <a:p>
            <a:pPr lvl="0" algn="just"/>
            <a:r>
              <a:rPr lang="cs-CZ" sz="1600" dirty="0"/>
              <a:t>Pružně reaguje na změny, které se vyskytnou v podnikovém okolí tak aby bylo dosaženo positivních výsledků a snížen jejich negativní dopad.</a:t>
            </a:r>
          </a:p>
          <a:p>
            <a:pPr lvl="0" algn="just"/>
            <a:r>
              <a:rPr lang="cs-CZ" sz="1600" dirty="0"/>
              <a:t>Musí zachytit dominantní vývojové trendy a využít jejich možného prospěchu pro podnikání podniku.</a:t>
            </a:r>
          </a:p>
          <a:p>
            <a:pPr algn="just"/>
            <a:r>
              <a:rPr lang="cs-CZ" sz="1600" dirty="0"/>
              <a:t>Navíc podle zkušeností z poslední doby by se součástí strategického řízení měl stát dobře zorganizovaný informační systém.</a:t>
            </a:r>
            <a:endParaRPr lang="cs-CZ" sz="1600" dirty="0" smtClean="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Vlastnosti, specifika strategického řízení</a:t>
            </a:r>
            <a:endParaRPr lang="cs-CZ" dirty="0"/>
          </a:p>
        </p:txBody>
      </p:sp>
    </p:spTree>
    <p:extLst>
      <p:ext uri="{BB962C8B-B14F-4D97-AF65-F5344CB8AC3E}">
        <p14:creationId xmlns:p14="http://schemas.microsoft.com/office/powerpoint/2010/main" val="27077479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definuje poslání (účel) podniku a určuje směr jeho vývoje;</a:t>
            </a:r>
          </a:p>
          <a:p>
            <a:pPr lvl="0" algn="just"/>
            <a:r>
              <a:rPr lang="cs-CZ" sz="1600" dirty="0"/>
              <a:t>vytváří potřebnou konkurenční výhodu;</a:t>
            </a:r>
          </a:p>
          <a:p>
            <a:pPr lvl="0" algn="just"/>
            <a:r>
              <a:rPr lang="cs-CZ" sz="1600" dirty="0"/>
              <a:t>standardizuje rutinní činnosti;</a:t>
            </a:r>
          </a:p>
          <a:p>
            <a:pPr lvl="0" algn="just"/>
            <a:r>
              <a:rPr lang="cs-CZ" sz="1600" dirty="0"/>
              <a:t>objevuje nebezpečné situace (hroby) pro podnik a navrhuje systém obrany proti nim;</a:t>
            </a:r>
          </a:p>
          <a:p>
            <a:pPr lvl="0" algn="just"/>
            <a:r>
              <a:rPr lang="cs-CZ" sz="1600" dirty="0"/>
              <a:t>nachází příležitosti a zjišťuje možnosti jejich využití;</a:t>
            </a:r>
          </a:p>
          <a:p>
            <a:pPr lvl="0" algn="just"/>
            <a:r>
              <a:rPr lang="cs-CZ" sz="1600" dirty="0"/>
              <a:t>stanovuje základní cíle a navrhuje systém jejich naplnění;</a:t>
            </a:r>
          </a:p>
          <a:p>
            <a:pPr lvl="0" algn="just"/>
            <a:r>
              <a:rPr lang="cs-CZ" sz="1600" dirty="0"/>
              <a:t>při změnách okolí podniku upravuje a zpřesňuje jak vizi, tak poslání i cíle podniku;</a:t>
            </a:r>
          </a:p>
          <a:p>
            <a:pPr lvl="0" algn="just"/>
            <a:r>
              <a:rPr lang="cs-CZ" sz="1600" dirty="0"/>
              <a:t>spojuje pracovníky podniku prostřednictvím konkrétních dílčích i konečných cílů;</a:t>
            </a:r>
          </a:p>
          <a:p>
            <a:pPr lvl="0" algn="just"/>
            <a:r>
              <a:rPr lang="cs-CZ" sz="1600" dirty="0"/>
              <a:t>vytváří potřebné sociální jistoty pro zaměstnance podniku, dodavatele, odběratele i veřejnou správu dané lokality;</a:t>
            </a:r>
          </a:p>
          <a:p>
            <a:pPr lvl="0" algn="just"/>
            <a:r>
              <a:rPr lang="cs-CZ" sz="1600" dirty="0"/>
              <a:t>mění pozvolně, ale potřebným směrem stávající podnikovou kulturu;</a:t>
            </a:r>
          </a:p>
          <a:p>
            <a:pPr algn="just"/>
            <a:r>
              <a:rPr lang="cs-CZ" sz="1600" dirty="0"/>
              <a:t>poskytuje informace o podnikání a představuje jeho hlubší </a:t>
            </a:r>
            <a:r>
              <a:rPr lang="cs-CZ" sz="1600" dirty="0" smtClean="0"/>
              <a:t>pochopení.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Význam a výhody strategického řízení</a:t>
            </a:r>
            <a:endParaRPr lang="cs-CZ" dirty="0"/>
          </a:p>
        </p:txBody>
      </p:sp>
    </p:spTree>
    <p:extLst>
      <p:ext uri="{BB962C8B-B14F-4D97-AF65-F5344CB8AC3E}">
        <p14:creationId xmlns:p14="http://schemas.microsoft.com/office/powerpoint/2010/main" val="17106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rozhodování představuje proces nalezení takové možnosti v budoucnosti, které zajistí úspěch podniku na trhu, posílí jeho konkurenceschopnost, zajistí mu vhodnou pozici mezi producenty</a:t>
            </a:r>
            <a:r>
              <a:rPr lang="cs-CZ" sz="1600" dirty="0" smtClean="0"/>
              <a:t>.</a:t>
            </a:r>
          </a:p>
          <a:p>
            <a:pPr algn="just"/>
            <a:r>
              <a:rPr lang="cs-CZ" sz="1600" dirty="0" smtClean="0"/>
              <a:t>Rozhodování je </a:t>
            </a:r>
            <a:r>
              <a:rPr lang="cs-CZ" sz="1600" dirty="0"/>
              <a:t>typickou manažerskou aktivitou, která představuje dynamický vědomý proces výběru jedné z možných alternativ, která umožňuje podle názoru </a:t>
            </a:r>
            <a:r>
              <a:rPr lang="cs-CZ" sz="1600" dirty="0" err="1"/>
              <a:t>rozhodovatele</a:t>
            </a:r>
            <a:r>
              <a:rPr lang="cs-CZ" sz="1600" dirty="0"/>
              <a:t> efektivního dosažení cíle</a:t>
            </a:r>
            <a:r>
              <a:rPr lang="cs-CZ" sz="1600" dirty="0" smtClean="0"/>
              <a:t>.</a:t>
            </a:r>
          </a:p>
          <a:p>
            <a:pPr algn="just"/>
            <a:r>
              <a:rPr lang="cs-CZ" sz="1600" dirty="0"/>
              <a:t>P</a:t>
            </a:r>
            <a:r>
              <a:rPr lang="cs-CZ" sz="1600" dirty="0" smtClean="0"/>
              <a:t>roces </a:t>
            </a:r>
            <a:r>
              <a:rPr lang="cs-CZ" sz="1600" dirty="0"/>
              <a:t>rozhodování je vždy ovlivňován osobností </a:t>
            </a:r>
            <a:r>
              <a:rPr lang="cs-CZ" sz="1600" dirty="0" err="1"/>
              <a:t>rozhodovatele</a:t>
            </a:r>
            <a:r>
              <a:rPr lang="cs-CZ" sz="1600" dirty="0"/>
              <a:t>, jeho osobními vlastnostmi, zájmy, znalostmi i vlivem vnějších podmínek, zejména časem</a:t>
            </a:r>
            <a:r>
              <a:rPr lang="cs-CZ" sz="1600" dirty="0" smtClean="0"/>
              <a:t>.</a:t>
            </a:r>
          </a:p>
          <a:p>
            <a:pPr algn="just"/>
            <a:r>
              <a:rPr lang="cs-CZ" sz="1600" dirty="0"/>
              <a:t>Výsledkem rozhodování je vždy rozhodnutí, které představuje produkt myšlenkového procesu jednotlivce, případně doporučení jeho spolupracovníků a poradců.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strategického rozhodování</a:t>
            </a:r>
            <a:endParaRPr lang="cs-CZ" dirty="0"/>
          </a:p>
        </p:txBody>
      </p:sp>
    </p:spTree>
    <p:extLst>
      <p:ext uri="{BB962C8B-B14F-4D97-AF65-F5344CB8AC3E}">
        <p14:creationId xmlns:p14="http://schemas.microsoft.com/office/powerpoint/2010/main" val="936969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Základní </a:t>
            </a:r>
            <a:r>
              <a:rPr lang="cs-CZ" sz="1600" b="1" dirty="0"/>
              <a:t>charakteristiky strategického rozhodování</a:t>
            </a:r>
          </a:p>
          <a:p>
            <a:pPr lvl="1" algn="just"/>
            <a:r>
              <a:rPr lang="cs-CZ" sz="1600" dirty="0"/>
              <a:t>Dlouhodobé, zaměřené na budoucnost, vysoká míra rizika a neurčitosti, týká se celé organizace, stanovující priority, flexibilní, kreativní, vztahuje organizaci k prostředí, učící se stále něco nového</a:t>
            </a:r>
          </a:p>
          <a:p>
            <a:pPr lvl="1" algn="just">
              <a:buNone/>
            </a:pPr>
            <a:endParaRPr lang="cs-CZ" sz="1600" dirty="0"/>
          </a:p>
          <a:p>
            <a:pPr algn="just"/>
            <a:r>
              <a:rPr lang="cs-CZ" sz="1600" b="1" dirty="0"/>
              <a:t>Základní charakteristiky operativního rozhodování</a:t>
            </a:r>
          </a:p>
          <a:p>
            <a:pPr lvl="1" algn="just"/>
            <a:r>
              <a:rPr lang="cs-CZ" sz="1600" dirty="0"/>
              <a:t>Reaktivní, izolované, krátkodobé, opatrné, nestanovující priority, nepružné, předvídatelné, spokojenost s daným stavem</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Rozdíly mezi strategickým a operativním rozhodováním</a:t>
            </a:r>
            <a:endParaRPr lang="cs-CZ" dirty="0"/>
          </a:p>
        </p:txBody>
      </p:sp>
    </p:spTree>
    <p:extLst>
      <p:ext uri="{BB962C8B-B14F-4D97-AF65-F5344CB8AC3E}">
        <p14:creationId xmlns:p14="http://schemas.microsoft.com/office/powerpoint/2010/main" val="3993827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Font typeface="+mj-lt"/>
              <a:buAutoNum type="arabicPeriod"/>
            </a:pPr>
            <a:r>
              <a:rPr lang="cs-CZ" sz="1600" dirty="0"/>
              <a:t>Přesné formulování problému, který je třeba řešit.</a:t>
            </a:r>
          </a:p>
          <a:p>
            <a:pPr lvl="0" algn="just">
              <a:buFont typeface="+mj-lt"/>
              <a:buAutoNum type="arabicPeriod"/>
            </a:pPr>
            <a:r>
              <a:rPr lang="cs-CZ" sz="1600" dirty="0"/>
              <a:t>Stanovit dobu vhodnou pro rozhodnutí (okamžitě, později, ponechat bez rozhodnutí a vyčkat vývoj).</a:t>
            </a:r>
          </a:p>
          <a:p>
            <a:pPr lvl="0" algn="just">
              <a:buFont typeface="+mj-lt"/>
              <a:buAutoNum type="arabicPeriod"/>
            </a:pPr>
            <a:r>
              <a:rPr lang="cs-CZ" sz="1600" dirty="0"/>
              <a:t>Shromáždit veškeré potřebné a dostupné informace a ověřit si jejich pravdivost i vypovídací schopnost.</a:t>
            </a:r>
          </a:p>
          <a:p>
            <a:pPr lvl="0" algn="just">
              <a:buFont typeface="+mj-lt"/>
              <a:buAutoNum type="arabicPeriod"/>
            </a:pPr>
            <a:r>
              <a:rPr lang="cs-CZ" sz="1600" dirty="0"/>
              <a:t>Prověření možných variant a zvážení výběru jedné možnosti z daného souboru.</a:t>
            </a:r>
          </a:p>
          <a:p>
            <a:pPr lvl="0" algn="just">
              <a:buFont typeface="+mj-lt"/>
              <a:buAutoNum type="arabicPeriod"/>
            </a:pPr>
            <a:r>
              <a:rPr lang="cs-CZ" sz="1600" dirty="0"/>
              <a:t>Zvolení optimální varianty podle názoru </a:t>
            </a:r>
            <a:r>
              <a:rPr lang="cs-CZ" sz="1600" dirty="0" err="1"/>
              <a:t>rozhodovatele</a:t>
            </a:r>
            <a:r>
              <a:rPr lang="cs-CZ" sz="1600" dirty="0"/>
              <a:t>.</a:t>
            </a:r>
          </a:p>
          <a:p>
            <a:pPr lvl="0" algn="just">
              <a:buFont typeface="+mj-lt"/>
              <a:buAutoNum type="arabicPeriod"/>
            </a:pPr>
            <a:r>
              <a:rPr lang="cs-CZ" sz="1600" dirty="0"/>
              <a:t>Realizovat zvolené rozhodnutí.</a:t>
            </a:r>
          </a:p>
          <a:p>
            <a:pPr lvl="0" algn="just">
              <a:buFont typeface="+mj-lt"/>
              <a:buAutoNum type="arabicPeriod"/>
            </a:pPr>
            <a:r>
              <a:rPr lang="cs-CZ" sz="1600" dirty="0"/>
              <a:t>Prověřit správnost rozhodnutí na základě výsledků jeho provedení.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Postup strategického rozhodování</a:t>
            </a:r>
            <a:endParaRPr lang="cs-CZ" dirty="0"/>
          </a:p>
        </p:txBody>
      </p:sp>
    </p:spTree>
    <p:extLst>
      <p:ext uri="{BB962C8B-B14F-4D97-AF65-F5344CB8AC3E}">
        <p14:creationId xmlns:p14="http://schemas.microsoft.com/office/powerpoint/2010/main" val="3969434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Postupný sběr relevantních informací, jejich třídění a zpracování, které vyústí v rozhodnutí.</a:t>
            </a:r>
          </a:p>
          <a:p>
            <a:pPr lvl="0" algn="just"/>
            <a:r>
              <a:rPr lang="cs-CZ" sz="1600" dirty="0"/>
              <a:t>Proces hledání co možná nejoptimálnější možnosti úspěšně zvládnout přechod ze současné pozice do stanoveného cíle.</a:t>
            </a:r>
          </a:p>
          <a:p>
            <a:pPr lvl="0" algn="just"/>
            <a:r>
              <a:rPr lang="cs-CZ" sz="1600" dirty="0"/>
              <a:t>Volba základního východiska pro následující tvorbu strategie podniku.</a:t>
            </a:r>
          </a:p>
          <a:p>
            <a:pPr algn="just"/>
            <a:endParaRPr lang="cs-CZ" sz="1600" dirty="0" smtClean="0"/>
          </a:p>
          <a:p>
            <a:r>
              <a:rPr lang="cs-CZ" sz="1600" dirty="0"/>
              <a:t>Při tomto postupu sehrávají velmi důležitou úlohu správně vybrané informace, které by měly mít tyto vlastnosti:</a:t>
            </a:r>
          </a:p>
          <a:p>
            <a:pPr lvl="1"/>
            <a:r>
              <a:rPr lang="cs-CZ" sz="1400" dirty="0"/>
              <a:t>být včas odhaleny a být věrohodné (přesné);</a:t>
            </a:r>
          </a:p>
          <a:p>
            <a:pPr lvl="1"/>
            <a:r>
              <a:rPr lang="cs-CZ" sz="1400" dirty="0"/>
              <a:t>vztahovat se k tomu co potřebujeme vědět;</a:t>
            </a:r>
          </a:p>
          <a:p>
            <a:pPr lvl="1"/>
            <a:r>
              <a:rPr lang="cs-CZ" sz="1400" dirty="0"/>
              <a:t>být použitelné nejen svým obsahem, ale i jasností, přesností, presentací a uživatelskou přístupností).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Chápání strategického procesu rozhodování</a:t>
            </a:r>
            <a:endParaRPr lang="cs-CZ" dirty="0"/>
          </a:p>
        </p:txBody>
      </p:sp>
    </p:spTree>
    <p:extLst>
      <p:ext uri="{BB962C8B-B14F-4D97-AF65-F5344CB8AC3E}">
        <p14:creationId xmlns:p14="http://schemas.microsoft.com/office/powerpoint/2010/main" val="1788694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Je to především činnost vrcholového vedení nebo vlastníků podniku.</a:t>
            </a:r>
          </a:p>
          <a:p>
            <a:pPr lvl="0" algn="just"/>
            <a:r>
              <a:rPr lang="cs-CZ" sz="1600" dirty="0"/>
              <a:t>Prvořadně bere v úvahu vlivy vnějšího prostředí v podobě příležitostí a hrozeb.</a:t>
            </a:r>
          </a:p>
          <a:p>
            <a:pPr lvl="0" algn="just"/>
            <a:r>
              <a:rPr lang="cs-CZ" sz="1600" dirty="0"/>
              <a:t>Je orientováno do vzdálenější budoucnosti, takže dopady nejsou hned patrné.</a:t>
            </a:r>
          </a:p>
          <a:p>
            <a:pPr lvl="0" algn="just"/>
            <a:r>
              <a:rPr lang="cs-CZ" sz="1600" dirty="0"/>
              <a:t>Mívá vliv na organizační uspořádání podniku.</a:t>
            </a:r>
          </a:p>
          <a:p>
            <a:pPr lvl="0" algn="just"/>
            <a:r>
              <a:rPr lang="cs-CZ" sz="1600" dirty="0"/>
              <a:t>Ovlivňuje dlouhodobou perspektivu a existenci podniku.</a:t>
            </a:r>
          </a:p>
          <a:p>
            <a:pPr lvl="0" algn="just"/>
            <a:r>
              <a:rPr lang="cs-CZ" sz="1600" dirty="0"/>
              <a:t>Výsledky rozhodování mají originální charakter.</a:t>
            </a:r>
          </a:p>
          <a:p>
            <a:pPr lvl="0" algn="just"/>
            <a:r>
              <a:rPr lang="cs-CZ" sz="1600" dirty="0"/>
              <a:t>Ovlivňuje mnohem větší hodnoty nežli operativní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Charakteristiky strategického rozhodování</a:t>
            </a:r>
            <a:endParaRPr lang="cs-CZ" dirty="0"/>
          </a:p>
        </p:txBody>
      </p:sp>
    </p:spTree>
    <p:extLst>
      <p:ext uri="{BB962C8B-B14F-4D97-AF65-F5344CB8AC3E}">
        <p14:creationId xmlns:p14="http://schemas.microsoft.com/office/powerpoint/2010/main" val="2864463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Unikátní charakter </a:t>
            </a:r>
            <a:r>
              <a:rPr lang="cs-CZ" sz="1600" dirty="0"/>
              <a:t>rozhodnutí, jež často s ohledem na velké náklady mají často nevratný charakter, když se prokáže, že po realizaci nejsou efektivní.</a:t>
            </a:r>
          </a:p>
          <a:p>
            <a:pPr lvl="0" algn="just"/>
            <a:r>
              <a:rPr lang="cs-CZ" sz="1600" dirty="0"/>
              <a:t>V rámci strategického rozhodování musíme brát v úvahu jak </a:t>
            </a:r>
            <a:r>
              <a:rPr lang="cs-CZ" sz="1600" b="1" dirty="0"/>
              <a:t>ekonomickou efektivnost</a:t>
            </a:r>
            <a:r>
              <a:rPr lang="cs-CZ" sz="1600" dirty="0"/>
              <a:t>, tak i možné sociální dopady takže je nutno zajistit směřování k tvorbě efektivních sociálně ekonomických systémů v rámci podniku.</a:t>
            </a:r>
          </a:p>
          <a:p>
            <a:pPr lvl="0" algn="just"/>
            <a:r>
              <a:rPr lang="cs-CZ" sz="1600" dirty="0"/>
              <a:t>S ohledem na </a:t>
            </a:r>
            <a:r>
              <a:rPr lang="cs-CZ" sz="1600" b="1" dirty="0"/>
              <a:t>multikriteriální charakter </a:t>
            </a:r>
            <a:r>
              <a:rPr lang="cs-CZ" sz="1600" dirty="0"/>
              <a:t>strategických problémů je nutno řešit konflikt kritérií a hledat vhodný kompromis i tenkrát, když aktivity vzájemně působí protichůdně a mají různou váhu důležitosti.</a:t>
            </a:r>
          </a:p>
          <a:p>
            <a:pPr algn="just"/>
            <a:r>
              <a:rPr lang="cs-CZ" sz="1600" dirty="0"/>
              <a:t>Respektování existence </a:t>
            </a:r>
            <a:r>
              <a:rPr lang="cs-CZ" sz="1600" b="1" dirty="0"/>
              <a:t>nekvantifikovatelných faktorů</a:t>
            </a:r>
            <a:r>
              <a:rPr lang="cs-CZ" sz="1600" dirty="0"/>
              <a:t>, kteréže popsat a uspořádat podle intenzity, ale nelze vyjádřit hodnotově.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dirty="0" smtClean="0"/>
              <a:t>Vlastnosti strategického rozhodování I</a:t>
            </a:r>
            <a:endParaRPr lang="cs-CZ" dirty="0"/>
          </a:p>
        </p:txBody>
      </p:sp>
    </p:spTree>
    <p:extLst>
      <p:ext uri="{BB962C8B-B14F-4D97-AF65-F5344CB8AC3E}">
        <p14:creationId xmlns:p14="http://schemas.microsoft.com/office/powerpoint/2010/main" val="27818966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Nedokonalá informovanost </a:t>
            </a:r>
            <a:r>
              <a:rPr lang="cs-CZ" sz="1600" dirty="0"/>
              <a:t>při řešení strategických problémům doprovodným jevem rozhodovacího strategického procesu a tudíž je nutno počítat s určitým rizikem úspěšnosti nebo neúspěšnosti.</a:t>
            </a:r>
          </a:p>
          <a:p>
            <a:pPr lvl="0" algn="just"/>
            <a:r>
              <a:rPr lang="cs-CZ" sz="1600" b="1" dirty="0"/>
              <a:t>Nedostatek informací a delší časový horizont splnění cílů </a:t>
            </a:r>
            <a:r>
              <a:rPr lang="cs-CZ" sz="1600" dirty="0"/>
              <a:t>způsobují, že strategická rozhodnutí získávají často charakter otevřených systémů a jako taková musí být řešena.</a:t>
            </a:r>
          </a:p>
          <a:p>
            <a:pPr algn="just"/>
            <a:r>
              <a:rPr lang="cs-CZ" sz="1600" b="1" dirty="0"/>
              <a:t>Úloha lidského činitele při rozhodování </a:t>
            </a:r>
            <a:r>
              <a:rPr lang="cs-CZ" sz="1600" dirty="0"/>
              <a:t>je nezastupitelná, neboť vnáší do rozhodování své individuální vlastnosti, vnáší do tohoto procesu subjektivní kritéria, motivaci, vlastní názory a osobní rysy svého jednání.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dirty="0" smtClean="0"/>
              <a:t>Vlastnosti strategického rozhodování II</a:t>
            </a:r>
            <a:endParaRPr lang="cs-CZ" dirty="0"/>
          </a:p>
        </p:txBody>
      </p:sp>
    </p:spTree>
    <p:extLst>
      <p:ext uri="{BB962C8B-B14F-4D97-AF65-F5344CB8AC3E}">
        <p14:creationId xmlns:p14="http://schemas.microsoft.com/office/powerpoint/2010/main" val="628135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Brainstorming</a:t>
            </a:r>
            <a:r>
              <a:rPr lang="cs-CZ" sz="1600" dirty="0"/>
              <a:t>, který je nejčastěji využíván a představuje v podstatě diskusi znalců, kteří produkují řadu nápadů.</a:t>
            </a:r>
          </a:p>
          <a:p>
            <a:pPr lvl="0" algn="just"/>
            <a:r>
              <a:rPr lang="cs-CZ" sz="1600" b="1" dirty="0"/>
              <a:t>Delfská metoda</a:t>
            </a:r>
            <a:r>
              <a:rPr lang="cs-CZ" sz="1600" dirty="0"/>
              <a:t>, která představuje postupné zjišťování a srovnávání prognóz expertů založené na jejich anonymitě.</a:t>
            </a:r>
          </a:p>
          <a:p>
            <a:pPr lvl="0" algn="just"/>
            <a:r>
              <a:rPr lang="cs-CZ" sz="1600" b="1" dirty="0"/>
              <a:t>Metoda scénářů</a:t>
            </a:r>
            <a:r>
              <a:rPr lang="cs-CZ" sz="1600" dirty="0"/>
              <a:t>, kdy se vyvíjí obraz budoucnosti na základě informací současnosti pro potřebné oblasti.</a:t>
            </a:r>
          </a:p>
          <a:p>
            <a:pPr lvl="0" algn="just"/>
            <a:r>
              <a:rPr lang="cs-CZ" sz="1600" b="1" dirty="0"/>
              <a:t>Rozhodovací strom</a:t>
            </a:r>
            <a:r>
              <a:rPr lang="cs-CZ" sz="1600" dirty="0"/>
              <a:t>, vystupující jako zobrazení více etapových rozhodovacích procesů.</a:t>
            </a:r>
          </a:p>
          <a:p>
            <a:pPr lvl="0" algn="just"/>
            <a:r>
              <a:rPr lang="cs-CZ" sz="1600" b="1" dirty="0"/>
              <a:t>Myšlenkové mapy </a:t>
            </a:r>
            <a:r>
              <a:rPr lang="cs-CZ" sz="1600" dirty="0"/>
              <a:t>v podobě grafického nástroje představující zobrazení rozhodovacích problémů a jejich vazeb prostřednictvím vazeb, uzlů setkání a spojnic.</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Metody a techniky strategického rozhodování</a:t>
            </a:r>
            <a:endParaRPr lang="cs-CZ" dirty="0"/>
          </a:p>
        </p:txBody>
      </p:sp>
    </p:spTree>
    <p:extLst>
      <p:ext uri="{BB962C8B-B14F-4D97-AF65-F5344CB8AC3E}">
        <p14:creationId xmlns:p14="http://schemas.microsoft.com/office/powerpoint/2010/main" val="546419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Přednášející a cvičící: Ing. Šárka Zapletalová, Ph.D.</a:t>
            </a:r>
          </a:p>
          <a:p>
            <a:pPr lvl="1" algn="just"/>
            <a:r>
              <a:rPr lang="cs-CZ" sz="1400" dirty="0" smtClean="0"/>
              <a:t>Kancelář: B202</a:t>
            </a:r>
          </a:p>
          <a:p>
            <a:pPr lvl="1" algn="just"/>
            <a:r>
              <a:rPr lang="cs-CZ" sz="1400" dirty="0" smtClean="0"/>
              <a:t>Konzultační hodiny: úterý 12,00 – 13,00 a 14,00 – 15,00</a:t>
            </a:r>
          </a:p>
          <a:p>
            <a:pPr lvl="1" algn="just"/>
            <a:r>
              <a:rPr lang="cs-CZ" sz="1400" dirty="0" smtClean="0"/>
              <a:t>Email: </a:t>
            </a:r>
            <a:r>
              <a:rPr lang="cs-CZ" sz="1400" dirty="0" err="1" smtClean="0">
                <a:hlinkClick r:id="rId2"/>
              </a:rPr>
              <a:t>zapletalova</a:t>
            </a:r>
            <a:r>
              <a:rPr lang="en-US" sz="1400" dirty="0" smtClean="0">
                <a:hlinkClick r:id="rId2"/>
              </a:rPr>
              <a:t>@</a:t>
            </a:r>
            <a:r>
              <a:rPr lang="cs-CZ" sz="1400" dirty="0" smtClean="0">
                <a:hlinkClick r:id="rId2"/>
              </a:rPr>
              <a:t>opf.slu.cz</a:t>
            </a:r>
            <a:endParaRPr lang="cs-CZ" sz="1400" dirty="0"/>
          </a:p>
          <a:p>
            <a:pPr lvl="1" algn="just"/>
            <a:r>
              <a:rPr lang="cs-CZ" sz="1400" dirty="0" smtClean="0"/>
              <a:t>Telefon: 596 398 433</a:t>
            </a:r>
          </a:p>
          <a:p>
            <a:pPr algn="just"/>
            <a:r>
              <a:rPr lang="cs-CZ" sz="1800" dirty="0" smtClean="0"/>
              <a:t>Veškeré materiály, informace a podklady ke studiu: IS SU</a:t>
            </a:r>
          </a:p>
          <a:p>
            <a:pPr algn="just"/>
            <a:r>
              <a:rPr lang="cs-CZ" sz="1800" dirty="0" smtClean="0"/>
              <a:t>Požadavky na ukončení předmětu:</a:t>
            </a:r>
          </a:p>
          <a:p>
            <a:pPr lvl="1" algn="just"/>
            <a:r>
              <a:rPr lang="cs-CZ" sz="1400" dirty="0" smtClean="0"/>
              <a:t>Plnění průběžných úkolů – 20% hodnocení</a:t>
            </a:r>
          </a:p>
          <a:p>
            <a:pPr lvl="1" algn="just"/>
            <a:r>
              <a:rPr lang="cs-CZ" sz="1400" dirty="0" smtClean="0"/>
              <a:t>Absolvování </a:t>
            </a:r>
            <a:r>
              <a:rPr lang="cs-CZ" sz="1400" dirty="0" smtClean="0"/>
              <a:t>průběžného </a:t>
            </a:r>
            <a:r>
              <a:rPr lang="cs-CZ" sz="1400" dirty="0" smtClean="0"/>
              <a:t>testu ve dnech </a:t>
            </a:r>
            <a:r>
              <a:rPr lang="cs-CZ" sz="1400" dirty="0" smtClean="0"/>
              <a:t>26. 10. </a:t>
            </a:r>
            <a:r>
              <a:rPr lang="cs-CZ" sz="1400" smtClean="0"/>
              <a:t>až </a:t>
            </a:r>
            <a:r>
              <a:rPr lang="cs-CZ" sz="1400" dirty="0" smtClean="0"/>
              <a:t>31. 10. </a:t>
            </a:r>
            <a:r>
              <a:rPr lang="cs-CZ" sz="1400" dirty="0" smtClean="0"/>
              <a:t>2020 – 20% hodnocení</a:t>
            </a:r>
            <a:endParaRPr lang="cs-CZ" sz="1400" dirty="0" smtClean="0"/>
          </a:p>
          <a:p>
            <a:pPr lvl="1" algn="just"/>
            <a:r>
              <a:rPr lang="cs-CZ" sz="1400" dirty="0" smtClean="0"/>
              <a:t>Úspěšné absolvování </a:t>
            </a:r>
            <a:r>
              <a:rPr lang="cs-CZ" sz="1400" dirty="0" smtClean="0"/>
              <a:t>zkoušky – 60% hodnocení</a:t>
            </a:r>
            <a:endParaRPr lang="cs-CZ" sz="14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Základní informace k předmětu</a:t>
            </a:r>
            <a:endParaRPr lang="cs-CZ" sz="2200" dirty="0"/>
          </a:p>
        </p:txBody>
      </p:sp>
    </p:spTree>
    <p:extLst>
      <p:ext uri="{BB962C8B-B14F-4D97-AF65-F5344CB8AC3E}">
        <p14:creationId xmlns:p14="http://schemas.microsoft.com/office/powerpoint/2010/main" val="114645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Metody a techniky strategického rozhodování</a:t>
            </a:r>
            <a:endParaRPr lang="cs-CZ" dirty="0"/>
          </a:p>
        </p:txBody>
      </p:sp>
      <p:pic>
        <p:nvPicPr>
          <p:cNvPr id="4" name="Obrázek 3"/>
          <p:cNvPicPr>
            <a:picLocks noChangeAspect="1"/>
          </p:cNvPicPr>
          <p:nvPr/>
        </p:nvPicPr>
        <p:blipFill>
          <a:blip r:embed="rId2"/>
          <a:stretch>
            <a:fillRect/>
          </a:stretch>
        </p:blipFill>
        <p:spPr>
          <a:xfrm>
            <a:off x="323528" y="843559"/>
            <a:ext cx="7445102" cy="3888432"/>
          </a:xfrm>
          <a:prstGeom prst="rect">
            <a:avLst/>
          </a:prstGeom>
        </p:spPr>
      </p:pic>
    </p:spTree>
    <p:extLst>
      <p:ext uri="{BB962C8B-B14F-4D97-AF65-F5344CB8AC3E}">
        <p14:creationId xmlns:p14="http://schemas.microsoft.com/office/powerpoint/2010/main" val="1007204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Myšlenkové mapy</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9" y="843559"/>
            <a:ext cx="6408712" cy="3816424"/>
          </a:xfrm>
          <a:prstGeom prst="rect">
            <a:avLst/>
          </a:prstGeom>
        </p:spPr>
      </p:pic>
    </p:spTree>
    <p:extLst>
      <p:ext uri="{BB962C8B-B14F-4D97-AF65-F5344CB8AC3E}">
        <p14:creationId xmlns:p14="http://schemas.microsoft.com/office/powerpoint/2010/main" val="3350658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myšlení představuje komplex poznávacích a účelově zaměřených myšlenkových aktivit vrcholového managementu podniku, zaměřených na dosahování stanovených strategických cílů firmy. </a:t>
            </a:r>
            <a:endParaRPr lang="cs-CZ" sz="1600" dirty="0" smtClean="0"/>
          </a:p>
          <a:p>
            <a:pPr algn="just"/>
            <a:r>
              <a:rPr lang="cs-CZ" sz="1600" dirty="0"/>
              <a:t>Správné a dobře realizovatelné strategické myšlení představuje jeden ze základních předpokladů úspěšného strategického řízení, které směřuje k vytvoření optimální podnikové strategie. Je to tudíž v podstatě takový způsob myšlení, který odpovídá podstatě a specifickým rysům strategických procesů</a:t>
            </a:r>
            <a:r>
              <a:rPr lang="cs-CZ" sz="1600" dirty="0" smtClean="0"/>
              <a:t>.</a:t>
            </a:r>
          </a:p>
          <a:p>
            <a:pPr algn="just"/>
            <a:r>
              <a:rPr lang="cs-CZ" sz="1600" dirty="0"/>
              <a:t>S</a:t>
            </a:r>
            <a:r>
              <a:rPr lang="cs-CZ" sz="1600" dirty="0" smtClean="0"/>
              <a:t>trategické </a:t>
            </a:r>
            <a:r>
              <a:rPr lang="cs-CZ" sz="1600" dirty="0"/>
              <a:t>myšlení se vyznačuje jednak intenzivním analytickým úsilím využít co nejlépe všech dostupných pravdivých informací, které nám vytváří obraz povzbuzujících i omezujících faktorů. Zároveň však je potřebné uvažovat perspektivně a dívat se na podnik a podnikatelské aktivity na základě předpokládané </a:t>
            </a:r>
            <a:r>
              <a:rPr lang="cs-CZ" sz="1600" dirty="0" smtClean="0"/>
              <a:t>budoucnosti.</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Strategické myšlení</a:t>
            </a:r>
            <a:endParaRPr lang="cs-CZ" dirty="0"/>
          </a:p>
        </p:txBody>
      </p:sp>
    </p:spTree>
    <p:extLst>
      <p:ext uri="{BB962C8B-B14F-4D97-AF65-F5344CB8AC3E}">
        <p14:creationId xmlns:p14="http://schemas.microsoft.com/office/powerpoint/2010/main" val="28224664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pochopit nesmírnou různorodost jevů současného světa, jeho změn, proměn a možností;</a:t>
            </a:r>
          </a:p>
          <a:p>
            <a:pPr lvl="0"/>
            <a:r>
              <a:rPr lang="cs-CZ" sz="1600" dirty="0"/>
              <a:t>musí se dobře orientovat mezi alternativami řešení, které se nabízí okolí podniku i schopnosti podniku, aby vybral co možná pro podnik nejprospěšnější variantu;</a:t>
            </a:r>
          </a:p>
          <a:p>
            <a:pPr lvl="0"/>
            <a:r>
              <a:rPr lang="cs-CZ" sz="1600" dirty="0"/>
              <a:t>určit pro podnik rozhodující vývojové trendy, které budou mít v budoucnosti rozhodující vliv;</a:t>
            </a:r>
          </a:p>
          <a:p>
            <a:pPr lvl="0"/>
            <a:r>
              <a:rPr lang="cs-CZ" sz="1600" dirty="0"/>
              <a:t>dodržovat zásadu „nejdříve přemýšlej a pak konej“.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Potřeba a význam strategického myšlení</a:t>
            </a:r>
            <a:endParaRPr lang="cs-CZ" dirty="0"/>
          </a:p>
        </p:txBody>
      </p:sp>
    </p:spTree>
    <p:extLst>
      <p:ext uri="{BB962C8B-B14F-4D97-AF65-F5344CB8AC3E}">
        <p14:creationId xmlns:p14="http://schemas.microsoft.com/office/powerpoint/2010/main" val="27929851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Delší životní cyklus výrobků, neboť jsme první, nebo mezi prvními, kdo identifikují nové příležitosti a změny v potřebách zákazníků.</a:t>
            </a:r>
          </a:p>
          <a:p>
            <a:pPr lvl="0" algn="just"/>
            <a:r>
              <a:rPr lang="cs-CZ" sz="1600" dirty="0"/>
              <a:t>Rychlejší a jistější návratnost investic neboť využijeme poptávky na trhu dříve než konkurence.</a:t>
            </a:r>
          </a:p>
          <a:p>
            <a:pPr lvl="0" algn="just"/>
            <a:r>
              <a:rPr lang="cs-CZ" sz="1600" dirty="0"/>
              <a:t>Vyšší efektivnost a produktivitu tím, že dosáhneme lepších výsledků, snížíme náklady, omezíme ztráty a zajistíme lepší řízení zdrojů.</a:t>
            </a:r>
          </a:p>
          <a:p>
            <a:pPr lvl="0" algn="just"/>
            <a:r>
              <a:rPr lang="cs-CZ" sz="1600" dirty="0"/>
              <a:t>Omezení rizika tím, že v řízení se bude vyskytovat méně chyb, neboť většina bude odhalena včas již v procesu sestavování strategie, čímž se sníží nebezpečí výskytu krize v podniku.</a:t>
            </a:r>
          </a:p>
          <a:p>
            <a:pPr lvl="0" algn="just"/>
            <a:r>
              <a:rPr lang="cs-CZ" sz="1600" dirty="0"/>
              <a:t>Zajištění lepší zpětné vazby a poučení, neboť čas, který konkurent využije k likvidaci chyb lze využít k systematickému sledování a analýze vlastní činnosti.</a:t>
            </a:r>
          </a:p>
          <a:p>
            <a:pPr lvl="0" algn="just"/>
            <a:r>
              <a:rPr lang="cs-CZ" sz="1600" dirty="0"/>
              <a:t>Zlepšení týmové práce a týmové atmosféry neboť zaměstnanci při úspěchu podniku spoluvytváří progresivní formy podnikové kultury.</a:t>
            </a:r>
          </a:p>
          <a:p>
            <a:pPr algn="just"/>
            <a:r>
              <a:rPr lang="cs-CZ" sz="1600" dirty="0"/>
              <a:t>Přeměna toho co konkurence vnímá jako hrozbu v překvapivou příležitost našeho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Přínosy strategického myšlení</a:t>
            </a:r>
            <a:endParaRPr lang="cs-CZ" dirty="0"/>
          </a:p>
        </p:txBody>
      </p:sp>
    </p:spTree>
    <p:extLst>
      <p:ext uri="{BB962C8B-B14F-4D97-AF65-F5344CB8AC3E}">
        <p14:creationId xmlns:p14="http://schemas.microsoft.com/office/powerpoint/2010/main" val="5509067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557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Principy strategického myšlení představují </a:t>
            </a:r>
            <a:r>
              <a:rPr lang="cs-CZ" sz="1600" dirty="0"/>
              <a:t>soubor charakteristických principů strategického myšlení, které nelze chápat isolovaně, neboť pouze jejich aplikace jako celek přináší očekávané výsledky</a:t>
            </a:r>
            <a:r>
              <a:rPr lang="cs-CZ" sz="1600" dirty="0" smtClean="0"/>
              <a:t>.</a:t>
            </a:r>
          </a:p>
          <a:p>
            <a:pPr marL="0" indent="0" algn="just">
              <a:buNone/>
            </a:pPr>
            <a:endParaRPr lang="cs-CZ" sz="1600" dirty="0" smtClean="0"/>
          </a:p>
          <a:p>
            <a:pPr algn="just"/>
            <a:r>
              <a:rPr lang="cs-CZ" sz="1600" dirty="0" smtClean="0"/>
              <a:t>princip </a:t>
            </a:r>
            <a:r>
              <a:rPr lang="cs-CZ" sz="1600" dirty="0"/>
              <a:t>myšlení ve variantách, </a:t>
            </a:r>
          </a:p>
          <a:p>
            <a:pPr algn="just"/>
            <a:r>
              <a:rPr lang="cs-CZ" sz="1600" dirty="0"/>
              <a:t>princip permanentnosti strategického procesu, </a:t>
            </a:r>
          </a:p>
          <a:p>
            <a:pPr algn="just"/>
            <a:r>
              <a:rPr lang="cs-CZ" sz="1600" dirty="0"/>
              <a:t>princip interdisciplinárního myšlení </a:t>
            </a:r>
          </a:p>
          <a:p>
            <a:pPr algn="just"/>
            <a:r>
              <a:rPr lang="cs-CZ" sz="1600" dirty="0"/>
              <a:t>princip tvůrčího myšlení, </a:t>
            </a:r>
          </a:p>
          <a:p>
            <a:pPr algn="just"/>
            <a:r>
              <a:rPr lang="cs-CZ" sz="1600" dirty="0"/>
              <a:t>princip syntézy intuitivního a exaktního myšlení, </a:t>
            </a:r>
          </a:p>
          <a:p>
            <a:pPr algn="just"/>
            <a:r>
              <a:rPr lang="cs-CZ" sz="1600" dirty="0"/>
              <a:t>princip myšlení v čase, </a:t>
            </a:r>
          </a:p>
          <a:p>
            <a:pPr algn="just"/>
            <a:r>
              <a:rPr lang="cs-CZ" sz="1600" dirty="0"/>
              <a:t>princip uplatňování zpětnovazebního myšlení, </a:t>
            </a:r>
          </a:p>
          <a:p>
            <a:pPr algn="just"/>
            <a:r>
              <a:rPr lang="pt-BR" sz="1600" dirty="0"/>
              <a:t>princip vědomí práce s rizikem, </a:t>
            </a:r>
          </a:p>
          <a:p>
            <a:pPr algn="just"/>
            <a:r>
              <a:rPr lang="cs-CZ" sz="1600" dirty="0"/>
              <a:t>princip koncentrace, </a:t>
            </a:r>
          </a:p>
          <a:p>
            <a:pPr algn="just"/>
            <a:r>
              <a:rPr lang="cs-CZ" sz="1600" dirty="0"/>
              <a:t>princip etiky.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Principy strategického myšlení</a:t>
            </a:r>
            <a:endParaRPr lang="cs-CZ" dirty="0"/>
          </a:p>
        </p:txBody>
      </p:sp>
    </p:spTree>
    <p:extLst>
      <p:ext uri="{BB962C8B-B14F-4D97-AF65-F5344CB8AC3E}">
        <p14:creationId xmlns:p14="http://schemas.microsoft.com/office/powerpoint/2010/main" val="8530312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Princip myšlení ve variantách</a:t>
            </a:r>
            <a:r>
              <a:rPr lang="cs-CZ" sz="1600" dirty="0"/>
              <a:t> vyplývá z nejistoty budoucího vývoje a patří k těm nejvýraznějším a nejdůležitějším charakteristikám strategického myšlení</a:t>
            </a:r>
            <a:r>
              <a:rPr lang="cs-CZ" sz="1600" dirty="0" smtClean="0"/>
              <a:t>.</a:t>
            </a:r>
            <a:endParaRPr lang="cs-CZ" sz="1600" dirty="0"/>
          </a:p>
          <a:p>
            <a:pPr algn="just"/>
            <a:r>
              <a:rPr lang="cs-CZ" sz="1600" b="1" dirty="0"/>
              <a:t>Princip permanentnosti strategického procesu</a:t>
            </a:r>
            <a:r>
              <a:rPr lang="cs-CZ" sz="1600" dirty="0"/>
              <a:t> vytváří nutnost neustálého procesu tvorby podnikové strategie, neboť neustále dochází nové informace, které je nutno stále využívat neboť jsou často důležitým podkladem pro nová rozhodnutí nebo pro úpravy už dříve vyslovených rozhodnutí.</a:t>
            </a:r>
          </a:p>
          <a:p>
            <a:pPr algn="just"/>
            <a:r>
              <a:rPr lang="cs-CZ" sz="1600" b="1" dirty="0"/>
              <a:t>Princip interdisciplinárního myšlení</a:t>
            </a:r>
            <a:r>
              <a:rPr lang="cs-CZ" sz="1600" dirty="0"/>
              <a:t> zdůrazňuje potřebu při tvorbě strategie podniku využívat poznatků z různých vědních </a:t>
            </a:r>
            <a:r>
              <a:rPr lang="cs-CZ" sz="1600" dirty="0" smtClean="0"/>
              <a:t>disciplín</a:t>
            </a:r>
            <a:r>
              <a:rPr lang="cs-CZ" sz="1600" dirty="0"/>
              <a:t>. Tím se překoná jednostrannost v myšlení a v řešení konkrétních problémů.</a:t>
            </a:r>
          </a:p>
          <a:p>
            <a:pPr algn="just"/>
            <a:r>
              <a:rPr lang="cs-CZ" sz="1600" b="1" dirty="0"/>
              <a:t>Princip tvůrčího přístupu</a:t>
            </a:r>
            <a:r>
              <a:rPr lang="cs-CZ" sz="1600" dirty="0"/>
              <a:t> je využíván k hledání k hledání a rozpracování nových, neotřelých a netradičních řešení. Tento tvůrčí přístup je projevem tvořivého lidského potenciálu při řešení problémů</a:t>
            </a:r>
            <a:r>
              <a:rPr lang="cs-CZ" sz="1600" dirty="0" smtClean="0"/>
              <a:t>.</a:t>
            </a:r>
          </a:p>
          <a:p>
            <a:pPr algn="just"/>
            <a:r>
              <a:rPr lang="cs-CZ" sz="1600" b="1" dirty="0"/>
              <a:t>Princip syntézy exaktního a intuitivního myšlení</a:t>
            </a:r>
            <a:r>
              <a:rPr lang="cs-CZ" sz="1600" dirty="0"/>
              <a:t> spojuje dva protichůdné způsoby myšlení, posuzování, rozhodování a řešení problémů. Spojením těchto způsobů myšlení můžeme dosáhnout vyšší efektivity lidské rozumové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704856" cy="507703"/>
          </a:xfrm>
        </p:spPr>
        <p:txBody>
          <a:bodyPr/>
          <a:lstStyle/>
          <a:p>
            <a:r>
              <a:rPr lang="cs-CZ" dirty="0" smtClean="0"/>
              <a:t>Charakteristika jednotlivých principů strategického myšlení I</a:t>
            </a:r>
            <a:endParaRPr lang="cs-CZ" dirty="0"/>
          </a:p>
        </p:txBody>
      </p:sp>
    </p:spTree>
    <p:extLst>
      <p:ext uri="{BB962C8B-B14F-4D97-AF65-F5344CB8AC3E}">
        <p14:creationId xmlns:p14="http://schemas.microsoft.com/office/powerpoint/2010/main" val="12608435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Princip myšlení v čase</a:t>
            </a:r>
            <a:r>
              <a:rPr lang="cs-CZ" sz="1600" dirty="0"/>
              <a:t> zdůrazňuje potřebu myslet při tvorbě strategie neustále na budoucnost, neboť doba, která bude přicházet, bude určitě odlišná od současnosti. Proto se zde mohou objevit zcela nečekané problémy. </a:t>
            </a:r>
          </a:p>
          <a:p>
            <a:pPr algn="just"/>
            <a:r>
              <a:rPr lang="cs-CZ" sz="1600" b="1" dirty="0"/>
              <a:t>Princip uplatňování zpětné vazby</a:t>
            </a:r>
            <a:r>
              <a:rPr lang="cs-CZ" sz="1600" dirty="0"/>
              <a:t> signalizuje nutnost kontrolovat nejen dopady vlivů vnějšího prostředí na podnik, ale i dopady změn, které v podniku jsou vyvolány</a:t>
            </a:r>
            <a:r>
              <a:rPr lang="cs-CZ" sz="1600" dirty="0" smtClean="0"/>
              <a:t>.</a:t>
            </a:r>
            <a:endParaRPr lang="cs-CZ" sz="1600" dirty="0"/>
          </a:p>
          <a:p>
            <a:pPr algn="just"/>
            <a:r>
              <a:rPr lang="cs-CZ" sz="1600" b="1" dirty="0"/>
              <a:t>Princip vědomí práce s rizikem</a:t>
            </a:r>
            <a:r>
              <a:rPr lang="cs-CZ" sz="1600" dirty="0"/>
              <a:t> signalizuje nebezpečí rizik, které se mohou objevit při tvorbě a zejména při implementaci strategie. </a:t>
            </a:r>
          </a:p>
          <a:p>
            <a:pPr algn="just"/>
            <a:r>
              <a:rPr lang="cs-CZ" sz="1600" b="1" dirty="0"/>
              <a:t>Princip koncentrace</a:t>
            </a:r>
            <a:r>
              <a:rPr lang="cs-CZ" sz="1600" dirty="0"/>
              <a:t> zdůrazňuje potřebu určit důležitost jednotlivých opatření a soustředit svou pozornost na omezený okruh problémů, které mají rozhodující význam ve strategickém řízení.</a:t>
            </a:r>
          </a:p>
          <a:p>
            <a:pPr algn="just"/>
            <a:r>
              <a:rPr lang="cs-CZ" sz="1600" b="1" dirty="0"/>
              <a:t>Princip etiky</a:t>
            </a:r>
            <a:r>
              <a:rPr lang="cs-CZ" sz="1600" dirty="0"/>
              <a:t> představuje prvek, který by měl být trvale dodržován, neboť vytváří potřebnou image každé organizace. Zejména opatření v ochraně životního prostředí a v oblasti bezpečné kvality produktů se dostává do popředí zájmu veřejnosti.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Charakteristika jednotlivých principů strategického myšlení II</a:t>
            </a:r>
            <a:endParaRPr lang="cs-CZ" dirty="0"/>
          </a:p>
        </p:txBody>
      </p:sp>
    </p:spTree>
    <p:extLst>
      <p:ext uri="{BB962C8B-B14F-4D97-AF65-F5344CB8AC3E}">
        <p14:creationId xmlns:p14="http://schemas.microsoft.com/office/powerpoint/2010/main" val="36505420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16941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tomto modelu současně je zdůrazněn význam představ o budoucím vývoji, neboť poznání vývojových trendů udává potřebný směr, dle kterého se podnik může úspěšně ubírat. </a:t>
            </a:r>
            <a:endParaRPr lang="cs-CZ" sz="1600" dirty="0" smtClean="0"/>
          </a:p>
          <a:p>
            <a:pPr algn="just"/>
            <a:endParaRPr lang="cs-CZ" sz="1600" dirty="0" smtClean="0"/>
          </a:p>
          <a:p>
            <a:pPr algn="just"/>
            <a:r>
              <a:rPr lang="cs-CZ" sz="1600" dirty="0" smtClean="0"/>
              <a:t>Podle </a:t>
            </a:r>
            <a:r>
              <a:rPr lang="cs-CZ" sz="1600" dirty="0"/>
              <a:t>tohoto modelu lze strategické myšlení považovat za syntetický proces využívající kreativity a intuice, který vede k vytvoření integrační perspektivy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err="1" smtClean="0"/>
              <a:t>Liedtkův</a:t>
            </a:r>
            <a:r>
              <a:rPr lang="cs-CZ" dirty="0" smtClean="0"/>
              <a:t> model elementů strategického myšlení</a:t>
            </a:r>
            <a:endParaRPr lang="cs-CZ" dirty="0"/>
          </a:p>
        </p:txBody>
      </p:sp>
    </p:spTree>
    <p:extLst>
      <p:ext uri="{BB962C8B-B14F-4D97-AF65-F5344CB8AC3E}">
        <p14:creationId xmlns:p14="http://schemas.microsoft.com/office/powerpoint/2010/main" val="40670104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Systémový pohled na budoucnost </a:t>
            </a:r>
            <a:r>
              <a:rPr lang="cs-CZ" sz="1600" dirty="0"/>
              <a:t>podávající perspektivu vývoje jak podniku, tak jeho okolí a vzájemné jejich ovlivňování. Současně je zde vyjádřena i vnitřní provázanost jednotlivých organizačních součástí v podniku a jejich vliv na konečné uspořádání.</a:t>
            </a:r>
          </a:p>
          <a:p>
            <a:pPr lvl="0" algn="just"/>
            <a:r>
              <a:rPr lang="cs-CZ" sz="1600" b="1" dirty="0"/>
              <a:t>Zaměření na strategické cíle</a:t>
            </a:r>
            <a:r>
              <a:rPr lang="cs-CZ" sz="1600" dirty="0"/>
              <a:t>, které byly stanoveny na základě vize jako žádoucí stav dosažitelný v konkrétně definovaném čase.</a:t>
            </a:r>
          </a:p>
          <a:p>
            <a:pPr lvl="0" algn="just"/>
            <a:r>
              <a:rPr lang="cs-CZ" sz="1600" b="1" dirty="0"/>
              <a:t>Inteligentní oportunismus </a:t>
            </a:r>
            <a:r>
              <a:rPr lang="cs-CZ" sz="1600" dirty="0"/>
              <a:t>projevující se jak otevřenosti i pochopením, tak opatrnou obezřetnosti vůči novým myšlenkám a postupům i metodám. Současně se tento prvek projevuje i tvorbou alternativních strategií podle měnícího se okolí.</a:t>
            </a:r>
          </a:p>
          <a:p>
            <a:pPr lvl="0" algn="just"/>
            <a:r>
              <a:rPr lang="cs-CZ" sz="1600" b="1" dirty="0"/>
              <a:t>Myšlení v čase</a:t>
            </a:r>
            <a:r>
              <a:rPr lang="cs-CZ" sz="1600" dirty="0"/>
              <a:t>, které představuje v průběhu strategických úvah propojovat minulost s přítomností a toto spojení promítnout do budoucnosti v podobě potřebných perspektiv.</a:t>
            </a:r>
          </a:p>
          <a:p>
            <a:pPr algn="just"/>
            <a:r>
              <a:rPr lang="cs-CZ" sz="1600" b="1" dirty="0"/>
              <a:t>Hypoteticky založené myšlení </a:t>
            </a:r>
            <a:r>
              <a:rPr lang="cs-CZ" sz="1600" dirty="0"/>
              <a:t>reprezentující umění a schopnost tvorby i ověřování vhodných hypotéz, které se vztahují ke strategii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Prvky </a:t>
            </a:r>
            <a:r>
              <a:rPr lang="cs-CZ" dirty="0" err="1" smtClean="0"/>
              <a:t>Liedtkova</a:t>
            </a:r>
            <a:r>
              <a:rPr lang="cs-CZ" dirty="0" smtClean="0"/>
              <a:t> modelu strategického myšlení</a:t>
            </a:r>
            <a:endParaRPr lang="cs-CZ" dirty="0"/>
          </a:p>
        </p:txBody>
      </p:sp>
    </p:spTree>
    <p:extLst>
      <p:ext uri="{BB962C8B-B14F-4D97-AF65-F5344CB8AC3E}">
        <p14:creationId xmlns:p14="http://schemas.microsoft.com/office/powerpoint/2010/main" val="3944693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Strategické řízení představuje </a:t>
            </a:r>
            <a:r>
              <a:rPr lang="cs-CZ" sz="1600" dirty="0"/>
              <a:t>souhrn aktivit, jejichž smyslem je formování dlouhodobých záměrů fungování podniku.</a:t>
            </a:r>
          </a:p>
          <a:p>
            <a:pPr algn="just"/>
            <a:r>
              <a:rPr lang="cs-CZ" sz="1600" dirty="0" smtClean="0"/>
              <a:t>Strategické řízení je integrální </a:t>
            </a:r>
            <a:r>
              <a:rPr lang="cs-CZ" sz="1600" dirty="0"/>
              <a:t>součást celkového řízení </a:t>
            </a:r>
            <a:r>
              <a:rPr lang="cs-CZ" sz="1600" dirty="0" smtClean="0"/>
              <a:t>podniku.</a:t>
            </a:r>
            <a:endParaRPr lang="cs-CZ" sz="1600" dirty="0"/>
          </a:p>
          <a:p>
            <a:pPr algn="just"/>
            <a:r>
              <a:rPr lang="cs-CZ" sz="1600" dirty="0" smtClean="0"/>
              <a:t>Cílem strategického řízení je získání </a:t>
            </a:r>
            <a:r>
              <a:rPr lang="cs-CZ" sz="1600" dirty="0"/>
              <a:t>konkurenční </a:t>
            </a:r>
            <a:r>
              <a:rPr lang="cs-CZ" sz="1600" dirty="0" smtClean="0"/>
              <a:t>výhody.</a:t>
            </a:r>
          </a:p>
          <a:p>
            <a:pPr algn="just"/>
            <a:r>
              <a:rPr lang="cs-CZ" sz="1600" dirty="0" smtClean="0"/>
              <a:t>Ukazuje </a:t>
            </a:r>
            <a:r>
              <a:rPr lang="cs-CZ" sz="1600" dirty="0"/>
              <a:t>směr vývoje </a:t>
            </a:r>
            <a:r>
              <a:rPr lang="cs-CZ" sz="1600" dirty="0" smtClean="0"/>
              <a:t>podniku a vymezuje </a:t>
            </a:r>
            <a:r>
              <a:rPr lang="cs-CZ" sz="1600" dirty="0"/>
              <a:t>hlavní strategické směry </a:t>
            </a:r>
            <a:r>
              <a:rPr lang="cs-CZ" sz="1600" dirty="0" smtClean="0"/>
              <a:t>podniku. </a:t>
            </a:r>
          </a:p>
          <a:p>
            <a:pPr algn="just"/>
            <a:r>
              <a:rPr lang="cs-CZ" sz="1600" dirty="0" smtClean="0"/>
              <a:t>Umožňuje </a:t>
            </a:r>
            <a:r>
              <a:rPr lang="cs-CZ" sz="1600" dirty="0"/>
              <a:t>orientaci podniku v konkurenčním prostředí</a:t>
            </a:r>
          </a:p>
          <a:p>
            <a:pPr algn="just"/>
            <a:r>
              <a:rPr lang="cs-CZ" sz="1600" dirty="0" smtClean="0"/>
              <a:t>Realizátory strategického řízení jsou </a:t>
            </a:r>
            <a:r>
              <a:rPr lang="cs-CZ" sz="1600" dirty="0"/>
              <a:t>řídící pracovníci (top </a:t>
            </a:r>
            <a:r>
              <a:rPr lang="cs-CZ" sz="1600" dirty="0" smtClean="0"/>
              <a:t>management nebo také CEO</a:t>
            </a:r>
            <a:r>
              <a:rPr lang="cs-CZ" sz="1600" dirty="0"/>
              <a:t>), kteří</a:t>
            </a:r>
          </a:p>
          <a:p>
            <a:pPr lvl="1" algn="just"/>
            <a:r>
              <a:rPr lang="cs-CZ" sz="1600" dirty="0" smtClean="0"/>
              <a:t>rozhodují </a:t>
            </a:r>
            <a:r>
              <a:rPr lang="cs-CZ" sz="1600" dirty="0"/>
              <a:t>o potřebných aktivitách </a:t>
            </a:r>
            <a:r>
              <a:rPr lang="cs-CZ" sz="1600" dirty="0" smtClean="0"/>
              <a:t>podniku;</a:t>
            </a:r>
            <a:endParaRPr lang="cs-CZ" sz="1600" dirty="0"/>
          </a:p>
          <a:p>
            <a:pPr lvl="1" algn="just"/>
            <a:r>
              <a:rPr lang="cs-CZ" sz="1600" dirty="0" smtClean="0"/>
              <a:t>vytvářejí </a:t>
            </a:r>
            <a:r>
              <a:rPr lang="cs-CZ" sz="1600" dirty="0"/>
              <a:t>podmínky pro hladký průběh těchto </a:t>
            </a:r>
            <a:r>
              <a:rPr lang="cs-CZ" sz="1600" dirty="0" smtClean="0"/>
              <a:t>aktivit.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strategického řízení</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Chybějící vize</a:t>
            </a:r>
            <a:r>
              <a:rPr lang="cs-CZ" sz="1600" dirty="0"/>
              <a:t>, kdy top management a vlastníci neuvažují o budoucnosti a žijí pouze úspěchy přítomnosti.</a:t>
            </a:r>
          </a:p>
          <a:p>
            <a:pPr lvl="0" algn="just"/>
            <a:r>
              <a:rPr lang="cs-CZ" sz="1600" b="1" dirty="0"/>
              <a:t>Nepřipravenost ke změnám</a:t>
            </a:r>
            <a:r>
              <a:rPr lang="cs-CZ" sz="1600" dirty="0"/>
              <a:t>, projevující se neochotou realizovat potřebné změny, kdy velmi často se mezi odpůrci změn vyskytují vedoucí pracovníci.</a:t>
            </a:r>
          </a:p>
          <a:p>
            <a:pPr lvl="0" algn="just"/>
            <a:r>
              <a:rPr lang="cs-CZ" sz="1600" b="1" dirty="0"/>
              <a:t>Obranné jednání</a:t>
            </a:r>
            <a:r>
              <a:rPr lang="cs-CZ" sz="1600" dirty="0"/>
              <a:t>, kdy převládá pasivní přístup k chování konkurence a nejistá obrana pozice podniku na trhu.</a:t>
            </a:r>
          </a:p>
          <a:p>
            <a:pPr lvl="0" algn="just"/>
            <a:r>
              <a:rPr lang="cs-CZ" sz="1600" b="1" dirty="0"/>
              <a:t>Nesystémovost</a:t>
            </a:r>
            <a:r>
              <a:rPr lang="cs-CZ" sz="1600" dirty="0"/>
              <a:t> znamenající neschopnost vidět podnik jako celek a neuvědomovat si všechny možnosti, kterými okolí podniku jej ovlivňuje.</a:t>
            </a:r>
          </a:p>
          <a:p>
            <a:pPr lvl="0" algn="just"/>
            <a:r>
              <a:rPr lang="cs-CZ" sz="1600" b="1" dirty="0"/>
              <a:t>Krátkozrakost</a:t>
            </a:r>
            <a:r>
              <a:rPr lang="cs-CZ" sz="1600" dirty="0"/>
              <a:t>, spočívající v orientaci převážně na operativní řízení a neuvědomění si významu strategického managementu.</a:t>
            </a:r>
          </a:p>
          <a:p>
            <a:pPr lvl="0" algn="just"/>
            <a:r>
              <a:rPr lang="cs-CZ" sz="1600" b="1" dirty="0"/>
              <a:t>Osobní zájmy</a:t>
            </a:r>
            <a:r>
              <a:rPr lang="cs-CZ" sz="1600" dirty="0"/>
              <a:t>, kdy převládnou zájmy jedince nad zájmy podniku</a:t>
            </a:r>
            <a:r>
              <a:rPr lang="cs-CZ" sz="1600" dirty="0" smtClean="0"/>
              <a:t>.</a:t>
            </a:r>
          </a:p>
          <a:p>
            <a:pPr algn="just"/>
            <a:r>
              <a:rPr lang="cs-CZ" sz="1600" b="1" dirty="0"/>
              <a:t>Špatná informovanost</a:t>
            </a:r>
            <a:r>
              <a:rPr lang="cs-CZ" sz="1600" dirty="0"/>
              <a:t>, která představuje nedostatek informací, shromažďování nepravdivých informací nebo špatný výklad správných informací, případně jejich pozdní získání</a:t>
            </a:r>
            <a:r>
              <a:rPr lang="cs-CZ" sz="1600" dirty="0" smtClean="0"/>
              <a:t>.</a:t>
            </a:r>
          </a:p>
          <a:p>
            <a:pPr algn="just"/>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a:t>
            </a:r>
            <a:endParaRPr lang="cs-CZ" dirty="0"/>
          </a:p>
        </p:txBody>
      </p:sp>
    </p:spTree>
    <p:extLst>
      <p:ext uri="{BB962C8B-B14F-4D97-AF65-F5344CB8AC3E}">
        <p14:creationId xmlns:p14="http://schemas.microsoft.com/office/powerpoint/2010/main" val="34226230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Výrobní </a:t>
            </a:r>
            <a:r>
              <a:rPr lang="cs-CZ" sz="1600" b="1" dirty="0"/>
              <a:t>orientace </a:t>
            </a:r>
            <a:r>
              <a:rPr lang="cs-CZ" sz="1600" dirty="0"/>
              <a:t>způsobená neuvědoměním si významu zákazníka jako činitele, který rozhoduje o úspěchu podnikání. Tato orientace vidí hlavní úspěch v produkci bez ohledu na potřeby a zájem trhu.</a:t>
            </a:r>
          </a:p>
          <a:p>
            <a:pPr lvl="0" algn="just"/>
            <a:r>
              <a:rPr lang="cs-CZ" sz="1600" b="1" dirty="0"/>
              <a:t>Ignorování kulturního kontextu </a:t>
            </a:r>
            <a:r>
              <a:rPr lang="cs-CZ" sz="1600" dirty="0"/>
              <a:t>kdy se provádí neuvážená aplikace domácích přístupů na zahraničním trhu.</a:t>
            </a:r>
          </a:p>
          <a:p>
            <a:pPr lvl="0" algn="just"/>
            <a:r>
              <a:rPr lang="cs-CZ" sz="1600" b="1" dirty="0"/>
              <a:t>Tvrdohlavost</a:t>
            </a:r>
            <a:r>
              <a:rPr lang="cs-CZ" sz="1600" dirty="0"/>
              <a:t> představující držení se jedné možnosti řešení problémů a nevyužití dalších alternativ.</a:t>
            </a:r>
          </a:p>
          <a:p>
            <a:pPr lvl="0" algn="just"/>
            <a:r>
              <a:rPr lang="cs-CZ" sz="1600" b="1" dirty="0"/>
              <a:t>Opomenutí potřeb zákazníků </a:t>
            </a:r>
            <a:r>
              <a:rPr lang="cs-CZ" sz="1600" dirty="0"/>
              <a:t>spočívající v nerespektování jejich přání a projevených potřeb.</a:t>
            </a:r>
          </a:p>
          <a:p>
            <a:pPr lvl="0" algn="just"/>
            <a:r>
              <a:rPr lang="cs-CZ" sz="1600" b="1" dirty="0"/>
              <a:t>Podcenění významu kvality </a:t>
            </a:r>
            <a:r>
              <a:rPr lang="cs-CZ" sz="1600" dirty="0"/>
              <a:t>kdy si dodavatel neuvědomuje význam naplnění očekávání zákazníka.</a:t>
            </a:r>
          </a:p>
          <a:p>
            <a:pPr lvl="0" algn="just"/>
            <a:r>
              <a:rPr lang="cs-CZ" sz="1600" b="1" dirty="0"/>
              <a:t>Formalismus</a:t>
            </a:r>
            <a:r>
              <a:rPr lang="cs-CZ" sz="1600" dirty="0"/>
              <a:t> charakteristický omezenou přemýšlivostí a převládající přizpůsobivosti což znamená v podstatě omezení inovací.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II</a:t>
            </a:r>
            <a:endParaRPr lang="cs-CZ" dirty="0"/>
          </a:p>
        </p:txBody>
      </p:sp>
    </p:spTree>
    <p:extLst>
      <p:ext uri="{BB962C8B-B14F-4D97-AF65-F5344CB8AC3E}">
        <p14:creationId xmlns:p14="http://schemas.microsoft.com/office/powerpoint/2010/main" val="25019962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Netrpělivost</a:t>
            </a:r>
            <a:r>
              <a:rPr lang="cs-CZ" sz="1600" dirty="0"/>
              <a:t> spočívající v zavádění nedomyšlených nápadů, opouštění dobrých myšlenek při prvních neúspěších.</a:t>
            </a:r>
          </a:p>
          <a:p>
            <a:pPr algn="just"/>
            <a:r>
              <a:rPr lang="cs-CZ" sz="1600" b="1" dirty="0"/>
              <a:t>Nedůslednost</a:t>
            </a:r>
            <a:r>
              <a:rPr lang="cs-CZ" sz="1600" dirty="0"/>
              <a:t> způsobená nedostatečnou kontrolou při sledování naplňování rozhodnutí a nezajištěním účinného vyhodnocení vzniklých nedostatků.</a:t>
            </a:r>
          </a:p>
          <a:p>
            <a:pPr lvl="0" algn="just"/>
            <a:r>
              <a:rPr lang="cs-CZ" sz="1600" b="1" dirty="0" smtClean="0"/>
              <a:t>Nerozhodnost</a:t>
            </a:r>
            <a:r>
              <a:rPr lang="cs-CZ" sz="1600" dirty="0" smtClean="0"/>
              <a:t> </a:t>
            </a:r>
            <a:r>
              <a:rPr lang="cs-CZ" sz="1600" dirty="0"/>
              <a:t>projevující se zbytečným váháním, vyčkáváním, zdlouhavá aplikace nových přístupů a obranných opatření.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III</a:t>
            </a:r>
            <a:endParaRPr lang="cs-CZ" dirty="0"/>
          </a:p>
        </p:txBody>
      </p:sp>
    </p:spTree>
    <p:extLst>
      <p:ext uri="{BB962C8B-B14F-4D97-AF65-F5344CB8AC3E}">
        <p14:creationId xmlns:p14="http://schemas.microsoft.com/office/powerpoint/2010/main" val="373602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řízení představuje proces přípravy a realizace rozvojových záměrů dlouhodobější povahy, které mají pro daný subjekt rozhodující význam a jejichž cílem je dosažení stanovených strategických cílů. </a:t>
            </a:r>
          </a:p>
          <a:p>
            <a:pPr algn="just"/>
            <a:r>
              <a:rPr lang="cs-CZ" sz="1600" dirty="0" smtClean="0"/>
              <a:t>Strategické </a:t>
            </a:r>
            <a:r>
              <a:rPr lang="cs-CZ" sz="1600" dirty="0"/>
              <a:t>řízení představuje systémově řízený proces, jehož podstatou je pružná reakce na změny, obrana podniku před nebezpečím hrozeb a využití všech vhodných příležitostí v budoucím, nastupujícím dlouhodobém časovém horizontu</a:t>
            </a:r>
            <a:r>
              <a:rPr lang="cs-CZ" sz="1600" dirty="0" smtClean="0"/>
              <a:t>.</a:t>
            </a:r>
          </a:p>
          <a:p>
            <a:pPr algn="just"/>
            <a:r>
              <a:rPr lang="cs-CZ" sz="1600" dirty="0"/>
              <a:t>Strategické řízení můžeme chápat jako ucelený systém, jehož nosným produktem je adekvátní a úspěšná podniková strategie zajišťující potřebný rozvoj a budoucnost podniku. </a:t>
            </a:r>
            <a:endParaRPr lang="cs-CZ" sz="1600" dirty="0" smtClean="0"/>
          </a:p>
          <a:p>
            <a:pPr algn="just"/>
            <a:r>
              <a:rPr lang="cs-CZ" sz="1600" dirty="0" smtClean="0"/>
              <a:t>Strategické </a:t>
            </a:r>
            <a:r>
              <a:rPr lang="cs-CZ" sz="1600" dirty="0"/>
              <a:t>řízení lze také chápat nejen jako snahu o sladění aktivit podniku se změnami v prostředí, ale i jako prostředek pro usměrnění sociální politiky uvnitř </a:t>
            </a:r>
            <a:r>
              <a:rPr lang="cs-CZ" sz="1600" dirty="0" smtClean="0"/>
              <a:t>podniku</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Vybrané definice strategického řízení</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lgn="just">
              <a:buAutoNum type="arabicPeriod"/>
            </a:pPr>
            <a:r>
              <a:rPr lang="cs-CZ" sz="1600" i="1" dirty="0"/>
              <a:t>Etapa podnikového plánování </a:t>
            </a:r>
            <a:r>
              <a:rPr lang="cs-CZ" sz="1600" dirty="0"/>
              <a:t>(1945 – 1960) – plánování finančních toků a </a:t>
            </a:r>
            <a:r>
              <a:rPr lang="cs-CZ" sz="1600" dirty="0" smtClean="0"/>
              <a:t>výroby.</a:t>
            </a:r>
          </a:p>
          <a:p>
            <a:pPr marL="624078" indent="-514350" algn="just">
              <a:buAutoNum type="arabicPeriod"/>
            </a:pPr>
            <a:endParaRPr lang="cs-CZ" sz="1600" dirty="0"/>
          </a:p>
          <a:p>
            <a:pPr marL="624078" indent="-514350" algn="just">
              <a:buAutoNum type="arabicPeriod"/>
            </a:pPr>
            <a:r>
              <a:rPr lang="cs-CZ" sz="1600" i="1" dirty="0"/>
              <a:t>Etapa dlouhodobého plánování </a:t>
            </a:r>
            <a:r>
              <a:rPr lang="cs-CZ" sz="1600" dirty="0"/>
              <a:t>(1960 – 1973) – efektivnost </a:t>
            </a:r>
            <a:r>
              <a:rPr lang="cs-CZ" sz="1600" dirty="0" smtClean="0"/>
              <a:t>výroby.</a:t>
            </a:r>
          </a:p>
          <a:p>
            <a:pPr marL="624078" indent="-514350" algn="just">
              <a:buAutoNum type="arabicPeriod"/>
            </a:pPr>
            <a:endParaRPr lang="cs-CZ" sz="1600" dirty="0"/>
          </a:p>
          <a:p>
            <a:pPr marL="624078" indent="-514350" algn="just">
              <a:buAutoNum type="arabicPeriod"/>
            </a:pPr>
            <a:r>
              <a:rPr lang="cs-CZ" sz="1600" i="1" dirty="0"/>
              <a:t>Etapa strategického plánování </a:t>
            </a:r>
            <a:r>
              <a:rPr lang="cs-CZ" sz="1600" dirty="0"/>
              <a:t>(1973 – 1980) – analýzy budoucích příležitostí a </a:t>
            </a:r>
            <a:r>
              <a:rPr lang="cs-CZ" sz="1600" dirty="0" smtClean="0"/>
              <a:t>ohrožení.</a:t>
            </a:r>
          </a:p>
          <a:p>
            <a:pPr marL="624078" indent="-514350" algn="just">
              <a:buAutoNum type="arabicPeriod"/>
            </a:pPr>
            <a:endParaRPr lang="cs-CZ" sz="1600" dirty="0"/>
          </a:p>
          <a:p>
            <a:pPr marL="624078" indent="-514350" algn="just">
              <a:buAutoNum type="arabicPeriod"/>
            </a:pPr>
            <a:r>
              <a:rPr lang="cs-CZ" sz="1600" i="1" dirty="0"/>
              <a:t>Etapa strategického managementu </a:t>
            </a:r>
            <a:r>
              <a:rPr lang="cs-CZ" sz="1600" dirty="0"/>
              <a:t>(1980 – 1995) – pružnost </a:t>
            </a:r>
            <a:r>
              <a:rPr lang="cs-CZ" sz="1600" dirty="0" smtClean="0"/>
              <a:t>podniku.</a:t>
            </a:r>
          </a:p>
          <a:p>
            <a:pPr marL="624078" indent="-514350" algn="just">
              <a:buAutoNum type="arabicPeriod"/>
            </a:pPr>
            <a:endParaRPr lang="cs-CZ" sz="1600" dirty="0"/>
          </a:p>
          <a:p>
            <a:pPr marL="624078" indent="-514350" algn="just">
              <a:buAutoNum type="arabicPeriod"/>
            </a:pPr>
            <a:r>
              <a:rPr lang="cs-CZ" sz="1600" i="1" dirty="0"/>
              <a:t>Etapa „nového“ strategického managementu </a:t>
            </a:r>
            <a:r>
              <a:rPr lang="cs-CZ" sz="1600" dirty="0"/>
              <a:t>(1995...) – lidský </a:t>
            </a:r>
            <a:r>
              <a:rPr lang="cs-CZ" sz="1600" dirty="0" smtClean="0"/>
              <a:t>faktor.</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Vývoj zaměření strategického řízení</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Určení dlouhodobého zaměření podniku a přijímání rozhodnutí, která vedou k dosahování podnikových cílů. </a:t>
            </a:r>
          </a:p>
          <a:p>
            <a:pPr algn="just">
              <a:buNone/>
            </a:pPr>
            <a:endParaRPr lang="cs-CZ" sz="1600" dirty="0"/>
          </a:p>
          <a:p>
            <a:pPr algn="just"/>
            <a:r>
              <a:rPr lang="cs-CZ" sz="1600" dirty="0"/>
              <a:t>Plánování, rozmisťování, organizování a řízení potřebných podnikových zdrojů a jejich účelná spotřeba. </a:t>
            </a:r>
          </a:p>
          <a:p>
            <a:pPr algn="just">
              <a:buNone/>
            </a:pPr>
            <a:endParaRPr lang="cs-CZ" sz="1600" dirty="0"/>
          </a:p>
          <a:p>
            <a:pPr algn="just"/>
            <a:r>
              <a:rPr lang="cs-CZ" sz="1600" dirty="0"/>
              <a:t>Účelné řízení vztahů mezi okolím a podnikem v prospěch podniku při nenarušení vzájemné vazby mezi dodavateli, odběrateli a veřejností. </a:t>
            </a:r>
          </a:p>
          <a:p>
            <a:pPr algn="just">
              <a:buNone/>
            </a:pPr>
            <a:endParaRPr lang="cs-CZ" sz="1600" dirty="0"/>
          </a:p>
          <a:p>
            <a:pPr algn="just"/>
            <a:r>
              <a:rPr lang="cs-CZ" sz="1600" dirty="0"/>
              <a:t>Soulad všech součástí organizačního podnikového systému v zájmu dosažení stanovených cílů. </a:t>
            </a:r>
          </a:p>
          <a:p>
            <a:pPr algn="just">
              <a:buNone/>
            </a:pPr>
            <a:endParaRPr lang="cs-CZ" sz="1600" dirty="0"/>
          </a:p>
          <a:p>
            <a:pPr algn="just"/>
            <a:r>
              <a:rPr lang="pl-PL" sz="1600" dirty="0"/>
              <a:t>Postoj podniku k tomu „jak, kdy, kde a komu“ by měl podnik konkurovat a „proč“.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Obsah strategického řízení</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Zaměření na specifické úkoly, které představují pro podnik klíčovou oblast podnikání.</a:t>
            </a:r>
          </a:p>
          <a:p>
            <a:pPr lvl="0" algn="just"/>
            <a:r>
              <a:rPr lang="cs-CZ" sz="1600" dirty="0"/>
              <a:t>Účelnou a pro podnik co nejvýhodnější reakci na změny, rušivé vlivy, rizika a šance, které se mohou vyskytnout.</a:t>
            </a:r>
          </a:p>
          <a:p>
            <a:pPr lvl="0" algn="just"/>
            <a:r>
              <a:rPr lang="cs-CZ" sz="1600" dirty="0"/>
              <a:t>Cestu k nalezení konkurenční výhody ve srovnání s ostatními konkurenty a její co nejdelší udržení.</a:t>
            </a:r>
          </a:p>
          <a:p>
            <a:pPr lvl="0" algn="just"/>
            <a:r>
              <a:rPr lang="cs-CZ" sz="1600" dirty="0"/>
              <a:t>Způsob jak využít relevantní přednosti podniku a využití agresivních iniciativ.</a:t>
            </a:r>
          </a:p>
          <a:p>
            <a:pPr algn="just"/>
            <a:r>
              <a:rPr lang="cs-CZ" sz="1600" dirty="0"/>
              <a:t>Orientaci na vytvoření potřebné podnikové stability jak v podnikání, tak i ve vnitřní sociální oblasti.</a:t>
            </a:r>
            <a:endParaRPr lang="cs-CZ" sz="1600" dirty="0" smtClean="0"/>
          </a:p>
          <a:p>
            <a:pPr algn="just"/>
            <a:r>
              <a:rPr lang="cs-CZ" sz="1600" dirty="0" smtClean="0"/>
              <a:t>Dlouhodobý charakter, vysoké riziko, dynamický a kreativní přístup</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Základní charakteristiky strategického řízení</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Postavení strategického řízení v systému řízení podniku</a:t>
            </a:r>
            <a:endParaRPr lang="cs-CZ" dirty="0"/>
          </a:p>
        </p:txBody>
      </p:sp>
      <p:pic>
        <p:nvPicPr>
          <p:cNvPr id="5" name="Obrázek 4" descr="obr3.jpg"/>
          <p:cNvPicPr/>
          <p:nvPr/>
        </p:nvPicPr>
        <p:blipFill>
          <a:blip r:embed="rId2" cstate="print"/>
          <a:stretch>
            <a:fillRect/>
          </a:stretch>
        </p:blipFill>
        <p:spPr>
          <a:xfrm>
            <a:off x="1619672" y="1063307"/>
            <a:ext cx="5703783" cy="3304996"/>
          </a:xfrm>
          <a:prstGeom prst="rect">
            <a:avLst/>
          </a:prstGeom>
        </p:spPr>
      </p:pic>
    </p:spTree>
    <p:extLst>
      <p:ext uri="{BB962C8B-B14F-4D97-AF65-F5344CB8AC3E}">
        <p14:creationId xmlns:p14="http://schemas.microsoft.com/office/powerpoint/2010/main" val="3001543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Strategické řízení </a:t>
            </a:r>
            <a:r>
              <a:rPr lang="cs-CZ" sz="1600" dirty="0"/>
              <a:t>se realizuje na úrovni vrcholového managementu, má výrazně komplexní působnost zahrnující veškerou činnost podniku a je východiskem všech podnikových plánů a projektů</a:t>
            </a:r>
            <a:r>
              <a:rPr lang="cs-CZ" sz="1600" dirty="0" smtClean="0"/>
              <a:t>. </a:t>
            </a:r>
            <a:r>
              <a:rPr lang="cs-CZ" sz="1600" dirty="0"/>
              <a:t>Strategické řízení se uskutečňuje prostřednictvím tvorby a realizace jednotlivých strategií.</a:t>
            </a:r>
          </a:p>
          <a:p>
            <a:pPr algn="just"/>
            <a:r>
              <a:rPr lang="cs-CZ" sz="1600" b="1" dirty="0"/>
              <a:t>Taktické řízení </a:t>
            </a:r>
            <a:r>
              <a:rPr lang="cs-CZ" sz="1600" dirty="0"/>
              <a:t>má za úkol stanovit a řídit postupy a prostředky vedoucí k nejefektivnější realizaci strategie podniku. Taktické řízení probíhá na střední úrovni managementu, kde dochází ke konkretizaci strategických cílů a prostředků a zahrnuje užší okruh </a:t>
            </a:r>
            <a:r>
              <a:rPr lang="cs-CZ" sz="1600" dirty="0" smtClean="0"/>
              <a:t>činností.</a:t>
            </a:r>
            <a:r>
              <a:rPr lang="cs-CZ" sz="1600" dirty="0"/>
              <a:t> Základní součástí taktického řízení je plánování a výsledkem je podnikatelských </a:t>
            </a:r>
            <a:r>
              <a:rPr lang="cs-CZ" sz="1600" dirty="0" smtClean="0"/>
              <a:t>plán.</a:t>
            </a:r>
          </a:p>
          <a:p>
            <a:pPr algn="just"/>
            <a:r>
              <a:rPr lang="cs-CZ" sz="1600" b="1" dirty="0"/>
              <a:t>Operativní řízení </a:t>
            </a:r>
            <a:r>
              <a:rPr lang="cs-CZ" sz="1600" dirty="0"/>
              <a:t>představuje poslední, nejnižší článek v hierarchii podnikového řízení. Jedná se o velmi konkrétní a detailní řízení v krátkém časovém horizontu, ve čtvrtletích, měsících, dekádách, dnech a hodinách. Nástrojem jsou operativní vnitropodnikové plány a nástroje vnitropodnikového řízení.</a:t>
            </a:r>
            <a:endParaRPr lang="cs-CZ" sz="1600" dirty="0" smtClean="0"/>
          </a:p>
          <a:p>
            <a:pPr marL="0" indent="0" algn="just">
              <a:buNone/>
            </a:pPr>
            <a:endParaRPr lang="cs-CZ" sz="1600" dirty="0" smtClean="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strategického řízení</a:t>
            </a:r>
            <a:endParaRPr lang="cs-CZ" dirty="0"/>
          </a:p>
        </p:txBody>
      </p:sp>
    </p:spTree>
    <p:extLst>
      <p:ext uri="{BB962C8B-B14F-4D97-AF65-F5344CB8AC3E}">
        <p14:creationId xmlns:p14="http://schemas.microsoft.com/office/powerpoint/2010/main" val="2777835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2674</TotalTime>
  <Words>3186</Words>
  <Application>Microsoft Office PowerPoint</Application>
  <PresentationFormat>Předvádění na obrazovce (16:9)</PresentationFormat>
  <Paragraphs>238</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Enriqueta</vt:lpstr>
      <vt:lpstr>Times New Roman</vt:lpstr>
      <vt:lpstr>SLU</vt:lpstr>
      <vt:lpstr>Úvod do strategického managementu</vt:lpstr>
      <vt:lpstr>Základní informace k předmětu</vt:lpstr>
      <vt:lpstr>Pojetí strategického řízení</vt:lpstr>
      <vt:lpstr>Vybrané definice strategického řízení</vt:lpstr>
      <vt:lpstr>Vývoj zaměření strategického řízení</vt:lpstr>
      <vt:lpstr>Obsah strategického řízení</vt:lpstr>
      <vt:lpstr>Základní charakteristiky strategického řízení</vt:lpstr>
      <vt:lpstr>Postavení strategického řízení v systému řízení podniku</vt:lpstr>
      <vt:lpstr>Postavení strategického řízení</vt:lpstr>
      <vt:lpstr>Vlastnosti, specifika strategického řízení</vt:lpstr>
      <vt:lpstr>Význam a výhody strategického řízení</vt:lpstr>
      <vt:lpstr>Podstata strategického rozhodování</vt:lpstr>
      <vt:lpstr>Rozdíly mezi strategickým a operativním rozhodováním</vt:lpstr>
      <vt:lpstr>Postup strategického rozhodování</vt:lpstr>
      <vt:lpstr>Chápání strategického procesu rozhodování</vt:lpstr>
      <vt:lpstr>Charakteristiky strategického rozhodování</vt:lpstr>
      <vt:lpstr>Vlastnosti strategického rozhodování I</vt:lpstr>
      <vt:lpstr>Vlastnosti strategického rozhodování II</vt:lpstr>
      <vt:lpstr>Metody a techniky strategického rozhodování</vt:lpstr>
      <vt:lpstr>Metody a techniky strategického rozhodování</vt:lpstr>
      <vt:lpstr>Myšlenkové mapy</vt:lpstr>
      <vt:lpstr>Strategické myšlení</vt:lpstr>
      <vt:lpstr>Potřeba a význam strategického myšlení</vt:lpstr>
      <vt:lpstr>Přínosy strategického myšlení</vt:lpstr>
      <vt:lpstr>Principy strategického myšlení</vt:lpstr>
      <vt:lpstr>Charakteristika jednotlivých principů strategického myšlení I</vt:lpstr>
      <vt:lpstr>Charakteristika jednotlivých principů strategického myšlení II</vt:lpstr>
      <vt:lpstr>Liedtkův model elementů strategického myšlení</vt:lpstr>
      <vt:lpstr>Prvky Liedtkova modelu strategického myšlení</vt:lpstr>
      <vt:lpstr>Překážky strategického myšlení I</vt:lpstr>
      <vt:lpstr>Překážky strategického myšlení II</vt:lpstr>
      <vt:lpstr>Překážky strategického myšlení III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98</cp:revision>
  <dcterms:created xsi:type="dcterms:W3CDTF">2016-07-06T15:42:34Z</dcterms:created>
  <dcterms:modified xsi:type="dcterms:W3CDTF">2020-09-28T08:49:20Z</dcterms:modified>
</cp:coreProperties>
</file>