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9" r:id="rId3"/>
    <p:sldId id="300" r:id="rId4"/>
    <p:sldId id="301" r:id="rId5"/>
    <p:sldId id="312" r:id="rId6"/>
    <p:sldId id="313" r:id="rId7"/>
    <p:sldId id="314" r:id="rId8"/>
    <p:sldId id="315" r:id="rId9"/>
    <p:sldId id="316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Chápání strategického managementu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procesu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Vize pomáhají popsat cíl organizace. Vyjadřuje co by podnik chtěl dosáhnout a jakým způsobem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Vize </a:t>
            </a:r>
            <a:r>
              <a:rPr lang="cs-CZ" sz="1600" dirty="0"/>
              <a:t>podniku představuje model budoucího vývoje a stavu podniku v konkrétně časově vymezeném </a:t>
            </a:r>
            <a:r>
              <a:rPr lang="cs-CZ" sz="1600" dirty="0" smtClean="0"/>
              <a:t>období.</a:t>
            </a:r>
          </a:p>
          <a:p>
            <a:pPr algn="just"/>
            <a:r>
              <a:rPr lang="cs-CZ" sz="1600" dirty="0"/>
              <a:t>Vize se stává dlouhodobou, přitažlivou, smysluplnou a motivující představou usilující o dosažení pozitivní podnikové budoucnosti</a:t>
            </a:r>
          </a:p>
          <a:p>
            <a:pPr algn="just"/>
            <a:r>
              <a:rPr lang="cs-CZ" sz="1600" dirty="0" smtClean="0"/>
              <a:t>Často </a:t>
            </a:r>
            <a:r>
              <a:rPr lang="cs-CZ" sz="1600" dirty="0"/>
              <a:t>také zahrnují hodnoty organizace.</a:t>
            </a:r>
          </a:p>
          <a:p>
            <a:pPr algn="just"/>
            <a:r>
              <a:rPr lang="cs-CZ" sz="1600" dirty="0" smtClean="0"/>
              <a:t>Měly </a:t>
            </a:r>
            <a:r>
              <a:rPr lang="cs-CZ" sz="1600" dirty="0"/>
              <a:t>by být inspirací pro chování zaměstnanců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Lze konstatovat, že se jedná o souhrn myšlenek, které předbíhají svou dobu se silným motivačním účinkem. V důsledku tohoto faktu můžeme konstatovat, že se jedná o smysluplný a přitažlivý obraz budoucnosti, ve které vize vytyčuje základní směr vývoje podniku. </a:t>
            </a:r>
            <a:endParaRPr lang="cs-CZ" sz="1600" dirty="0" smtClean="0"/>
          </a:p>
          <a:p>
            <a:pPr algn="just"/>
            <a:r>
              <a:rPr lang="cs-CZ" sz="1600" b="1" dirty="0" smtClean="0"/>
              <a:t>Úkolem </a:t>
            </a:r>
            <a:r>
              <a:rPr lang="cs-CZ" sz="1600" b="1" dirty="0"/>
              <a:t>vize</a:t>
            </a:r>
            <a:r>
              <a:rPr lang="cs-CZ" sz="16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600" b="1" dirty="0"/>
              <a:t>impulsem, který ovlivní vývoj podniku.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09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Vize je určena a slouží především vlastním pracovníkům podniku. Proto je výrazným vymezením základního směřování podniku v budoucnosti v podobě písemného dokumentu tvořeného inspirujícími slovy. </a:t>
            </a:r>
            <a:endParaRPr lang="cs-CZ" sz="1600" dirty="0" smtClean="0"/>
          </a:p>
          <a:p>
            <a:pPr algn="just"/>
            <a:r>
              <a:rPr lang="cs-CZ" sz="1600" dirty="0" smtClean="0"/>
              <a:t>Vize evokuje </a:t>
            </a:r>
            <a:r>
              <a:rPr lang="cs-CZ" sz="1600" dirty="0"/>
              <a:t>nadšení pro cílený vývojový směr podniku a potvrzuje i podporu a zájem vedení na dosažení konečných cílů, které vymezuje. Proto se musí její slovní vyjádření vyhnout frázovitosti, všednosti velké záplavě nic neříkajících slov</a:t>
            </a:r>
            <a:r>
              <a:rPr lang="cs-CZ" sz="1600" dirty="0" smtClean="0"/>
              <a:t>.</a:t>
            </a:r>
            <a:endParaRPr lang="cs-CZ" sz="1600" b="1" dirty="0"/>
          </a:p>
          <a:p>
            <a:pPr algn="just"/>
            <a:r>
              <a:rPr lang="cs-CZ" sz="1600" b="1" dirty="0" smtClean="0"/>
              <a:t>Tvorba </a:t>
            </a:r>
            <a:r>
              <a:rPr lang="cs-CZ" sz="1600" b="1" dirty="0"/>
              <a:t>vize je týmovou záležitostí</a:t>
            </a:r>
            <a:r>
              <a:rPr lang="cs-CZ" sz="1600" dirty="0"/>
              <a:t>, i když první návrhy jsou vždy tvorbou jednotlivce. Při této tvorbě je na místě využití jak racionálního analytického myšlení, tak snění. </a:t>
            </a:r>
            <a:endParaRPr lang="cs-CZ" sz="1600" dirty="0" smtClean="0"/>
          </a:p>
          <a:p>
            <a:pPr algn="just"/>
            <a:r>
              <a:rPr lang="cs-CZ" sz="1600" dirty="0" smtClean="0"/>
              <a:t>Při </a:t>
            </a:r>
            <a:r>
              <a:rPr lang="cs-CZ" sz="1600" dirty="0"/>
              <a:t>té příležitosti je důležité si uvědomit, že musíme velmi pečlivě při </a:t>
            </a:r>
            <a:r>
              <a:rPr lang="cs-CZ" sz="1600" b="1" dirty="0"/>
              <a:t>prosazování vize</a:t>
            </a:r>
            <a:r>
              <a:rPr lang="cs-CZ" sz="1600" dirty="0"/>
              <a:t> využívat vhodných forem </a:t>
            </a:r>
            <a:r>
              <a:rPr lang="cs-CZ" sz="1600" b="1" dirty="0"/>
              <a:t>komunikace</a:t>
            </a:r>
            <a:r>
              <a:rPr lang="cs-CZ" sz="1600" dirty="0"/>
              <a:t> prostřednictvím četných distribučních kanálů a různých forem.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Pojetí 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93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snadno představitelná a uskutečnitelná;</a:t>
            </a:r>
          </a:p>
          <a:p>
            <a:pPr lvl="0" algn="just"/>
            <a:r>
              <a:rPr lang="cs-CZ" sz="1600" dirty="0"/>
              <a:t>adresně přitažlivá pro rozhodující zájmové skupiny v podniku;</a:t>
            </a:r>
          </a:p>
          <a:p>
            <a:pPr lvl="0" algn="just"/>
            <a:r>
              <a:rPr lang="cs-CZ" sz="1600" dirty="0"/>
              <a:t>jasně zaměřená k dosažení cíle čímž je usnadněno zaměření základních rozhodujících procesů;</a:t>
            </a:r>
          </a:p>
          <a:p>
            <a:pPr lvl="0" algn="just"/>
            <a:r>
              <a:rPr lang="cs-CZ" sz="1600" dirty="0"/>
              <a:t>flexibilní, jež umožní reagovat pružně na měnící se podmínky okolí i vhodnou iniciativu jedinců;</a:t>
            </a:r>
          </a:p>
          <a:p>
            <a:pPr lvl="0" algn="just"/>
            <a:r>
              <a:rPr lang="cs-CZ" sz="1600" dirty="0"/>
              <a:t>srozumitelná a snadno sdělitelná a přístupně vysvětlitelná;</a:t>
            </a:r>
          </a:p>
          <a:p>
            <a:pPr lvl="0" algn="just"/>
            <a:r>
              <a:rPr lang="cs-CZ" sz="1600" dirty="0"/>
              <a:t>dostatečně široká, aby byla při implementaci strategie pružná, ale zase nikoliv tak široká, aby se vytratila koncentrace na hlavní cíle;</a:t>
            </a:r>
          </a:p>
          <a:p>
            <a:pPr lvl="0" algn="just"/>
            <a:r>
              <a:rPr lang="cs-CZ" sz="1600" dirty="0"/>
              <a:t>je spojnicí různých dílčích cílů i priorit a vytváří v podniku uznávaný dominantní cíl;</a:t>
            </a:r>
          </a:p>
          <a:p>
            <a:pPr algn="just"/>
            <a:r>
              <a:rPr lang="cs-CZ" sz="1600" dirty="0"/>
              <a:t>současně může vize připomínat chyby, kterých se podnik dopustil v minulosti a tak je i upozorněním na omyly a nedostatky.</a:t>
            </a:r>
            <a:r>
              <a:rPr lang="cs-CZ" sz="1600" b="1" dirty="0" smtClean="0"/>
              <a:t>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Požadavky na vizi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30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AutoNum type="arabicPeriod"/>
            </a:pPr>
            <a:r>
              <a:rPr lang="cs-CZ" sz="1600" dirty="0"/>
              <a:t>Vytvoření představy o své </a:t>
            </a:r>
            <a:r>
              <a:rPr lang="cs-CZ" sz="1600" dirty="0" smtClean="0"/>
              <a:t>budoucnosti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Popsat jakých cílů by chtěl podnik v nejbližších asi 5 letech </a:t>
            </a:r>
            <a:r>
              <a:rPr lang="cs-CZ" sz="1600" dirty="0" smtClean="0"/>
              <a:t>dosáhnout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Brainstorming s klíčovými zaměstnanci podniku (získat jejich představu</a:t>
            </a:r>
            <a:r>
              <a:rPr lang="cs-CZ" sz="1600" dirty="0" smtClean="0"/>
              <a:t>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Identifikace hlavní, centrální myšlenky (jak a v čem budu lepší než konkurence</a:t>
            </a:r>
            <a:r>
              <a:rPr lang="cs-CZ" sz="1600" dirty="0" smtClean="0"/>
              <a:t>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Způsob měření dosažených výsledků (seznam měřitelných faktorů</a:t>
            </a:r>
            <a:r>
              <a:rPr lang="cs-CZ" sz="1600" dirty="0" smtClean="0"/>
              <a:t>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Popis hodnot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Postup tvorby 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38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Mise specifikuje podnikatelské aktivity, ve kterých chce podnik působit a se kterými chce konkurovat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600" dirty="0"/>
              <a:t>Je více konkrétnější než vize.</a:t>
            </a:r>
          </a:p>
          <a:p>
            <a:pPr algn="just"/>
            <a:r>
              <a:rPr lang="cs-CZ" sz="1600" dirty="0"/>
              <a:t>Mise odůvodňuje a vysvětluje existenci podniku.</a:t>
            </a:r>
          </a:p>
          <a:p>
            <a:pPr algn="just"/>
            <a:r>
              <a:rPr lang="cs-CZ" sz="1600" dirty="0"/>
              <a:t>Mise dává odpověď na otázku: „Jakou přidanou hodnotu může náš podnik nabídnout trhu nebo lidstvu</a:t>
            </a:r>
            <a:r>
              <a:rPr lang="cs-CZ" sz="1600" dirty="0" smtClean="0"/>
              <a:t>?“</a:t>
            </a:r>
          </a:p>
          <a:p>
            <a:pPr algn="just"/>
            <a:r>
              <a:rPr lang="cs-CZ" sz="1600" dirty="0"/>
              <a:t>Poslání (mise) podniku zdůvodňuje oprávněnost existence podniku a vyjadřuje přání vedení podniku, jak by měl být podnik chápán a přijímán veřejností. </a:t>
            </a:r>
            <a:endParaRPr lang="cs-CZ" sz="16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Mise - poslání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57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V důsledku toho vyplývá, že poslání podniku přímo definuje </a:t>
            </a:r>
            <a:r>
              <a:rPr lang="cs-CZ" sz="1600" b="1" dirty="0"/>
              <a:t>směry podnikatelských aktivit, </a:t>
            </a:r>
            <a:r>
              <a:rPr lang="cs-CZ" sz="1600" dirty="0"/>
              <a:t>stanovuje zásady </a:t>
            </a:r>
            <a:r>
              <a:rPr lang="cs-CZ" sz="1600" b="1" dirty="0"/>
              <a:t>podnikové kultury</a:t>
            </a:r>
            <a:r>
              <a:rPr lang="cs-CZ" sz="1600" dirty="0"/>
              <a:t> spolu s vhodnými </a:t>
            </a:r>
            <a:r>
              <a:rPr lang="cs-CZ" sz="1600" b="1" dirty="0"/>
              <a:t>vazbami na zaměstnance a </a:t>
            </a:r>
            <a:r>
              <a:rPr lang="cs-CZ" sz="1600" dirty="0"/>
              <a:t>vytváří </a:t>
            </a:r>
            <a:r>
              <a:rPr lang="cs-CZ" sz="1600" b="1" dirty="0"/>
              <a:t>vztah k zákazníkovi i konkurenci. </a:t>
            </a:r>
            <a:r>
              <a:rPr lang="cs-CZ" sz="1600" dirty="0"/>
              <a:t>Proto dobře vytvořené poslání podniku by mělo obsahovat:</a:t>
            </a:r>
            <a:endParaRPr lang="cs-CZ" sz="1600" dirty="0" smtClean="0"/>
          </a:p>
          <a:p>
            <a:pPr algn="just"/>
            <a:r>
              <a:rPr lang="cs-CZ" sz="1600" dirty="0" smtClean="0"/>
              <a:t>Cíl podniku.</a:t>
            </a:r>
          </a:p>
          <a:p>
            <a:pPr algn="just"/>
            <a:r>
              <a:rPr lang="cs-CZ" sz="1600" dirty="0" smtClean="0"/>
              <a:t>Zdůvodnění </a:t>
            </a:r>
            <a:r>
              <a:rPr lang="cs-CZ" sz="1600" dirty="0"/>
              <a:t>existence podniku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best</a:t>
            </a:r>
            <a:r>
              <a:rPr lang="cs-CZ" sz="1600" i="1" dirty="0"/>
              <a:t> </a:t>
            </a:r>
            <a:r>
              <a:rPr lang="cs-CZ" sz="1600" i="1" dirty="0" err="1"/>
              <a:t>employer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people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community</a:t>
            </a:r>
            <a:r>
              <a:rPr lang="cs-CZ" sz="1600" i="1" dirty="0"/>
              <a:t> </a:t>
            </a:r>
            <a:r>
              <a:rPr lang="cs-CZ" sz="1600" i="1" dirty="0" err="1"/>
              <a:t>around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</a:t>
            </a:r>
            <a:r>
              <a:rPr lang="cs-CZ" sz="1600" i="1" dirty="0"/>
              <a:t> and </a:t>
            </a:r>
            <a:r>
              <a:rPr lang="cs-CZ" sz="1600" i="1" dirty="0" err="1"/>
              <a:t>deliver</a:t>
            </a:r>
            <a:r>
              <a:rPr lang="cs-CZ" sz="1600" i="1" dirty="0"/>
              <a:t> </a:t>
            </a:r>
            <a:r>
              <a:rPr lang="cs-CZ" sz="1600" i="1" dirty="0" err="1"/>
              <a:t>operational</a:t>
            </a:r>
            <a:r>
              <a:rPr lang="cs-CZ" sz="1600" i="1" dirty="0"/>
              <a:t> excellence to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customers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restaurants</a:t>
            </a:r>
            <a:r>
              <a:rPr lang="cs-CZ" sz="1600" i="1" dirty="0"/>
              <a:t> (</a:t>
            </a:r>
            <a:r>
              <a:rPr lang="cs-CZ" sz="1600" i="1" dirty="0" err="1"/>
              <a:t>McDonald´s</a:t>
            </a:r>
            <a:r>
              <a:rPr lang="cs-CZ" sz="1600" i="1" dirty="0" smtClean="0"/>
              <a:t>)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 smtClean="0"/>
              <a:t>Étos </a:t>
            </a:r>
            <a:r>
              <a:rPr lang="cs-CZ" sz="1600" dirty="0"/>
              <a:t>podniku: kultura, základní hodnoty, </a:t>
            </a:r>
            <a:r>
              <a:rPr lang="cs-CZ" sz="1600" dirty="0" smtClean="0"/>
              <a:t>ambice.</a:t>
            </a:r>
          </a:p>
          <a:p>
            <a:pPr algn="just"/>
            <a:r>
              <a:rPr lang="cs-CZ" sz="1600" dirty="0" smtClean="0"/>
              <a:t>Čím </a:t>
            </a:r>
            <a:r>
              <a:rPr lang="cs-CZ" sz="1600" dirty="0"/>
              <a:t>se odlišujeme od konkurence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America´s</a:t>
            </a:r>
            <a:r>
              <a:rPr lang="cs-CZ" sz="1600" i="1" dirty="0"/>
              <a:t> Best </a:t>
            </a:r>
            <a:r>
              <a:rPr lang="cs-CZ" sz="1600" i="1" dirty="0" err="1"/>
              <a:t>Quick-Service</a:t>
            </a:r>
            <a:r>
              <a:rPr lang="cs-CZ" sz="1600" i="1" dirty="0"/>
              <a:t> Restaurant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 smtClean="0"/>
              <a:t>Konkurenční </a:t>
            </a:r>
            <a:r>
              <a:rPr lang="cs-CZ" sz="1600" dirty="0"/>
              <a:t>výhoda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world´s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mobile </a:t>
            </a:r>
            <a:r>
              <a:rPr lang="cs-CZ" sz="1600" i="1" dirty="0" err="1"/>
              <a:t>apps</a:t>
            </a:r>
            <a:r>
              <a:rPr lang="cs-CZ" sz="1600" i="1" dirty="0"/>
              <a:t> developer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 smtClean="0"/>
              <a:t>Identifikace </a:t>
            </a:r>
            <a:r>
              <a:rPr lang="cs-CZ" sz="1600" dirty="0"/>
              <a:t>trhu a zákazníků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</a:t>
            </a:r>
            <a:r>
              <a:rPr lang="cs-CZ" sz="1600" i="1" dirty="0" err="1"/>
              <a:t>oncology</a:t>
            </a:r>
            <a:r>
              <a:rPr lang="cs-CZ" sz="1600" i="1" dirty="0"/>
              <a:t> </a:t>
            </a:r>
            <a:r>
              <a:rPr lang="cs-CZ" sz="1600" i="1" dirty="0" err="1"/>
              <a:t>practice</a:t>
            </a:r>
            <a:r>
              <a:rPr lang="cs-CZ" sz="1600" i="1" dirty="0"/>
              <a:t> in St. Louis</a:t>
            </a:r>
            <a:r>
              <a:rPr lang="cs-CZ" sz="1600" dirty="0" smtClean="0"/>
              <a:t>).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Co by měla obsahovat 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5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Informativní </a:t>
            </a:r>
            <a:endParaRPr lang="cs-CZ" sz="1600" dirty="0" smtClean="0"/>
          </a:p>
          <a:p>
            <a:pPr algn="just"/>
            <a:r>
              <a:rPr lang="cs-CZ" sz="1600" dirty="0" smtClean="0"/>
              <a:t>Jednoduchá</a:t>
            </a:r>
          </a:p>
          <a:p>
            <a:pPr algn="just"/>
            <a:r>
              <a:rPr lang="cs-CZ" sz="1600" dirty="0" smtClean="0"/>
              <a:t>Zapamatovatelná</a:t>
            </a:r>
          </a:p>
          <a:p>
            <a:pPr algn="just"/>
            <a:r>
              <a:rPr lang="cs-CZ" sz="1600" dirty="0" smtClean="0"/>
              <a:t>Dosažitelná</a:t>
            </a:r>
          </a:p>
          <a:p>
            <a:pPr algn="just"/>
            <a:r>
              <a:rPr lang="cs-CZ" sz="1600" dirty="0" smtClean="0"/>
              <a:t>Získávající zaměstnance</a:t>
            </a:r>
          </a:p>
          <a:p>
            <a:pPr lvl="0" algn="just"/>
            <a:r>
              <a:rPr lang="cs-CZ" sz="1600" dirty="0" smtClean="0"/>
              <a:t>Tržně orientovaná</a:t>
            </a:r>
            <a:endParaRPr lang="cs-CZ" sz="1600" dirty="0"/>
          </a:p>
          <a:p>
            <a:pPr lvl="0" algn="just"/>
            <a:r>
              <a:rPr lang="cs-CZ" sz="1600" dirty="0" smtClean="0"/>
              <a:t>Realizovatelná</a:t>
            </a:r>
            <a:endParaRPr lang="cs-CZ" sz="1600" dirty="0"/>
          </a:p>
          <a:p>
            <a:pPr lvl="0" algn="just"/>
            <a:r>
              <a:rPr lang="cs-CZ" sz="1600" dirty="0"/>
              <a:t>M</a:t>
            </a:r>
            <a:r>
              <a:rPr lang="cs-CZ" sz="1600" dirty="0" smtClean="0"/>
              <a:t>ít </a:t>
            </a:r>
            <a:r>
              <a:rPr lang="cs-CZ" sz="1600" dirty="0"/>
              <a:t>motivační </a:t>
            </a:r>
            <a:r>
              <a:rPr lang="cs-CZ" sz="1600" dirty="0" smtClean="0"/>
              <a:t>dopad</a:t>
            </a:r>
            <a:endParaRPr lang="cs-CZ" sz="1600" dirty="0"/>
          </a:p>
          <a:p>
            <a:pPr lvl="0" algn="just"/>
            <a:r>
              <a:rPr lang="cs-CZ" sz="1600" dirty="0"/>
              <a:t>B</a:t>
            </a:r>
            <a:r>
              <a:rPr lang="cs-CZ" sz="1600" dirty="0" smtClean="0"/>
              <a:t>ýt specifická, </a:t>
            </a:r>
            <a:r>
              <a:rPr lang="cs-CZ" sz="1600" dirty="0"/>
              <a:t>originální, </a:t>
            </a:r>
            <a:r>
              <a:rPr lang="cs-CZ" sz="1600" dirty="0" smtClean="0"/>
              <a:t>přitažlivá</a:t>
            </a:r>
            <a:endParaRPr lang="cs-CZ" sz="1600" dirty="0"/>
          </a:p>
          <a:p>
            <a:pPr algn="just"/>
            <a:r>
              <a:rPr lang="cs-CZ" sz="1600" dirty="0" smtClean="0"/>
              <a:t>Nabízet </a:t>
            </a:r>
            <a:r>
              <a:rPr lang="cs-CZ" sz="1600" dirty="0"/>
              <a:t>nejen výrobek, ale i služby spojené s jeho servisem a případně i s ekologickou likvidací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Základní pravidla pro tvorbu 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85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Hodnoty podniku představují skutečnosti, které podnik vyznává, dodržuje, považuje je za významné a řídí se </a:t>
            </a:r>
            <a:r>
              <a:rPr lang="cs-CZ" sz="1600" dirty="0" smtClean="0"/>
              <a:t>jimi.</a:t>
            </a:r>
          </a:p>
          <a:p>
            <a:r>
              <a:rPr lang="cs-CZ" sz="1600" dirty="0"/>
              <a:t>Hodnoty podniku jsou zásady, které organizace přijala za vlastní. </a:t>
            </a:r>
            <a:r>
              <a:rPr lang="cs-CZ" sz="1600" dirty="0" smtClean="0"/>
              <a:t>Tvoří </a:t>
            </a:r>
            <a:r>
              <a:rPr lang="cs-CZ" sz="1600" dirty="0"/>
              <a:t>mantinely její činnosti a pomáhají při rozhodování v nerozhodných situacích</a:t>
            </a:r>
          </a:p>
          <a:p>
            <a:pPr algn="just"/>
            <a:r>
              <a:rPr lang="cs-CZ" sz="1600" dirty="0" smtClean="0"/>
              <a:t>Tím </a:t>
            </a:r>
            <a:r>
              <a:rPr lang="cs-CZ" sz="1600" dirty="0"/>
              <a:t>se vytváří dobré </a:t>
            </a:r>
            <a:r>
              <a:rPr lang="cs-CZ" sz="1600" b="1" dirty="0"/>
              <a:t>image</a:t>
            </a:r>
            <a:r>
              <a:rPr lang="cs-CZ" sz="1600" dirty="0"/>
              <a:t> podniku, které vždy přitahuje zákazníky i dodavatele a je oceňováno veřejností. Stanovené podnikové hodnoty, aby mohly úspěšně plnit svou úlohu, musí se stát </a:t>
            </a:r>
            <a:r>
              <a:rPr lang="cs-CZ" sz="1600" b="1" dirty="0"/>
              <a:t>sdílenými, společnými hodnotami</a:t>
            </a:r>
            <a:r>
              <a:rPr lang="cs-CZ" sz="1600" dirty="0"/>
              <a:t>, které mají řadu úkolů:</a:t>
            </a:r>
          </a:p>
          <a:p>
            <a:pPr lvl="1" algn="just"/>
            <a:r>
              <a:rPr lang="cs-CZ" sz="1600" dirty="0"/>
              <a:t>jsou návodem pro rozhodování a aktivity manažerů;</a:t>
            </a:r>
          </a:p>
          <a:p>
            <a:pPr lvl="1" algn="just"/>
            <a:r>
              <a:rPr lang="cs-CZ" sz="1600" dirty="0"/>
              <a:t>ovlivňují způsoby chování i komunikaci zaměstnanců;</a:t>
            </a:r>
          </a:p>
          <a:p>
            <a:pPr lvl="1" algn="just"/>
            <a:r>
              <a:rPr lang="cs-CZ" sz="1600" dirty="0"/>
              <a:t>mají vliv na charakter aktivit podniku na trhu a jeho vztahy ke konkurenci, zákazníkům i dodavatelům;</a:t>
            </a:r>
          </a:p>
          <a:p>
            <a:pPr lvl="1" algn="just"/>
            <a:r>
              <a:rPr lang="cs-CZ" sz="1600" dirty="0"/>
              <a:t>uplatňují se při formulování týmového ducha podniku;</a:t>
            </a:r>
          </a:p>
          <a:p>
            <a:pPr lvl="1" algn="just"/>
            <a:r>
              <a:rPr lang="cs-CZ" sz="1600" dirty="0"/>
              <a:t>pomáhají účinně formulovat podnikovou kulturu.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Hodnoty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80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154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Podnikové hodnoty podniku </a:t>
            </a:r>
            <a:r>
              <a:rPr lang="cs-CZ" sz="1400" dirty="0" err="1"/>
              <a:t>Wicona</a:t>
            </a:r>
            <a:r>
              <a:rPr lang="cs-CZ" sz="1400" dirty="0"/>
              <a:t> Česká republika:</a:t>
            </a:r>
          </a:p>
          <a:p>
            <a:pPr lvl="1" algn="just"/>
            <a:r>
              <a:rPr lang="cs-CZ" sz="1400" dirty="0" smtClean="0"/>
              <a:t>ODVAHA: Vytvářet </a:t>
            </a:r>
            <a:r>
              <a:rPr lang="cs-CZ" sz="1400" dirty="0"/>
              <a:t>si pro sebe výzvy a akceptovat vypočitatelná rizika, i když je výsledek v nedohlednu. Jednat na vlastní odpovědnost. Rozhodovat se. Nezůstat stát. Něčím chtít pohnout.</a:t>
            </a:r>
          </a:p>
          <a:p>
            <a:pPr lvl="1" algn="just"/>
            <a:r>
              <a:rPr lang="cs-CZ" sz="1400" dirty="0" smtClean="0"/>
              <a:t>RESPEKT: Upřímné </a:t>
            </a:r>
            <a:r>
              <a:rPr lang="cs-CZ" sz="1400" dirty="0"/>
              <a:t>jednání a respekt k individuální hodnotě každého jednotlivce, k hodnotě země a jejích zdrojů. Ať děláme cokoliv, děláme to s integritou. Porušení integrity nebo základních pravidel respektu se netoleruje, tj. vždy je třeba jednat s respektem vůči partnerovi nebo organizaci.</a:t>
            </a:r>
          </a:p>
          <a:p>
            <a:pPr lvl="1" algn="just"/>
            <a:r>
              <a:rPr lang="cs-CZ" sz="1400" dirty="0" smtClean="0"/>
              <a:t>SPOLUPRÁCE: Spolupracovat </a:t>
            </a:r>
            <a:r>
              <a:rPr lang="cs-CZ" sz="1400" dirty="0"/>
              <a:t>s ostatními a nikoho </a:t>
            </a:r>
            <a:r>
              <a:rPr lang="cs-CZ" sz="1400" dirty="0" smtClean="0"/>
              <a:t>nevylučovat. Partnerské </a:t>
            </a:r>
            <a:r>
              <a:rPr lang="cs-CZ" sz="1400" dirty="0"/>
              <a:t>myšlení a týmově orientované </a:t>
            </a:r>
            <a:r>
              <a:rPr lang="cs-CZ" sz="1400" dirty="0" smtClean="0"/>
              <a:t>jednání. Výměna </a:t>
            </a:r>
            <a:r>
              <a:rPr lang="cs-CZ" sz="1400" dirty="0"/>
              <a:t>informací a zkušeností k oboustrannému </a:t>
            </a:r>
            <a:r>
              <a:rPr lang="cs-CZ" sz="1400" dirty="0" smtClean="0"/>
              <a:t>užitku. Snaha </a:t>
            </a:r>
            <a:r>
              <a:rPr lang="cs-CZ" sz="1400" dirty="0"/>
              <a:t>o oboustranně výhodné situace typu „</a:t>
            </a:r>
            <a:r>
              <a:rPr lang="cs-CZ" sz="1400" dirty="0" err="1"/>
              <a:t>win-win</a:t>
            </a:r>
            <a:r>
              <a:rPr lang="cs-CZ" sz="1400" dirty="0"/>
              <a:t>“, tj. interní spolupráce a externí kooperace.</a:t>
            </a:r>
          </a:p>
          <a:p>
            <a:pPr lvl="1" algn="just"/>
            <a:r>
              <a:rPr lang="cs-CZ" sz="1400" dirty="0" smtClean="0"/>
              <a:t>ROZHODNOST: Stanovit </a:t>
            </a:r>
            <a:r>
              <a:rPr lang="cs-CZ" sz="1400" dirty="0"/>
              <a:t>si cíl a držet se ho, tj. jednat rozhodně - to zvyšuje sebejistotu a přináší úspěch rozhodovat se odpovědně (ve spojení se čtyřmi ostatními zásadami).</a:t>
            </a:r>
          </a:p>
          <a:p>
            <a:pPr lvl="1" algn="just"/>
            <a:r>
              <a:rPr lang="cs-CZ" sz="1400" dirty="0" smtClean="0"/>
              <a:t>PROZÍRAVOST: Dívat </a:t>
            </a:r>
            <a:r>
              <a:rPr lang="cs-CZ" sz="1400" dirty="0"/>
              <a:t>se dále než za další roh a dlouhodobě rozeznávat </a:t>
            </a:r>
            <a:r>
              <a:rPr lang="cs-CZ" sz="1400" dirty="0" smtClean="0"/>
              <a:t>šance. Kontinuálně </a:t>
            </a:r>
            <a:r>
              <a:rPr lang="cs-CZ" sz="1400" dirty="0"/>
              <a:t>sledovat </a:t>
            </a:r>
            <a:r>
              <a:rPr lang="cs-CZ" sz="1400" dirty="0" smtClean="0"/>
              <a:t>cíle. Myslet dlouhodobě. Pracovat </a:t>
            </a:r>
            <a:r>
              <a:rPr lang="cs-CZ" sz="1400" dirty="0"/>
              <a:t>kontinuálně, tj. poučit se i z "prohraných bitev" a s odvahou a rozhodností setrvale pokračovat v práci zaměřené na </a:t>
            </a:r>
            <a:r>
              <a:rPr lang="cs-CZ" sz="1400" dirty="0" smtClean="0"/>
              <a:t>cíl.</a:t>
            </a:r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Příklad hodnot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83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 popisují, kam se má podnik dostat, tak aby byl zajištěn požadovaný budoucí stav, který má podniku zabezpečit zdravý růst a prosperitu. </a:t>
            </a:r>
            <a:endParaRPr lang="cs-CZ" sz="1600" dirty="0" smtClean="0"/>
          </a:p>
          <a:p>
            <a:pPr algn="just"/>
            <a:r>
              <a:rPr lang="cs-CZ" sz="1600" dirty="0" smtClean="0"/>
              <a:t>Cíle </a:t>
            </a:r>
            <a:r>
              <a:rPr lang="cs-CZ" sz="1600" dirty="0"/>
              <a:t>představují úkoly, které musí podnik splnit ve vymezeném čase, aby dosáhla požadovaného stavu. </a:t>
            </a:r>
            <a:endParaRPr lang="cs-CZ" sz="1600" dirty="0" smtClean="0"/>
          </a:p>
          <a:p>
            <a:pPr algn="just"/>
            <a:r>
              <a:rPr lang="cs-CZ" sz="1600" dirty="0" smtClean="0"/>
              <a:t>Cíle </a:t>
            </a:r>
            <a:r>
              <a:rPr lang="cs-CZ" sz="1600" dirty="0"/>
              <a:t>neobsahují pokyny ani instrukce, jak dosáhnout jejich naplnění, ale pouze požadovaný cílový stav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Strategický cíl podniku představuje konkrétní žádoucí stav, jehož dosažení je předpokládáno v určitém časovém období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Stanovení a znalost cílů poskytuje vedení podniku základ pro formování strategie podniku, pro její zaměření a konkrétnost. Prostřednictvím cílů se široce formulované poslání podniku i neurčitá rozvojová vize transformují do konkrétních budoucích výsledků a tím se stávají závazkem, o jehož splnění musí podnik usilovat ve vymezeném čase. </a:t>
            </a:r>
            <a:endParaRPr lang="cs-CZ" sz="1600" dirty="0" smtClean="0"/>
          </a:p>
          <a:p>
            <a:pPr algn="just"/>
            <a:r>
              <a:rPr lang="cs-CZ" sz="1600" b="1" dirty="0" smtClean="0"/>
              <a:t>Jasně </a:t>
            </a:r>
            <a:r>
              <a:rPr lang="cs-CZ" sz="1600" b="1" dirty="0"/>
              <a:t>stanovené cíle </a:t>
            </a:r>
            <a:r>
              <a:rPr lang="cs-CZ" sz="1600" dirty="0"/>
              <a:t>se tak stávají konkrétními </a:t>
            </a:r>
            <a:r>
              <a:rPr lang="cs-CZ" sz="1600" b="1" dirty="0"/>
              <a:t>úkoly pro přesně určený časový horizont.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Strategické cíle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71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Procesu strategického řízení se zúčastňují různé osoby, nebo skupiny osob, které mají různý podíl a zájem na charakteru vytvořené strategie, hovoříme o tak zvaných zájmových skupinách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Pod termínem zájmová skupina je chápán každý (fyzické nebo právnické osoby), jehož činnost může ovlivnit podnik, nebo koho činnost podniku </a:t>
            </a:r>
            <a:r>
              <a:rPr lang="cs-CZ" sz="1600" dirty="0" smtClean="0"/>
              <a:t>ovlivňuje.</a:t>
            </a:r>
          </a:p>
          <a:p>
            <a:pPr algn="just"/>
            <a:r>
              <a:rPr lang="cs-CZ" sz="1600" dirty="0"/>
              <a:t>Relativní síla zájmových skupin v podniku je daná řadou faktorů, kam patří například ovládání informací nebo zdrojů, nezastupitelnost v podnikovém organismu, funkční postavení v podniku a umění jej využívat, ovládnutí nahodilostí (schopnost zvládnout nečekané problémy). </a:t>
            </a:r>
            <a:endParaRPr lang="cs-CZ" sz="1600" dirty="0" smtClean="0"/>
          </a:p>
          <a:p>
            <a:pPr algn="just"/>
            <a:r>
              <a:rPr lang="cs-CZ" sz="1600" dirty="0" smtClean="0"/>
              <a:t>V</a:t>
            </a:r>
            <a:r>
              <a:rPr lang="cs-CZ" sz="1600" dirty="0"/>
              <a:t> každém podniku mimo tvůrce strategie působí další zájmové skupiny, jejichž souhrn však nemusí být úplný a je účelné pro každý podnik jej rozšířit nebo naopak </a:t>
            </a:r>
            <a:r>
              <a:rPr lang="cs-CZ" sz="1600" dirty="0" smtClean="0"/>
              <a:t>zúžit.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Zájmové skupiny ve vztahu ke strategii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92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17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top management podniku</a:t>
            </a:r>
          </a:p>
          <a:p>
            <a:pPr lvl="0" algn="just"/>
            <a:r>
              <a:rPr lang="cs-CZ" sz="1600" dirty="0" smtClean="0"/>
              <a:t>pracovníci střední úrovně managementu </a:t>
            </a:r>
          </a:p>
          <a:p>
            <a:pPr lvl="0" algn="just"/>
            <a:r>
              <a:rPr lang="cs-CZ" sz="1600" dirty="0" smtClean="0"/>
              <a:t>externisté</a:t>
            </a:r>
          </a:p>
          <a:p>
            <a:pPr algn="just"/>
            <a:r>
              <a:rPr lang="cs-CZ" sz="1600" dirty="0" smtClean="0"/>
              <a:t>vlastnící podniku</a:t>
            </a:r>
          </a:p>
          <a:p>
            <a:pPr algn="just"/>
            <a:r>
              <a:rPr lang="cs-CZ" sz="1600" dirty="0" smtClean="0"/>
              <a:t>zaměstnanci</a:t>
            </a:r>
          </a:p>
          <a:p>
            <a:pPr lvl="0" algn="just"/>
            <a:r>
              <a:rPr lang="cs-CZ" sz="1600" dirty="0" smtClean="0"/>
              <a:t>odbory</a:t>
            </a:r>
          </a:p>
          <a:p>
            <a:pPr lvl="0" algn="just"/>
            <a:r>
              <a:rPr lang="cs-CZ" sz="1600" dirty="0" smtClean="0"/>
              <a:t>věřitelé</a:t>
            </a:r>
          </a:p>
          <a:p>
            <a:pPr algn="just"/>
            <a:r>
              <a:rPr lang="cs-CZ" sz="1600" dirty="0" smtClean="0"/>
              <a:t>zákazníci</a:t>
            </a:r>
          </a:p>
          <a:p>
            <a:pPr lvl="0" algn="just"/>
            <a:r>
              <a:rPr lang="cs-CZ" sz="1600" dirty="0" smtClean="0"/>
              <a:t>dodavatelé</a:t>
            </a:r>
          </a:p>
          <a:p>
            <a:pPr lvl="0" algn="just"/>
            <a:r>
              <a:rPr lang="cs-CZ" sz="1600" dirty="0" smtClean="0"/>
              <a:t>konkurenti</a:t>
            </a:r>
          </a:p>
          <a:p>
            <a:pPr lvl="0" algn="just"/>
            <a:r>
              <a:rPr lang="cs-CZ" sz="1600" dirty="0" smtClean="0"/>
              <a:t>místní komunita </a:t>
            </a:r>
          </a:p>
          <a:p>
            <a:pPr lvl="0" algn="just"/>
            <a:r>
              <a:rPr lang="cs-CZ" sz="1600" dirty="0" smtClean="0"/>
              <a:t>široká veřejnost</a:t>
            </a:r>
          </a:p>
          <a:p>
            <a:pPr algn="just"/>
            <a:r>
              <a:rPr lang="cs-CZ" sz="1600" dirty="0" smtClean="0"/>
              <a:t>stát (vláda)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 smtClean="0"/>
              <a:t>Zájmové skupiny podílející se na tvorbě podnikové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59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Strategické plánování</a:t>
            </a:r>
          </a:p>
          <a:p>
            <a:pPr lvl="1" algn="just"/>
            <a:r>
              <a:rPr lang="cs-CZ" sz="1400" dirty="0"/>
              <a:t>Strategická analýza</a:t>
            </a:r>
          </a:p>
          <a:p>
            <a:pPr lvl="1" algn="just"/>
            <a:r>
              <a:rPr lang="cs-CZ" sz="1400" dirty="0"/>
              <a:t>Stanovení strategického cíle</a:t>
            </a:r>
          </a:p>
          <a:p>
            <a:pPr lvl="1" algn="just"/>
            <a:r>
              <a:rPr lang="cs-CZ" sz="1400" dirty="0"/>
              <a:t>Formulace strategie</a:t>
            </a:r>
          </a:p>
          <a:p>
            <a:pPr lvl="1" algn="just"/>
            <a:r>
              <a:rPr lang="cs-CZ" sz="1400" dirty="0"/>
              <a:t>Tvorba strategického </a:t>
            </a:r>
            <a:r>
              <a:rPr lang="cs-CZ" sz="1400" dirty="0" smtClean="0"/>
              <a:t>plánu</a:t>
            </a:r>
            <a:endParaRPr lang="cs-CZ" sz="1400" dirty="0"/>
          </a:p>
          <a:p>
            <a:pPr algn="just"/>
            <a:r>
              <a:rPr lang="cs-CZ" sz="1600" b="1" dirty="0" smtClean="0"/>
              <a:t>Implementace </a:t>
            </a:r>
            <a:r>
              <a:rPr lang="cs-CZ" sz="1600" b="1" dirty="0"/>
              <a:t>strategie</a:t>
            </a:r>
          </a:p>
          <a:p>
            <a:pPr algn="just"/>
            <a:r>
              <a:rPr lang="cs-CZ" sz="1600" b="1" dirty="0" smtClean="0"/>
              <a:t>Strategická kontrola</a:t>
            </a:r>
          </a:p>
          <a:p>
            <a:endParaRPr lang="cs-CZ" sz="1600" dirty="0" smtClean="0"/>
          </a:p>
          <a:p>
            <a:pPr algn="just"/>
            <a:r>
              <a:rPr lang="cs-CZ" sz="1600" dirty="0" smtClean="0"/>
              <a:t>Model </a:t>
            </a:r>
            <a:r>
              <a:rPr lang="cs-CZ" sz="1600" dirty="0"/>
              <a:t>podnikové strategie musí být v praxi přeměněn na konkrétní strategické rozhodnutí, které budou mít vztah k následujícím oblastem:</a:t>
            </a:r>
          </a:p>
          <a:p>
            <a:pPr lvl="1"/>
            <a:r>
              <a:rPr lang="cs-CZ" sz="1400" dirty="0"/>
              <a:t>K zákazníkům, na které se podnik soustředí, nebo které opustí a nebude obsluhovat.</a:t>
            </a:r>
          </a:p>
          <a:p>
            <a:pPr lvl="1"/>
            <a:r>
              <a:rPr lang="cs-CZ" sz="1400" dirty="0"/>
              <a:t>K produktům, které bude podnik nabízet, obměňovat, inovovat nebo jejich produkcí zruší.</a:t>
            </a:r>
          </a:p>
          <a:p>
            <a:pPr lvl="1"/>
            <a:r>
              <a:rPr lang="cs-CZ" sz="1400" dirty="0"/>
              <a:t>K aktivitám, kterými se podnik bude zabývat, rozšiřovat a využívat nebo které zruší.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Model strategie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2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Autoři: T. J. </a:t>
            </a:r>
            <a:r>
              <a:rPr lang="cs-CZ" sz="1600" dirty="0" err="1" smtClean="0"/>
              <a:t>Wheelen</a:t>
            </a:r>
            <a:r>
              <a:rPr lang="cs-CZ" sz="1600" dirty="0" smtClean="0"/>
              <a:t> a D. J. </a:t>
            </a:r>
            <a:r>
              <a:rPr lang="cs-CZ" sz="1600" dirty="0" err="1" smtClean="0"/>
              <a:t>Hunger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Čtyři základní fáze</a:t>
            </a:r>
          </a:p>
          <a:p>
            <a:pPr algn="just"/>
            <a:r>
              <a:rPr lang="cs-CZ" sz="1600" b="1" dirty="0" smtClean="0"/>
              <a:t>Zkoumání prostředí</a:t>
            </a:r>
            <a:endParaRPr lang="cs-CZ" sz="1600" b="1" dirty="0"/>
          </a:p>
          <a:p>
            <a:pPr lvl="1" algn="just"/>
            <a:r>
              <a:rPr lang="cs-CZ" sz="1200" dirty="0" smtClean="0"/>
              <a:t>Analýza externích a interních východisek</a:t>
            </a:r>
            <a:endParaRPr lang="cs-CZ" sz="1200" dirty="0"/>
          </a:p>
          <a:p>
            <a:pPr algn="just"/>
            <a:r>
              <a:rPr lang="cs-CZ" sz="1600" b="1" dirty="0" smtClean="0"/>
              <a:t>Formulace strategie</a:t>
            </a:r>
          </a:p>
          <a:p>
            <a:pPr lvl="1" algn="just"/>
            <a:r>
              <a:rPr lang="cs-CZ" sz="1200" dirty="0" smtClean="0"/>
              <a:t>Tvorba vize, mise a cíle</a:t>
            </a:r>
          </a:p>
          <a:p>
            <a:pPr lvl="1" algn="just"/>
            <a:r>
              <a:rPr lang="cs-CZ" sz="1200" dirty="0" smtClean="0"/>
              <a:t>Strategie </a:t>
            </a:r>
          </a:p>
          <a:p>
            <a:pPr lvl="1" algn="just"/>
            <a:r>
              <a:rPr lang="cs-CZ" sz="1200" dirty="0" smtClean="0"/>
              <a:t>Politiky </a:t>
            </a:r>
            <a:endParaRPr lang="cs-CZ" sz="1200" dirty="0"/>
          </a:p>
          <a:p>
            <a:pPr algn="just"/>
            <a:r>
              <a:rPr lang="cs-CZ" sz="1600" b="1" dirty="0" smtClean="0"/>
              <a:t>Implementace a realizace strategie</a:t>
            </a:r>
          </a:p>
          <a:p>
            <a:pPr lvl="1" algn="just"/>
            <a:r>
              <a:rPr lang="cs-CZ" sz="1200" dirty="0" smtClean="0"/>
              <a:t>Programy</a:t>
            </a:r>
          </a:p>
          <a:p>
            <a:pPr lvl="1" algn="just"/>
            <a:r>
              <a:rPr lang="cs-CZ" sz="1200" dirty="0" smtClean="0"/>
              <a:t>Rozpočty</a:t>
            </a:r>
          </a:p>
          <a:p>
            <a:pPr lvl="1" algn="just"/>
            <a:r>
              <a:rPr lang="cs-CZ" sz="1200" dirty="0" smtClean="0"/>
              <a:t>Procedury </a:t>
            </a:r>
          </a:p>
          <a:p>
            <a:pPr algn="just"/>
            <a:r>
              <a:rPr lang="cs-CZ" sz="1600" b="1" dirty="0" smtClean="0"/>
              <a:t>Hodnocení a kontrola</a:t>
            </a:r>
          </a:p>
          <a:p>
            <a:pPr lvl="1" algn="just"/>
            <a:r>
              <a:rPr lang="cs-CZ" sz="1200" dirty="0" smtClean="0"/>
              <a:t>Sledování výkonu</a:t>
            </a:r>
          </a:p>
          <a:p>
            <a:pPr lvl="1" algn="just"/>
            <a:r>
              <a:rPr lang="cs-CZ" sz="1200" dirty="0" smtClean="0"/>
              <a:t>Vyhodnocování odchylek</a:t>
            </a:r>
          </a:p>
          <a:p>
            <a:pPr lvl="1" algn="just"/>
            <a:r>
              <a:rPr lang="cs-CZ" sz="1200" dirty="0" smtClean="0"/>
              <a:t>Korekce 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 smtClean="0"/>
              <a:t>Whelenův</a:t>
            </a:r>
            <a:r>
              <a:rPr lang="cs-CZ" dirty="0" smtClean="0"/>
              <a:t> model strategického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05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Autoři: A. A. Thompson a </a:t>
            </a:r>
            <a:r>
              <a:rPr lang="cs-CZ" sz="1600" dirty="0" err="1" smtClean="0"/>
              <a:t>A</a:t>
            </a:r>
            <a:r>
              <a:rPr lang="cs-CZ" sz="1600" dirty="0" smtClean="0"/>
              <a:t>. J. </a:t>
            </a:r>
            <a:r>
              <a:rPr lang="cs-CZ" sz="1600" dirty="0" err="1" smtClean="0"/>
              <a:t>Strickland</a:t>
            </a:r>
            <a:r>
              <a:rPr lang="cs-CZ" sz="1600" dirty="0" smtClean="0"/>
              <a:t> III.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 smtClean="0"/>
              <a:t>Thompsonův</a:t>
            </a:r>
            <a:r>
              <a:rPr lang="cs-CZ" dirty="0" smtClean="0"/>
              <a:t> a </a:t>
            </a:r>
            <a:r>
              <a:rPr lang="cs-CZ" dirty="0" err="1" smtClean="0"/>
              <a:t>Stricklandův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13476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1952" y="15000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44352" y="16524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996752" y="18048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49152" y="19572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301552" y="21096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174371" y="2816608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Vylepšení/změna podle potřeby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74831" y="1263592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Vymezení předmětu podnikání a mise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685019" y="1268486"/>
            <a:ext cx="1224136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Stanovení cílů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85750" y="1263592"/>
            <a:ext cx="1224136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Hodnocení a volba strategie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512417" y="1251108"/>
            <a:ext cx="1224136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Zavádění a realizace strategie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863016" y="1263592"/>
            <a:ext cx="2373774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Zhodnocení výsledků</a:t>
            </a:r>
          </a:p>
          <a:p>
            <a:r>
              <a:rPr lang="cs-CZ" dirty="0" smtClean="0"/>
              <a:t>Analýza</a:t>
            </a:r>
          </a:p>
          <a:p>
            <a:r>
              <a:rPr lang="cs-CZ" dirty="0" smtClean="0"/>
              <a:t>Iniciování opravných opatření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93558" y="2821468"/>
            <a:ext cx="1291461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Revidování podle potřeby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758452" y="2821468"/>
            <a:ext cx="1291461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Revidování podle potřeby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549476" y="2821467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Vylepšení/změna podle potřeby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598967" y="1500014"/>
            <a:ext cx="860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2909155" y="1512437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4321766" y="1480645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5719876" y="1479749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7236296" y="2463921"/>
            <a:ext cx="0" cy="1836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986899" y="4371950"/>
            <a:ext cx="62493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 flipV="1">
            <a:off x="996752" y="3836269"/>
            <a:ext cx="1" cy="463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2379887" y="3851564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3697818" y="4094926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5124485" y="4094925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986899" y="2545381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2363367" y="2359987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3696270" y="2295826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5063501" y="2300933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46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Autoři: G. Johnson a K. </a:t>
            </a:r>
            <a:r>
              <a:rPr lang="cs-CZ" sz="1600" dirty="0" err="1" smtClean="0"/>
              <a:t>Scholes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Tři základní fáze</a:t>
            </a:r>
          </a:p>
          <a:p>
            <a:pPr algn="just"/>
            <a:r>
              <a:rPr lang="cs-CZ" sz="1600" b="1" dirty="0" smtClean="0"/>
              <a:t>Strategická analýza</a:t>
            </a:r>
            <a:endParaRPr lang="cs-CZ" sz="1600" b="1" dirty="0"/>
          </a:p>
          <a:p>
            <a:pPr lvl="1" algn="just"/>
            <a:r>
              <a:rPr lang="cs-CZ" sz="1400" dirty="0" smtClean="0"/>
              <a:t>Zjištění strategické polohy organizace</a:t>
            </a:r>
          </a:p>
          <a:p>
            <a:pPr lvl="1" algn="just"/>
            <a:r>
              <a:rPr lang="cs-CZ" sz="1400" dirty="0" smtClean="0"/>
              <a:t>Okolí organizace</a:t>
            </a:r>
          </a:p>
          <a:p>
            <a:pPr lvl="1" algn="just"/>
            <a:r>
              <a:rPr lang="cs-CZ" sz="1400" dirty="0" smtClean="0"/>
              <a:t>Očekávání a záměry organizace</a:t>
            </a:r>
          </a:p>
          <a:p>
            <a:pPr lvl="1" algn="just"/>
            <a:r>
              <a:rPr lang="cs-CZ" sz="1400" dirty="0" smtClean="0"/>
              <a:t>Zdroje, kvalifikace a schopnosti organizace</a:t>
            </a:r>
            <a:endParaRPr lang="cs-CZ" sz="1400" dirty="0"/>
          </a:p>
          <a:p>
            <a:pPr algn="just"/>
            <a:r>
              <a:rPr lang="cs-CZ" sz="1600" b="1" dirty="0" smtClean="0"/>
              <a:t>Strategický výběr</a:t>
            </a:r>
          </a:p>
          <a:p>
            <a:pPr lvl="1" algn="just"/>
            <a:r>
              <a:rPr lang="cs-CZ" sz="1200" dirty="0" smtClean="0"/>
              <a:t>Identifikace základů strategického výběru </a:t>
            </a:r>
          </a:p>
          <a:p>
            <a:pPr lvl="1" algn="just"/>
            <a:r>
              <a:rPr lang="cs-CZ" sz="1200" dirty="0" smtClean="0"/>
              <a:t>Vytváření strategických možností </a:t>
            </a:r>
          </a:p>
          <a:p>
            <a:pPr lvl="1" algn="just"/>
            <a:r>
              <a:rPr lang="cs-CZ" sz="1200" dirty="0" smtClean="0"/>
              <a:t>Zhodnocení a výběr strategických možností </a:t>
            </a:r>
            <a:endParaRPr lang="cs-CZ" sz="1200" dirty="0"/>
          </a:p>
          <a:p>
            <a:pPr algn="just"/>
            <a:r>
              <a:rPr lang="cs-CZ" sz="1600" b="1" dirty="0" smtClean="0"/>
              <a:t>Strategická implementace</a:t>
            </a:r>
          </a:p>
          <a:p>
            <a:pPr lvl="1" algn="just"/>
            <a:r>
              <a:rPr lang="cs-CZ" sz="1200" dirty="0" smtClean="0"/>
              <a:t>Organizační struktura a design</a:t>
            </a:r>
          </a:p>
          <a:p>
            <a:pPr lvl="1" algn="just"/>
            <a:r>
              <a:rPr lang="cs-CZ" sz="1200" dirty="0" smtClean="0"/>
              <a:t>Alokace a kontrola zdrojů</a:t>
            </a:r>
          </a:p>
          <a:p>
            <a:pPr lvl="1" algn="just"/>
            <a:r>
              <a:rPr lang="cs-CZ" sz="1200" dirty="0" smtClean="0"/>
              <a:t>Řízení strategické změny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Model podle Johnsona a </a:t>
            </a:r>
            <a:r>
              <a:rPr lang="cs-CZ" dirty="0" err="1" smtClean="0"/>
              <a:t>Scholese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2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Autor: L. A. </a:t>
            </a:r>
            <a:r>
              <a:rPr lang="cs-CZ" sz="1600" dirty="0" err="1" smtClean="0"/>
              <a:t>Digman</a:t>
            </a:r>
            <a:endParaRPr lang="cs-CZ" sz="1600" dirty="0" smtClean="0"/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 smtClean="0"/>
              <a:t>Digmanův</a:t>
            </a:r>
            <a:r>
              <a:rPr lang="cs-CZ" dirty="0" smtClean="0"/>
              <a:t> integrovaný model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691680" y="1257238"/>
            <a:ext cx="2808312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Vize, hodnoty a očekávání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7524" y="1900397"/>
            <a:ext cx="9001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Poslání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403648" y="1908204"/>
            <a:ext cx="90010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Záměry a cíle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074278" y="1882556"/>
            <a:ext cx="135015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Podniková kultura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652120" y="1946563"/>
            <a:ext cx="117013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Formulace strategie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52120" y="2726773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Implementace strategie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688124" y="3830648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Strategická kontrola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946124" y="2601949"/>
            <a:ext cx="2916324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Analýza situace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Příležitost a hrozby externího prostředí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Konkurenční síly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Zdroje podniku a jeho kompetence</a:t>
            </a:r>
            <a:endParaRPr lang="cs-CZ" dirty="0"/>
          </a:p>
        </p:txBody>
      </p:sp>
      <p:cxnSp>
        <p:nvCxnSpPr>
          <p:cNvPr id="15" name="Přímá spojnice 14"/>
          <p:cNvCxnSpPr/>
          <p:nvPr/>
        </p:nvCxnSpPr>
        <p:spPr>
          <a:xfrm flipH="1">
            <a:off x="611560" y="141962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2" idx="3"/>
          </p:cNvCxnSpPr>
          <p:nvPr/>
        </p:nvCxnSpPr>
        <p:spPr>
          <a:xfrm flipV="1">
            <a:off x="4499992" y="1419622"/>
            <a:ext cx="3312368" cy="22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611560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1547664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6156176" y="1467552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7830972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7" idx="3"/>
          </p:cNvCxnSpPr>
          <p:nvPr/>
        </p:nvCxnSpPr>
        <p:spPr>
          <a:xfrm flipV="1">
            <a:off x="2303748" y="2211710"/>
            <a:ext cx="3276364" cy="19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1187624" y="213970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6858254" y="219190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4860032" y="3219822"/>
            <a:ext cx="8280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4860032" y="2427734"/>
            <a:ext cx="720080" cy="299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6822250" y="2067694"/>
            <a:ext cx="2520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>
            <a:off x="6156316" y="3389996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6588224" y="3373104"/>
            <a:ext cx="0" cy="44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7884368" y="2577253"/>
            <a:ext cx="0" cy="1722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H="1">
            <a:off x="7200292" y="2931790"/>
            <a:ext cx="630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>
            <a:off x="7253688" y="4299942"/>
            <a:ext cx="630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H="1">
            <a:off x="1727684" y="4476979"/>
            <a:ext cx="39244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 flipV="1">
            <a:off x="1691680" y="2592894"/>
            <a:ext cx="0" cy="1884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1691680" y="3348762"/>
            <a:ext cx="2520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247172" y="4407321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Proč? </a:t>
            </a:r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1271437" y="4464922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Co? </a:t>
            </a:r>
            <a:endParaRPr lang="cs-CZ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5876840" y="4447180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Jak? 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7569028" y="4441872"/>
            <a:ext cx="1021012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87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Autor: R. Robinson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Robinsonův model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79712" y="1243766"/>
            <a:ext cx="120032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Analýza prostředí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7524" y="2221540"/>
            <a:ext cx="1260140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Současné poslání, cíle, zdroje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79712" y="3437113"/>
            <a:ext cx="1199623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Analýza zdrojů a kapacit organizace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21332" y="2373067"/>
            <a:ext cx="135015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Realizace strategií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391401" y="1243766"/>
            <a:ext cx="1494167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Identifikace příležitostí a hrozeb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419510" y="3383323"/>
            <a:ext cx="1512168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Identifikace silných a slabých stránek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357548" y="2402737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Formulování strategií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5141524" y="2752414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6883324" y="2725901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>
            <a:off x="7793099" y="3049068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7270701" y="3554445"/>
            <a:ext cx="120078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Hodnocení výsledků</a:t>
            </a:r>
            <a:endParaRPr lang="cs-CZ" dirty="0"/>
          </a:p>
        </p:txBody>
      </p:sp>
      <p:cxnSp>
        <p:nvCxnSpPr>
          <p:cNvPr id="37" name="Přímá spojnice se šipkou 36"/>
          <p:cNvCxnSpPr/>
          <p:nvPr/>
        </p:nvCxnSpPr>
        <p:spPr>
          <a:xfrm>
            <a:off x="3203486" y="4083918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3175377" y="146755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stCxn id="6" idx="3"/>
          </p:cNvCxnSpPr>
          <p:nvPr/>
        </p:nvCxnSpPr>
        <p:spPr>
          <a:xfrm>
            <a:off x="1547664" y="2683205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739872" y="1467552"/>
            <a:ext cx="0" cy="256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1763688" y="4078270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1763688" y="1484995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5141524" y="1411369"/>
            <a:ext cx="0" cy="256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4949316" y="3990372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4931678" y="1411369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66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2771</TotalTime>
  <Words>1942</Words>
  <Application>Microsoft Office PowerPoint</Application>
  <PresentationFormat>Předvádění na obrazovce (16:9)</PresentationFormat>
  <Paragraphs>211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Chápání strategického managementu jako procesu</vt:lpstr>
      <vt:lpstr>Zájmové skupiny ve vztahu ke strategii podniku</vt:lpstr>
      <vt:lpstr>Zájmové skupiny podílející se na tvorbě podnikové strategie</vt:lpstr>
      <vt:lpstr>Model strategie podniku</vt:lpstr>
      <vt:lpstr>Whelenův model strategického managementu</vt:lpstr>
      <vt:lpstr>Thompsonův a Stricklandův model</vt:lpstr>
      <vt:lpstr>Model podle Johnsona a Scholese</vt:lpstr>
      <vt:lpstr>Digmanův integrovaný model</vt:lpstr>
      <vt:lpstr>Robinsonův model</vt:lpstr>
      <vt:lpstr>Vize</vt:lpstr>
      <vt:lpstr>Pojetí vize</vt:lpstr>
      <vt:lpstr>Požadavky na vizi </vt:lpstr>
      <vt:lpstr>Postup tvorby vize</vt:lpstr>
      <vt:lpstr>Mise - poslání</vt:lpstr>
      <vt:lpstr>Co by měla obsahovat mise</vt:lpstr>
      <vt:lpstr>Základní pravidla pro tvorbu mise</vt:lpstr>
      <vt:lpstr>Hodnoty podniku</vt:lpstr>
      <vt:lpstr>Příklad hodnot podniku</vt:lpstr>
      <vt:lpstr>Strategické cíle podniku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111</cp:revision>
  <dcterms:created xsi:type="dcterms:W3CDTF">2016-07-06T15:42:34Z</dcterms:created>
  <dcterms:modified xsi:type="dcterms:W3CDTF">2020-10-05T08:33:41Z</dcterms:modified>
</cp:coreProperties>
</file>