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59" r:id="rId3"/>
    <p:sldId id="274" r:id="rId4"/>
    <p:sldId id="275" r:id="rId5"/>
    <p:sldId id="276" r:id="rId6"/>
    <p:sldId id="277" r:id="rId7"/>
    <p:sldId id="265" r:id="rId8"/>
    <p:sldId id="281" r:id="rId9"/>
    <p:sldId id="288" r:id="rId10"/>
    <p:sldId id="289" r:id="rId11"/>
    <p:sldId id="282" r:id="rId12"/>
    <p:sldId id="302" r:id="rId13"/>
    <p:sldId id="303" r:id="rId14"/>
    <p:sldId id="304" r:id="rId15"/>
    <p:sldId id="310" r:id="rId16"/>
    <p:sldId id="305" r:id="rId17"/>
    <p:sldId id="306" r:id="rId18"/>
    <p:sldId id="307" r:id="rId19"/>
    <p:sldId id="308" r:id="rId20"/>
    <p:sldId id="309" r:id="rId21"/>
    <p:sldId id="297" r:id="rId22"/>
    <p:sldId id="299" r:id="rId23"/>
    <p:sldId id="298" r:id="rId24"/>
    <p:sldId id="278" r:id="rId25"/>
    <p:sldId id="279" r:id="rId26"/>
    <p:sldId id="280" r:id="rId27"/>
    <p:sldId id="268" r:id="rId28"/>
    <p:sldId id="283" r:id="rId29"/>
    <p:sldId id="284" r:id="rId30"/>
    <p:sldId id="285" r:id="rId31"/>
    <p:sldId id="286" r:id="rId32"/>
    <p:sldId id="296" r:id="rId33"/>
    <p:sldId id="295" r:id="rId34"/>
    <p:sldId id="290" r:id="rId35"/>
    <p:sldId id="291" r:id="rId36"/>
    <p:sldId id="293" r:id="rId37"/>
    <p:sldId id="294" r:id="rId38"/>
    <p:sldId id="301" r:id="rId39"/>
    <p:sldId id="292" r:id="rId40"/>
    <p:sldId id="300" r:id="rId4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12.10.2020</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Strategická analýza </a:t>
            </a:r>
            <a:r>
              <a:rPr lang="cs-CZ" sz="4000" b="1" smtClean="0">
                <a:solidFill>
                  <a:schemeClr val="bg1"/>
                </a:solidFill>
                <a:latin typeface="Times New Roman" panose="02020603050405020304" pitchFamily="18" charset="0"/>
                <a:cs typeface="Times New Roman" panose="02020603050405020304" pitchFamily="18" charset="0"/>
              </a:rPr>
              <a:t>externího prostředí</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Strategický management</a:t>
            </a:r>
          </a:p>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3. 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Dalšími modifikacemi </a:t>
            </a:r>
            <a:r>
              <a:rPr lang="cs-CZ" sz="1600" dirty="0" smtClean="0"/>
              <a:t>PESTLE </a:t>
            </a:r>
            <a:r>
              <a:rPr lang="cs-CZ" sz="1600" dirty="0"/>
              <a:t>analýzy je </a:t>
            </a:r>
            <a:r>
              <a:rPr lang="cs-CZ" sz="1600" dirty="0" smtClean="0"/>
              <a:t>STEER </a:t>
            </a:r>
            <a:r>
              <a:rPr lang="cs-CZ" sz="1600" dirty="0"/>
              <a:t>analýza a </a:t>
            </a:r>
            <a:r>
              <a:rPr lang="cs-CZ" sz="1600" dirty="0" smtClean="0"/>
              <a:t> STEEPLED analýza.</a:t>
            </a:r>
          </a:p>
          <a:p>
            <a:pPr marL="0" indent="0">
              <a:buNone/>
            </a:pPr>
            <a:r>
              <a:rPr lang="cs-CZ" sz="1600" dirty="0" smtClean="0"/>
              <a:t> </a:t>
            </a:r>
          </a:p>
          <a:p>
            <a:r>
              <a:rPr lang="cs-CZ" sz="1600" b="1" dirty="0"/>
              <a:t>STEER analýza </a:t>
            </a:r>
            <a:r>
              <a:rPr lang="cs-CZ" sz="1600" dirty="0"/>
              <a:t>má faktory uspořádány </a:t>
            </a:r>
            <a:r>
              <a:rPr lang="cs-CZ" sz="1600" dirty="0" smtClean="0"/>
              <a:t>takto:</a:t>
            </a:r>
            <a:endParaRPr lang="cs-CZ" sz="1600" dirty="0"/>
          </a:p>
          <a:p>
            <a:pPr lvl="1"/>
            <a:r>
              <a:rPr lang="cs-CZ" sz="1600" b="1" dirty="0"/>
              <a:t>S</a:t>
            </a:r>
            <a:r>
              <a:rPr lang="cs-CZ" sz="1600" dirty="0"/>
              <a:t> – (</a:t>
            </a:r>
            <a:r>
              <a:rPr lang="cs-CZ" sz="1600" dirty="0" err="1"/>
              <a:t>socio-cultural</a:t>
            </a:r>
            <a:r>
              <a:rPr lang="cs-CZ" sz="1600" dirty="0"/>
              <a:t>) </a:t>
            </a:r>
            <a:r>
              <a:rPr lang="cs-CZ" sz="1600" dirty="0" err="1"/>
              <a:t>socio</a:t>
            </a:r>
            <a:r>
              <a:rPr lang="cs-CZ" sz="1600" dirty="0"/>
              <a:t>-kulturní faktory</a:t>
            </a:r>
          </a:p>
          <a:p>
            <a:pPr lvl="1"/>
            <a:r>
              <a:rPr lang="cs-CZ" sz="1600" b="1" dirty="0"/>
              <a:t>T</a:t>
            </a:r>
            <a:r>
              <a:rPr lang="cs-CZ" sz="1600" dirty="0"/>
              <a:t> – (</a:t>
            </a:r>
            <a:r>
              <a:rPr lang="cs-CZ" sz="1600" dirty="0" err="1"/>
              <a:t>technological</a:t>
            </a:r>
            <a:r>
              <a:rPr lang="cs-CZ" sz="1600" dirty="0"/>
              <a:t>) technologické faktory</a:t>
            </a:r>
          </a:p>
          <a:p>
            <a:pPr lvl="1"/>
            <a:r>
              <a:rPr lang="cs-CZ" sz="1600" b="1" dirty="0"/>
              <a:t>E</a:t>
            </a:r>
            <a:r>
              <a:rPr lang="cs-CZ" sz="1600" dirty="0"/>
              <a:t> – (</a:t>
            </a:r>
            <a:r>
              <a:rPr lang="cs-CZ" sz="1600" dirty="0" err="1"/>
              <a:t>economic</a:t>
            </a:r>
            <a:r>
              <a:rPr lang="cs-CZ" sz="1600" dirty="0"/>
              <a:t>) ekonomické faktory</a:t>
            </a:r>
          </a:p>
          <a:p>
            <a:pPr lvl="1"/>
            <a:r>
              <a:rPr lang="cs-CZ" sz="1600" b="1" dirty="0"/>
              <a:t>E</a:t>
            </a:r>
            <a:r>
              <a:rPr lang="cs-CZ" sz="1600" dirty="0"/>
              <a:t> – (</a:t>
            </a:r>
            <a:r>
              <a:rPr lang="cs-CZ" sz="1600" dirty="0" err="1"/>
              <a:t>ecological</a:t>
            </a:r>
            <a:r>
              <a:rPr lang="cs-CZ" sz="1600" dirty="0"/>
              <a:t>) ekologické faktory</a:t>
            </a:r>
          </a:p>
          <a:p>
            <a:pPr lvl="1"/>
            <a:r>
              <a:rPr lang="cs-CZ" sz="1600" b="1" dirty="0"/>
              <a:t>R</a:t>
            </a:r>
            <a:r>
              <a:rPr lang="cs-CZ" sz="1600" dirty="0"/>
              <a:t> – (regulátory) regulující faktory (legislativa jako regulace)</a:t>
            </a:r>
          </a:p>
          <a:p>
            <a:endParaRPr lang="cs-CZ" sz="1600" dirty="0" smtClean="0"/>
          </a:p>
          <a:p>
            <a:r>
              <a:rPr lang="cs-CZ" sz="1600" b="1" dirty="0" smtClean="0"/>
              <a:t>STEEPLED </a:t>
            </a:r>
            <a:r>
              <a:rPr lang="cs-CZ" sz="1600" b="1" dirty="0"/>
              <a:t>analýza </a:t>
            </a:r>
            <a:r>
              <a:rPr lang="cs-CZ" sz="1600" dirty="0"/>
              <a:t>přidává faktory etické (E – </a:t>
            </a:r>
            <a:r>
              <a:rPr lang="cs-CZ" sz="1600" dirty="0" err="1"/>
              <a:t>ethics</a:t>
            </a:r>
            <a:r>
              <a:rPr lang="cs-CZ" sz="1600" dirty="0"/>
              <a:t>) a demografické (D – </a:t>
            </a:r>
            <a:r>
              <a:rPr lang="cs-CZ" sz="1600" dirty="0" err="1"/>
              <a:t>demographic</a:t>
            </a:r>
            <a:r>
              <a:rPr lang="cs-CZ" sz="1600" dirty="0"/>
              <a:t>). </a:t>
            </a:r>
            <a:endParaRPr lang="cs-CZ" sz="16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STEER analýza </a:t>
            </a:r>
            <a:r>
              <a:rPr lang="cs-CZ" dirty="0"/>
              <a:t>a </a:t>
            </a:r>
            <a:r>
              <a:rPr lang="cs-CZ" dirty="0" smtClean="0"/>
              <a:t>STEEPLED analýza</a:t>
            </a:r>
            <a:endParaRPr lang="cs-CZ" dirty="0"/>
          </a:p>
        </p:txBody>
      </p:sp>
    </p:spTree>
    <p:extLst>
      <p:ext uri="{BB962C8B-B14F-4D97-AF65-F5344CB8AC3E}">
        <p14:creationId xmlns:p14="http://schemas.microsoft.com/office/powerpoint/2010/main" val="3171079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LONGPEST analýza</a:t>
            </a:r>
            <a:r>
              <a:rPr lang="cs-CZ" sz="1600" dirty="0"/>
              <a:t>, která je další modifikací PEST analýzy, bere v úvahu lokální LO, národní N a globální G úroveň politicko-legislativních, ekonomických, sociálně-demografických a </a:t>
            </a:r>
            <a:r>
              <a:rPr lang="cs-CZ" sz="1600" dirty="0" err="1"/>
              <a:t>technicko-technologických</a:t>
            </a:r>
            <a:r>
              <a:rPr lang="cs-CZ" sz="1600" dirty="0"/>
              <a:t> faktorů. </a:t>
            </a:r>
            <a:endParaRPr lang="cs-CZ" sz="1600" dirty="0" smtClean="0"/>
          </a:p>
          <a:p>
            <a:pPr algn="just"/>
            <a:endParaRPr lang="cs-CZ" sz="1600" dirty="0" smtClean="0"/>
          </a:p>
          <a:p>
            <a:pPr algn="just"/>
            <a:r>
              <a:rPr lang="cs-CZ" sz="1600" dirty="0" smtClean="0"/>
              <a:t>Výsledkem </a:t>
            </a:r>
            <a:r>
              <a:rPr lang="cs-CZ" sz="1600" dirty="0"/>
              <a:t>je strategický profil okolí. Postup obsahuje tyto </a:t>
            </a:r>
            <a:r>
              <a:rPr lang="cs-CZ" sz="1600" dirty="0" smtClean="0"/>
              <a:t>kroky: </a:t>
            </a:r>
            <a:endParaRPr lang="cs-CZ" sz="1600" dirty="0"/>
          </a:p>
          <a:p>
            <a:pPr lvl="1" algn="just"/>
            <a:r>
              <a:rPr lang="cs-CZ" sz="1600" dirty="0"/>
              <a:t>Vytvoření seznamu faktorů, které budou analyzovány.</a:t>
            </a:r>
          </a:p>
          <a:p>
            <a:pPr lvl="1" algn="just"/>
            <a:r>
              <a:rPr lang="cs-CZ" sz="1600" dirty="0"/>
              <a:t>Ohodnocení významu faktorů pomocí </a:t>
            </a:r>
            <a:r>
              <a:rPr lang="cs-CZ" sz="1600" dirty="0" err="1"/>
              <a:t>Likertovy</a:t>
            </a:r>
            <a:r>
              <a:rPr lang="cs-CZ" sz="1600" dirty="0"/>
              <a:t> stupnice.</a:t>
            </a:r>
          </a:p>
          <a:p>
            <a:pPr lvl="1" algn="just"/>
            <a:r>
              <a:rPr lang="cs-CZ" sz="1600" dirty="0" smtClean="0"/>
              <a:t>Vyhodnocení </a:t>
            </a:r>
            <a:r>
              <a:rPr lang="cs-CZ" sz="1600" dirty="0"/>
              <a:t>faktorů, které nejvíce působí na podnik (dopady na rentabilitu, likviditu, růst) a možnosti reakce podniku na tyto faktory.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LONGPEST analýza</a:t>
            </a:r>
            <a:endParaRPr lang="cs-CZ" dirty="0"/>
          </a:p>
        </p:txBody>
      </p:sp>
    </p:spTree>
    <p:extLst>
      <p:ext uri="{BB962C8B-B14F-4D97-AF65-F5344CB8AC3E}">
        <p14:creationId xmlns:p14="http://schemas.microsoft.com/office/powerpoint/2010/main" val="1572974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Prognózování </a:t>
            </a:r>
            <a:r>
              <a:rPr lang="cs-CZ" sz="1600" dirty="0"/>
              <a:t>– odborné posouzení budoucího vývoje, kdy na základě zkoumání minulých a stávajících procesů a jevů jsou určovány možné budoucí procesy a jevy, přičemž charakteristickým rysem těchto procesů a jevů je jejich nejistota, resp. neurčitost. </a:t>
            </a:r>
          </a:p>
          <a:p>
            <a:pPr algn="just"/>
            <a:r>
              <a:rPr lang="cs-CZ" sz="1600" dirty="0" smtClean="0"/>
              <a:t>Výsledkem </a:t>
            </a:r>
            <a:r>
              <a:rPr lang="cs-CZ" sz="1600" dirty="0"/>
              <a:t>prognózování je prognóza.</a:t>
            </a:r>
          </a:p>
          <a:p>
            <a:pPr algn="just"/>
            <a:r>
              <a:rPr lang="cs-CZ" sz="1600" dirty="0" smtClean="0"/>
              <a:t>Bývá </a:t>
            </a:r>
            <a:r>
              <a:rPr lang="cs-CZ" sz="1600" dirty="0"/>
              <a:t>realizováno v úvodní, plánovací fázi strategického procesu</a:t>
            </a:r>
            <a:r>
              <a:rPr lang="cs-CZ" sz="1600" dirty="0" smtClean="0"/>
              <a:t>.</a:t>
            </a:r>
          </a:p>
          <a:p>
            <a:pPr algn="just"/>
            <a:r>
              <a:rPr lang="cs-CZ" sz="1600" dirty="0" smtClean="0"/>
              <a:t>Každá </a:t>
            </a:r>
            <a:r>
              <a:rPr lang="cs-CZ" sz="1600" dirty="0"/>
              <a:t>prognóza má určité časové i prostorové rozměry musíme si být vědomi, že přesnost předpovědi budoucnosti klesá s delším časovým obdobím a zvětšujícím se prostorem, pro něž je prognóza určena</a:t>
            </a:r>
            <a:r>
              <a:rPr lang="cs-CZ" sz="1600" dirty="0" smtClean="0"/>
              <a:t>.</a:t>
            </a:r>
          </a:p>
          <a:p>
            <a:pPr algn="just"/>
            <a:r>
              <a:rPr lang="cs-CZ" sz="1600" dirty="0" smtClean="0"/>
              <a:t>Prognózování se </a:t>
            </a:r>
            <a:r>
              <a:rPr lang="cs-CZ" sz="1600" dirty="0"/>
              <a:t>stává významnou </a:t>
            </a:r>
            <a:r>
              <a:rPr lang="cs-CZ" sz="1600" b="1" dirty="0"/>
              <a:t>komparativní výhodou</a:t>
            </a:r>
            <a:r>
              <a:rPr lang="cs-CZ" sz="1600" dirty="0"/>
              <a:t> v konkurenčním soupeření na trhu</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Prognózování a tvorba strategie</a:t>
            </a:r>
            <a:endParaRPr lang="cs-CZ" dirty="0"/>
          </a:p>
        </p:txBody>
      </p:sp>
    </p:spTree>
    <p:extLst>
      <p:ext uri="{BB962C8B-B14F-4D97-AF65-F5344CB8AC3E}">
        <p14:creationId xmlns:p14="http://schemas.microsoft.com/office/powerpoint/2010/main" val="1372546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Prognóza </a:t>
            </a:r>
            <a:r>
              <a:rPr lang="cs-CZ" sz="1600" dirty="0"/>
              <a:t>(Dvořáček, 1996) </a:t>
            </a:r>
            <a:r>
              <a:rPr lang="cs-CZ" sz="1600" i="1" dirty="0"/>
              <a:t>- </a:t>
            </a:r>
            <a:r>
              <a:rPr lang="cs-CZ" sz="1600" dirty="0"/>
              <a:t>kvalifikované a zdůvodněné vyjádření vztahující se k neznámé budoucí události, jejímž obsahem je pravděpodobnostní výpověď o budoucnosti s relativně vysokým stupněm spolehlivosti.</a:t>
            </a:r>
          </a:p>
          <a:p>
            <a:pPr algn="just">
              <a:buNone/>
            </a:pPr>
            <a:endParaRPr lang="cs-CZ" sz="1600" dirty="0"/>
          </a:p>
          <a:p>
            <a:pPr algn="just"/>
            <a:r>
              <a:rPr lang="cs-CZ" sz="1600" b="1" dirty="0"/>
              <a:t>Prognóza</a:t>
            </a:r>
            <a:r>
              <a:rPr lang="cs-CZ" sz="1600" dirty="0"/>
              <a:t> (</a:t>
            </a:r>
            <a:r>
              <a:rPr lang="cs-CZ" sz="1600" dirty="0" err="1"/>
              <a:t>Grasseová</a:t>
            </a:r>
            <a:r>
              <a:rPr lang="cs-CZ" sz="1600" dirty="0"/>
              <a:t>, 2013) - systém alternativních možných budoucích a variantních cest k nim vedoucích.</a:t>
            </a:r>
          </a:p>
          <a:p>
            <a:pPr algn="just">
              <a:buNone/>
            </a:pPr>
            <a:endParaRPr lang="cs-CZ" sz="1600" dirty="0"/>
          </a:p>
          <a:p>
            <a:pPr algn="just"/>
            <a:r>
              <a:rPr lang="cs-CZ" sz="1600" dirty="0"/>
              <a:t>Opírá se o vědecké poznatky a konkrétní metody</a:t>
            </a:r>
            <a:r>
              <a:rPr lang="cs-CZ" sz="1600" dirty="0" smtClean="0"/>
              <a:t>.</a:t>
            </a:r>
          </a:p>
          <a:p>
            <a:pPr algn="just"/>
            <a:endParaRPr lang="cs-CZ" sz="1600" dirty="0"/>
          </a:p>
          <a:p>
            <a:pPr algn="just"/>
            <a:r>
              <a:rPr lang="cs-CZ" sz="1600" dirty="0"/>
              <a:t>Je systematicky odvozená, spolehlivě ohodnotitelná a nastává za určitých podmínek a v určitém čase.</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Vymezení pojmu prognóza</a:t>
            </a:r>
            <a:endParaRPr lang="cs-CZ" dirty="0"/>
          </a:p>
        </p:txBody>
      </p:sp>
    </p:spTree>
    <p:extLst>
      <p:ext uri="{BB962C8B-B14F-4D97-AF65-F5344CB8AC3E}">
        <p14:creationId xmlns:p14="http://schemas.microsoft.com/office/powerpoint/2010/main" val="3818344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Kvalitní, nezkreslené a komplexní </a:t>
            </a:r>
            <a:r>
              <a:rPr lang="cs-CZ" sz="1600" b="1" dirty="0"/>
              <a:t>informace</a:t>
            </a:r>
            <a:r>
              <a:rPr lang="cs-CZ" sz="1600" b="1" dirty="0" smtClean="0"/>
              <a:t>.</a:t>
            </a:r>
          </a:p>
          <a:p>
            <a:pPr lvl="0" algn="just"/>
            <a:endParaRPr lang="cs-CZ" sz="1600" dirty="0"/>
          </a:p>
          <a:p>
            <a:pPr lvl="0" algn="just"/>
            <a:r>
              <a:rPr lang="cs-CZ" sz="1600" dirty="0"/>
              <a:t>Dobré a objektivní </a:t>
            </a:r>
            <a:r>
              <a:rPr lang="cs-CZ" sz="1600" b="1" dirty="0"/>
              <a:t>zpracování informačních vstupů</a:t>
            </a:r>
            <a:r>
              <a:rPr lang="cs-CZ" sz="1600" b="1" dirty="0" smtClean="0"/>
              <a:t>.</a:t>
            </a:r>
          </a:p>
          <a:p>
            <a:pPr lvl="0" algn="just"/>
            <a:endParaRPr lang="cs-CZ" sz="1600" dirty="0"/>
          </a:p>
          <a:p>
            <a:pPr lvl="0" algn="just"/>
            <a:r>
              <a:rPr lang="cs-CZ" sz="1600" dirty="0"/>
              <a:t>Postoje a schopnosti </a:t>
            </a:r>
            <a:r>
              <a:rPr lang="cs-CZ" sz="1600" b="1" dirty="0"/>
              <a:t>zpracovatelů</a:t>
            </a:r>
            <a:r>
              <a:rPr lang="cs-CZ" sz="1600" b="1" dirty="0" smtClean="0"/>
              <a:t>.</a:t>
            </a:r>
          </a:p>
          <a:p>
            <a:pPr lvl="0" algn="just"/>
            <a:endParaRPr lang="cs-CZ" sz="1600" dirty="0"/>
          </a:p>
          <a:p>
            <a:pPr lvl="0" algn="just"/>
            <a:r>
              <a:rPr lang="cs-CZ" sz="1600" dirty="0"/>
              <a:t>Pochopení a vhodná aplikace světových </a:t>
            </a:r>
            <a:r>
              <a:rPr lang="cs-CZ" sz="1600" b="1" dirty="0" err="1"/>
              <a:t>megatrendů</a:t>
            </a:r>
            <a:r>
              <a:rPr lang="cs-CZ" sz="1600" b="1" dirty="0"/>
              <a:t> </a:t>
            </a:r>
            <a:r>
              <a:rPr lang="cs-CZ" sz="1600" dirty="0"/>
              <a:t>do vnitřní oblasti vlastního podnikání daného podniku.</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Faktory ovlivňující kvalitu prognózy</a:t>
            </a:r>
            <a:endParaRPr lang="cs-CZ" dirty="0"/>
          </a:p>
        </p:txBody>
      </p:sp>
    </p:spTree>
    <p:extLst>
      <p:ext uri="{BB962C8B-B14F-4D97-AF65-F5344CB8AC3E}">
        <p14:creationId xmlns:p14="http://schemas.microsoft.com/office/powerpoint/2010/main" val="2856431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95478" lvl="1">
              <a:lnSpc>
                <a:spcPct val="80000"/>
              </a:lnSpc>
              <a:spcBef>
                <a:spcPts val="400"/>
              </a:spcBef>
              <a:buSzPct val="68000"/>
              <a:buFont typeface="Arial" panose="020B0604020202020204" pitchFamily="34" charset="0"/>
              <a:buChar char="•"/>
            </a:pPr>
            <a:r>
              <a:rPr lang="cs-CZ" sz="1600" dirty="0"/>
              <a:t>Převratné technické a technologické </a:t>
            </a:r>
            <a:r>
              <a:rPr lang="cs-CZ" sz="1600" dirty="0" smtClean="0"/>
              <a:t>vynálezy</a:t>
            </a:r>
          </a:p>
          <a:p>
            <a:pPr marL="395478" lvl="1">
              <a:lnSpc>
                <a:spcPct val="80000"/>
              </a:lnSpc>
              <a:spcBef>
                <a:spcPts val="400"/>
              </a:spcBef>
              <a:buSzPct val="68000"/>
              <a:buFont typeface="Arial" panose="020B0604020202020204" pitchFamily="34" charset="0"/>
              <a:buChar char="•"/>
            </a:pPr>
            <a:endParaRPr lang="cs-CZ" sz="1600" dirty="0" smtClean="0"/>
          </a:p>
          <a:p>
            <a:pPr marL="395478" lvl="1">
              <a:lnSpc>
                <a:spcPct val="80000"/>
              </a:lnSpc>
              <a:spcBef>
                <a:spcPts val="400"/>
              </a:spcBef>
              <a:buSzPct val="68000"/>
              <a:buFont typeface="Arial" panose="020B0604020202020204" pitchFamily="34" charset="0"/>
              <a:buChar char="•"/>
            </a:pPr>
            <a:r>
              <a:rPr lang="cs-CZ" sz="1600" dirty="0" smtClean="0"/>
              <a:t>Směry </a:t>
            </a:r>
            <a:r>
              <a:rPr lang="cs-CZ" sz="1600" dirty="0"/>
              <a:t>základního výzkumu a směry aplikačního </a:t>
            </a:r>
            <a:r>
              <a:rPr lang="cs-CZ" sz="1600" dirty="0" smtClean="0"/>
              <a:t>výzkumu</a:t>
            </a:r>
          </a:p>
          <a:p>
            <a:pPr marL="395478" lvl="1">
              <a:lnSpc>
                <a:spcPct val="80000"/>
              </a:lnSpc>
              <a:spcBef>
                <a:spcPts val="400"/>
              </a:spcBef>
              <a:buSzPct val="68000"/>
              <a:buFont typeface="Arial" panose="020B0604020202020204" pitchFamily="34" charset="0"/>
              <a:buChar char="•"/>
            </a:pPr>
            <a:endParaRPr lang="cs-CZ" sz="1600" dirty="0"/>
          </a:p>
          <a:p>
            <a:pPr marL="395478" lvl="1">
              <a:lnSpc>
                <a:spcPct val="80000"/>
              </a:lnSpc>
              <a:spcBef>
                <a:spcPts val="400"/>
              </a:spcBef>
              <a:buSzPct val="68000"/>
              <a:buFont typeface="Arial" panose="020B0604020202020204" pitchFamily="34" charset="0"/>
              <a:buChar char="•"/>
            </a:pPr>
            <a:r>
              <a:rPr lang="cs-CZ" sz="1600" dirty="0"/>
              <a:t>Parametry výrobků, funkční charakteristiky technologií a </a:t>
            </a:r>
            <a:r>
              <a:rPr lang="cs-CZ" sz="1600" dirty="0" smtClean="0"/>
              <a:t>zařízení</a:t>
            </a:r>
          </a:p>
          <a:p>
            <a:pPr marL="395478" lvl="1">
              <a:lnSpc>
                <a:spcPct val="80000"/>
              </a:lnSpc>
              <a:spcBef>
                <a:spcPts val="400"/>
              </a:spcBef>
              <a:buSzPct val="68000"/>
              <a:buFont typeface="Arial" panose="020B0604020202020204" pitchFamily="34" charset="0"/>
              <a:buChar char="•"/>
            </a:pPr>
            <a:endParaRPr lang="cs-CZ" sz="1600" dirty="0"/>
          </a:p>
          <a:p>
            <a:pPr marL="395478" lvl="1">
              <a:lnSpc>
                <a:spcPct val="80000"/>
              </a:lnSpc>
              <a:spcBef>
                <a:spcPts val="400"/>
              </a:spcBef>
              <a:buSzPct val="68000"/>
              <a:buFont typeface="Arial" panose="020B0604020202020204" pitchFamily="34" charset="0"/>
              <a:buChar char="•"/>
            </a:pPr>
            <a:r>
              <a:rPr lang="cs-CZ" sz="1600" dirty="0"/>
              <a:t>Vývojové tendence a </a:t>
            </a:r>
            <a:r>
              <a:rPr lang="cs-CZ" sz="1600" dirty="0" smtClean="0"/>
              <a:t>trendy</a:t>
            </a:r>
          </a:p>
          <a:p>
            <a:pPr marL="395478" lvl="1">
              <a:lnSpc>
                <a:spcPct val="80000"/>
              </a:lnSpc>
              <a:spcBef>
                <a:spcPts val="400"/>
              </a:spcBef>
              <a:buSzPct val="68000"/>
              <a:buFont typeface="Arial" panose="020B0604020202020204" pitchFamily="34" charset="0"/>
              <a:buChar char="•"/>
            </a:pPr>
            <a:endParaRPr lang="cs-CZ" sz="1600" dirty="0"/>
          </a:p>
          <a:p>
            <a:pPr marL="395478" lvl="1">
              <a:lnSpc>
                <a:spcPct val="80000"/>
              </a:lnSpc>
              <a:spcBef>
                <a:spcPts val="400"/>
              </a:spcBef>
              <a:buSzPct val="68000"/>
              <a:buFont typeface="Arial" panose="020B0604020202020204" pitchFamily="34" charset="0"/>
              <a:buChar char="•"/>
            </a:pPr>
            <a:r>
              <a:rPr lang="cs-CZ" sz="1600" dirty="0"/>
              <a:t>Společenské důsledky možných trendů a technického </a:t>
            </a:r>
            <a:r>
              <a:rPr lang="cs-CZ" sz="1600" dirty="0" smtClean="0"/>
              <a:t>rozvoje</a:t>
            </a:r>
          </a:p>
          <a:p>
            <a:pPr marL="395478" lvl="1">
              <a:lnSpc>
                <a:spcPct val="80000"/>
              </a:lnSpc>
              <a:spcBef>
                <a:spcPts val="400"/>
              </a:spcBef>
              <a:buSzPct val="68000"/>
              <a:buFont typeface="Arial" panose="020B0604020202020204" pitchFamily="34" charset="0"/>
              <a:buChar char="•"/>
            </a:pPr>
            <a:endParaRPr lang="cs-CZ" sz="1600" dirty="0"/>
          </a:p>
          <a:p>
            <a:pPr marL="395478" lvl="1">
              <a:lnSpc>
                <a:spcPct val="80000"/>
              </a:lnSpc>
              <a:spcBef>
                <a:spcPts val="400"/>
              </a:spcBef>
              <a:buSzPct val="68000"/>
              <a:buFont typeface="Arial" panose="020B0604020202020204" pitchFamily="34" charset="0"/>
              <a:buChar char="•"/>
            </a:pPr>
            <a:r>
              <a:rPr lang="cs-CZ" sz="1600" dirty="0"/>
              <a:t>Alternativní řešení celospolečenských </a:t>
            </a:r>
            <a:r>
              <a:rPr lang="cs-CZ" sz="1600" dirty="0" smtClean="0"/>
              <a:t>cílů</a:t>
            </a:r>
          </a:p>
          <a:p>
            <a:pPr marL="395478" lvl="1">
              <a:lnSpc>
                <a:spcPct val="80000"/>
              </a:lnSpc>
              <a:spcBef>
                <a:spcPts val="400"/>
              </a:spcBef>
              <a:buSzPct val="68000"/>
              <a:buFont typeface="Arial" panose="020B0604020202020204" pitchFamily="34" charset="0"/>
              <a:buChar char="•"/>
            </a:pPr>
            <a:endParaRPr lang="cs-CZ" sz="1600" dirty="0"/>
          </a:p>
          <a:p>
            <a:pPr marL="395478" lvl="1">
              <a:lnSpc>
                <a:spcPct val="80000"/>
              </a:lnSpc>
              <a:spcBef>
                <a:spcPts val="400"/>
              </a:spcBef>
              <a:buSzPct val="68000"/>
              <a:buFont typeface="Arial" panose="020B0604020202020204" pitchFamily="34" charset="0"/>
              <a:buChar char="•"/>
            </a:pPr>
            <a:r>
              <a:rPr lang="cs-CZ" sz="1600" dirty="0"/>
              <a:t>Alternativní řešení a předvídaní cílů na nižších úrovních organizace</a:t>
            </a:r>
          </a:p>
          <a:p>
            <a:pPr marL="395478" lvl="1">
              <a:lnSpc>
                <a:spcPct val="80000"/>
              </a:lnSpc>
              <a:spcBef>
                <a:spcPts val="400"/>
              </a:spcBef>
              <a:buSzPct val="68000"/>
              <a:buFont typeface="Arial" panose="020B0604020202020204" pitchFamily="34" charset="0"/>
              <a:buChar char="•"/>
            </a:pPr>
            <a:endParaRPr lang="cs-CZ" sz="1600" dirty="0" smtClean="0"/>
          </a:p>
          <a:p>
            <a:pPr marL="395478" lvl="1">
              <a:lnSpc>
                <a:spcPct val="80000"/>
              </a:lnSpc>
              <a:spcBef>
                <a:spcPts val="400"/>
              </a:spcBef>
              <a:buSzPct val="68000"/>
              <a:buFont typeface="Arial" panose="020B0604020202020204" pitchFamily="34" charset="0"/>
              <a:buChar char="•"/>
            </a:pPr>
            <a:r>
              <a:rPr lang="cs-CZ" sz="1600" dirty="0" smtClean="0"/>
              <a:t>Předvídání </a:t>
            </a:r>
            <a:r>
              <a:rPr lang="cs-CZ" sz="1600" dirty="0"/>
              <a:t>chování trhu, pohyby cen, poptávky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Použitelnost prognostických metod</a:t>
            </a:r>
            <a:endParaRPr lang="cs-CZ" dirty="0"/>
          </a:p>
        </p:txBody>
      </p:sp>
    </p:spTree>
    <p:extLst>
      <p:ext uri="{BB962C8B-B14F-4D97-AF65-F5344CB8AC3E}">
        <p14:creationId xmlns:p14="http://schemas.microsoft.com/office/powerpoint/2010/main" val="3342660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6" end="6"/>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8" end="8"/>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10" end="1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12" end="12"/>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Prognostické metody </a:t>
            </a:r>
            <a:r>
              <a:rPr lang="cs-CZ" sz="1600" dirty="0"/>
              <a:t>(</a:t>
            </a:r>
            <a:r>
              <a:rPr lang="cs-CZ" sz="1600" dirty="0" err="1"/>
              <a:t>Makridakis</a:t>
            </a:r>
            <a:r>
              <a:rPr lang="cs-CZ" sz="1600" dirty="0"/>
              <a:t> et al., 1998) jsou soustavy teoretických a praktických pravidel převzatých z různých vědních oborů, které vedou k sestavení prognózy s určitou vypovídací schopností</a:t>
            </a:r>
            <a:r>
              <a:rPr lang="cs-CZ" sz="1600" dirty="0" smtClean="0"/>
              <a:t>.</a:t>
            </a:r>
          </a:p>
          <a:p>
            <a:pPr algn="just"/>
            <a:endParaRPr lang="cs-CZ" sz="1600" dirty="0"/>
          </a:p>
          <a:p>
            <a:pPr algn="just"/>
            <a:r>
              <a:rPr lang="cs-CZ" sz="1600" dirty="0"/>
              <a:t>Úspěch - správné ocenění jejich použitelnosti pro daný </a:t>
            </a:r>
            <a:r>
              <a:rPr lang="cs-CZ" sz="1600" dirty="0" smtClean="0"/>
              <a:t>účel.</a:t>
            </a:r>
          </a:p>
          <a:p>
            <a:pPr algn="just"/>
            <a:endParaRPr lang="cs-CZ" sz="1600" dirty="0"/>
          </a:p>
          <a:p>
            <a:pPr algn="just"/>
            <a:r>
              <a:rPr lang="cs-CZ" sz="1600" dirty="0"/>
              <a:t>Využití více a principálně odlišných </a:t>
            </a:r>
            <a:r>
              <a:rPr lang="cs-CZ" sz="1600" dirty="0" smtClean="0"/>
              <a:t>metod.</a:t>
            </a:r>
          </a:p>
          <a:p>
            <a:pPr algn="just"/>
            <a:endParaRPr lang="cs-CZ" sz="1600" dirty="0"/>
          </a:p>
          <a:p>
            <a:pPr algn="just"/>
            <a:r>
              <a:rPr lang="cs-CZ" sz="1600" dirty="0"/>
              <a:t>Volba </a:t>
            </a:r>
            <a:r>
              <a:rPr lang="cs-CZ" sz="1600" dirty="0" smtClean="0"/>
              <a:t>metody závisí </a:t>
            </a:r>
            <a:r>
              <a:rPr lang="cs-CZ" sz="1600" dirty="0"/>
              <a:t>na </a:t>
            </a:r>
            <a:endParaRPr lang="cs-CZ" sz="1600" dirty="0" smtClean="0"/>
          </a:p>
          <a:p>
            <a:pPr lvl="1" algn="just"/>
            <a:r>
              <a:rPr lang="cs-CZ" sz="1600" dirty="0" smtClean="0"/>
              <a:t>předmětu </a:t>
            </a:r>
            <a:r>
              <a:rPr lang="cs-CZ" sz="1600" dirty="0"/>
              <a:t>prognózy, </a:t>
            </a:r>
            <a:endParaRPr lang="cs-CZ" sz="1600" dirty="0" smtClean="0"/>
          </a:p>
          <a:p>
            <a:pPr lvl="1" algn="just"/>
            <a:r>
              <a:rPr lang="cs-CZ" sz="1600" dirty="0" smtClean="0"/>
              <a:t>věcné </a:t>
            </a:r>
            <a:r>
              <a:rPr lang="cs-CZ" sz="1600" dirty="0"/>
              <a:t>náplni daného jevu, </a:t>
            </a:r>
          </a:p>
          <a:p>
            <a:pPr lvl="1" algn="just"/>
            <a:r>
              <a:rPr lang="cs-CZ" sz="1600" dirty="0" smtClean="0"/>
              <a:t>časovém </a:t>
            </a:r>
            <a:r>
              <a:rPr lang="cs-CZ" sz="1600" dirty="0"/>
              <a:t>horizontu, </a:t>
            </a:r>
            <a:endParaRPr lang="cs-CZ" sz="1600" dirty="0" smtClean="0"/>
          </a:p>
          <a:p>
            <a:pPr lvl="1" algn="just"/>
            <a:r>
              <a:rPr lang="cs-CZ" sz="1600" dirty="0" smtClean="0"/>
              <a:t>čase </a:t>
            </a:r>
            <a:r>
              <a:rPr lang="cs-CZ" sz="1600" dirty="0"/>
              <a:t>a </a:t>
            </a:r>
            <a:r>
              <a:rPr lang="cs-CZ" sz="1600" dirty="0" smtClean="0"/>
              <a:t>nákladech nutných </a:t>
            </a:r>
            <a:r>
              <a:rPr lang="cs-CZ" sz="1600" dirty="0"/>
              <a:t>pro zpracování prognózy, </a:t>
            </a:r>
            <a:endParaRPr lang="cs-CZ" sz="1600" dirty="0" smtClean="0"/>
          </a:p>
          <a:p>
            <a:pPr lvl="1" algn="just"/>
            <a:r>
              <a:rPr lang="cs-CZ" sz="1600" dirty="0" smtClean="0"/>
              <a:t>požadavku </a:t>
            </a:r>
            <a:r>
              <a:rPr lang="cs-CZ" sz="1600" dirty="0"/>
              <a:t>přesnosti a spolehlivosti </a:t>
            </a:r>
            <a:r>
              <a:rPr lang="cs-CZ" sz="1600" dirty="0" smtClean="0"/>
              <a:t>předpovědi.</a:t>
            </a:r>
            <a:endParaRPr lang="cs-CZ" sz="1600" dirty="0"/>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Prognostické metody</a:t>
            </a:r>
            <a:endParaRPr lang="cs-CZ" dirty="0"/>
          </a:p>
        </p:txBody>
      </p:sp>
    </p:spTree>
    <p:extLst>
      <p:ext uri="{BB962C8B-B14F-4D97-AF65-F5344CB8AC3E}">
        <p14:creationId xmlns:p14="http://schemas.microsoft.com/office/powerpoint/2010/main" val="128154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Z hlediska přístupu k prognózování</a:t>
            </a:r>
          </a:p>
          <a:p>
            <a:pPr algn="just"/>
            <a:r>
              <a:rPr lang="cs-CZ" sz="1600" i="1" dirty="0"/>
              <a:t>Kvantitativní </a:t>
            </a:r>
            <a:r>
              <a:rPr lang="cs-CZ" sz="1600" i="1" dirty="0" smtClean="0"/>
              <a:t>metody </a:t>
            </a:r>
            <a:r>
              <a:rPr lang="cs-CZ" sz="1600" dirty="0" smtClean="0"/>
              <a:t>– jsou založeny </a:t>
            </a:r>
            <a:r>
              <a:rPr lang="cs-CZ" sz="1600" dirty="0"/>
              <a:t>na předpokladu, že budoucí vývoj je předvídatelným a přímým pokračováním (extrapolací) existujících </a:t>
            </a:r>
            <a:r>
              <a:rPr lang="cs-CZ" sz="1600" dirty="0" smtClean="0"/>
              <a:t>trendů. Aplikuje se v tomto případě statistická analýza </a:t>
            </a:r>
            <a:r>
              <a:rPr lang="cs-CZ" sz="1600" dirty="0"/>
              <a:t>dat z minulosti v různých časových pohledech. Prognostik s </a:t>
            </a:r>
            <a:r>
              <a:rPr lang="cs-CZ" sz="1600" dirty="0" smtClean="0"/>
              <a:t>využitím historických </a:t>
            </a:r>
            <a:r>
              <a:rPr lang="cs-CZ" sz="1600" dirty="0"/>
              <a:t>dat </a:t>
            </a:r>
            <a:r>
              <a:rPr lang="cs-CZ" sz="1600" dirty="0" smtClean="0"/>
              <a:t>identifikuje </a:t>
            </a:r>
            <a:r>
              <a:rPr lang="cs-CZ" sz="1600" dirty="0"/>
              <a:t>cestu předpovědi, k ní přidá vhodný matematický </a:t>
            </a:r>
            <a:r>
              <a:rPr lang="cs-CZ" sz="1600" dirty="0" smtClean="0"/>
              <a:t>model a </a:t>
            </a:r>
            <a:r>
              <a:rPr lang="cs-CZ" sz="1600" dirty="0"/>
              <a:t>pomocí rovnic modelu předpovídá body v budoucnosti. Takový přístup předpokládá</a:t>
            </a:r>
            <a:r>
              <a:rPr lang="cs-CZ" sz="1600" dirty="0" smtClean="0"/>
              <a:t>, že identifikovaná </a:t>
            </a:r>
            <a:r>
              <a:rPr lang="cs-CZ" sz="1600" dirty="0"/>
              <a:t>cesta pro předpověď pokračuje i do budoucnosti.</a:t>
            </a:r>
          </a:p>
          <a:p>
            <a:pPr algn="just"/>
            <a:r>
              <a:rPr lang="cs-CZ" sz="1600" i="1" dirty="0" smtClean="0"/>
              <a:t>Kvalitativní metody </a:t>
            </a:r>
            <a:r>
              <a:rPr lang="cs-CZ" sz="1600" dirty="0" smtClean="0"/>
              <a:t>– využívají </a:t>
            </a:r>
            <a:r>
              <a:rPr lang="cs-CZ" sz="1600" dirty="0"/>
              <a:t>lidského </a:t>
            </a:r>
            <a:r>
              <a:rPr lang="cs-CZ" sz="1600" dirty="0" smtClean="0"/>
              <a:t>činitele, </a:t>
            </a:r>
            <a:r>
              <a:rPr lang="cs-CZ" sz="1600" dirty="0"/>
              <a:t>vycházejí z variantnosti, mnohoznačnosti a </a:t>
            </a:r>
            <a:r>
              <a:rPr lang="cs-CZ" sz="1600" dirty="0" smtClean="0"/>
              <a:t>pravděpodobnostního </a:t>
            </a:r>
            <a:r>
              <a:rPr lang="cs-CZ" sz="1600" dirty="0"/>
              <a:t>charakteru vývoje budoucích </a:t>
            </a:r>
            <a:r>
              <a:rPr lang="cs-CZ" sz="1600" dirty="0" smtClean="0"/>
              <a:t>událostí. </a:t>
            </a:r>
            <a:r>
              <a:rPr lang="cs-CZ" sz="1600" dirty="0"/>
              <a:t>N</a:t>
            </a:r>
            <a:r>
              <a:rPr lang="cs-CZ" sz="1600" dirty="0" smtClean="0"/>
              <a:t>ěkdy též </a:t>
            </a:r>
            <a:r>
              <a:rPr lang="cs-CZ" sz="1600" dirty="0"/>
              <a:t>nazývané subjektivní či </a:t>
            </a:r>
            <a:r>
              <a:rPr lang="cs-CZ" sz="1600" dirty="0" smtClean="0"/>
              <a:t>úvahové, jsou </a:t>
            </a:r>
            <a:r>
              <a:rPr lang="cs-CZ" sz="1600" dirty="0"/>
              <a:t>v prvém případě uplatněny tehdy, pokud historická data, týkající se k </a:t>
            </a:r>
            <a:r>
              <a:rPr lang="cs-CZ" sz="1600" dirty="0" smtClean="0"/>
              <a:t>předpovídané události</a:t>
            </a:r>
            <a:r>
              <a:rPr lang="cs-CZ" sz="1600" dirty="0"/>
              <a:t>, jsou </a:t>
            </a:r>
            <a:r>
              <a:rPr lang="cs-CZ" sz="1600" dirty="0" smtClean="0"/>
              <a:t>nedostačující </a:t>
            </a:r>
            <a:r>
              <a:rPr lang="cs-CZ" sz="1600" dirty="0"/>
              <a:t>nebo nejsou k dispozici a ve druhém případě pokud </a:t>
            </a:r>
            <a:r>
              <a:rPr lang="cs-CZ" sz="1600" dirty="0" smtClean="0"/>
              <a:t>předpovídané události </a:t>
            </a:r>
            <a:r>
              <a:rPr lang="cs-CZ" sz="1600" dirty="0"/>
              <a:t>nelze postihnout </a:t>
            </a:r>
            <a:r>
              <a:rPr lang="cs-CZ" sz="1600" dirty="0" smtClean="0"/>
              <a:t>kvantifikovatelnými </a:t>
            </a:r>
            <a:r>
              <a:rPr lang="cs-CZ" sz="1600" dirty="0"/>
              <a:t>informacemi či se jedná o </a:t>
            </a:r>
            <a:r>
              <a:rPr lang="cs-CZ" sz="1600" dirty="0" smtClean="0"/>
              <a:t>technologické změny</a:t>
            </a:r>
            <a:r>
              <a:rPr lang="cs-CZ" sz="1600" dirty="0"/>
              <a:t>.</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Klasifikace prognostických metod I</a:t>
            </a:r>
            <a:endParaRPr lang="cs-CZ" dirty="0"/>
          </a:p>
        </p:txBody>
      </p:sp>
    </p:spTree>
    <p:extLst>
      <p:ext uri="{BB962C8B-B14F-4D97-AF65-F5344CB8AC3E}">
        <p14:creationId xmlns:p14="http://schemas.microsoft.com/office/powerpoint/2010/main" val="172236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smtClean="0"/>
              <a:t>Dle </a:t>
            </a:r>
            <a:r>
              <a:rPr lang="cs-CZ" sz="1600" b="1" dirty="0"/>
              <a:t>míry subjektivity</a:t>
            </a:r>
          </a:p>
          <a:p>
            <a:pPr lvl="1" algn="just"/>
            <a:r>
              <a:rPr lang="cs-CZ" sz="1600" dirty="0"/>
              <a:t>Subjektivní metody</a:t>
            </a:r>
          </a:p>
          <a:p>
            <a:pPr lvl="1" algn="just"/>
            <a:r>
              <a:rPr lang="cs-CZ" sz="1600" dirty="0"/>
              <a:t>Objektivní metody</a:t>
            </a:r>
          </a:p>
          <a:p>
            <a:pPr lvl="1" algn="just"/>
            <a:r>
              <a:rPr lang="cs-CZ" sz="1600" dirty="0"/>
              <a:t>Systémové metody</a:t>
            </a:r>
          </a:p>
          <a:p>
            <a:pPr algn="just"/>
            <a:endParaRPr lang="cs-CZ" sz="1600" dirty="0" smtClean="0"/>
          </a:p>
          <a:p>
            <a:pPr marL="0" indent="0" algn="just">
              <a:buNone/>
            </a:pPr>
            <a:r>
              <a:rPr lang="cs-CZ" sz="1600" b="1" dirty="0" smtClean="0"/>
              <a:t>Další členění metod</a:t>
            </a:r>
          </a:p>
          <a:p>
            <a:pPr algn="just"/>
            <a:r>
              <a:rPr lang="cs-CZ" sz="1600" dirty="0" smtClean="0"/>
              <a:t>Metoda </a:t>
            </a:r>
            <a:r>
              <a:rPr lang="cs-CZ" sz="1600" dirty="0"/>
              <a:t>explorativní (průzkumná</a:t>
            </a:r>
            <a:r>
              <a:rPr lang="cs-CZ" sz="1600" dirty="0" smtClean="0"/>
              <a:t>)</a:t>
            </a:r>
          </a:p>
          <a:p>
            <a:pPr algn="just"/>
            <a:r>
              <a:rPr lang="cs-CZ" sz="1600" dirty="0" smtClean="0"/>
              <a:t>Metoda </a:t>
            </a:r>
            <a:r>
              <a:rPr lang="cs-CZ" sz="1600" dirty="0"/>
              <a:t>normativní (cílová</a:t>
            </a:r>
            <a:r>
              <a:rPr lang="cs-CZ" sz="1600" dirty="0" smtClean="0"/>
              <a:t>)</a:t>
            </a:r>
          </a:p>
          <a:p>
            <a:pPr algn="just"/>
            <a:r>
              <a:rPr lang="cs-CZ" sz="1600" dirty="0" smtClean="0"/>
              <a:t>Metoda </a:t>
            </a:r>
            <a:r>
              <a:rPr lang="cs-CZ" sz="1600" dirty="0"/>
              <a:t>integrálního prognózování</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Klasifikace prognostických metod II</a:t>
            </a:r>
            <a:endParaRPr lang="cs-CZ" dirty="0"/>
          </a:p>
        </p:txBody>
      </p:sp>
    </p:spTree>
    <p:extLst>
      <p:ext uri="{BB962C8B-B14F-4D97-AF65-F5344CB8AC3E}">
        <p14:creationId xmlns:p14="http://schemas.microsoft.com/office/powerpoint/2010/main" val="856978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Statistické metody</a:t>
            </a:r>
          </a:p>
          <a:p>
            <a:pPr lvl="1" algn="just"/>
            <a:r>
              <a:rPr lang="cs-CZ" sz="1600" dirty="0"/>
              <a:t>Metoda extrapolace trendu a časové řady, metoda regresní a korelační analýzy, metody založené na Box-</a:t>
            </a:r>
            <a:r>
              <a:rPr lang="cs-CZ" sz="1600" dirty="0" err="1"/>
              <a:t>Jenkinsově</a:t>
            </a:r>
            <a:r>
              <a:rPr lang="cs-CZ" sz="1600" dirty="0"/>
              <a:t> metodologii, klasifikační a regresní stromy, metody shlukové analýzy, metody spektrální analýzy časových řad, metody faktorové analýzy, adaptivní metody</a:t>
            </a:r>
          </a:p>
          <a:p>
            <a:pPr algn="just">
              <a:buNone/>
            </a:pPr>
            <a:endParaRPr lang="cs-CZ" sz="1600" dirty="0"/>
          </a:p>
          <a:p>
            <a:pPr algn="just"/>
            <a:r>
              <a:rPr lang="cs-CZ" sz="1600" b="1" dirty="0"/>
              <a:t>Metody operačního výzkumu</a:t>
            </a:r>
          </a:p>
          <a:p>
            <a:pPr lvl="1" algn="just"/>
            <a:r>
              <a:rPr lang="cs-CZ" sz="1600" dirty="0"/>
              <a:t>Metody matematického programování, simulační metody a hry, metody teorie rozhodování, modifikované síťové grafy</a:t>
            </a:r>
          </a:p>
          <a:p>
            <a:pPr lvl="1" algn="just">
              <a:buNone/>
            </a:pPr>
            <a:endParaRPr lang="cs-CZ" sz="1600" dirty="0"/>
          </a:p>
          <a:p>
            <a:pPr algn="just"/>
            <a:r>
              <a:rPr lang="cs-CZ" sz="1600" b="1" dirty="0"/>
              <a:t>Metody modelových experimentů</a:t>
            </a:r>
          </a:p>
          <a:p>
            <a:pPr lvl="1" algn="just"/>
            <a:r>
              <a:rPr lang="cs-CZ" sz="1600" dirty="0"/>
              <a:t>Modely růstové, modely strukturování, modely globální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Kvantitativní prognostické metody</a:t>
            </a:r>
            <a:endParaRPr lang="cs-CZ" dirty="0"/>
          </a:p>
        </p:txBody>
      </p:sp>
    </p:spTree>
    <p:extLst>
      <p:ext uri="{BB962C8B-B14F-4D97-AF65-F5344CB8AC3E}">
        <p14:creationId xmlns:p14="http://schemas.microsoft.com/office/powerpoint/2010/main" val="2800665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Strategická analýza představuje identifikaci a ocenění veškerých relevantních faktorů, o nichž lze předpokládat, že budou nebo mohou mít vliv na strategii a na strategické cíle podniku. </a:t>
            </a:r>
            <a:endParaRPr lang="cs-CZ" sz="1600" dirty="0" smtClean="0"/>
          </a:p>
          <a:p>
            <a:pPr algn="just"/>
            <a:r>
              <a:rPr lang="cs-CZ" sz="1600" dirty="0" smtClean="0"/>
              <a:t>Strategická </a:t>
            </a:r>
            <a:r>
              <a:rPr lang="cs-CZ" sz="1600" dirty="0"/>
              <a:t>analýza představuje systematické, pravidelné, důkladné, kritické a nestranné zkoumání a posouzení vnitřní situace podniku (interní analýza) a vnějšího prostředí (externí analýza). </a:t>
            </a:r>
            <a:endParaRPr lang="cs-CZ" sz="1600" dirty="0" smtClean="0"/>
          </a:p>
          <a:p>
            <a:pPr algn="just"/>
            <a:r>
              <a:rPr lang="cs-CZ" sz="1600" dirty="0" smtClean="0"/>
              <a:t>Analýza </a:t>
            </a:r>
            <a:r>
              <a:rPr lang="cs-CZ" sz="1600" dirty="0"/>
              <a:t>se provádí v určitých časových intervalech a zkoumá minulý, současný a budoucí vývoj. </a:t>
            </a:r>
            <a:endParaRPr lang="cs-CZ" sz="1600" dirty="0" smtClean="0"/>
          </a:p>
          <a:p>
            <a:pPr algn="just"/>
            <a:r>
              <a:rPr lang="cs-CZ" sz="1600" dirty="0" smtClean="0"/>
              <a:t>Analýza </a:t>
            </a:r>
            <a:r>
              <a:rPr lang="cs-CZ" sz="1600" dirty="0"/>
              <a:t>posuzuje celkovou podnikovou situaci, určuje jeho místo v prostředí a vymezuje vývoj jeho budoucích aktivit</a:t>
            </a:r>
            <a:r>
              <a:rPr lang="cs-CZ" sz="1600" dirty="0" smtClean="0"/>
              <a:t>.</a:t>
            </a:r>
          </a:p>
          <a:p>
            <a:pPr algn="just"/>
            <a:r>
              <a:rPr lang="cs-CZ" sz="1600" dirty="0" smtClean="0"/>
              <a:t>Je prvním krokem strategického plánovacího procesu.</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Podstata strategické analýzy</a:t>
            </a:r>
            <a:endParaRPr lang="cs-CZ" dirty="0"/>
          </a:p>
        </p:txBody>
      </p:sp>
    </p:spTree>
    <p:extLst>
      <p:ext uri="{BB962C8B-B14F-4D97-AF65-F5344CB8AC3E}">
        <p14:creationId xmlns:p14="http://schemas.microsoft.com/office/powerpoint/2010/main" val="2320992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b="1" dirty="0"/>
              <a:t>Heuristické metody</a:t>
            </a:r>
          </a:p>
          <a:p>
            <a:pPr lvl="1"/>
            <a:r>
              <a:rPr lang="cs-CZ" sz="1600" dirty="0"/>
              <a:t>Metoda delfská</a:t>
            </a:r>
          </a:p>
          <a:p>
            <a:pPr lvl="1"/>
            <a:r>
              <a:rPr lang="cs-CZ" sz="1600" dirty="0"/>
              <a:t>Metoda brainstormingu</a:t>
            </a:r>
          </a:p>
          <a:p>
            <a:pPr lvl="1"/>
            <a:r>
              <a:rPr lang="cs-CZ" sz="1600" dirty="0"/>
              <a:t>Metoda </a:t>
            </a:r>
            <a:r>
              <a:rPr lang="cs-CZ" sz="1600" dirty="0" err="1"/>
              <a:t>brainwritingu</a:t>
            </a:r>
            <a:endParaRPr lang="cs-CZ" sz="1600" dirty="0"/>
          </a:p>
          <a:p>
            <a:pPr lvl="1"/>
            <a:r>
              <a:rPr lang="cs-CZ" sz="1600" dirty="0"/>
              <a:t>Panelová metoda</a:t>
            </a:r>
          </a:p>
          <a:p>
            <a:pPr lvl="1"/>
            <a:r>
              <a:rPr lang="cs-CZ" sz="1600" dirty="0"/>
              <a:t>Osobní hodnocení</a:t>
            </a:r>
          </a:p>
          <a:p>
            <a:pPr lvl="1"/>
            <a:r>
              <a:rPr lang="cs-CZ" sz="1600" dirty="0"/>
              <a:t>Výzkum trhu</a:t>
            </a:r>
          </a:p>
          <a:p>
            <a:pPr lvl="1"/>
            <a:r>
              <a:rPr lang="cs-CZ" sz="1600" dirty="0"/>
              <a:t>Scénáře budoucnosti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Kvalitativní prognostické metody</a:t>
            </a:r>
            <a:endParaRPr lang="cs-CZ" dirty="0"/>
          </a:p>
        </p:txBody>
      </p:sp>
    </p:spTree>
    <p:extLst>
      <p:ext uri="{BB962C8B-B14F-4D97-AF65-F5344CB8AC3E}">
        <p14:creationId xmlns:p14="http://schemas.microsoft.com/office/powerpoint/2010/main" val="1318827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2768"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Volná diskuse týmu k získání nových tvůrčích nápadů a myšlenek na zlepšení nebo nalezení správného řešení v krátkém čase.</a:t>
            </a:r>
          </a:p>
          <a:p>
            <a:pPr algn="just"/>
            <a:r>
              <a:rPr lang="cs-CZ" sz="1600" dirty="0"/>
              <a:t>Logické myšlení je nahrazeno intuitivním</a:t>
            </a:r>
          </a:p>
          <a:p>
            <a:pPr algn="just"/>
            <a:r>
              <a:rPr lang="cs-CZ" sz="1600" dirty="0"/>
              <a:t>Při řešení zamlženého problému, rámcově vymezená oblast</a:t>
            </a:r>
          </a:p>
          <a:p>
            <a:pPr algn="just"/>
            <a:r>
              <a:rPr lang="cs-CZ" sz="1600" dirty="0"/>
              <a:t>Účastníci – odborníci z oboru 50%, odborníci z příbuzných oborů 30%, osoby bez spojitosti s daným oborem 20%</a:t>
            </a:r>
          </a:p>
          <a:p>
            <a:pPr algn="just"/>
            <a:r>
              <a:rPr lang="cs-CZ" sz="1600" dirty="0"/>
              <a:t>Pravidla – zákaz kritiky, uvolnění fantazie, vzájemná inspirace, co největší množství, rovnost </a:t>
            </a:r>
            <a:r>
              <a:rPr lang="cs-CZ" sz="1600" dirty="0" smtClean="0"/>
              <a:t>účastníků</a:t>
            </a:r>
          </a:p>
          <a:p>
            <a:pPr algn="just"/>
            <a:r>
              <a:rPr lang="cs-CZ" sz="1600" dirty="0" smtClean="0"/>
              <a:t>Průběh brainstormingu:</a:t>
            </a:r>
          </a:p>
          <a:p>
            <a:pPr marL="514350" indent="-514350" algn="just">
              <a:buFont typeface="+mj-lt"/>
              <a:buAutoNum type="arabicPeriod"/>
            </a:pPr>
            <a:r>
              <a:rPr lang="cs-CZ" sz="1600" dirty="0"/>
              <a:t>Vedoucí zopakuje základní pravidla brainstormingu</a:t>
            </a:r>
          </a:p>
          <a:p>
            <a:pPr marL="514350" indent="-514350" algn="just">
              <a:buFont typeface="+mj-lt"/>
              <a:buAutoNum type="arabicPeriod"/>
            </a:pPr>
            <a:r>
              <a:rPr lang="cs-CZ" sz="1600" dirty="0"/>
              <a:t>Seznámení účastníků s problémem, který bude diskutován a řešen</a:t>
            </a:r>
          </a:p>
          <a:p>
            <a:pPr marL="514350" indent="-514350" algn="just">
              <a:buFont typeface="+mj-lt"/>
              <a:buAutoNum type="arabicPeriod"/>
            </a:pPr>
            <a:r>
              <a:rPr lang="cs-CZ" sz="1600" dirty="0"/>
              <a:t>Rozcvička – odreagování účastníků a naladění na tvůrčí myšlení</a:t>
            </a:r>
          </a:p>
          <a:p>
            <a:pPr marL="514350" indent="-514350" algn="just">
              <a:buFont typeface="+mj-lt"/>
              <a:buAutoNum type="arabicPeriod"/>
            </a:pPr>
            <a:r>
              <a:rPr lang="cs-CZ" sz="1600" dirty="0"/>
              <a:t>Diskuse k samotnému tématu </a:t>
            </a:r>
          </a:p>
          <a:p>
            <a:pPr marL="514350" indent="-514350" algn="just">
              <a:buFont typeface="+mj-lt"/>
              <a:buAutoNum type="arabicPeriod"/>
            </a:pPr>
            <a:r>
              <a:rPr lang="cs-CZ" sz="1600" dirty="0"/>
              <a:t>Zpracování a vyhodnocení námětů</a:t>
            </a:r>
          </a:p>
          <a:p>
            <a:pPr algn="just"/>
            <a:endParaRPr lang="cs-CZ" sz="1600" dirty="0"/>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Brainstorming</a:t>
            </a:r>
            <a:endParaRPr lang="cs-CZ" dirty="0"/>
          </a:p>
        </p:txBody>
      </p:sp>
    </p:spTree>
    <p:extLst>
      <p:ext uri="{BB962C8B-B14F-4D97-AF65-F5344CB8AC3E}">
        <p14:creationId xmlns:p14="http://schemas.microsoft.com/office/powerpoint/2010/main" val="2421547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Účelem je získání </a:t>
            </a:r>
            <a:r>
              <a:rPr lang="cs-CZ" sz="1600" dirty="0"/>
              <a:t>prognostických informací nebo názorů od vybrané skupiny expertů vztahujících se k identifikaci nebo předpovědi budoucích událostí, vývojových problémů nebo trendů</a:t>
            </a:r>
          </a:p>
          <a:p>
            <a:pPr algn="just"/>
            <a:r>
              <a:rPr lang="cs-CZ" sz="1600" b="1" i="1" dirty="0"/>
              <a:t>Formy</a:t>
            </a:r>
            <a:r>
              <a:rPr lang="cs-CZ" sz="1600" dirty="0"/>
              <a:t>: </a:t>
            </a:r>
            <a:r>
              <a:rPr lang="cs-CZ" sz="1600" dirty="0" err="1"/>
              <a:t>Conventional</a:t>
            </a:r>
            <a:r>
              <a:rPr lang="cs-CZ" sz="1600" dirty="0"/>
              <a:t> </a:t>
            </a:r>
            <a:r>
              <a:rPr lang="cs-CZ" sz="1600" dirty="0" err="1"/>
              <a:t>Delphi</a:t>
            </a:r>
            <a:r>
              <a:rPr lang="cs-CZ" sz="1600" dirty="0"/>
              <a:t>, Argument </a:t>
            </a:r>
            <a:r>
              <a:rPr lang="cs-CZ" sz="1600" dirty="0" err="1"/>
              <a:t>Delphi</a:t>
            </a:r>
            <a:r>
              <a:rPr lang="cs-CZ" sz="1600" dirty="0"/>
              <a:t>, </a:t>
            </a:r>
            <a:r>
              <a:rPr lang="cs-CZ" sz="1600" dirty="0" err="1"/>
              <a:t>Policy</a:t>
            </a:r>
            <a:r>
              <a:rPr lang="cs-CZ" sz="1600" dirty="0"/>
              <a:t> </a:t>
            </a:r>
            <a:r>
              <a:rPr lang="cs-CZ" sz="1600" dirty="0" err="1"/>
              <a:t>Delphi</a:t>
            </a:r>
            <a:endParaRPr lang="cs-CZ" sz="1600" dirty="0"/>
          </a:p>
          <a:p>
            <a:pPr algn="just"/>
            <a:r>
              <a:rPr lang="cs-CZ" sz="1600" b="1" i="1" dirty="0"/>
              <a:t>Základní principy</a:t>
            </a:r>
            <a:r>
              <a:rPr lang="cs-CZ" sz="1600" dirty="0"/>
              <a:t>: anonymita, interakce, kontrolovaná zpětná vazba, statistické vyhodnocení odpovědí</a:t>
            </a:r>
          </a:p>
          <a:p>
            <a:pPr algn="just"/>
            <a:r>
              <a:rPr lang="cs-CZ" sz="1600" b="1" i="1" dirty="0"/>
              <a:t>Podstata</a:t>
            </a:r>
            <a:r>
              <a:rPr lang="cs-CZ" sz="1600" dirty="0"/>
              <a:t>: </a:t>
            </a:r>
          </a:p>
          <a:p>
            <a:pPr lvl="1" algn="just"/>
            <a:r>
              <a:rPr lang="cs-CZ" sz="1600" dirty="0"/>
              <a:t>Zasílání promyšleně volené série otázek (formalizovaný dotazník)</a:t>
            </a:r>
          </a:p>
          <a:p>
            <a:pPr lvl="1" algn="just"/>
            <a:r>
              <a:rPr lang="cs-CZ" sz="1600" dirty="0"/>
              <a:t>Nezávislí odborníci</a:t>
            </a:r>
          </a:p>
          <a:p>
            <a:pPr lvl="1" algn="just"/>
            <a:r>
              <a:rPr lang="cs-CZ" sz="1600" dirty="0"/>
              <a:t>Opakované zasílání – sblížení názorů</a:t>
            </a:r>
          </a:p>
          <a:p>
            <a:pPr lvl="1" algn="just"/>
            <a:r>
              <a:rPr lang="cs-CZ" sz="1600" dirty="0"/>
              <a:t>Konsenzu je dosaženo teprve nad správným řešením</a:t>
            </a:r>
          </a:p>
          <a:p>
            <a:pPr lvl="1" algn="just"/>
            <a:r>
              <a:rPr lang="cs-CZ" sz="1600" dirty="0"/>
              <a:t>Nahrazuje přímou diskusi nebo seminář</a:t>
            </a:r>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Metoda DELPHI</a:t>
            </a:r>
            <a:endParaRPr lang="cs-CZ" dirty="0"/>
          </a:p>
        </p:txBody>
      </p:sp>
    </p:spTree>
    <p:extLst>
      <p:ext uri="{BB962C8B-B14F-4D97-AF65-F5344CB8AC3E}">
        <p14:creationId xmlns:p14="http://schemas.microsoft.com/office/powerpoint/2010/main" val="194040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Využívána v případě existence nekontinuálních změn v okolí podniku</a:t>
            </a:r>
            <a:r>
              <a:rPr lang="cs-CZ" sz="1600" dirty="0" smtClean="0"/>
              <a:t>.</a:t>
            </a:r>
          </a:p>
          <a:p>
            <a:pPr algn="just"/>
            <a:r>
              <a:rPr lang="cs-CZ" sz="1600" b="1" dirty="0" smtClean="0"/>
              <a:t>Scénář</a:t>
            </a:r>
            <a:r>
              <a:rPr lang="cs-CZ" sz="1600" dirty="0" smtClean="0"/>
              <a:t> </a:t>
            </a:r>
            <a:r>
              <a:rPr lang="cs-CZ" sz="1600" dirty="0"/>
              <a:t>je obraz uspořádaný ze všech dosažitelných a významných prognóz a informací</a:t>
            </a:r>
            <a:r>
              <a:rPr lang="cs-CZ" sz="1600" dirty="0" smtClean="0"/>
              <a:t>. </a:t>
            </a:r>
            <a:r>
              <a:rPr lang="cs-CZ" sz="1600" dirty="0"/>
              <a:t>orientační, kontextově závislý popis možné budoucí situace, která vede z výchozího (současného) stavu skrze logické souvislosti řetězce událostí k předpokládanému stavu konečné situace </a:t>
            </a:r>
            <a:endParaRPr lang="cs-CZ" sz="1600" dirty="0" smtClean="0"/>
          </a:p>
          <a:p>
            <a:pPr algn="just"/>
            <a:r>
              <a:rPr lang="cs-CZ" sz="1600" dirty="0" smtClean="0"/>
              <a:t>Cílem </a:t>
            </a:r>
            <a:r>
              <a:rPr lang="cs-CZ" sz="1600" dirty="0"/>
              <a:t>scénářů je určit kritické okamžiky vývoje, u který je třeba uskutečnit zásadní rozhodnutí</a:t>
            </a:r>
            <a:r>
              <a:rPr lang="cs-CZ" sz="1600" dirty="0" smtClean="0"/>
              <a:t>.</a:t>
            </a:r>
          </a:p>
          <a:p>
            <a:pPr algn="just"/>
            <a:endParaRPr lang="cs-CZ" sz="1600" dirty="0"/>
          </a:p>
          <a:p>
            <a:pPr algn="just"/>
            <a:r>
              <a:rPr lang="cs-CZ" sz="1600" dirty="0"/>
              <a:t>Základní skupiny scénářů:</a:t>
            </a:r>
          </a:p>
          <a:p>
            <a:pPr lvl="1" algn="just"/>
            <a:r>
              <a:rPr lang="cs-CZ" sz="1600" dirty="0"/>
              <a:t>Scénáře možných událostí</a:t>
            </a:r>
          </a:p>
          <a:p>
            <a:pPr lvl="1" algn="just"/>
            <a:r>
              <a:rPr lang="cs-CZ" sz="1600" dirty="0"/>
              <a:t>Simulační scénáře</a:t>
            </a:r>
          </a:p>
          <a:p>
            <a:pPr lvl="1" algn="just"/>
            <a:r>
              <a:rPr lang="cs-CZ" sz="1600" dirty="0"/>
              <a:t>Scénáře stavu okolí</a:t>
            </a:r>
          </a:p>
          <a:p>
            <a:pPr lvl="1" algn="just"/>
            <a:r>
              <a:rPr lang="cs-CZ" sz="1600" dirty="0"/>
              <a:t>Scénáře procesu okolí</a:t>
            </a:r>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Metoda scénářů</a:t>
            </a:r>
            <a:endParaRPr lang="cs-CZ" dirty="0"/>
          </a:p>
        </p:txBody>
      </p:sp>
    </p:spTree>
    <p:extLst>
      <p:ext uri="{BB962C8B-B14F-4D97-AF65-F5344CB8AC3E}">
        <p14:creationId xmlns:p14="http://schemas.microsoft.com/office/powerpoint/2010/main" val="2709884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07504" y="771550"/>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Spíše než pojem bližší podnikatelské prostředí se používá pojem trh nebo odvětví, nebo také </a:t>
            </a:r>
            <a:r>
              <a:rPr lang="cs-CZ" sz="1600" dirty="0" err="1"/>
              <a:t>mezoprostředí</a:t>
            </a:r>
            <a:r>
              <a:rPr lang="cs-CZ" sz="1600" dirty="0"/>
              <a:t>. </a:t>
            </a:r>
            <a:r>
              <a:rPr lang="cs-CZ" sz="1600" dirty="0" smtClean="0"/>
              <a:t>Někteří </a:t>
            </a:r>
            <a:r>
              <a:rPr lang="cs-CZ" sz="1600" dirty="0"/>
              <a:t>autoři začleňují toto prostředí do mikroprostředí, tj. do </a:t>
            </a:r>
            <a:r>
              <a:rPr lang="cs-CZ" sz="1600" dirty="0" smtClean="0"/>
              <a:t>interního prostředí </a:t>
            </a:r>
            <a:r>
              <a:rPr lang="cs-CZ" sz="1600" dirty="0"/>
              <a:t>podniku. </a:t>
            </a:r>
            <a:endParaRPr lang="cs-CZ" sz="1600" dirty="0" smtClean="0"/>
          </a:p>
          <a:p>
            <a:pPr algn="just"/>
            <a:r>
              <a:rPr lang="cs-CZ" sz="1600" dirty="0" smtClean="0"/>
              <a:t>Základní </a:t>
            </a:r>
            <a:r>
              <a:rPr lang="cs-CZ" sz="1600" dirty="0"/>
              <a:t>charakteristikou tohoto podnikatelského prostředí je to, že podniky mohou ovlivňovat subjekty a síly tohoto podnikatelského prostředí. Toto ovlivňování je cílené a záměrné. </a:t>
            </a:r>
            <a:endParaRPr lang="cs-CZ" sz="1600" dirty="0" smtClean="0"/>
          </a:p>
          <a:p>
            <a:pPr algn="just"/>
            <a:r>
              <a:rPr lang="cs-CZ" sz="1600" dirty="0" smtClean="0"/>
              <a:t>Tržní </a:t>
            </a:r>
            <a:r>
              <a:rPr lang="cs-CZ" sz="1600" dirty="0"/>
              <a:t>prostředí můžeme označit jako úroveň transakční, protože právě v tomto prostředí dochází k transakcím spojených s realizací podnikatelských aktivit.</a:t>
            </a:r>
          </a:p>
          <a:p>
            <a:pPr algn="just"/>
            <a:r>
              <a:rPr lang="cs-CZ" sz="1600" dirty="0"/>
              <a:t>Subjekty tržního prostředí zahrnují skupiny lidí nebo organizace mající bezprostřední vztah ke konkrétnímu podnikatelskému subjektu. Mezi subjekty tržního prostředí patří</a:t>
            </a:r>
            <a:r>
              <a:rPr lang="cs-CZ" sz="1600" dirty="0" smtClean="0"/>
              <a:t>: zákazníci, konkurence, distribuční články, veřejnost, vnější </a:t>
            </a:r>
            <a:r>
              <a:rPr lang="cs-CZ" sz="1600" dirty="0" err="1" smtClean="0"/>
              <a:t>ovlivňovatelé</a:t>
            </a:r>
            <a:r>
              <a:rPr lang="cs-CZ" sz="1600" dirty="0" smtClean="0"/>
              <a:t>.</a:t>
            </a:r>
          </a:p>
          <a:p>
            <a:pPr algn="just"/>
            <a:r>
              <a:rPr lang="cs-CZ" sz="1600" dirty="0"/>
              <a:t>Analýza tržního prostředí se zaměřuje na hodnocení základních parametrů trhu a situaci v konkrétním odvětví. Proto analýzu tržního prostředí lze rozdělit na analýzu odvětví a analýzu trhu.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Tržní prostředí</a:t>
            </a:r>
            <a:endParaRPr lang="cs-CZ" dirty="0"/>
          </a:p>
        </p:txBody>
      </p:sp>
    </p:spTree>
    <p:extLst>
      <p:ext uri="{BB962C8B-B14F-4D97-AF65-F5344CB8AC3E}">
        <p14:creationId xmlns:p14="http://schemas.microsoft.com/office/powerpoint/2010/main" val="3721645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500" b="1" dirty="0"/>
              <a:t>Trh</a:t>
            </a:r>
            <a:r>
              <a:rPr lang="cs-CZ" sz="1500" dirty="0"/>
              <a:t> představuje, z pohledu podniku a marketingového chápání, skupinu zákazníků podniku, ať už cílových nebo potenciálních. </a:t>
            </a:r>
            <a:endParaRPr lang="cs-CZ" sz="1500" dirty="0" smtClean="0"/>
          </a:p>
          <a:p>
            <a:pPr algn="just"/>
            <a:r>
              <a:rPr lang="cs-CZ" sz="1500" dirty="0" smtClean="0"/>
              <a:t>Podle </a:t>
            </a:r>
            <a:r>
              <a:rPr lang="cs-CZ" sz="1500" dirty="0"/>
              <a:t>typu zákazníků rozlišujeme trh spotřebitelský a trh organizací. </a:t>
            </a:r>
            <a:r>
              <a:rPr lang="cs-CZ" sz="1500" i="1" dirty="0"/>
              <a:t>Na trhu spotřebitelském </a:t>
            </a:r>
            <a:r>
              <a:rPr lang="cs-CZ" sz="1500" dirty="0"/>
              <a:t>se pohybují jednotlivci a domácnosti, které nakupují produkty a služby za účelem spotřeby (hovoříme o nich jako o konečných spotřebitelích). </a:t>
            </a:r>
            <a:r>
              <a:rPr lang="cs-CZ" sz="1500" i="1" dirty="0"/>
              <a:t>Na trhu organizací </a:t>
            </a:r>
            <a:r>
              <a:rPr lang="cs-CZ" sz="1500" dirty="0"/>
              <a:t>působí podniky, organizace, které nakupují zboží a služby za účelem dalšího prodeje (obchodní podniky), přepracování (výrobní podniky) nebo užití pro společnost (vláda, neziskové organizace). Odvětví pak produkuje a poté prodává výrobky a služby pro zákazníky s cílem uspokojení jejich potřeb</a:t>
            </a:r>
            <a:r>
              <a:rPr lang="cs-CZ" sz="1500" dirty="0" smtClean="0"/>
              <a:t>.</a:t>
            </a:r>
          </a:p>
          <a:p>
            <a:r>
              <a:rPr lang="cs-CZ" sz="1500" i="1" dirty="0" err="1"/>
              <a:t>Kotler</a:t>
            </a:r>
            <a:r>
              <a:rPr lang="cs-CZ" sz="1500" i="1" dirty="0"/>
              <a:t> a Keller </a:t>
            </a:r>
            <a:r>
              <a:rPr lang="cs-CZ" sz="1500" dirty="0"/>
              <a:t>(2013, s. 38) člení trhy do pěti skupin, které jsou vzájemně provázány určitými vazbami směny a probíhají mezi nimi </a:t>
            </a:r>
            <a:r>
              <a:rPr lang="cs-CZ" sz="1500" dirty="0" smtClean="0"/>
              <a:t>toky: trh </a:t>
            </a:r>
            <a:r>
              <a:rPr lang="cs-CZ" sz="1500" dirty="0"/>
              <a:t>zdrojů (trh surovin, práce a peněz), trh výrobců, trh prostředníků, spotřební trh a vládní trh. </a:t>
            </a:r>
          </a:p>
          <a:p>
            <a:r>
              <a:rPr lang="cs-CZ" sz="1500" i="1" dirty="0"/>
              <a:t>Michael E. Porter </a:t>
            </a:r>
            <a:r>
              <a:rPr lang="cs-CZ" sz="1500" dirty="0"/>
              <a:t>rozdělil trh (na základě životního cyklu odvětví, míry koncentrace podniků v odvětví, fází cyklu produktu a míře vystavení trhu mezinárodní konkurenci) na pět typů (Jakubíková 2013, s. 160</a:t>
            </a:r>
            <a:r>
              <a:rPr lang="cs-CZ" sz="1500" dirty="0" smtClean="0"/>
              <a:t>): trhy nově vznikající, rostoucí trhy, dospělé a upadající trhy, globální trhy.</a:t>
            </a:r>
            <a:endParaRPr lang="cs-CZ" sz="1500" dirty="0"/>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Trh</a:t>
            </a:r>
            <a:endParaRPr lang="cs-CZ" dirty="0"/>
          </a:p>
        </p:txBody>
      </p:sp>
    </p:spTree>
    <p:extLst>
      <p:ext uri="{BB962C8B-B14F-4D97-AF65-F5344CB8AC3E}">
        <p14:creationId xmlns:p14="http://schemas.microsoft.com/office/powerpoint/2010/main" val="1794502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Odvětví</a:t>
            </a:r>
            <a:r>
              <a:rPr lang="cs-CZ" sz="1600" dirty="0"/>
              <a:t> je konkrétní oblast podnikatelského působení podniku. </a:t>
            </a:r>
            <a:r>
              <a:rPr lang="cs-CZ" sz="1600" dirty="0" smtClean="0"/>
              <a:t>Odvětví </a:t>
            </a:r>
            <a:r>
              <a:rPr lang="cs-CZ" sz="1600" dirty="0"/>
              <a:t>zahrnuje podniky s velice podobnými činnostmi. Odvětví pak produkuje a poté prodává výrobky a služby pro zákazníky s cílem uspokojení jejich potřeb.</a:t>
            </a:r>
          </a:p>
          <a:p>
            <a:pPr algn="just"/>
            <a:r>
              <a:rPr lang="cs-CZ" sz="1600" dirty="0" smtClean="0"/>
              <a:t>Odvětví </a:t>
            </a:r>
            <a:r>
              <a:rPr lang="cs-CZ" sz="1600" dirty="0"/>
              <a:t>je tak představováno specifickou skupinou podniků, které operují v témže sektoru ekonomiky. Přičemž sektor je jedním ze základních elementů každé národní ekonomiky. Ekonomika se zpravidla člení podle základních činností, které se v ní odehrávají, na čtyři </a:t>
            </a:r>
            <a:r>
              <a:rPr lang="cs-CZ" sz="1600" dirty="0" smtClean="0"/>
              <a:t>sektory: primární, sekundární, terciární, kvartérní.</a:t>
            </a:r>
          </a:p>
          <a:p>
            <a:pPr algn="just"/>
            <a:r>
              <a:rPr lang="cs-CZ" sz="1600" dirty="0" smtClean="0"/>
              <a:t>Odvětví</a:t>
            </a:r>
            <a:r>
              <a:rPr lang="cs-CZ" sz="1600" dirty="0"/>
              <a:t>, resp. ekonomické činnosti jsou v ČR i v rámci Evropské unie povinně zatřiďovány podle klasifikace NACE-CZ, která je odvozena z mezinárodní klasifikace ISIC (Mezinárodní klasifikace všech ekonomických činností), kterou používá mezinárodní organizace OSN</a:t>
            </a:r>
            <a:r>
              <a:rPr lang="cs-CZ" sz="1600" dirty="0" smtClean="0"/>
              <a:t>.</a:t>
            </a:r>
          </a:p>
          <a:p>
            <a:pPr algn="just"/>
            <a:r>
              <a:rPr lang="cs-CZ" sz="1600" dirty="0"/>
              <a:t>Postavení jednotlivých odvětví v ekonomice státu pak vyjadřuje odvětvová struktura, kterou tvoří jednotlivé ekonomické činnosti podle NACE-CZ a vztahy mezi </a:t>
            </a:r>
            <a:r>
              <a:rPr lang="cs-CZ" sz="1600" dirty="0" smtClean="0"/>
              <a:t>nimi.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Odvětví</a:t>
            </a:r>
            <a:endParaRPr lang="cs-CZ" dirty="0"/>
          </a:p>
        </p:txBody>
      </p:sp>
    </p:spTree>
    <p:extLst>
      <p:ext uri="{BB962C8B-B14F-4D97-AF65-F5344CB8AC3E}">
        <p14:creationId xmlns:p14="http://schemas.microsoft.com/office/powerpoint/2010/main" val="1600348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Analýza tržního prostředí probíhá ve dvou rovinách. </a:t>
            </a:r>
            <a:r>
              <a:rPr lang="cs-CZ" sz="1600" b="1" dirty="0" smtClean="0"/>
              <a:t>Analýzy </a:t>
            </a:r>
            <a:r>
              <a:rPr lang="cs-CZ" sz="1600" b="1" dirty="0"/>
              <a:t>odvětví </a:t>
            </a:r>
            <a:r>
              <a:rPr lang="cs-CZ" sz="1600" dirty="0"/>
              <a:t>se zaměřují na identifikaci hlavních konkurentů daného podniku, jejich sílu a celkovou strukturu odvětví. </a:t>
            </a:r>
            <a:r>
              <a:rPr lang="cs-CZ" sz="1600" b="1" dirty="0" smtClean="0"/>
              <a:t>Analýza </a:t>
            </a:r>
            <a:r>
              <a:rPr lang="cs-CZ" sz="1600" b="1" dirty="0"/>
              <a:t>trhu </a:t>
            </a:r>
            <a:r>
              <a:rPr lang="cs-CZ" sz="1600" dirty="0"/>
              <a:t>se poté zaměřuje na specifikaci a popis zákazníků a zákaznických skupin</a:t>
            </a:r>
            <a:r>
              <a:rPr lang="cs-CZ" sz="1600" dirty="0" smtClean="0"/>
              <a:t>. Informačními </a:t>
            </a:r>
            <a:r>
              <a:rPr lang="cs-CZ" sz="1600" dirty="0"/>
              <a:t>zdroji k analýze tržního prostředí jsou především sekundární informace vztahující se k cílovému trhu, primární informace získané výzkumem, informace z  informačního systému podniku</a:t>
            </a:r>
            <a:r>
              <a:rPr lang="cs-CZ" sz="1600" dirty="0" smtClean="0"/>
              <a:t>.</a:t>
            </a:r>
          </a:p>
          <a:p>
            <a:pPr algn="just"/>
            <a:r>
              <a:rPr lang="cs-CZ" sz="1600" dirty="0" smtClean="0"/>
              <a:t>Metody analýzy odvětví a trhu:</a:t>
            </a:r>
          </a:p>
          <a:p>
            <a:pPr lvl="1" algn="just"/>
            <a:r>
              <a:rPr lang="cs-CZ" sz="1600" dirty="0" smtClean="0"/>
              <a:t>Analýza </a:t>
            </a:r>
            <a:r>
              <a:rPr lang="cs-CZ" sz="1600" dirty="0"/>
              <a:t>odvětví – hybné síly odvětví, atraktivita </a:t>
            </a:r>
            <a:r>
              <a:rPr lang="cs-CZ" sz="1600" dirty="0" smtClean="0"/>
              <a:t>odvětví</a:t>
            </a:r>
          </a:p>
          <a:p>
            <a:pPr lvl="1" algn="just"/>
            <a:r>
              <a:rPr lang="cs-CZ" sz="1600" dirty="0" smtClean="0"/>
              <a:t>Analýza </a:t>
            </a:r>
            <a:r>
              <a:rPr lang="cs-CZ" sz="1600" dirty="0"/>
              <a:t>konkurence – Porter, mapa konkurenčních </a:t>
            </a:r>
            <a:r>
              <a:rPr lang="cs-CZ" sz="1600" dirty="0" smtClean="0"/>
              <a:t>skupin</a:t>
            </a:r>
          </a:p>
          <a:p>
            <a:pPr lvl="1" algn="just"/>
            <a:r>
              <a:rPr lang="cs-CZ" sz="1600" dirty="0" smtClean="0"/>
              <a:t>Analýza zákazníků</a:t>
            </a:r>
          </a:p>
          <a:p>
            <a:pPr lvl="1" algn="just"/>
            <a:r>
              <a:rPr lang="cs-CZ" sz="1600" dirty="0" smtClean="0"/>
              <a:t>Výzkum trhu</a:t>
            </a:r>
          </a:p>
          <a:p>
            <a:pPr lvl="1" algn="just"/>
            <a:r>
              <a:rPr lang="cs-CZ" sz="1600" dirty="0" smtClean="0"/>
              <a:t>Strategické mapy</a:t>
            </a:r>
          </a:p>
          <a:p>
            <a:pPr lvl="1" algn="just"/>
            <a:r>
              <a:rPr lang="cs-CZ" sz="1600" dirty="0" smtClean="0"/>
              <a:t>Analýza </a:t>
            </a:r>
            <a:r>
              <a:rPr lang="cs-CZ" sz="1600" dirty="0"/>
              <a:t>globalizačních </a:t>
            </a:r>
            <a:r>
              <a:rPr lang="cs-CZ" sz="1600" dirty="0" smtClean="0"/>
              <a:t>trendů</a:t>
            </a:r>
          </a:p>
          <a:p>
            <a:pPr lvl="1" algn="just"/>
            <a:r>
              <a:rPr lang="cs-CZ" sz="1600" dirty="0" smtClean="0"/>
              <a:t>Analýza strategické mezery</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Metody analýzy odvětví a trhu</a:t>
            </a:r>
            <a:endParaRPr lang="cs-CZ" dirty="0"/>
          </a:p>
        </p:txBody>
      </p:sp>
    </p:spTree>
    <p:extLst>
      <p:ext uri="{BB962C8B-B14F-4D97-AF65-F5344CB8AC3E}">
        <p14:creationId xmlns:p14="http://schemas.microsoft.com/office/powerpoint/2010/main" val="1745224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2753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Objektem analýzy odvětví jsou podnikatelské subjekty v konkrétním odvětví. Analýza odvětví pak má za cíl popsat strukturu konkrétního odvětví, identifikovat hlavní hybné síly odvětví, zhodnotit atraktivitu odvětví a úroveň odvětví</a:t>
            </a:r>
            <a:r>
              <a:rPr lang="cs-CZ" sz="1600" dirty="0" smtClean="0"/>
              <a:t>.</a:t>
            </a:r>
          </a:p>
          <a:p>
            <a:pPr algn="just"/>
            <a:r>
              <a:rPr lang="cs-CZ" sz="1600" b="1" dirty="0"/>
              <a:t>Odvětvová struktura</a:t>
            </a:r>
            <a:r>
              <a:rPr lang="cs-CZ" sz="1600" dirty="0"/>
              <a:t> sleduje základní charakteristiky konkrétního odvětví </a:t>
            </a:r>
            <a:r>
              <a:rPr lang="cs-CZ" sz="1600" dirty="0" smtClean="0"/>
              <a:t>:</a:t>
            </a:r>
            <a:endParaRPr lang="cs-CZ" sz="1600" dirty="0"/>
          </a:p>
          <a:p>
            <a:pPr lvl="1" algn="just"/>
            <a:r>
              <a:rPr lang="cs-CZ" sz="1400" dirty="0"/>
              <a:t>počet a velikosti podniků v odvětví;</a:t>
            </a:r>
          </a:p>
          <a:p>
            <a:pPr lvl="1" algn="just"/>
            <a:r>
              <a:rPr lang="cs-CZ" sz="1400" dirty="0"/>
              <a:t>typy produktů a služeb na daném odvětví;</a:t>
            </a:r>
          </a:p>
          <a:p>
            <a:pPr lvl="1" algn="just"/>
            <a:r>
              <a:rPr lang="cs-CZ" sz="1400" dirty="0"/>
              <a:t>sílu jednotlivých podniků v daném odvětví;</a:t>
            </a:r>
          </a:p>
          <a:p>
            <a:pPr lvl="1" algn="just"/>
            <a:r>
              <a:rPr lang="cs-CZ" sz="1400" dirty="0"/>
              <a:t>velikost tržních bariér daného odvětví</a:t>
            </a:r>
            <a:r>
              <a:rPr lang="cs-CZ" sz="1400" dirty="0" smtClean="0"/>
              <a:t>.</a:t>
            </a:r>
          </a:p>
          <a:p>
            <a:pPr algn="just"/>
            <a:r>
              <a:rPr lang="cs-CZ" sz="1600" b="1" dirty="0"/>
              <a:t>Analýza hybných sil</a:t>
            </a:r>
            <a:r>
              <a:rPr lang="cs-CZ" sz="1600" dirty="0"/>
              <a:t> odvětví má za účel vymezit síly v odvětví, které jsou určující pro podnik v konkrétním odvětví. Postup při analýze hybných sil odvětví zahrnuje tyto kroky </a:t>
            </a:r>
            <a:r>
              <a:rPr lang="cs-CZ" sz="1600" dirty="0" smtClean="0"/>
              <a:t>:</a:t>
            </a:r>
            <a:endParaRPr lang="cs-CZ" sz="1600" dirty="0"/>
          </a:p>
          <a:p>
            <a:pPr lvl="1" algn="just"/>
            <a:r>
              <a:rPr lang="cs-CZ" sz="1400" dirty="0"/>
              <a:t>definování relevantního odvětví;</a:t>
            </a:r>
          </a:p>
          <a:p>
            <a:pPr lvl="1" algn="just"/>
            <a:r>
              <a:rPr lang="cs-CZ" sz="1400" dirty="0"/>
              <a:t>identifikace klíčových hráčů, sil v jednotlivých skupinách podle </a:t>
            </a:r>
            <a:r>
              <a:rPr lang="cs-CZ" sz="1400" dirty="0" err="1"/>
              <a:t>Porterovy</a:t>
            </a:r>
            <a:r>
              <a:rPr lang="cs-CZ" sz="1400" dirty="0"/>
              <a:t> analýzy konkurence;</a:t>
            </a:r>
          </a:p>
          <a:p>
            <a:pPr lvl="1" algn="just"/>
            <a:r>
              <a:rPr lang="cs-CZ" sz="1400" dirty="0"/>
              <a:t>určení síly jednotlivých sil a zdrojů jejich síly;</a:t>
            </a:r>
          </a:p>
          <a:p>
            <a:pPr lvl="1" algn="just"/>
            <a:r>
              <a:rPr lang="cs-CZ" sz="1400" dirty="0"/>
              <a:t>zhodnocení celkové struktury odvětví.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Metody analýzy odvětví I</a:t>
            </a:r>
            <a:endParaRPr lang="cs-CZ" dirty="0"/>
          </a:p>
        </p:txBody>
      </p:sp>
    </p:spTree>
    <p:extLst>
      <p:ext uri="{BB962C8B-B14F-4D97-AF65-F5344CB8AC3E}">
        <p14:creationId xmlns:p14="http://schemas.microsoft.com/office/powerpoint/2010/main" val="2302022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5124"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err="1"/>
              <a:t>Porterova</a:t>
            </a:r>
            <a:r>
              <a:rPr lang="cs-CZ" sz="1600" b="1" dirty="0"/>
              <a:t> analýza pěti konkurenčních sil</a:t>
            </a:r>
            <a:r>
              <a:rPr lang="cs-CZ" sz="1600" dirty="0"/>
              <a:t> hodnotí konkurenční síly v daném odvětví, které ovlivňují dlouhodobou ziskovou přitažlivost konkrétního odvětví. K hodnoceným konkurenčním silám patří (Porter, 1994):</a:t>
            </a:r>
          </a:p>
          <a:p>
            <a:pPr lvl="1" algn="just"/>
            <a:r>
              <a:rPr lang="cs-CZ" sz="1400" b="1" dirty="0"/>
              <a:t>Stávající konkurenti</a:t>
            </a:r>
            <a:r>
              <a:rPr lang="cs-CZ" sz="1400" dirty="0"/>
              <a:t> – jejich schopnost ovlivnit cenu a nabízené množství daného výrobku/služby.</a:t>
            </a:r>
          </a:p>
          <a:p>
            <a:pPr lvl="1" algn="just"/>
            <a:r>
              <a:rPr lang="cs-CZ" sz="1400" b="1" dirty="0"/>
              <a:t>Potenciální konkurenti</a:t>
            </a:r>
            <a:r>
              <a:rPr lang="cs-CZ" sz="1400" dirty="0"/>
              <a:t> – možnost, že vstoupí na trh a ovlivní cenu a nabízené množství daného výrobku/služby.</a:t>
            </a:r>
          </a:p>
          <a:p>
            <a:pPr lvl="1" algn="just"/>
            <a:r>
              <a:rPr lang="cs-CZ" sz="1400" b="1" dirty="0"/>
              <a:t>Dodavatelé</a:t>
            </a:r>
            <a:r>
              <a:rPr lang="cs-CZ" sz="1400" dirty="0"/>
              <a:t> – jejich schopnost ovlivnit cenu a nabízené množství potřebných vstupů.</a:t>
            </a:r>
          </a:p>
          <a:p>
            <a:pPr lvl="1" algn="just"/>
            <a:r>
              <a:rPr lang="cs-CZ" sz="1400" b="1" dirty="0"/>
              <a:t>Kupující</a:t>
            </a:r>
            <a:r>
              <a:rPr lang="cs-CZ" sz="1400" dirty="0"/>
              <a:t> – jejich schopnost ovlivnit cenu a poptávané množství daného výrobku/služby.</a:t>
            </a:r>
          </a:p>
          <a:p>
            <a:pPr lvl="1" algn="just"/>
            <a:r>
              <a:rPr lang="cs-CZ" sz="1400" b="1" dirty="0"/>
              <a:t>Substituty </a:t>
            </a:r>
            <a:r>
              <a:rPr lang="cs-CZ" sz="1400" dirty="0"/>
              <a:t>– cena a nabízené množství výrobků/služeb aspoň částečně schopných nahradit daný výrobek/službu.</a:t>
            </a:r>
          </a:p>
          <a:p>
            <a:pPr lvl="0" algn="just"/>
            <a:r>
              <a:rPr lang="cs-CZ" sz="1600" dirty="0" smtClean="0"/>
              <a:t>V</a:t>
            </a:r>
            <a:r>
              <a:rPr lang="cs-CZ" sz="1600" dirty="0"/>
              <a:t> souvislosti s výraznými změnami v podnikatelském prostředí, dochází k určitým modifikacím tohoto tradičního modelu konkurenčních sil. Například se přidává šestá síla, a to komplementární produkty</a:t>
            </a:r>
          </a:p>
          <a:p>
            <a:pPr marL="457200" lvl="1" indent="0" algn="just">
              <a:buNone/>
            </a:pP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Metody analýzy odvětví II</a:t>
            </a:r>
            <a:endParaRPr lang="cs-CZ" dirty="0"/>
          </a:p>
        </p:txBody>
      </p:sp>
    </p:spTree>
    <p:extLst>
      <p:ext uri="{BB962C8B-B14F-4D97-AF65-F5344CB8AC3E}">
        <p14:creationId xmlns:p14="http://schemas.microsoft.com/office/powerpoint/2010/main" val="3159566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Analýza externího prostředí </a:t>
            </a:r>
            <a:r>
              <a:rPr lang="cs-CZ" sz="1600" dirty="0" smtClean="0"/>
              <a:t>– poskytuje </a:t>
            </a:r>
            <a:r>
              <a:rPr lang="cs-CZ" sz="1600" dirty="0"/>
              <a:t>informace o charakteru </a:t>
            </a:r>
            <a:r>
              <a:rPr lang="cs-CZ" sz="1600" dirty="0" smtClean="0"/>
              <a:t>externího  </a:t>
            </a:r>
            <a:r>
              <a:rPr lang="cs-CZ" sz="1600" dirty="0"/>
              <a:t>prostředí a jeho případných vlivech na </a:t>
            </a:r>
            <a:r>
              <a:rPr lang="cs-CZ" sz="1600" dirty="0" smtClean="0"/>
              <a:t>podnik s cílem zjištění možných příležitostí a hrozeb </a:t>
            </a:r>
          </a:p>
          <a:p>
            <a:pPr lvl="1" algn="just"/>
            <a:r>
              <a:rPr lang="cs-CZ" sz="1600" dirty="0" smtClean="0"/>
              <a:t>Analýza vzdáleného prostředí – makroprostředí</a:t>
            </a:r>
          </a:p>
          <a:p>
            <a:pPr lvl="1" algn="just"/>
            <a:r>
              <a:rPr lang="cs-CZ" sz="1600" dirty="0" smtClean="0"/>
              <a:t>Analýza blízkého prostředí – trh, odvětví</a:t>
            </a:r>
          </a:p>
          <a:p>
            <a:pPr marL="457200" lvl="1" indent="0" algn="just">
              <a:buNone/>
            </a:pPr>
            <a:endParaRPr lang="cs-CZ" sz="1600" dirty="0" smtClean="0"/>
          </a:p>
          <a:p>
            <a:pPr algn="just"/>
            <a:r>
              <a:rPr lang="cs-CZ" sz="1600" b="1" dirty="0" smtClean="0"/>
              <a:t>Analýza interního prostředí </a:t>
            </a:r>
            <a:r>
              <a:rPr lang="cs-CZ" sz="1600" dirty="0" smtClean="0"/>
              <a:t>– podává </a:t>
            </a:r>
            <a:r>
              <a:rPr lang="cs-CZ" sz="1600" dirty="0"/>
              <a:t>informaci o </a:t>
            </a:r>
            <a:r>
              <a:rPr lang="cs-CZ" sz="1600" dirty="0" smtClean="0"/>
              <a:t>interním prostředí a vnitřních zdrojích podniku, výsledkem je zjištění předností (silných stránek) </a:t>
            </a:r>
            <a:r>
              <a:rPr lang="cs-CZ" sz="1600" dirty="0"/>
              <a:t>a </a:t>
            </a:r>
            <a:r>
              <a:rPr lang="cs-CZ" sz="1600" dirty="0" smtClean="0"/>
              <a:t>slabin (slabých) </a:t>
            </a:r>
            <a:r>
              <a:rPr lang="cs-CZ" sz="1600" dirty="0"/>
              <a:t>podniku</a:t>
            </a:r>
            <a:endParaRPr lang="cs-CZ" sz="1600" dirty="0" smtClean="0"/>
          </a:p>
          <a:p>
            <a:pPr marL="0" indent="0" algn="just">
              <a:buNone/>
            </a:pPr>
            <a:endParaRPr lang="cs-CZ" sz="1600" dirty="0" smtClean="0"/>
          </a:p>
          <a:p>
            <a:pPr algn="just"/>
            <a:r>
              <a:rPr lang="cs-CZ" sz="1600" b="1" dirty="0" smtClean="0"/>
              <a:t>Syntéza</a:t>
            </a:r>
            <a:r>
              <a:rPr lang="cs-CZ" sz="1600" dirty="0" smtClean="0"/>
              <a:t> – konfrontuje silné/slabé stránky podniku s příležitostmi a hrozbami z prostředí s cílem určení adekvátního strategického směru.</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Struktura strategické analýzy</a:t>
            </a:r>
            <a:endParaRPr lang="cs-CZ" dirty="0"/>
          </a:p>
        </p:txBody>
      </p:sp>
    </p:spTree>
    <p:extLst>
      <p:ext uri="{BB962C8B-B14F-4D97-AF65-F5344CB8AC3E}">
        <p14:creationId xmlns:p14="http://schemas.microsoft.com/office/powerpoint/2010/main" val="996446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00600" cy="507703"/>
          </a:xfrm>
        </p:spPr>
        <p:txBody>
          <a:bodyPr/>
          <a:lstStyle/>
          <a:p>
            <a:r>
              <a:rPr lang="cs-CZ" dirty="0" err="1" smtClean="0"/>
              <a:t>Porterova</a:t>
            </a:r>
            <a:r>
              <a:rPr lang="cs-CZ" dirty="0" smtClean="0"/>
              <a:t> analýza pěti konkurenčních sil</a:t>
            </a:r>
            <a:endParaRPr lang="cs-CZ" dirty="0"/>
          </a:p>
        </p:txBody>
      </p:sp>
      <p:pic>
        <p:nvPicPr>
          <p:cNvPr id="5" name="Obrázek 4" descr="Porter_5_sil.jpg"/>
          <p:cNvPicPr/>
          <p:nvPr/>
        </p:nvPicPr>
        <p:blipFill>
          <a:blip r:embed="rId2" cstate="print"/>
          <a:stretch>
            <a:fillRect/>
          </a:stretch>
        </p:blipFill>
        <p:spPr>
          <a:xfrm>
            <a:off x="683568" y="843558"/>
            <a:ext cx="6912768" cy="3672408"/>
          </a:xfrm>
          <a:prstGeom prst="rect">
            <a:avLst/>
          </a:prstGeom>
        </p:spPr>
      </p:pic>
    </p:spTree>
    <p:extLst>
      <p:ext uri="{BB962C8B-B14F-4D97-AF65-F5344CB8AC3E}">
        <p14:creationId xmlns:p14="http://schemas.microsoft.com/office/powerpoint/2010/main" val="11086555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Atraktivita odvětví</a:t>
            </a:r>
            <a:r>
              <a:rPr lang="cs-CZ" sz="1600" dirty="0"/>
              <a:t> představuje multikriteriální hodnocení daného odvětví na základě vybraných faktorů a jejich váženého hodnocení. Váchal a Váchalová (2001) uvádějí, že těchto faktorů je 15 a hodnotí se pomocí stupnice 1 až 10. Čím je atraktivita vyšší, tak tím větší možnost má podnik uplatnit své zdroje a schopnosti. Různí autoři zahrnují do faktorů hodnotících atraktivitu odvětví různé </a:t>
            </a:r>
            <a:r>
              <a:rPr lang="cs-CZ" sz="1600" dirty="0" smtClean="0"/>
              <a:t>prvky. </a:t>
            </a:r>
          </a:p>
          <a:p>
            <a:pPr algn="just"/>
            <a:r>
              <a:rPr lang="cs-CZ" sz="1600" b="1" i="1" dirty="0"/>
              <a:t>Faktory atraktivity dle </a:t>
            </a:r>
            <a:r>
              <a:rPr lang="cs-CZ" sz="1600" b="1" i="1" dirty="0" err="1"/>
              <a:t>Shrivastava</a:t>
            </a:r>
            <a:r>
              <a:rPr lang="cs-CZ" sz="1600" b="1" dirty="0"/>
              <a:t> </a:t>
            </a:r>
            <a:r>
              <a:rPr lang="cs-CZ" sz="1600" dirty="0"/>
              <a:t>(1994) – faktory trhu (velikost trhu, velikost klíčových segmentů, roční míra růstu, různorodost trhu, citlivost na cenu a vnější faktory, cykličnost a sezónnost), faktory konkurence (míra a typ konkurence, vstupy a výstupy, změny podílů, substituce novou technologií, míra a typy integrace, způsob oceňování výrobků), finanční a ekonomické faktory (marže, faktory finanční páky, bariéry vstupu a výstupu, využití kapacity), technologické faktory (dospělost a nestálost, komplexnost, diferenciace, patenty a autorská práva, potřebná technologie výroby), </a:t>
            </a:r>
            <a:r>
              <a:rPr lang="cs-CZ" sz="1600" dirty="0" err="1"/>
              <a:t>socio</a:t>
            </a:r>
            <a:r>
              <a:rPr lang="cs-CZ" sz="1600" dirty="0"/>
              <a:t>-politické faktory prostředí (společenské postoje a trendy, zákony a vládní regulace, vliv zájmových skupin a vládních představitelů, lidský faktor).</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Metody analýzy odvětví III</a:t>
            </a:r>
            <a:endParaRPr lang="cs-CZ" dirty="0"/>
          </a:p>
        </p:txBody>
      </p:sp>
    </p:spTree>
    <p:extLst>
      <p:ext uri="{BB962C8B-B14F-4D97-AF65-F5344CB8AC3E}">
        <p14:creationId xmlns:p14="http://schemas.microsoft.com/office/powerpoint/2010/main" val="1103225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a:t>Faktory atraktivity dle Sedláčkové</a:t>
            </a:r>
            <a:r>
              <a:rPr lang="cs-CZ" sz="1600" b="1" dirty="0"/>
              <a:t> </a:t>
            </a:r>
            <a:r>
              <a:rPr lang="cs-CZ" sz="1600" dirty="0"/>
              <a:t>(2000) – velikost trhu, růstový potenciál, etapa životního cyklu, struktura odvětví, vliv hybných </a:t>
            </a:r>
            <a:r>
              <a:rPr lang="cs-CZ" sz="1600" dirty="0" err="1"/>
              <a:t>změnotvorných</a:t>
            </a:r>
            <a:r>
              <a:rPr lang="cs-CZ" sz="1600" dirty="0"/>
              <a:t> sil, pravděpodobnost vstupu nebo odchodu velkého podniku, nároky na kapitál, stabilita poptávky, technologická úroveň a inovace, nákladové podmínky, intenzita konkurenčního boje v odvětví, legislativní, politické a jiné regulace odvětví</a:t>
            </a:r>
            <a:r>
              <a:rPr lang="cs-CZ" sz="1600" dirty="0" smtClean="0"/>
              <a:t>.</a:t>
            </a:r>
          </a:p>
          <a:p>
            <a:pPr algn="just"/>
            <a:endParaRPr lang="cs-CZ" sz="1600" dirty="0" smtClean="0"/>
          </a:p>
          <a:p>
            <a:pPr lvl="0" algn="just"/>
            <a:r>
              <a:rPr lang="cs-CZ" sz="1600" b="1" i="1" dirty="0"/>
              <a:t>Faktory atraktivity dle Tiché a Hrona </a:t>
            </a:r>
            <a:r>
              <a:rPr lang="cs-CZ" sz="1600" dirty="0"/>
              <a:t>(2003) – růstový potenciál, diversita trhu, ziskovost, exponovanost, koncentrace, odbyt, specializace, značka, distribuce, cenová politika, nákladová pozice, služby, technologie, integrace, možnost vstupu a výstupu</a:t>
            </a:r>
            <a:r>
              <a:rPr lang="cs-CZ" sz="1600" dirty="0" smtClean="0"/>
              <a:t>.</a:t>
            </a:r>
          </a:p>
          <a:p>
            <a:pPr lvl="0" algn="just"/>
            <a:endParaRPr lang="cs-CZ" sz="1600" dirty="0"/>
          </a:p>
          <a:p>
            <a:pPr algn="just"/>
            <a:r>
              <a:rPr lang="cs-CZ" sz="1600" b="1" i="1" dirty="0"/>
              <a:t>Faktory atraktivity dle Kováře</a:t>
            </a:r>
            <a:r>
              <a:rPr lang="cs-CZ" sz="1600" b="1" dirty="0"/>
              <a:t> </a:t>
            </a:r>
            <a:r>
              <a:rPr lang="cs-CZ" sz="1600" dirty="0"/>
              <a:t>– velikost trhu, trendy růstu trhu (politické, ekonomické, sociální a technické), ziskovost trhu (nedostatek kupní síly, nedostatečná síla dodavatelů, intenzita vnitřní rivality), zranitelnost trhu (hrozba nových vstupů, dostupnost efektivních substitučních výrobků).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Metody analýzy odvětví IV</a:t>
            </a:r>
            <a:endParaRPr lang="cs-CZ" dirty="0"/>
          </a:p>
        </p:txBody>
      </p:sp>
    </p:spTree>
    <p:extLst>
      <p:ext uri="{BB962C8B-B14F-4D97-AF65-F5344CB8AC3E}">
        <p14:creationId xmlns:p14="http://schemas.microsoft.com/office/powerpoint/2010/main" val="4145291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a:t>Faktory atraktivity dle </a:t>
            </a:r>
            <a:r>
              <a:rPr lang="cs-CZ" sz="1600" b="1" i="1" dirty="0" err="1"/>
              <a:t>Portera</a:t>
            </a:r>
            <a:r>
              <a:rPr lang="cs-CZ" sz="1600" b="1" dirty="0"/>
              <a:t> </a:t>
            </a:r>
            <a:r>
              <a:rPr lang="cs-CZ" sz="1600" dirty="0"/>
              <a:t>– zisky převyšující náklady na vstup, příležitost růstu, překážky vstupu do odvětví, investiční náklady nezbytné pro zapojení se do nového podnikání, dodatečné investice na překonání dalších překážek vstupu, očekávané náklady způsobené odvetou členů odvětví vůči vstupu, očekávané hotovostní toky spojené s přítomností v odvětví, možnost pro nový podnik si v odvětví vytvořit dlouhodobě obranyschopnou pozici atd.</a:t>
            </a:r>
            <a:r>
              <a:rPr lang="cs-CZ" sz="1600" dirty="0" smtClean="0"/>
              <a:t> </a:t>
            </a:r>
          </a:p>
          <a:p>
            <a:pPr algn="just"/>
            <a:r>
              <a:rPr lang="cs-CZ" sz="1600" dirty="0"/>
              <a:t>K hodnocení úrovně a vyspělosti odvětví se používá metoda Michaela E. </a:t>
            </a:r>
            <a:r>
              <a:rPr lang="cs-CZ" sz="1600" dirty="0" err="1"/>
              <a:t>Portera</a:t>
            </a:r>
            <a:r>
              <a:rPr lang="cs-CZ" sz="1600" dirty="0"/>
              <a:t> nazývaná jako tzv. </a:t>
            </a:r>
            <a:r>
              <a:rPr lang="cs-CZ" sz="1600" b="1" dirty="0" err="1"/>
              <a:t>Porterův</a:t>
            </a:r>
            <a:r>
              <a:rPr lang="cs-CZ" sz="1600" b="1" dirty="0"/>
              <a:t> diamant</a:t>
            </a:r>
            <a:r>
              <a:rPr lang="cs-CZ" sz="1600" dirty="0"/>
              <a:t>. </a:t>
            </a:r>
            <a:r>
              <a:rPr lang="cs-CZ" sz="1600" dirty="0" err="1"/>
              <a:t>Porterův</a:t>
            </a:r>
            <a:r>
              <a:rPr lang="cs-CZ" sz="1600" dirty="0"/>
              <a:t> diamant vymezuje čtyři základní skupiny </a:t>
            </a:r>
            <a:r>
              <a:rPr lang="cs-CZ" sz="1600" dirty="0" smtClean="0"/>
              <a:t>faktorů:</a:t>
            </a:r>
            <a:endParaRPr lang="cs-CZ" sz="1600" dirty="0"/>
          </a:p>
          <a:p>
            <a:pPr lvl="1" algn="just"/>
            <a:r>
              <a:rPr lang="cs-CZ" sz="1600" dirty="0" smtClean="0"/>
              <a:t>Podmínky výrobních faktorů (faktor podmínek);</a:t>
            </a:r>
            <a:endParaRPr lang="cs-CZ" sz="1600" dirty="0"/>
          </a:p>
          <a:p>
            <a:pPr lvl="1" algn="just"/>
            <a:r>
              <a:rPr lang="cs-CZ" sz="1600" dirty="0" smtClean="0"/>
              <a:t>Podmínky na straně poptávky (poptávkové podmínky);</a:t>
            </a:r>
            <a:endParaRPr lang="cs-CZ" sz="1600" dirty="0"/>
          </a:p>
          <a:p>
            <a:pPr lvl="1" algn="just"/>
            <a:r>
              <a:rPr lang="cs-CZ" sz="1600" dirty="0" smtClean="0"/>
              <a:t>Související a podpůrná odvětví (příbuzné </a:t>
            </a:r>
            <a:r>
              <a:rPr lang="cs-CZ" sz="1600" dirty="0"/>
              <a:t>a podpůrné </a:t>
            </a:r>
            <a:r>
              <a:rPr lang="cs-CZ" sz="1600" dirty="0" smtClean="0"/>
              <a:t>odvětví);</a:t>
            </a:r>
            <a:endParaRPr lang="cs-CZ" sz="1600" dirty="0"/>
          </a:p>
          <a:p>
            <a:pPr lvl="1" algn="just"/>
            <a:r>
              <a:rPr lang="cs-CZ" sz="1600" dirty="0" smtClean="0"/>
              <a:t>Podniková strategie</a:t>
            </a:r>
            <a:r>
              <a:rPr lang="cs-CZ" sz="1600" dirty="0"/>
              <a:t>, struktura a rivalita v odvětví.</a:t>
            </a:r>
          </a:p>
          <a:p>
            <a:pPr algn="just"/>
            <a:r>
              <a:rPr lang="cs-CZ" sz="1600" dirty="0"/>
              <a:t>Někteří autoři, jako třeba </a:t>
            </a:r>
            <a:r>
              <a:rPr lang="cs-CZ" sz="1600" dirty="0" err="1"/>
              <a:t>Kotabe</a:t>
            </a:r>
            <a:r>
              <a:rPr lang="cs-CZ" sz="1600" dirty="0"/>
              <a:t> a </a:t>
            </a:r>
            <a:r>
              <a:rPr lang="cs-CZ" sz="1600" dirty="0" err="1"/>
              <a:t>Helsen</a:t>
            </a:r>
            <a:r>
              <a:rPr lang="cs-CZ" sz="1600" dirty="0"/>
              <a:t> (2014), přidávají k těmto základním faktorům ještě jeden faktor, a to faktor světové ekonomiky.</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Metody analýzy odvětví V</a:t>
            </a:r>
            <a:endParaRPr lang="cs-CZ" dirty="0"/>
          </a:p>
        </p:txBody>
      </p:sp>
    </p:spTree>
    <p:extLst>
      <p:ext uri="{BB962C8B-B14F-4D97-AF65-F5344CB8AC3E}">
        <p14:creationId xmlns:p14="http://schemas.microsoft.com/office/powerpoint/2010/main" val="3920245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err="1" smtClean="0"/>
              <a:t>Porterův</a:t>
            </a:r>
            <a:r>
              <a:rPr lang="cs-CZ" dirty="0" smtClean="0"/>
              <a:t> diamant</a:t>
            </a:r>
            <a:endParaRPr lang="cs-CZ" dirty="0"/>
          </a:p>
        </p:txBody>
      </p:sp>
      <p:sp>
        <p:nvSpPr>
          <p:cNvPr id="4" name="Obdélník 3"/>
          <p:cNvSpPr/>
          <p:nvPr/>
        </p:nvSpPr>
        <p:spPr>
          <a:xfrm>
            <a:off x="3131840" y="1073334"/>
            <a:ext cx="2160240" cy="79145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rgbClr val="000000"/>
                </a:solidFill>
              </a:rPr>
              <a:t>Podniková strategie, struktura a rivalita</a:t>
            </a:r>
            <a:endParaRPr lang="cs-CZ" dirty="0">
              <a:solidFill>
                <a:srgbClr val="000000"/>
              </a:solidFill>
            </a:endParaRPr>
          </a:p>
        </p:txBody>
      </p:sp>
      <p:sp>
        <p:nvSpPr>
          <p:cNvPr id="8" name="Obdélník 7"/>
          <p:cNvSpPr/>
          <p:nvPr/>
        </p:nvSpPr>
        <p:spPr>
          <a:xfrm>
            <a:off x="677413" y="2283717"/>
            <a:ext cx="2160240" cy="8772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rgbClr val="000000"/>
                </a:solidFill>
              </a:rPr>
              <a:t>Podmínky výrobních faktorů</a:t>
            </a:r>
            <a:endParaRPr lang="cs-CZ" dirty="0">
              <a:solidFill>
                <a:srgbClr val="000000"/>
              </a:solidFill>
            </a:endParaRPr>
          </a:p>
        </p:txBody>
      </p:sp>
      <p:sp>
        <p:nvSpPr>
          <p:cNvPr id="9" name="Obdélník 8"/>
          <p:cNvSpPr/>
          <p:nvPr/>
        </p:nvSpPr>
        <p:spPr>
          <a:xfrm>
            <a:off x="3131840" y="3570388"/>
            <a:ext cx="2160240" cy="8866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rgbClr val="000000"/>
                </a:solidFill>
              </a:rPr>
              <a:t>Související a podpůrná odvětví</a:t>
            </a:r>
            <a:endParaRPr lang="cs-CZ" dirty="0">
              <a:solidFill>
                <a:srgbClr val="000000"/>
              </a:solidFill>
            </a:endParaRPr>
          </a:p>
        </p:txBody>
      </p:sp>
      <p:sp>
        <p:nvSpPr>
          <p:cNvPr id="11" name="Obdélník 10"/>
          <p:cNvSpPr/>
          <p:nvPr/>
        </p:nvSpPr>
        <p:spPr>
          <a:xfrm>
            <a:off x="5514155" y="2283717"/>
            <a:ext cx="2160240" cy="87721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rgbClr val="000000"/>
                </a:solidFill>
              </a:rPr>
              <a:t>Podmínky na straně poptávky</a:t>
            </a:r>
            <a:endParaRPr lang="cs-CZ" dirty="0">
              <a:solidFill>
                <a:srgbClr val="000000"/>
              </a:solidFill>
            </a:endParaRPr>
          </a:p>
        </p:txBody>
      </p:sp>
      <p:cxnSp>
        <p:nvCxnSpPr>
          <p:cNvPr id="7" name="Přímá spojnice se šipkou 6"/>
          <p:cNvCxnSpPr/>
          <p:nvPr/>
        </p:nvCxnSpPr>
        <p:spPr>
          <a:xfrm flipV="1">
            <a:off x="1757533" y="1442848"/>
            <a:ext cx="1368152" cy="792088"/>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p:nvPr/>
        </p:nvCxnSpPr>
        <p:spPr>
          <a:xfrm flipH="1" flipV="1">
            <a:off x="5292080" y="1366380"/>
            <a:ext cx="1656184" cy="887322"/>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a:endCxn id="9" idx="1"/>
          </p:cNvCxnSpPr>
          <p:nvPr/>
        </p:nvCxnSpPr>
        <p:spPr>
          <a:xfrm>
            <a:off x="1619672" y="3200243"/>
            <a:ext cx="1512168" cy="813490"/>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Přímá spojnice se šipkou 17"/>
          <p:cNvCxnSpPr/>
          <p:nvPr/>
        </p:nvCxnSpPr>
        <p:spPr>
          <a:xfrm flipV="1">
            <a:off x="5364088" y="3209716"/>
            <a:ext cx="1584176" cy="978073"/>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0" name="Přímá spojnice se šipkou 19"/>
          <p:cNvCxnSpPr>
            <a:stCxn id="4" idx="2"/>
            <a:endCxn id="9" idx="0"/>
          </p:cNvCxnSpPr>
          <p:nvPr/>
        </p:nvCxnSpPr>
        <p:spPr>
          <a:xfrm>
            <a:off x="4211960" y="1864791"/>
            <a:ext cx="0" cy="1705597"/>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Přímá spojnice se šipkou 21"/>
          <p:cNvCxnSpPr>
            <a:stCxn id="8" idx="3"/>
            <a:endCxn id="11" idx="1"/>
          </p:cNvCxnSpPr>
          <p:nvPr/>
        </p:nvCxnSpPr>
        <p:spPr>
          <a:xfrm>
            <a:off x="2837653" y="2722326"/>
            <a:ext cx="2676502" cy="0"/>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78751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767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Pro analýzu trhu je potřeba si vymezit základní pojmy související s měřením </a:t>
            </a:r>
            <a:r>
              <a:rPr lang="cs-CZ" sz="1600" dirty="0" smtClean="0"/>
              <a:t>trhu:</a:t>
            </a:r>
            <a:endParaRPr lang="cs-CZ" sz="1600" dirty="0"/>
          </a:p>
          <a:p>
            <a:pPr lvl="1" algn="just"/>
            <a:r>
              <a:rPr lang="cs-CZ" sz="1600" b="1" dirty="0"/>
              <a:t>Potenciál trhu </a:t>
            </a:r>
            <a:r>
              <a:rPr lang="cs-CZ" sz="1600" dirty="0"/>
              <a:t>je horní limit poptávky uspokojitelné všemi dodavateli na určitém trhu. Tržní potenciál představuje maximum možných nákupů produktů, skupin produktů nebo služeb jako celek během určitého období, zpravidla kalendářního roku.</a:t>
            </a:r>
          </a:p>
          <a:p>
            <a:pPr lvl="1" algn="just"/>
            <a:r>
              <a:rPr lang="cs-CZ" sz="1600" b="1" dirty="0"/>
              <a:t>Velikost trhu </a:t>
            </a:r>
            <a:r>
              <a:rPr lang="cs-CZ" sz="1600" dirty="0"/>
              <a:t>představuje úroveň poptávaného množství uspokojeného všemi dodavateli na určitém trhu během určitého období. Velikost trhu také nazývaná tržní kapacita a je to celková hodnota všech skutečně realizovaných nákupů zákazníky za určité časové období.</a:t>
            </a:r>
          </a:p>
          <a:p>
            <a:pPr lvl="1" algn="just"/>
            <a:r>
              <a:rPr lang="cs-CZ" sz="1600" b="1" dirty="0"/>
              <a:t>Tržní podíl </a:t>
            </a:r>
            <a:r>
              <a:rPr lang="cs-CZ" sz="1600" dirty="0"/>
              <a:t>je úroveň poptávky uspokojené jedním dodavatelem v určitém časovém období. Tržní podíl představuje celkovou hodnotu všech skutečně realizovaných nákupů produktů od jedné společnosti za určité časové období. Tržní podíl se uvádí absolutně nebo relativně vzhledem ke konkurenci.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Měření trhu</a:t>
            </a:r>
            <a:endParaRPr lang="cs-CZ" dirty="0"/>
          </a:p>
        </p:txBody>
      </p:sp>
    </p:spTree>
    <p:extLst>
      <p:ext uri="{BB962C8B-B14F-4D97-AF65-F5344CB8AC3E}">
        <p14:creationId xmlns:p14="http://schemas.microsoft.com/office/powerpoint/2010/main" val="193400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767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Pokud chápeme trh jako určitou skupinu zákazníků, pak </a:t>
            </a:r>
            <a:r>
              <a:rPr lang="cs-CZ" sz="1600" b="1" dirty="0"/>
              <a:t>analýza zákazníků</a:t>
            </a:r>
            <a:r>
              <a:rPr lang="cs-CZ" sz="1600" dirty="0"/>
              <a:t> slouží k identifikaci zákazníků, kteří přicházejí v úvahu v souvislosti s konkrétní tržní nabídkou, můžeme trh rozdělit (</a:t>
            </a:r>
            <a:r>
              <a:rPr lang="cs-CZ" sz="1600" dirty="0" err="1"/>
              <a:t>Kotler</a:t>
            </a:r>
            <a:r>
              <a:rPr lang="cs-CZ" sz="1600" dirty="0"/>
              <a:t> 2001</a:t>
            </a:r>
            <a:r>
              <a:rPr lang="cs-CZ" sz="1600" dirty="0" smtClean="0"/>
              <a:t>):</a:t>
            </a:r>
          </a:p>
          <a:p>
            <a:pPr lvl="1" algn="just"/>
            <a:r>
              <a:rPr lang="cs-CZ" sz="1600" i="1" dirty="0" smtClean="0"/>
              <a:t>Tržní </a:t>
            </a:r>
            <a:r>
              <a:rPr lang="cs-CZ" sz="1600" i="1" dirty="0"/>
              <a:t>potenciál</a:t>
            </a:r>
            <a:r>
              <a:rPr lang="cs-CZ" sz="1600" dirty="0"/>
              <a:t>, který je tvořen souborem potenciálních zákazníků projevující zájem o konkrétní tržní nabídku</a:t>
            </a:r>
          </a:p>
          <a:p>
            <a:pPr lvl="1" algn="just"/>
            <a:r>
              <a:rPr lang="cs-CZ" sz="1600" i="1" dirty="0"/>
              <a:t>Disponibilní trh</a:t>
            </a:r>
            <a:r>
              <a:rPr lang="cs-CZ" sz="1600" dirty="0"/>
              <a:t>, který je tvořen potenciálními zákazníky, kteří mají dostatek peněžních prostředků a nabízený produkt je pro ně dostupný.</a:t>
            </a:r>
          </a:p>
          <a:p>
            <a:pPr lvl="1" algn="just"/>
            <a:r>
              <a:rPr lang="cs-CZ" sz="1600" i="1" dirty="0"/>
              <a:t>Kompetenční disponibilní trh</a:t>
            </a:r>
            <a:r>
              <a:rPr lang="cs-CZ" sz="1600" dirty="0"/>
              <a:t>, který je tvořen potenciálními zákazníky s dostatkem peněžních prostředků, kteří jsou kompetentní výrobek používat. </a:t>
            </a:r>
          </a:p>
          <a:p>
            <a:pPr lvl="1" algn="just"/>
            <a:r>
              <a:rPr lang="cs-CZ" sz="1600" i="1" dirty="0"/>
              <a:t>Obsluhovaný (cílový) trh</a:t>
            </a:r>
            <a:r>
              <a:rPr lang="cs-CZ" sz="1600" dirty="0"/>
              <a:t> je tou částí kompetenčního trhu, o kterou se rozhodl podnik usilovat.</a:t>
            </a:r>
          </a:p>
          <a:p>
            <a:pPr lvl="1" algn="just"/>
            <a:r>
              <a:rPr lang="cs-CZ" sz="1600" i="1" dirty="0"/>
              <a:t>Proniknutý trh</a:t>
            </a:r>
            <a:r>
              <a:rPr lang="cs-CZ" sz="1600" dirty="0"/>
              <a:t> tvoří zákazníci, kteří si již zakoupili produkt konkrétního podniku</a:t>
            </a:r>
            <a:r>
              <a:rPr lang="cs-CZ" sz="1600" dirty="0" smtClean="0"/>
              <a:t>.</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Metody analýzy trhu</a:t>
            </a:r>
            <a:endParaRPr lang="cs-CZ" dirty="0"/>
          </a:p>
        </p:txBody>
      </p:sp>
    </p:spTree>
    <p:extLst>
      <p:ext uri="{BB962C8B-B14F-4D97-AF65-F5344CB8AC3E}">
        <p14:creationId xmlns:p14="http://schemas.microsoft.com/office/powerpoint/2010/main" val="3907467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767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Výzkum trhu představuje specifikaci, shromažďování, analýzu a interpretaci informací sloužící jako podklad pro rozhodování manažera</a:t>
            </a:r>
            <a:r>
              <a:rPr lang="cs-CZ" sz="1600" dirty="0" smtClean="0"/>
              <a:t>.</a:t>
            </a:r>
          </a:p>
          <a:p>
            <a:pPr algn="just"/>
            <a:r>
              <a:rPr lang="cs-CZ" sz="1600" dirty="0"/>
              <a:t>Výzkum trhu je částí podnikového informačního systému, který je tvořen</a:t>
            </a:r>
            <a:r>
              <a:rPr lang="cs-CZ" sz="1600" dirty="0" smtClean="0"/>
              <a:t>: interním informačním systémem, externím zpravodajský systémem, výzkumným systémem, systém na podporu rozhodování.</a:t>
            </a:r>
          </a:p>
          <a:p>
            <a:pPr algn="just"/>
            <a:r>
              <a:rPr lang="cs-CZ" sz="1600" b="1" dirty="0"/>
              <a:t>Proces výzkumu trhu </a:t>
            </a:r>
            <a:r>
              <a:rPr lang="cs-CZ" sz="1600" dirty="0"/>
              <a:t>představuje postupné kroky vedoucí od přípravy výzkumu směřující ke skutečné realizaci výzkumu. Přestože se každý výzkum a jeho průběh vyznačuje zvláštnostmi a odlišnostmi, můžeme jej rozdělit do třech základních fází:</a:t>
            </a:r>
          </a:p>
          <a:p>
            <a:pPr lvl="1" algn="just"/>
            <a:r>
              <a:rPr lang="cs-CZ" sz="1600" dirty="0"/>
              <a:t>fáze přípravná – stanovení cíle výzkumu, specifikace výzkumného problému, navržení plánu výzkumu;</a:t>
            </a:r>
          </a:p>
          <a:p>
            <a:pPr lvl="1" algn="just"/>
            <a:r>
              <a:rPr lang="cs-CZ" sz="1600" dirty="0"/>
              <a:t>fáze realizační – sběr informací, analýza dat, přeměna datové struktury do informace;</a:t>
            </a:r>
          </a:p>
          <a:p>
            <a:pPr lvl="1" algn="just"/>
            <a:r>
              <a:rPr lang="cs-CZ" sz="1600" dirty="0"/>
              <a:t>fáze prezentační – písemná a ústní prezentace výsledků výzkumu.</a:t>
            </a:r>
          </a:p>
          <a:p>
            <a:pPr algn="just"/>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Výzkum trhu</a:t>
            </a:r>
            <a:endParaRPr lang="cs-CZ" dirty="0"/>
          </a:p>
        </p:txBody>
      </p:sp>
    </p:spTree>
    <p:extLst>
      <p:ext uri="{BB962C8B-B14F-4D97-AF65-F5344CB8AC3E}">
        <p14:creationId xmlns:p14="http://schemas.microsoft.com/office/powerpoint/2010/main" val="2529839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767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Strategické mapy</a:t>
            </a:r>
            <a:endParaRPr lang="cs-CZ" dirty="0"/>
          </a:p>
        </p:txBody>
      </p:sp>
      <p:sp>
        <p:nvSpPr>
          <p:cNvPr id="5"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Strategické mapy jsou vytvářeny na základě zkoumání odlišností podniků v daném odvětví.</a:t>
            </a:r>
          </a:p>
          <a:p>
            <a:pPr algn="just"/>
            <a:r>
              <a:rPr lang="cs-CZ" sz="1600" dirty="0" smtClean="0"/>
              <a:t>Mají smysl zejména v těch odvětvích, ve kterých existuje více skupin konkurentů lišících se různými charakteristikami a mající významné postavení na trhu.</a:t>
            </a:r>
          </a:p>
          <a:p>
            <a:pPr algn="just"/>
            <a:r>
              <a:rPr lang="cs-CZ" sz="1600" dirty="0" smtClean="0"/>
              <a:t>Tyto skupiny podniků jsou poté podle vybraných charakteristik znázorněny na mapě o dvou proměnných. Tím se vytvoří na celkovém trhu jakési strategické oblasti, prostory, strategické skupiny konkurentů. Přičemž velikost jednotlivých kružnic označuje podíl strategické skupiny na celkovém trhu.  </a:t>
            </a:r>
          </a:p>
          <a:p>
            <a:pPr algn="just"/>
            <a:r>
              <a:rPr lang="cs-CZ" sz="1600" dirty="0" smtClean="0"/>
              <a:t>Strategické mapy jsou významným, užitečným a jednoduchým nástrojem analýzy odvětví. Umožňují lépe poznat charakter odvětvové konkurence a provést změnu odvětví nebo strategické </a:t>
            </a:r>
            <a:r>
              <a:rPr lang="cs-CZ" sz="1600" smtClean="0"/>
              <a:t>skupiny zákazníků.</a:t>
            </a:r>
            <a:endParaRPr lang="cs-CZ" sz="1600" dirty="0"/>
          </a:p>
        </p:txBody>
      </p:sp>
    </p:spTree>
    <p:extLst>
      <p:ext uri="{BB962C8B-B14F-4D97-AF65-F5344CB8AC3E}">
        <p14:creationId xmlns:p14="http://schemas.microsoft.com/office/powerpoint/2010/main" val="2741324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Analýza </a:t>
            </a:r>
            <a:r>
              <a:rPr lang="cs-CZ" sz="1600" b="1" dirty="0"/>
              <a:t>globalizačních </a:t>
            </a:r>
            <a:r>
              <a:rPr lang="cs-CZ" sz="1600" b="1" dirty="0" smtClean="0"/>
              <a:t>trendů </a:t>
            </a:r>
            <a:r>
              <a:rPr lang="cs-CZ" sz="1600" dirty="0" smtClean="0"/>
              <a:t>sleduje především:</a:t>
            </a:r>
          </a:p>
          <a:p>
            <a:pPr lvl="1" algn="just"/>
            <a:r>
              <a:rPr lang="cs-CZ" sz="1600" dirty="0" smtClean="0"/>
              <a:t>nákladovost </a:t>
            </a:r>
            <a:r>
              <a:rPr lang="cs-CZ" sz="1600" dirty="0"/>
              <a:t>(náklady na vývoj a zavádění technologií, dopravu a zdroje), </a:t>
            </a:r>
            <a:endParaRPr lang="cs-CZ" sz="1600" dirty="0" smtClean="0"/>
          </a:p>
          <a:p>
            <a:pPr lvl="1" algn="just"/>
            <a:r>
              <a:rPr lang="cs-CZ" sz="1600" dirty="0" smtClean="0"/>
              <a:t>zákazníky</a:t>
            </a:r>
            <a:r>
              <a:rPr lang="cs-CZ" sz="1600" b="1" dirty="0" smtClean="0"/>
              <a:t> </a:t>
            </a:r>
            <a:r>
              <a:rPr lang="cs-CZ" sz="1600" dirty="0"/>
              <a:t>(jejich požadavky a možnost uplatnění jednotných forem marketingu), </a:t>
            </a:r>
            <a:endParaRPr lang="cs-CZ" sz="1600" dirty="0" smtClean="0"/>
          </a:p>
          <a:p>
            <a:pPr lvl="1" algn="just"/>
            <a:r>
              <a:rPr lang="cs-CZ" sz="1600" dirty="0" smtClean="0"/>
              <a:t>národní </a:t>
            </a:r>
            <a:r>
              <a:rPr lang="cs-CZ" sz="1600" dirty="0"/>
              <a:t>specifika (podpora podnikání a protekce státu, uplatňování technických standardů, institucionální normy, celní bariéry) </a:t>
            </a:r>
          </a:p>
          <a:p>
            <a:pPr lvl="1" algn="just"/>
            <a:r>
              <a:rPr lang="cs-CZ" sz="1600" dirty="0" smtClean="0"/>
              <a:t>konkurenc</a:t>
            </a:r>
            <a:r>
              <a:rPr lang="cs-CZ" sz="1600" b="1" dirty="0" smtClean="0"/>
              <a:t>i </a:t>
            </a:r>
            <a:r>
              <a:rPr lang="cs-CZ" sz="1600" dirty="0"/>
              <a:t>(projevy globální konkurence v její „super“ a „hyper“ podobě). </a:t>
            </a:r>
            <a:endParaRPr lang="cs-CZ" sz="1600" dirty="0" smtClean="0"/>
          </a:p>
          <a:p>
            <a:pPr algn="just"/>
            <a:r>
              <a:rPr lang="cs-CZ" sz="1600" dirty="0" smtClean="0"/>
              <a:t>Tato </a:t>
            </a:r>
            <a:r>
              <a:rPr lang="cs-CZ" sz="1600" dirty="0"/>
              <a:t>metoda často bývá označovaná jako </a:t>
            </a:r>
            <a:r>
              <a:rPr lang="cs-CZ" sz="1600" b="1" dirty="0"/>
              <a:t>metoda „4C“ </a:t>
            </a:r>
            <a:r>
              <a:rPr lang="cs-CZ" sz="1600" dirty="0"/>
              <a:t>neboť je tvořena </a:t>
            </a:r>
            <a:r>
              <a:rPr lang="cs-CZ" sz="1600" dirty="0" smtClean="0"/>
              <a:t>slovy</a:t>
            </a:r>
          </a:p>
          <a:p>
            <a:pPr lvl="1" algn="just"/>
            <a:r>
              <a:rPr lang="cs-CZ" sz="1600" dirty="0" smtClean="0"/>
              <a:t>CUSTOMER </a:t>
            </a:r>
            <a:r>
              <a:rPr lang="cs-CZ" sz="1600" dirty="0"/>
              <a:t>(zákazník), </a:t>
            </a:r>
            <a:endParaRPr lang="cs-CZ" sz="1600" dirty="0" smtClean="0"/>
          </a:p>
          <a:p>
            <a:pPr lvl="1" algn="just"/>
            <a:r>
              <a:rPr lang="cs-CZ" sz="1600" dirty="0" smtClean="0"/>
              <a:t>COUNTRY </a:t>
            </a:r>
            <a:r>
              <a:rPr lang="cs-CZ" sz="1600" dirty="0"/>
              <a:t>(národní specifika), </a:t>
            </a:r>
            <a:r>
              <a:rPr lang="cs-CZ" sz="1600" dirty="0" smtClean="0"/>
              <a:t>	</a:t>
            </a:r>
          </a:p>
          <a:p>
            <a:pPr lvl="1" algn="just"/>
            <a:r>
              <a:rPr lang="cs-CZ" sz="1600" dirty="0" smtClean="0"/>
              <a:t>COMPETITION </a:t>
            </a:r>
            <a:r>
              <a:rPr lang="cs-CZ" sz="1600" dirty="0"/>
              <a:t>(konkurence)  </a:t>
            </a:r>
            <a:endParaRPr lang="cs-CZ" sz="1600" dirty="0" smtClean="0"/>
          </a:p>
          <a:p>
            <a:pPr lvl="1" algn="just"/>
            <a:r>
              <a:rPr lang="cs-CZ" sz="1600" dirty="0" smtClean="0"/>
              <a:t>COST </a:t>
            </a:r>
            <a:r>
              <a:rPr lang="cs-CZ" sz="1600" dirty="0"/>
              <a:t>(náklady). </a:t>
            </a:r>
            <a:endParaRPr lang="cs-CZ" sz="1600" dirty="0" smtClean="0"/>
          </a:p>
          <a:p>
            <a:pPr algn="just"/>
            <a:r>
              <a:rPr lang="cs-CZ" sz="1600" dirty="0" smtClean="0"/>
              <a:t>Výsledkem </a:t>
            </a:r>
            <a:r>
              <a:rPr lang="cs-CZ" sz="1600" dirty="0"/>
              <a:t>této analýzy by mělo být navržení země, do které </a:t>
            </a:r>
            <a:r>
              <a:rPr lang="cs-CZ" sz="1600" dirty="0" smtClean="0"/>
              <a:t>podnik </a:t>
            </a:r>
            <a:r>
              <a:rPr lang="cs-CZ" sz="1600" dirty="0"/>
              <a:t>umístí svůj závod, na kolika trzích bude </a:t>
            </a:r>
            <a:r>
              <a:rPr lang="cs-CZ" sz="1600" dirty="0" smtClean="0"/>
              <a:t>podnik </a:t>
            </a:r>
            <a:r>
              <a:rPr lang="cs-CZ" sz="1600" dirty="0"/>
              <a:t>své produkty nabízet apod.</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Analýza globalizačních trendů</a:t>
            </a:r>
            <a:endParaRPr lang="cs-CZ" dirty="0"/>
          </a:p>
        </p:txBody>
      </p:sp>
    </p:spTree>
    <p:extLst>
      <p:ext uri="{BB962C8B-B14F-4D97-AF65-F5344CB8AC3E}">
        <p14:creationId xmlns:p14="http://schemas.microsoft.com/office/powerpoint/2010/main" val="1881726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Podnikatelské prostředí </a:t>
            </a:r>
            <a:r>
              <a:rPr lang="cs-CZ" sz="1600" dirty="0"/>
              <a:t>představuje veškeré síly a vlivy, které působí na konkrétní podnikatelský subjekt, ať už z vnějšího (externího) prostředí nebo z vnitřního (interního) prostředí. </a:t>
            </a:r>
          </a:p>
          <a:p>
            <a:pPr algn="just"/>
            <a:r>
              <a:rPr lang="cs-CZ" sz="1600" b="1" dirty="0"/>
              <a:t>Externí podnikatelské prostředí </a:t>
            </a:r>
            <a:r>
              <a:rPr lang="cs-CZ" sz="1600" dirty="0"/>
              <a:t>je vnějším prostředím podniku, které na podnik působí a ovlivňuje jej. </a:t>
            </a:r>
            <a:endParaRPr lang="cs-CZ" sz="1600" dirty="0" smtClean="0"/>
          </a:p>
          <a:p>
            <a:pPr algn="just"/>
            <a:r>
              <a:rPr lang="cs-CZ" sz="1600" dirty="0" smtClean="0"/>
              <a:t>Externí </a:t>
            </a:r>
            <a:r>
              <a:rPr lang="cs-CZ" sz="1600" dirty="0"/>
              <a:t>podnikatelské prostředí můžeme rozčlenit do dvou úrovní, a to na vzdálenější a bližší prostředí (okolí</a:t>
            </a:r>
            <a:r>
              <a:rPr lang="cs-CZ" sz="1600" dirty="0" smtClean="0"/>
              <a:t>). Vzdálenější </a:t>
            </a:r>
            <a:r>
              <a:rPr lang="cs-CZ" sz="1600" dirty="0"/>
              <a:t>prostředí se obvykle nazývá makroprostředí a bližší prostředí </a:t>
            </a:r>
            <a:r>
              <a:rPr lang="cs-CZ" sz="1600" dirty="0" smtClean="0"/>
              <a:t>jako tržní prostředí  (trh a odvětví).</a:t>
            </a:r>
          </a:p>
          <a:p>
            <a:pPr algn="just"/>
            <a:r>
              <a:rPr lang="cs-CZ" sz="1600" b="1" dirty="0"/>
              <a:t>Analýza externího prostředí </a:t>
            </a:r>
            <a:r>
              <a:rPr lang="cs-CZ" sz="1600" dirty="0"/>
              <a:t>je kontinuální proces získávání informací o událostech (změnách) odehrávajících se mimo organizaci, který slouží k identifikaci a interpretaci potenciálních trendů v externím prostředí.</a:t>
            </a:r>
          </a:p>
          <a:p>
            <a:pPr algn="just"/>
            <a:r>
              <a:rPr lang="cs-CZ" sz="1600" dirty="0" smtClean="0"/>
              <a:t>Analýza </a:t>
            </a:r>
            <a:r>
              <a:rPr lang="cs-CZ" sz="1600" dirty="0"/>
              <a:t>externího prostředí pracuje s těmito informačními zdroji: </a:t>
            </a:r>
            <a:endParaRPr lang="cs-CZ" sz="1600" dirty="0" smtClean="0"/>
          </a:p>
          <a:p>
            <a:pPr lvl="1" algn="just"/>
            <a:r>
              <a:rPr lang="cs-CZ" sz="1400" dirty="0" smtClean="0"/>
              <a:t>sekundární </a:t>
            </a:r>
            <a:r>
              <a:rPr lang="cs-CZ" sz="1400" dirty="0"/>
              <a:t>zdroje o makroprostředí a dílčích trzích, studie, rešerše, statistické soubory, statě odborných časopisů, sekundární informace vztahující se k cílovému </a:t>
            </a:r>
            <a:r>
              <a:rPr lang="cs-CZ" sz="1400" dirty="0" smtClean="0"/>
              <a:t>trhu</a:t>
            </a:r>
            <a:r>
              <a:rPr lang="cs-CZ" sz="1400" dirty="0"/>
              <a:t>;</a:t>
            </a:r>
            <a:endParaRPr lang="cs-CZ" sz="1400" dirty="0" smtClean="0"/>
          </a:p>
          <a:p>
            <a:pPr lvl="1" algn="just"/>
            <a:r>
              <a:rPr lang="cs-CZ" sz="1400" dirty="0" smtClean="0"/>
              <a:t>primární </a:t>
            </a:r>
            <a:r>
              <a:rPr lang="cs-CZ" sz="1400" dirty="0"/>
              <a:t>informace získané výzkumem, informace z informačního systému podniku atd.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Charakteristika externího prostředí </a:t>
            </a:r>
            <a:endParaRPr lang="cs-CZ" dirty="0"/>
          </a:p>
        </p:txBody>
      </p:sp>
    </p:spTree>
    <p:extLst>
      <p:ext uri="{BB962C8B-B14F-4D97-AF65-F5344CB8AC3E}">
        <p14:creationId xmlns:p14="http://schemas.microsoft.com/office/powerpoint/2010/main" val="365485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 průběhu využívání strategie lze konstatovat, že dochází k propadu nebo naopak k propadu plnění stanovených úkolů, což vytváří určitý rozdíl mezi plánem a skutečností. Tyto možné změny jsou způsobeny jak vnitřními tak vnějšími poměry, které je nutno urychleně odstranit. </a:t>
            </a:r>
            <a:endParaRPr lang="cs-CZ" sz="1600" dirty="0" smtClean="0"/>
          </a:p>
          <a:p>
            <a:pPr algn="just"/>
            <a:endParaRPr lang="cs-CZ" sz="1600" dirty="0"/>
          </a:p>
          <a:p>
            <a:pPr algn="just"/>
            <a:r>
              <a:rPr lang="cs-CZ" sz="1600" dirty="0" smtClean="0"/>
              <a:t>Příčiny </a:t>
            </a:r>
            <a:r>
              <a:rPr lang="cs-CZ" sz="1600" dirty="0"/>
              <a:t>vzniku odchylky od plánu v negativním směru jsou často způsobeny působením těchto jevů:</a:t>
            </a:r>
          </a:p>
          <a:p>
            <a:pPr lvl="1" algn="just"/>
            <a:r>
              <a:rPr lang="cs-CZ" sz="1600" dirty="0"/>
              <a:t>Nečekaným vývojem okolí podniku.</a:t>
            </a:r>
          </a:p>
          <a:p>
            <a:pPr lvl="1" algn="just"/>
            <a:r>
              <a:rPr lang="cs-CZ" sz="1600" dirty="0"/>
              <a:t>Sílícím vlivem konkurence a jejími nečekanými aktivitami.</a:t>
            </a:r>
          </a:p>
          <a:p>
            <a:pPr lvl="1" algn="just"/>
            <a:r>
              <a:rPr lang="cs-CZ" sz="1600" dirty="0"/>
              <a:t>Změnou hodnot zákaznického segmentu.</a:t>
            </a:r>
          </a:p>
          <a:p>
            <a:pPr lvl="1" algn="just"/>
            <a:r>
              <a:rPr lang="cs-CZ" sz="1600" dirty="0"/>
              <a:t>Nevhodným výběrem zaměstnanců a jejich nesprávným vedením.</a:t>
            </a:r>
          </a:p>
          <a:p>
            <a:pPr lvl="1" algn="just"/>
            <a:r>
              <a:rPr lang="cs-CZ" sz="1600" dirty="0"/>
              <a:t>Požadavky vlivné zájmové skupiny.</a:t>
            </a:r>
          </a:p>
          <a:p>
            <a:pPr lvl="1" algn="just"/>
            <a:r>
              <a:rPr lang="cs-CZ" sz="1600" dirty="0"/>
              <a:t>Nesprávně zpracovaným plánem podnikových aktivit.</a:t>
            </a:r>
          </a:p>
          <a:p>
            <a:pPr lvl="1" algn="just"/>
            <a:r>
              <a:rPr lang="cs-CZ" sz="1600" dirty="0"/>
              <a:t>Nevhodnou realizací dílčích strategických </a:t>
            </a:r>
            <a:r>
              <a:rPr lang="cs-CZ" sz="1600" dirty="0" smtClean="0"/>
              <a:t>opatření.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Analýza strategické mezery</a:t>
            </a:r>
            <a:endParaRPr lang="cs-CZ" dirty="0"/>
          </a:p>
        </p:txBody>
      </p:sp>
    </p:spTree>
    <p:extLst>
      <p:ext uri="{BB962C8B-B14F-4D97-AF65-F5344CB8AC3E}">
        <p14:creationId xmlns:p14="http://schemas.microsoft.com/office/powerpoint/2010/main" val="2507202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Makroprostředí, nebo také vzdálenější </a:t>
            </a:r>
            <a:r>
              <a:rPr lang="cs-CZ" sz="1600" dirty="0"/>
              <a:t>podnikatelské </a:t>
            </a:r>
            <a:r>
              <a:rPr lang="cs-CZ" sz="1600" dirty="0" smtClean="0"/>
              <a:t>prostředí, </a:t>
            </a:r>
            <a:r>
              <a:rPr lang="cs-CZ" sz="1600" dirty="0"/>
              <a:t>je nejširším prostředím, které působí na podnikatelský subjekt. </a:t>
            </a:r>
            <a:endParaRPr lang="cs-CZ" sz="1600" dirty="0" smtClean="0"/>
          </a:p>
          <a:p>
            <a:pPr algn="just"/>
            <a:r>
              <a:rPr lang="cs-CZ" sz="1600" dirty="0" smtClean="0"/>
              <a:t>Samotný </a:t>
            </a:r>
            <a:r>
              <a:rPr lang="cs-CZ" sz="1600" dirty="0"/>
              <a:t>podnikatelský subjekt nemůže ovlivnit makroprostředí a jeho části. </a:t>
            </a:r>
            <a:endParaRPr lang="cs-CZ" sz="1600" dirty="0" smtClean="0"/>
          </a:p>
          <a:p>
            <a:pPr algn="just"/>
            <a:r>
              <a:rPr lang="cs-CZ" sz="1600" dirty="0" smtClean="0"/>
              <a:t>Podnik </a:t>
            </a:r>
            <a:r>
              <a:rPr lang="cs-CZ" sz="1600" dirty="0"/>
              <a:t>faktory z makroprostředí pouze reflektuje, může je využívat a negativním faktorům se případně bránit. </a:t>
            </a:r>
            <a:endParaRPr lang="cs-CZ" sz="1600" dirty="0" smtClean="0"/>
          </a:p>
          <a:p>
            <a:pPr algn="just"/>
            <a:r>
              <a:rPr lang="cs-CZ" sz="1600" dirty="0" smtClean="0"/>
              <a:t>Makroprostředí </a:t>
            </a:r>
            <a:r>
              <a:rPr lang="cs-CZ" sz="1600" dirty="0"/>
              <a:t>je vytvořeno společenským a historickým vývojem konkrétní společnosti v konkrétní lokalitě, proto se také označuje jako „kontextuální úroveň“. Což znamená, že podnik funguje a existuje v určitém širším kontextu, širších </a:t>
            </a:r>
            <a:r>
              <a:rPr lang="cs-CZ" sz="1600" dirty="0" smtClean="0"/>
              <a:t>souvislostech. </a:t>
            </a:r>
          </a:p>
          <a:p>
            <a:pPr algn="just"/>
            <a:r>
              <a:rPr lang="cs-CZ" sz="1600" dirty="0" smtClean="0"/>
              <a:t>Makroprostředí nevytváří stát ani vláda.</a:t>
            </a:r>
          </a:p>
          <a:p>
            <a:pPr algn="just"/>
            <a:r>
              <a:rPr lang="cs-CZ" sz="1600" dirty="0" smtClean="0"/>
              <a:t>Makroprostředí je tvořeno těmito prvky: demografické prostředí, politické prostředí, legislativní prostředí, ekonomické prostředí, sociální prostředí, kulturní prostředí, přírodní prostředí, technologické prostředí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Makroprostředí</a:t>
            </a:r>
            <a:endParaRPr lang="cs-CZ" dirty="0"/>
          </a:p>
        </p:txBody>
      </p:sp>
    </p:spTree>
    <p:extLst>
      <p:ext uri="{BB962C8B-B14F-4D97-AF65-F5344CB8AC3E}">
        <p14:creationId xmlns:p14="http://schemas.microsoft.com/office/powerpoint/2010/main" val="885029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500" b="1" dirty="0"/>
              <a:t>Demografické prostředí</a:t>
            </a:r>
            <a:r>
              <a:rPr lang="cs-CZ" sz="1500" dirty="0"/>
              <a:t> je tvořeno lidmi, kteří žijí v určitém teritoriu. </a:t>
            </a:r>
            <a:endParaRPr lang="cs-CZ" sz="1500" dirty="0" smtClean="0"/>
          </a:p>
          <a:p>
            <a:pPr algn="just"/>
            <a:r>
              <a:rPr lang="cs-CZ" sz="1500" b="1" dirty="0"/>
              <a:t>Ekonomické prostředí</a:t>
            </a:r>
            <a:r>
              <a:rPr lang="cs-CZ" sz="1500" dirty="0"/>
              <a:t> se zaměřuje hlavně na disponibilní kupní sílu obyvatel, na ceny, úspory, dluhy a dostupnost peněžních prostředků (úvěrů</a:t>
            </a:r>
            <a:r>
              <a:rPr lang="cs-CZ" sz="1500" dirty="0" smtClean="0"/>
              <a:t>).</a:t>
            </a:r>
          </a:p>
          <a:p>
            <a:pPr algn="just"/>
            <a:r>
              <a:rPr lang="cs-CZ" sz="1500" b="1" dirty="0"/>
              <a:t>Politické prostředí</a:t>
            </a:r>
            <a:r>
              <a:rPr lang="cs-CZ" sz="1500" dirty="0"/>
              <a:t> a jeho vliv vychází z politických rozhodnutí nebo politických událostí v zemi</a:t>
            </a:r>
            <a:r>
              <a:rPr lang="cs-CZ" sz="1500" dirty="0" smtClean="0"/>
              <a:t>.</a:t>
            </a:r>
          </a:p>
          <a:p>
            <a:pPr algn="just"/>
            <a:r>
              <a:rPr lang="cs-CZ" sz="1500" b="1" dirty="0"/>
              <a:t>Legislativní prostředí</a:t>
            </a:r>
            <a:r>
              <a:rPr lang="cs-CZ" sz="1500" dirty="0"/>
              <a:t> vytváří legislativní rámec pro aktivity podnikatelských subjektů prostřednictvím právních norem regulujících podnikatelské postupy, práva a povinnosti při realizaci těchto aktivit</a:t>
            </a:r>
            <a:r>
              <a:rPr lang="cs-CZ" sz="1500" dirty="0" smtClean="0"/>
              <a:t>.</a:t>
            </a:r>
          </a:p>
          <a:p>
            <a:pPr algn="just"/>
            <a:r>
              <a:rPr lang="cs-CZ" sz="1500" b="1" dirty="0"/>
              <a:t>Sociální prostředí</a:t>
            </a:r>
            <a:r>
              <a:rPr lang="cs-CZ" sz="1500" dirty="0"/>
              <a:t> formuje základní mínění, hodnoty a normy lidí v něm žijící</a:t>
            </a:r>
            <a:r>
              <a:rPr lang="cs-CZ" sz="1500" dirty="0" smtClean="0"/>
              <a:t>. </a:t>
            </a:r>
          </a:p>
          <a:p>
            <a:pPr algn="just"/>
            <a:r>
              <a:rPr lang="cs-CZ" sz="1500" b="1" dirty="0"/>
              <a:t>Kulturní prostředí</a:t>
            </a:r>
            <a:r>
              <a:rPr lang="cs-CZ" sz="1500" dirty="0"/>
              <a:t> je dáno kulturou, která je obecně chápána jako komplex hodnot, zvyklostí, tradic, jednání a dalších faktorů osvojených a sdílených osobami určité skupiny, společnosti</a:t>
            </a:r>
            <a:r>
              <a:rPr lang="cs-CZ" sz="1500" dirty="0" smtClean="0"/>
              <a:t>.</a:t>
            </a:r>
          </a:p>
          <a:p>
            <a:pPr algn="just"/>
            <a:r>
              <a:rPr lang="cs-CZ" sz="1500" b="1" dirty="0"/>
              <a:t>Technologické prostředí</a:t>
            </a:r>
            <a:r>
              <a:rPr lang="cs-CZ" sz="1500" dirty="0"/>
              <a:t> sleduje vývoj a využívání nových technologií v aktivitách podniku</a:t>
            </a:r>
            <a:r>
              <a:rPr lang="cs-CZ" sz="1500" dirty="0" smtClean="0"/>
              <a:t>.</a:t>
            </a:r>
          </a:p>
          <a:p>
            <a:pPr algn="just"/>
            <a:r>
              <a:rPr lang="cs-CZ" sz="1500" b="1" dirty="0"/>
              <a:t>Přírodní prostředí</a:t>
            </a:r>
            <a:r>
              <a:rPr lang="cs-CZ" sz="1500" dirty="0"/>
              <a:t> je zaměřeno na současný stav a zhoršování životního prostředí, na ubývání přírodních zdrojů a zvyšující se náklady na energii.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Prvky makroprostředí</a:t>
            </a:r>
            <a:endParaRPr lang="cs-CZ" dirty="0"/>
          </a:p>
        </p:txBody>
      </p:sp>
    </p:spTree>
    <p:extLst>
      <p:ext uri="{BB962C8B-B14F-4D97-AF65-F5344CB8AC3E}">
        <p14:creationId xmlns:p14="http://schemas.microsoft.com/office/powerpoint/2010/main" val="1319837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Hlavními zdroji dat </a:t>
            </a:r>
            <a:r>
              <a:rPr lang="cs-CZ" sz="1600" dirty="0"/>
              <a:t>pro analýzu makroprostředí jsou sekundární </a:t>
            </a:r>
            <a:r>
              <a:rPr lang="cs-CZ" sz="1600" dirty="0" smtClean="0"/>
              <a:t>zdroje:  různé </a:t>
            </a:r>
            <a:r>
              <a:rPr lang="cs-CZ" sz="1600" dirty="0"/>
              <a:t>statistiky, analýzy, studie, rešerše, statě odborných časopisů apod. </a:t>
            </a:r>
            <a:endParaRPr lang="cs-CZ" sz="1600" dirty="0" smtClean="0"/>
          </a:p>
          <a:p>
            <a:pPr marL="0" indent="0" algn="just">
              <a:buNone/>
            </a:pPr>
            <a:endParaRPr lang="cs-CZ" sz="1600" dirty="0" smtClean="0"/>
          </a:p>
          <a:p>
            <a:pPr algn="just"/>
            <a:r>
              <a:rPr lang="cs-CZ" sz="1600" dirty="0" smtClean="0"/>
              <a:t>PEST</a:t>
            </a:r>
            <a:r>
              <a:rPr lang="cs-CZ" sz="1600" dirty="0"/>
              <a:t>, PESTLE, STEP, STEEPLED, </a:t>
            </a:r>
            <a:r>
              <a:rPr lang="cs-CZ" sz="1600" dirty="0" smtClean="0"/>
              <a:t>STEER</a:t>
            </a:r>
          </a:p>
          <a:p>
            <a:pPr algn="just"/>
            <a:r>
              <a:rPr lang="cs-CZ" sz="1600" dirty="0" smtClean="0"/>
              <a:t>Extrapolace </a:t>
            </a:r>
            <a:r>
              <a:rPr lang="cs-CZ" sz="1600" dirty="0"/>
              <a:t>trendů (prognózování) - </a:t>
            </a:r>
            <a:r>
              <a:rPr lang="cs-CZ" sz="1600" dirty="0" smtClean="0"/>
              <a:t>prognostická </a:t>
            </a:r>
            <a:r>
              <a:rPr lang="cs-CZ" sz="1600" dirty="0"/>
              <a:t>metoda určující pravděpodobný průběh určitého jevu z jeho dosavadního </a:t>
            </a:r>
            <a:r>
              <a:rPr lang="cs-CZ" sz="1600" dirty="0" smtClean="0"/>
              <a:t>vývoje.  </a:t>
            </a:r>
          </a:p>
          <a:p>
            <a:pPr algn="just"/>
            <a:r>
              <a:rPr lang="cs-CZ" sz="1600" dirty="0" smtClean="0"/>
              <a:t>Expertní </a:t>
            </a:r>
            <a:r>
              <a:rPr lang="cs-CZ" sz="1600" dirty="0"/>
              <a:t>metody </a:t>
            </a:r>
            <a:r>
              <a:rPr lang="cs-CZ" sz="1600" dirty="0" smtClean="0"/>
              <a:t>– Metoda </a:t>
            </a:r>
            <a:r>
              <a:rPr lang="cs-CZ" sz="1600" dirty="0"/>
              <a:t>QUEST (</a:t>
            </a:r>
            <a:r>
              <a:rPr lang="cs-CZ" sz="1600" dirty="0" err="1"/>
              <a:t>Quick</a:t>
            </a:r>
            <a:r>
              <a:rPr lang="cs-CZ" sz="1600" dirty="0"/>
              <a:t> </a:t>
            </a:r>
            <a:r>
              <a:rPr lang="cs-CZ" sz="1600" dirty="0" err="1"/>
              <a:t>Environmental</a:t>
            </a:r>
            <a:r>
              <a:rPr lang="cs-CZ" sz="1600" dirty="0"/>
              <a:t> </a:t>
            </a:r>
            <a:r>
              <a:rPr lang="cs-CZ" sz="1600" dirty="0" err="1"/>
              <a:t>Scanning</a:t>
            </a:r>
            <a:r>
              <a:rPr lang="cs-CZ" sz="1600" dirty="0"/>
              <a:t> </a:t>
            </a:r>
            <a:r>
              <a:rPr lang="cs-CZ" sz="1600" dirty="0" err="1"/>
              <a:t>Technique</a:t>
            </a:r>
            <a:r>
              <a:rPr lang="cs-CZ" sz="1600" dirty="0"/>
              <a:t>), Delfská metoda, </a:t>
            </a:r>
            <a:r>
              <a:rPr lang="cs-CZ" sz="1600" dirty="0" smtClean="0"/>
              <a:t>Brainstorming – využití </a:t>
            </a:r>
            <a:r>
              <a:rPr lang="cs-CZ" sz="1600" dirty="0"/>
              <a:t>oborníků pro </a:t>
            </a:r>
            <a:r>
              <a:rPr lang="cs-CZ" sz="1600" dirty="0" smtClean="0"/>
              <a:t>činnost vyžadující </a:t>
            </a:r>
            <a:r>
              <a:rPr lang="cs-CZ" sz="1600" dirty="0"/>
              <a:t>zvláštní </a:t>
            </a:r>
            <a:r>
              <a:rPr lang="cs-CZ" sz="1600" dirty="0" smtClean="0"/>
              <a:t>znalosti a odborné posouzení problému a jeho dalšího vývoje v budoucnosti.</a:t>
            </a:r>
          </a:p>
          <a:p>
            <a:pPr algn="just"/>
            <a:r>
              <a:rPr lang="cs-CZ" sz="1600" dirty="0" smtClean="0"/>
              <a:t>Metoda scénářů</a:t>
            </a:r>
          </a:p>
          <a:p>
            <a:pPr algn="just"/>
            <a:r>
              <a:rPr lang="cs-CZ" sz="1600" dirty="0" smtClean="0"/>
              <a:t>Metody statistické analýzy (analýzy časových řad, regresní a korelační analýzy)</a:t>
            </a:r>
          </a:p>
          <a:p>
            <a:pPr algn="just"/>
            <a:r>
              <a:rPr lang="cs-CZ" sz="1600" dirty="0" smtClean="0"/>
              <a:t>Metody demografické statistiky</a:t>
            </a:r>
          </a:p>
          <a:p>
            <a:pPr algn="just"/>
            <a:r>
              <a:rPr lang="cs-CZ" sz="1600" dirty="0" smtClean="0"/>
              <a:t>Politologie a makroekonomické teorie </a:t>
            </a:r>
          </a:p>
          <a:p>
            <a:pPr algn="just"/>
            <a:r>
              <a:rPr lang="cs-CZ" sz="1600" dirty="0" smtClean="0"/>
              <a:t>Metody kauzální analýzy</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Metody analýzy makroprostředí</a:t>
            </a:r>
            <a:endParaRPr lang="cs-CZ" dirty="0"/>
          </a:p>
        </p:txBody>
      </p:sp>
    </p:spTree>
    <p:extLst>
      <p:ext uri="{BB962C8B-B14F-4D97-AF65-F5344CB8AC3E}">
        <p14:creationId xmlns:p14="http://schemas.microsoft.com/office/powerpoint/2010/main" val="541454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PEST analýza</a:t>
            </a:r>
            <a:r>
              <a:rPr lang="cs-CZ" sz="1600" dirty="0"/>
              <a:t> je moderní metoda rozboru makroprostředí. </a:t>
            </a:r>
            <a:endParaRPr lang="cs-CZ" sz="1600" dirty="0" smtClean="0"/>
          </a:p>
          <a:p>
            <a:pPr algn="just"/>
            <a:r>
              <a:rPr lang="cs-CZ" sz="1600" dirty="0" smtClean="0"/>
              <a:t>Jejím </a:t>
            </a:r>
            <a:r>
              <a:rPr lang="cs-CZ" sz="1600" dirty="0"/>
              <a:t>cílem je najít a analyzovat ty složky prostředí, které mají pro podnik význam a mohou pro něj znamenat příležitost nebo hrozbu. Analýza sleduje také vývoj kritických faktorů v čase. </a:t>
            </a:r>
            <a:endParaRPr lang="cs-CZ" sz="1600" dirty="0" smtClean="0"/>
          </a:p>
          <a:p>
            <a:pPr algn="just"/>
            <a:r>
              <a:rPr lang="cs-CZ" sz="1600" dirty="0" smtClean="0"/>
              <a:t>PEST </a:t>
            </a:r>
            <a:r>
              <a:rPr lang="cs-CZ" sz="1600" dirty="0"/>
              <a:t>analýza se zaměřuje na to prostředí, na kterém podnik skutečně působí. </a:t>
            </a:r>
            <a:endParaRPr lang="cs-CZ" sz="1600" dirty="0" smtClean="0"/>
          </a:p>
          <a:p>
            <a:pPr algn="just"/>
            <a:r>
              <a:rPr lang="cs-CZ" sz="1600" dirty="0" smtClean="0"/>
              <a:t>PEST </a:t>
            </a:r>
            <a:r>
              <a:rPr lang="cs-CZ" sz="1600" dirty="0"/>
              <a:t>analýza sleduje makroprostředí podniku z pohledu čtyř základních skupin faktorů: politické a legislativní </a:t>
            </a:r>
            <a:r>
              <a:rPr lang="cs-CZ" sz="1600" b="1" dirty="0"/>
              <a:t>P</a:t>
            </a:r>
            <a:r>
              <a:rPr lang="cs-CZ" sz="1600" dirty="0"/>
              <a:t>, ekonomické </a:t>
            </a:r>
            <a:r>
              <a:rPr lang="cs-CZ" sz="1600" b="1" dirty="0"/>
              <a:t>E</a:t>
            </a:r>
            <a:r>
              <a:rPr lang="cs-CZ" sz="1600" dirty="0"/>
              <a:t>, sociální a demografické </a:t>
            </a:r>
            <a:r>
              <a:rPr lang="cs-CZ" sz="1600" b="1" dirty="0"/>
              <a:t>S</a:t>
            </a:r>
            <a:r>
              <a:rPr lang="cs-CZ" sz="1600" dirty="0"/>
              <a:t>, technické a technologické </a:t>
            </a:r>
            <a:r>
              <a:rPr lang="cs-CZ" sz="1600" b="1" dirty="0"/>
              <a:t>T</a:t>
            </a:r>
            <a:r>
              <a:rPr lang="cs-CZ" sz="1600" dirty="0"/>
              <a:t>. </a:t>
            </a:r>
            <a:endParaRPr lang="cs-CZ" sz="1600" dirty="0" smtClean="0"/>
          </a:p>
          <a:p>
            <a:pPr algn="just"/>
            <a:r>
              <a:rPr lang="cs-CZ" sz="1600" dirty="0" smtClean="0"/>
              <a:t>Tato </a:t>
            </a:r>
            <a:r>
              <a:rPr lang="cs-CZ" sz="1600" dirty="0"/>
              <a:t>původní podoba metody byla v průběhu času modifikována a rozšiřována o další prvky. Takže se dnes setkáváme s těmito podobami: PESTLE analýza (přidán legislativní a environmentální prostředí), SLEPT analýza, STEEP analýza. </a:t>
            </a:r>
            <a:endParaRPr lang="cs-CZ" sz="1600" dirty="0" smtClean="0"/>
          </a:p>
          <a:p>
            <a:pPr algn="just"/>
            <a:r>
              <a:rPr lang="cs-CZ" sz="1600" dirty="0" smtClean="0"/>
              <a:t>Společným účelem všech </a:t>
            </a:r>
            <a:r>
              <a:rPr lang="cs-CZ" sz="1600" dirty="0"/>
              <a:t>těchto analýz je identifikace konkrétních hrozeb a příležitostí, což pomáhá podniku zaměřit se na klíčové aspekty makroprostředí a ty komplexně vyhodnocovat.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PEST analýza</a:t>
            </a:r>
            <a:endParaRPr lang="cs-CZ" dirty="0"/>
          </a:p>
        </p:txBody>
      </p:sp>
    </p:spTree>
    <p:extLst>
      <p:ext uri="{BB962C8B-B14F-4D97-AF65-F5344CB8AC3E}">
        <p14:creationId xmlns:p14="http://schemas.microsoft.com/office/powerpoint/2010/main" val="1330969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Jednou z modifikací PEST analýzy je hodnotící </a:t>
            </a:r>
            <a:r>
              <a:rPr lang="cs-CZ" sz="1600" b="1" dirty="0"/>
              <a:t>metoda PESTLE, v </a:t>
            </a:r>
            <a:r>
              <a:rPr lang="cs-CZ" sz="1600" dirty="0"/>
              <a:t>níž každé písmeno představuje určitý segment podnikového vnějšího prostředí (okolí). </a:t>
            </a:r>
            <a:endParaRPr lang="cs-CZ" sz="1600" dirty="0" smtClean="0"/>
          </a:p>
          <a:p>
            <a:pPr algn="just"/>
            <a:r>
              <a:rPr lang="cs-CZ" sz="1600" dirty="0" smtClean="0"/>
              <a:t>Tento </a:t>
            </a:r>
            <a:r>
              <a:rPr lang="cs-CZ" sz="1600" dirty="0"/>
              <a:t>metodický přístup spojuje dříve používané metody „PEST“ a „SLEPT“.</a:t>
            </a:r>
            <a:endParaRPr lang="cs-CZ" sz="1600" dirty="0" smtClean="0"/>
          </a:p>
          <a:p>
            <a:pPr algn="just"/>
            <a:r>
              <a:rPr lang="cs-CZ" sz="1600" dirty="0" smtClean="0"/>
              <a:t>Z</a:t>
            </a:r>
            <a:r>
              <a:rPr lang="cs-CZ" sz="1600" dirty="0"/>
              <a:t> jednotlivých písmen názvu metody, provádíme následující analýzu těchto segmentů vnějšího podnikového prostředí:</a:t>
            </a:r>
          </a:p>
          <a:p>
            <a:pPr lvl="1" algn="just"/>
            <a:r>
              <a:rPr lang="cs-CZ" sz="1600" dirty="0"/>
              <a:t>P – politický </a:t>
            </a:r>
            <a:r>
              <a:rPr lang="cs-CZ" sz="1600" dirty="0" smtClean="0"/>
              <a:t>segment</a:t>
            </a:r>
            <a:endParaRPr lang="cs-CZ" sz="1600" dirty="0"/>
          </a:p>
          <a:p>
            <a:pPr lvl="1" algn="just"/>
            <a:r>
              <a:rPr lang="cs-CZ" sz="1600" dirty="0"/>
              <a:t>E – ekonomický </a:t>
            </a:r>
            <a:r>
              <a:rPr lang="cs-CZ" sz="1600" dirty="0" smtClean="0"/>
              <a:t>segment</a:t>
            </a:r>
            <a:endParaRPr lang="cs-CZ" sz="1600" dirty="0"/>
          </a:p>
          <a:p>
            <a:pPr lvl="1" algn="just"/>
            <a:r>
              <a:rPr lang="cs-CZ" sz="1600" dirty="0"/>
              <a:t>S – sociální </a:t>
            </a:r>
            <a:r>
              <a:rPr lang="cs-CZ" sz="1600" dirty="0" smtClean="0"/>
              <a:t>segment</a:t>
            </a:r>
            <a:endParaRPr lang="cs-CZ" sz="1600" dirty="0"/>
          </a:p>
          <a:p>
            <a:pPr lvl="1" algn="just"/>
            <a:r>
              <a:rPr lang="cs-CZ" sz="1600" dirty="0"/>
              <a:t>T – technologický </a:t>
            </a:r>
            <a:r>
              <a:rPr lang="cs-CZ" sz="1600" dirty="0" smtClean="0"/>
              <a:t>segment</a:t>
            </a:r>
            <a:endParaRPr lang="cs-CZ" sz="1600" dirty="0"/>
          </a:p>
          <a:p>
            <a:pPr lvl="1" algn="just"/>
            <a:r>
              <a:rPr lang="cs-CZ" sz="1600" dirty="0"/>
              <a:t>L – legislativní </a:t>
            </a:r>
            <a:r>
              <a:rPr lang="cs-CZ" sz="1600" dirty="0" smtClean="0"/>
              <a:t>segment</a:t>
            </a:r>
            <a:endParaRPr lang="cs-CZ" sz="1600" dirty="0"/>
          </a:p>
          <a:p>
            <a:pPr lvl="1" algn="just"/>
            <a:r>
              <a:rPr lang="cs-CZ" sz="1600" dirty="0"/>
              <a:t>E – ekologický </a:t>
            </a:r>
            <a:r>
              <a:rPr lang="cs-CZ" sz="1600" dirty="0" smtClean="0"/>
              <a:t>segment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PESTLE analýza</a:t>
            </a:r>
            <a:endParaRPr lang="cs-CZ" dirty="0"/>
          </a:p>
        </p:txBody>
      </p:sp>
    </p:spTree>
    <p:extLst>
      <p:ext uri="{BB962C8B-B14F-4D97-AF65-F5344CB8AC3E}">
        <p14:creationId xmlns:p14="http://schemas.microsoft.com/office/powerpoint/2010/main" val="1937471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3204</TotalTime>
  <Words>4552</Words>
  <Application>Microsoft Office PowerPoint</Application>
  <PresentationFormat>Předvádění na obrazovce (16:9)</PresentationFormat>
  <Paragraphs>360</Paragraphs>
  <Slides>40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40</vt:i4>
      </vt:variant>
    </vt:vector>
  </HeadingPairs>
  <TitlesOfParts>
    <vt:vector size="45" baseType="lpstr">
      <vt:lpstr>Arial</vt:lpstr>
      <vt:lpstr>Calibri</vt:lpstr>
      <vt:lpstr>Enriqueta</vt:lpstr>
      <vt:lpstr>Times New Roman</vt:lpstr>
      <vt:lpstr>SLU</vt:lpstr>
      <vt:lpstr>Strategická analýza externího prostředí</vt:lpstr>
      <vt:lpstr>Podstata strategické analýzy</vt:lpstr>
      <vt:lpstr>Struktura strategické analýzy</vt:lpstr>
      <vt:lpstr>Charakteristika externího prostředí </vt:lpstr>
      <vt:lpstr>Makroprostředí</vt:lpstr>
      <vt:lpstr>Prvky makroprostředí</vt:lpstr>
      <vt:lpstr>Metody analýzy makroprostředí</vt:lpstr>
      <vt:lpstr>PEST analýza</vt:lpstr>
      <vt:lpstr>PESTLE analýza</vt:lpstr>
      <vt:lpstr>STEER analýza a STEEPLED analýza</vt:lpstr>
      <vt:lpstr>LONGPEST analýza</vt:lpstr>
      <vt:lpstr>Prognózování a tvorba strategie</vt:lpstr>
      <vt:lpstr>Vymezení pojmu prognóza</vt:lpstr>
      <vt:lpstr>Faktory ovlivňující kvalitu prognózy</vt:lpstr>
      <vt:lpstr>Použitelnost prognostických metod</vt:lpstr>
      <vt:lpstr>Prognostické metody</vt:lpstr>
      <vt:lpstr>Klasifikace prognostických metod I</vt:lpstr>
      <vt:lpstr>Klasifikace prognostických metod II</vt:lpstr>
      <vt:lpstr>Kvantitativní prognostické metody</vt:lpstr>
      <vt:lpstr>Kvalitativní prognostické metody</vt:lpstr>
      <vt:lpstr>Brainstorming</vt:lpstr>
      <vt:lpstr>Metoda DELPHI</vt:lpstr>
      <vt:lpstr>Metoda scénářů</vt:lpstr>
      <vt:lpstr>Tržní prostředí</vt:lpstr>
      <vt:lpstr>Trh</vt:lpstr>
      <vt:lpstr>Odvětví</vt:lpstr>
      <vt:lpstr>Metody analýzy odvětví a trhu</vt:lpstr>
      <vt:lpstr>Metody analýzy odvětví I</vt:lpstr>
      <vt:lpstr>Metody analýzy odvětví II</vt:lpstr>
      <vt:lpstr>Porterova analýza pěti konkurenčních sil</vt:lpstr>
      <vt:lpstr>Metody analýzy odvětví III</vt:lpstr>
      <vt:lpstr>Metody analýzy odvětví IV</vt:lpstr>
      <vt:lpstr>Metody analýzy odvětví V</vt:lpstr>
      <vt:lpstr>Porterův diamant</vt:lpstr>
      <vt:lpstr>Měření trhu</vt:lpstr>
      <vt:lpstr>Metody analýzy trhu</vt:lpstr>
      <vt:lpstr>Výzkum trhu</vt:lpstr>
      <vt:lpstr>Strategické mapy</vt:lpstr>
      <vt:lpstr>Analýza globalizačních trendů</vt:lpstr>
      <vt:lpstr>Analýza strategické mezery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133</cp:revision>
  <dcterms:created xsi:type="dcterms:W3CDTF">2016-07-06T15:42:34Z</dcterms:created>
  <dcterms:modified xsi:type="dcterms:W3CDTF">2020-10-12T07:49:00Z</dcterms:modified>
</cp:coreProperties>
</file>