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256" r:id="rId3"/>
    <p:sldId id="325" r:id="rId4"/>
    <p:sldId id="258" r:id="rId5"/>
    <p:sldId id="263" r:id="rId6"/>
    <p:sldId id="289" r:id="rId7"/>
    <p:sldId id="288" r:id="rId8"/>
    <p:sldId id="290" r:id="rId9"/>
    <p:sldId id="304" r:id="rId10"/>
    <p:sldId id="299" r:id="rId11"/>
    <p:sldId id="291" r:id="rId12"/>
    <p:sldId id="303" r:id="rId13"/>
    <p:sldId id="305" r:id="rId14"/>
    <p:sldId id="292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  <p:sldId id="320" r:id="rId30"/>
    <p:sldId id="321" r:id="rId31"/>
    <p:sldId id="322" r:id="rId32"/>
    <p:sldId id="323" r:id="rId33"/>
    <p:sldId id="324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2336" autoAdjust="0"/>
  </p:normalViewPr>
  <p:slideViewPr>
    <p:cSldViewPr snapToGrid="0">
      <p:cViewPr varScale="1">
        <p:scale>
          <a:sx n="64" d="100"/>
          <a:sy n="64" d="100"/>
        </p:scale>
        <p:origin x="8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29. 9. 2020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863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190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EEA0E2-C8AB-4AFD-BDB4-100E61C24915}" type="slidenum">
              <a:rPr lang="cs-CZ" altLang="cs-CZ" smtClean="0"/>
              <a:pPr/>
              <a:t>30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220009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53D5D6-CC2D-40E2-B0CE-3DC90E79B5AB}" type="slidenum">
              <a:rPr lang="cs-CZ" altLang="cs-CZ" smtClean="0"/>
              <a:pPr/>
              <a:t>31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67950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2EEBF5-E471-4FE7-84CD-FCE62D5569BD}" type="slidenum">
              <a:rPr lang="cs-CZ" altLang="cs-CZ" smtClean="0"/>
              <a:pPr/>
              <a:t>32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391443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29. 9. 2020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29. 9. 2020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29. 9. 2020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3ECBC-367F-4F6E-97F8-378F9661BAEC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11962044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30725"/>
          </a:xfrm>
        </p:spPr>
        <p:txBody>
          <a:bodyPr>
            <a:normAutofit/>
          </a:bodyPr>
          <a:lstStyle/>
          <a:p>
            <a:pPr lvl="0"/>
            <a:endParaRPr lang="cs-CZ" noProof="0" dirty="0" smtClean="0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F278F-59EF-40B9-AF93-0680486183B7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17640676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2835F-7BC4-4113-BF76-130B1DD0012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647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29. 9. 2020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29. 9. 2020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29. 9. 2020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29. 9. 2020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29. 9. 2020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29. 9. 2020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29. 9. 2020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29. 9. 2020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29. 9. 2020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c.europa.eu/agriculture/quality/door/list.html;jsessionid=pL0hLqqLXhNmFQyFl1b24mY3t9dJQPflg3xbL2YphGT4k6zdWn34!-370879141" TargetMode="Externa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rmy.cz/Obchody-a-obchudky/Hypermarkety-supermarkety-a-obchodni-domy/Nakupni-centr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/>
              <a:t/>
            </a:r>
            <a:br>
              <a:rPr lang="cs-CZ" sz="5400" dirty="0"/>
            </a:br>
            <a:r>
              <a:rPr lang="cs-CZ" sz="5400" b="1" dirty="0" smtClean="0"/>
              <a:t>Obchodní organizace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808732" y="274187"/>
            <a:ext cx="8720985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Pojem internacionalizace</a:t>
            </a:r>
            <a:endParaRPr lang="cs-CZ" sz="2800" dirty="0">
              <a:solidFill>
                <a:srgbClr val="008080"/>
              </a:solidFill>
            </a:endParaRPr>
          </a:p>
        </p:txBody>
      </p:sp>
      <p:sp>
        <p:nvSpPr>
          <p:cNvPr id="16" name="Šipka doprava 15"/>
          <p:cNvSpPr/>
          <p:nvPr/>
        </p:nvSpPr>
        <p:spPr>
          <a:xfrm>
            <a:off x="7205714" y="2259398"/>
            <a:ext cx="288032" cy="427656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/>
          <p:cNvSpPr/>
          <p:nvPr/>
        </p:nvSpPr>
        <p:spPr>
          <a:xfrm>
            <a:off x="7122963" y="4336993"/>
            <a:ext cx="370783" cy="427656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423051" y="1314074"/>
            <a:ext cx="6121400" cy="46670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Různé definice, vývoz, dovoz, nejtypičtější rys </a:t>
            </a:r>
            <a:r>
              <a:rPr lang="cs-CZ" b="1" dirty="0" smtClean="0">
                <a:solidFill>
                  <a:srgbClr val="008080"/>
                </a:solidFill>
              </a:rPr>
              <a:t>– dnes vývoz obchodní sítě do zahraničí (provozní a marketingové know-how), doprovázený internacionalizací kapitálu a expanzí </a:t>
            </a:r>
            <a:r>
              <a:rPr lang="cs-CZ" b="1" dirty="0" err="1" smtClean="0">
                <a:solidFill>
                  <a:srgbClr val="008080"/>
                </a:solidFill>
              </a:rPr>
              <a:t>retailingu</a:t>
            </a:r>
            <a:r>
              <a:rPr lang="cs-CZ" b="1" dirty="0" smtClean="0">
                <a:solidFill>
                  <a:srgbClr val="008080"/>
                </a:solidFill>
              </a:rPr>
              <a:t>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>
                <a:solidFill>
                  <a:srgbClr val="008080"/>
                </a:solidFill>
              </a:rPr>
              <a:t>Podstatou je rozšiřování aktivit z mateřské země do zahraničí.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>
                <a:solidFill>
                  <a:srgbClr val="008080"/>
                </a:solidFill>
              </a:rPr>
              <a:t>Teorie internacionalizace - příčiny expanze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Situace doma versus situace v zahraničí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  <p:pic>
        <p:nvPicPr>
          <p:cNvPr id="19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3880" y="1588957"/>
            <a:ext cx="3043693" cy="1582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3879" y="3814530"/>
            <a:ext cx="3043693" cy="190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474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37201" y="229819"/>
            <a:ext cx="8011796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Internacionalizace</a:t>
            </a:r>
            <a:endParaRPr lang="cs-CZ" sz="28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Veselý obličej 20"/>
          <p:cNvSpPr/>
          <p:nvPr/>
        </p:nvSpPr>
        <p:spPr>
          <a:xfrm>
            <a:off x="8969675" y="649336"/>
            <a:ext cx="859808" cy="640406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Šipka dolů 1"/>
          <p:cNvSpPr/>
          <p:nvPr/>
        </p:nvSpPr>
        <p:spPr>
          <a:xfrm>
            <a:off x="10520381" y="2650254"/>
            <a:ext cx="719528" cy="677563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>
          <a:xfrm>
            <a:off x="250825" y="1402080"/>
            <a:ext cx="9342880" cy="5051108"/>
          </a:xfrm>
          <a:prstGeom prst="rect">
            <a:avLst/>
          </a:prstGeom>
          <a:solidFill>
            <a:srgbClr val="FFFFCC"/>
          </a:solidFill>
          <a:ln w="38100">
            <a:solidFill>
              <a:schemeClr val="folHlink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chemeClr val="bg2"/>
                </a:solidFill>
              </a:rPr>
              <a:t>    </a:t>
            </a:r>
            <a:r>
              <a:rPr lang="cs-CZ" sz="2800" b="1" dirty="0" smtClean="0">
                <a:solidFill>
                  <a:srgbClr val="008080"/>
                </a:solidFill>
              </a:rPr>
              <a:t>Rozvoj mezinárodních aktivit postupuje pozvolna  a </a:t>
            </a:r>
          </a:p>
          <a:p>
            <a:pPr marL="274320" indent="-274320"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800" b="1" dirty="0" smtClean="0">
                <a:solidFill>
                  <a:srgbClr val="008080"/>
                </a:solidFill>
              </a:rPr>
              <a:t>v několika stupních:</a:t>
            </a:r>
          </a:p>
          <a:p>
            <a:pPr marL="274320" indent="-274320">
              <a:buClr>
                <a:schemeClr val="accent3"/>
              </a:buClr>
              <a:buFont typeface="Wingdings" pitchFamily="2" charset="2"/>
              <a:buNone/>
              <a:defRPr/>
            </a:pPr>
            <a:endParaRPr lang="cs-CZ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>
              <a:spcBef>
                <a:spcPct val="0"/>
              </a:spcBef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b="1" u="sng" dirty="0" smtClean="0">
                <a:solidFill>
                  <a:srgbClr val="FF0000"/>
                </a:solidFill>
              </a:rPr>
              <a:t>1.stupeň: </a:t>
            </a:r>
            <a:r>
              <a:rPr lang="cs-CZ" sz="2800" b="1" dirty="0" smtClean="0">
                <a:solidFill>
                  <a:srgbClr val="008080"/>
                </a:solidFill>
              </a:rPr>
              <a:t>potíže na tuzemském vnitřním trhu, expanze převážně do sousedních států s obdobnými nebo stejnými nároky spotřebitelů i obchodním prostředím.</a:t>
            </a:r>
          </a:p>
          <a:p>
            <a:pPr marL="274320" indent="-274320">
              <a:spcBef>
                <a:spcPct val="0"/>
              </a:spcBef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b="1" u="sng" dirty="0" smtClean="0">
                <a:solidFill>
                  <a:srgbClr val="FF0000"/>
                </a:solidFill>
              </a:rPr>
              <a:t>2.stupeň:</a:t>
            </a:r>
            <a:r>
              <a:rPr lang="cs-CZ" sz="2800" b="1" dirty="0" smtClean="0">
                <a:solidFill>
                  <a:srgbClr val="008080"/>
                </a:solidFill>
              </a:rPr>
              <a:t> platí stále požadavek geografické nebo kulturní blízkosti, rozšiřuje se však počet zahraničních účastí.</a:t>
            </a:r>
          </a:p>
          <a:p>
            <a:pPr marL="274320" indent="-274320">
              <a:spcBef>
                <a:spcPct val="0"/>
              </a:spcBef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b="1" u="sng" dirty="0" smtClean="0">
                <a:solidFill>
                  <a:srgbClr val="FF0000"/>
                </a:solidFill>
              </a:rPr>
              <a:t>3.stupeň: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smtClean="0">
                <a:solidFill>
                  <a:srgbClr val="008080"/>
                </a:solidFill>
              </a:rPr>
              <a:t>kladen důraz na tržní možnosti v jednotlivých zemích, ne na kulturní a spotřební blízkost </a:t>
            </a:r>
          </a:p>
          <a:p>
            <a:pPr>
              <a:spcBef>
                <a:spcPct val="0"/>
              </a:spcBef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cs-CZ" sz="2800" b="1" dirty="0" smtClean="0">
                <a:solidFill>
                  <a:srgbClr val="008080"/>
                </a:solidFill>
              </a:rPr>
              <a:t>    k tuzemskému trhu.</a:t>
            </a:r>
          </a:p>
        </p:txBody>
      </p:sp>
    </p:spTree>
    <p:extLst>
      <p:ext uri="{BB962C8B-B14F-4D97-AF65-F5344CB8AC3E}">
        <p14:creationId xmlns:p14="http://schemas.microsoft.com/office/powerpoint/2010/main" val="11202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31877" y="274187"/>
            <a:ext cx="8011796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008080"/>
                </a:solidFill>
              </a:rPr>
              <a:t>Proces internacionalizace naplňují</a:t>
            </a:r>
            <a:endParaRPr lang="cs-CZ" sz="28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Veselý obličej 20"/>
          <p:cNvSpPr/>
          <p:nvPr/>
        </p:nvSpPr>
        <p:spPr>
          <a:xfrm>
            <a:off x="8898341" y="833657"/>
            <a:ext cx="859808" cy="640406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745500" y="1703930"/>
            <a:ext cx="8893175" cy="43830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cs-CZ" sz="2800" b="1" dirty="0" smtClean="0">
                <a:solidFill>
                  <a:schemeClr val="tx2"/>
                </a:solidFill>
              </a:rPr>
              <a:t>1. </a:t>
            </a:r>
            <a:r>
              <a:rPr lang="cs-CZ" sz="2800" b="1" i="1" u="sng" dirty="0" smtClean="0">
                <a:solidFill>
                  <a:srgbClr val="FF0000"/>
                </a:solidFill>
              </a:rPr>
              <a:t>Firmy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smtClean="0">
                <a:solidFill>
                  <a:schemeClr val="bg2">
                    <a:lumMod val="25000"/>
                  </a:schemeClr>
                </a:solidFill>
              </a:rPr>
              <a:t>– </a:t>
            </a:r>
            <a:r>
              <a:rPr lang="cs-CZ" sz="2800" b="1" dirty="0" smtClean="0">
                <a:solidFill>
                  <a:srgbClr val="008080"/>
                </a:solidFill>
              </a:rPr>
              <a:t>jejich strategie a plány</a:t>
            </a:r>
          </a:p>
          <a:p>
            <a:pPr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cs-CZ" sz="2800" b="1" dirty="0" smtClean="0">
                <a:solidFill>
                  <a:schemeClr val="bg2">
                    <a:lumMod val="25000"/>
                  </a:schemeClr>
                </a:solidFill>
              </a:rPr>
              <a:t>2. </a:t>
            </a:r>
            <a:r>
              <a:rPr lang="cs-CZ" sz="2800" b="1" i="1" u="sng" dirty="0" smtClean="0">
                <a:solidFill>
                  <a:srgbClr val="FF0000"/>
                </a:solidFill>
              </a:rPr>
              <a:t>Zákazníci</a:t>
            </a:r>
            <a:r>
              <a:rPr lang="cs-CZ" sz="2800" b="1" dirty="0" smtClean="0">
                <a:solidFill>
                  <a:schemeClr val="bg2">
                    <a:lumMod val="25000"/>
                  </a:schemeClr>
                </a:solidFill>
              </a:rPr>
              <a:t>- </a:t>
            </a:r>
            <a:r>
              <a:rPr lang="cs-CZ" sz="2800" b="1" dirty="0" smtClean="0">
                <a:solidFill>
                  <a:srgbClr val="008080"/>
                </a:solidFill>
              </a:rPr>
              <a:t>jejich zájmy a vkus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b="1" dirty="0" smtClean="0">
                <a:solidFill>
                  <a:srgbClr val="008080"/>
                </a:solidFill>
              </a:rPr>
              <a:t>unifikace potřeb, životní styl, preference globálních značek  </a:t>
            </a:r>
          </a:p>
          <a:p>
            <a:pPr marL="274320" indent="-274320"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800" b="1" dirty="0" smtClean="0">
                <a:solidFill>
                  <a:schemeClr val="bg2">
                    <a:lumMod val="25000"/>
                  </a:schemeClr>
                </a:solidFill>
              </a:rPr>
              <a:t>   </a:t>
            </a:r>
            <a:r>
              <a:rPr lang="cs-CZ" sz="2800" b="1" dirty="0" smtClean="0">
                <a:solidFill>
                  <a:srgbClr val="008080"/>
                </a:solidFill>
              </a:rPr>
              <a:t>(rozvoj cestovního ruchu, logistiky, vliv masmédií a technologický rozvoj)</a:t>
            </a:r>
          </a:p>
          <a:p>
            <a:pPr>
              <a:buClr>
                <a:schemeClr val="accent3"/>
              </a:buClr>
              <a:buFontTx/>
              <a:buChar char="-"/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Etnocentrismus</a:t>
            </a:r>
            <a:r>
              <a:rPr lang="cs-CZ" sz="28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rgbClr val="008080"/>
                </a:solidFill>
              </a:rPr>
              <a:t>(preference našeho zboží) </a:t>
            </a:r>
          </a:p>
          <a:p>
            <a:pPr>
              <a:buClr>
                <a:schemeClr val="accent3"/>
              </a:buClr>
              <a:buFontTx/>
              <a:buChar char="-"/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Kosmopolitismus</a:t>
            </a:r>
            <a:r>
              <a:rPr lang="cs-CZ" sz="28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rgbClr val="008080"/>
                </a:solidFill>
              </a:rPr>
              <a:t>(nerozlišuje se původ zboží) </a:t>
            </a:r>
          </a:p>
          <a:p>
            <a:pPr>
              <a:buClr>
                <a:schemeClr val="accent3"/>
              </a:buClr>
              <a:buFontTx/>
              <a:buChar char="-"/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Internacionalismus</a:t>
            </a:r>
            <a:r>
              <a:rPr lang="cs-CZ" sz="28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rgbClr val="008080"/>
                </a:solidFill>
              </a:rPr>
              <a:t>(preference zahraničního zboží)</a:t>
            </a:r>
          </a:p>
        </p:txBody>
      </p:sp>
    </p:spTree>
    <p:extLst>
      <p:ext uri="{BB962C8B-B14F-4D97-AF65-F5344CB8AC3E}">
        <p14:creationId xmlns:p14="http://schemas.microsoft.com/office/powerpoint/2010/main" val="1252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6591" y="331787"/>
            <a:ext cx="8229600" cy="722313"/>
          </a:xfrm>
          <a:solidFill>
            <a:srgbClr val="FFFFCC"/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Trendy ve vývoji sortimentu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49466" y="1788048"/>
            <a:ext cx="3971925" cy="2286000"/>
          </a:xfrm>
          <a:solidFill>
            <a:srgbClr val="FFFFCC"/>
          </a:solidFill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rgbClr val="008080"/>
                </a:solidFill>
              </a:rPr>
              <a:t>Standardizace sortimentu a služeb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rgbClr val="008080"/>
                </a:solidFill>
              </a:rPr>
              <a:t>Všechny výrobky nemají stejný globalizační potenciál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>
              <a:solidFill>
                <a:srgbClr val="C00000"/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6096001" y="1785939"/>
            <a:ext cx="4576996" cy="2357437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r>
              <a:rPr lang="cs-CZ" sz="2400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Adaptace sortimentu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r>
              <a:rPr lang="cs-CZ" sz="2400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Růst popularity domácích značek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r>
              <a:rPr lang="cs-CZ" sz="2400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Chráněné označení původu či  zeměpisného </a:t>
            </a:r>
            <a:r>
              <a:rPr lang="cs-CZ" sz="2400" b="1" kern="0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označení, zaručené tradiční speciality</a:t>
            </a:r>
            <a:endParaRPr lang="cs-CZ" sz="2400" b="1" kern="0" dirty="0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endParaRPr lang="cs-CZ" sz="3200" kern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293" name="TextovéPole 4"/>
          <p:cNvSpPr txBox="1">
            <a:spLocks noChangeArrowheads="1"/>
          </p:cNvSpPr>
          <p:nvPr/>
        </p:nvSpPr>
        <p:spPr bwMode="auto">
          <a:xfrm>
            <a:off x="1952625" y="5214938"/>
            <a:ext cx="3786188" cy="461962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Které výrobky ?</a:t>
            </a:r>
          </a:p>
        </p:txBody>
      </p:sp>
      <p:sp>
        <p:nvSpPr>
          <p:cNvPr id="12294" name="TextovéPole 5"/>
          <p:cNvSpPr txBox="1">
            <a:spLocks noChangeArrowheads="1"/>
          </p:cNvSpPr>
          <p:nvPr/>
        </p:nvSpPr>
        <p:spPr bwMode="auto">
          <a:xfrm>
            <a:off x="6167439" y="5286376"/>
            <a:ext cx="3786187" cy="46196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Které výrobky ?</a:t>
            </a:r>
          </a:p>
        </p:txBody>
      </p:sp>
      <p:sp>
        <p:nvSpPr>
          <p:cNvPr id="7" name="Šipka dolů 6"/>
          <p:cNvSpPr/>
          <p:nvPr/>
        </p:nvSpPr>
        <p:spPr>
          <a:xfrm>
            <a:off x="3452813" y="4286250"/>
            <a:ext cx="857250" cy="64293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8" name="Šipka dolů 7"/>
          <p:cNvSpPr/>
          <p:nvPr/>
        </p:nvSpPr>
        <p:spPr>
          <a:xfrm>
            <a:off x="7667625" y="4429125"/>
            <a:ext cx="857250" cy="64293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12297" name="TextovéPole 8"/>
          <p:cNvSpPr txBox="1">
            <a:spLocks noChangeArrowheads="1"/>
          </p:cNvSpPr>
          <p:nvPr/>
        </p:nvSpPr>
        <p:spPr bwMode="auto">
          <a:xfrm>
            <a:off x="1919288" y="1268413"/>
            <a:ext cx="3816350" cy="4619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Globální marketing</a:t>
            </a:r>
          </a:p>
        </p:txBody>
      </p:sp>
      <p:sp>
        <p:nvSpPr>
          <p:cNvPr id="12298" name="TextovéPole 9"/>
          <p:cNvSpPr txBox="1">
            <a:spLocks noChangeArrowheads="1"/>
          </p:cNvSpPr>
          <p:nvPr/>
        </p:nvSpPr>
        <p:spPr bwMode="auto">
          <a:xfrm>
            <a:off x="6167437" y="1268413"/>
            <a:ext cx="4340055" cy="4619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Interkulturní marketing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149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89745" y="642636"/>
            <a:ext cx="989350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Globalizační sjednocující potenciál (globální marketing)</a:t>
            </a:r>
            <a:endParaRPr lang="cs-CZ" sz="28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737" y="2060575"/>
            <a:ext cx="2214562" cy="200025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4571194" y="2060575"/>
            <a:ext cx="1908175" cy="18256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50149" y="2060575"/>
            <a:ext cx="2014537" cy="172878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15529" y="4341084"/>
            <a:ext cx="2171700" cy="210026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194" y="4114585"/>
            <a:ext cx="200025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935886" y="4286035"/>
            <a:ext cx="1828800" cy="1828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2" name="TextovéPole 1"/>
          <p:cNvSpPr txBox="1"/>
          <p:nvPr/>
        </p:nvSpPr>
        <p:spPr>
          <a:xfrm>
            <a:off x="10103370" y="4931764"/>
            <a:ext cx="18689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Střední </a:t>
            </a:r>
            <a:r>
              <a:rPr lang="cs-CZ" dirty="0" smtClean="0"/>
              <a:t>potenciál – </a:t>
            </a:r>
            <a:r>
              <a:rPr lang="cs-CZ" dirty="0" smtClean="0"/>
              <a:t>např. volant vlevo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284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dirty="0" smtClean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Výrobky dle označení původu (interkulturní marketing)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Žatecký chmel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>
                <a:solidFill>
                  <a:srgbClr val="008080"/>
                </a:solidFill>
              </a:rPr>
              <a:t>Štramberské uši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</p:txBody>
      </p:sp>
      <p:pic>
        <p:nvPicPr>
          <p:cNvPr id="19460" name="Picture 2" descr="http://www.zateckychmel.eu/images/label_cz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732" y="1234876"/>
            <a:ext cx="5115550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4" descr="Štramberské uš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801" y="4623435"/>
            <a:ext cx="1881187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826833" y="452163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>
                <a:hlinkClick r:id="rId5"/>
              </a:rPr>
              <a:t>https://ec.europa.eu/agriculture/quality/door/list.html;jsessionid=pL0hLqqLXhNmFQyFl1b24mY3t9dJQPflg3xbL2YphGT4k6zdWn34!-370879141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 flipH="1">
            <a:off x="4826833" y="3869429"/>
            <a:ext cx="50555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Evropská databáze DOOR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5" name="AutoShape 2" descr="data:image/png;base64,iVBORw0KGgoAAAANSUhEUgAAAGQAAABkCAYAAABw4pVUAAAAAXNSR0IArs4c6QAAAAlwSFlzAAAOxAAADsQBlSsOGwAAABl0RVh0U29mdHdhcmUATWljcm9zb2Z0IE9mZmljZX/tNXEAAEJ2SURBVHhe7X13nFRF2nXd2HkCQRAkiBgAFTHrKiBrAsO6YgYVUVfX7CKrqyCimEDMsOYsYkBZQMWAEdeAiuALknNGmJnOffuG75zqvrPNOMiQ1D++/tHMTPftulX1pPOkan3o0KGCjyFDhjSKRqOV7dq1a7HLLruEwuGwIt/4/4+dtgPJZNJbs2ZNejYeoMNG3kjnfyNGjGh/7rnn7r3ffvspXbt2dVq2bOlqmrbTJrIzBlbDpuumLXVnjL2zxnQcR1m5cmVs1KhRR4AGcwcOHLhAp2SQGIMGDXLbtm3rQjJ21v23d1wHA7h4GvUMxNcd0VhQquuT7HyR+f5wUs89r6ys5JL2Bi2q9FatWu3eu3dv0bFjRy7qj/pwxfTZFa7rKupB+26oQxTb+nxa0/Tto8+sePfJJ4Wucx2lG29Zn3y5q35o52o1HCZR/3AP7j1ooE6dOnV3vUWLFo06d+5s/wFmyU3MFaUgWGc+VuKO0T3dBYsPjU0YfbPatk2qSBSPkpG+9eHzwj8tOiV12eDFkafvnoDXQsXPZ7MvT2qfu/3hwYG+p40KDr7iW7xulozNz2eLr/2uOpo0aN26daXeuHFjNRAI/AHoIfLZB57b39YUN3rNhdMxIepOEskVa9fH8rPm/TlWnWoTP2fADRVTxw6DJJCJnPTQhw9X5i0+yVIVYX/09UXZyZ/8EDyx+2p+zvro612zdzxyCz+XeOeTnkWC+GulJOVAzCPNg/dfpZ8qP/O72SDSoLy8XNXx+K2JQa7ko64+d3PjPzheXbLyqOSSFfdH77/l4yLn2sk7RnfXE+k2SV0RgaVrulaf0P+aiikvjHSXLy/LvTLp77onVJrzYNZqlL3t0UtBkMHuvAWV6evuGBSoTu0e13CrFWuPzL44aY/g+Scvxricg5c448q+4quZ/XJr1j0EgizDa3U5k9f9ZnaHtPjNqeGrEvzkvX0D7YmqeNhbv7G9kbPLsq9OHpJYsqp17M1RL5Fr859/ezIv9rA1OWy8OWvRyfFTr/xZpPJBc326dVbBG+D3LN5TF6zpmjzvptPtBYs6B9ZVd8pQEeHtgOMEci+83hMEGekuWtkoefGNl6lzlpyse57IzV3cCVdNrsOZvvr01d9vwri/NUEc64lX98y8+9nBoaFXv23uv886rJL2wstOmtLGTSbbcgM1bL361Yz+Nd37NNc6dfrOW169r5VThEeTDKrkMGvl85n9RMgTThmIQDsO0nrcQpuqa+q1SkaIdB6fwd9C9YRFwsxa0S175xNTM69PvDC4dmPnHNScg/Hc1ev3hVoMi2ZNOQLvksuOm7yH9dybx0VH3jRO3asdbdZvIim/PUHmLdpFx2Znzrq2h93jyDHh0UM+wWITzkdfddQdz6RhyGPz7TT2eOqyXrmZy0/QWrqq2s4VejtbqO2gn1q4Qqt0hRIhOT2hcBV4elZhOxV81klhozeowl2hCmehKuxFmnAXu41Tw18abqY8PR2EOEU8oZGQmcyu6XHvtw5f0ec7d+nKpukB95zlfDfrDMeyGtmLlk0292qXwMi/idHfmQTx4WcpZ3leVTLm4BWjJtnWGf/BzdVffX98uM8pz+ZnLeukbcQm4lNqc2x+V0cYf7JFpAvMfBtsfmOocxgL4RbUk+Rj3zPh3+B0BZIg+Rh7LU2jigtopvk6JWydKrxFqp79Grr6S13YP2rCxmtmwNXzH32zf3rFqkh+/JRLzKrknhzG0RVLLFpZjl9p8Esf9a1th6i0nUcQy9KFaYJXpQEl1CSHee6GqkYaXslCXeCfCCzZcHBi0Iv7i3Lhqn+2RewUSxhH5oXaGhdxIy1clMGzCk8aET64ybQ+lAhuDU0xJEWk8X4pgOfl0izjF/4rB2GPcEX4WPiJuNaeq4r8J4bIT8Jzysw++benR0JRV2Q5Hj/nerq9Yk0FJi9BQJEFqNYM17KCqmnucN9tZxHESvx9yEnegmUdzOOP/jA4sP9PIA7FXvFq4k25P9T3dhwSsasnIn3TpnkmiLAfOJrUgroRkBZJAJIxgNe4SSZ+JsDlNeB27Km6G/YDtsJZBXW0ThEaJEktwzWUHK4MNkYkikSUHgdRAfZ5gSrUlpBC3E/v5IrQRTnhfpONZF4xRfYDU3g/Y6wKqEUdLLG+mhJCxtLdtesrsyOfOTI/dXq3wF+Pfxvrmlm80w6RDg6yswjiKVkrGJqzpFdiwdKeubGTZikd2081Lzz1C5HKxRwsWNnFE8FLsiLUNyfU3bGx5O5SKeDsQAwPbzk/6sJLwrZ8C6E7CnakgyOSV0aEhg2N3JYWHoBs9oWAiAzlvhVW5cIMZ58PijDuIQlBgpC4zVzhLtJF5sGg0PdxhdktLxSIgIpxI93zIvBDTmSfDojcf0yh1YBpNm5slH3xrb3yr04+zlmw5Eg1nmoHlsBA9ts7jAolA+0sgihKLJqk3wCGV4yfq/YVn0/bN/XhzHOE52nGBZaIXJUV2p5gZXLw2qI/BiMr10ppgOrxqlWRujsojK7YtHLAU2xS4ExLqBWeMHvkRebJoFBhW0LXpoUxTcc1lAI88X7ujYDIjjNF6NwcJkDZLEha7uWA8CCB3kpV6H0soYSLapHMANHVQezoIykRAKNkR4ZE/v25f7Wnzj4nolkRFRJrY6q2pmW1xpVF6u9YsuwIgkh2wVOaz+LShRI0c9LWcgGw4lQDwQOyFcHBGaEdA31DtURC+CYfqsb+HkZ2ti7c5TC0p1lC38MVgRPzwjjDEtnHA8L4c15obTEqPkuixB5PivjVUaE2dYRC9USbgp801irsReBIW+RnUKryUtKSAwHLICXBPlnYKEdkRkOC/paVgEGCBs4J6pCEMQ4EqHglIewxVqP0fSGRXA011wgIj2uC5jVjEd7Nn720OPKt7dQ620sQz12+MmgvWxMy/3RQFSbjG3FPrShPKUCdXkqoLjy2ECQiPBCLL8O8fYnwl4NNtD4H6gH6CV5kYRM1Eb8mKsoeSQjjOBAP9iH3WlElwWZIA04A1dQVZc8kRLxfTJiHQ92cjj2C+sm9agp9XweuOJjhCxDkZEtYrwaE/ZMmKt+P19oY+1OIDmhkz9VE7n1DhM6yhLYXBvbVJyRcvxDS3BX8dmtIWG+bktCqqeTdFs24Vs6mQATLilhfzyg3D+tcA3u5zcZ+uwliL1oRSV12652ZQKDa26XxYqNti4XGQR0XuIqreNWaozR21NiopAicis2CCvIWagVupEz50wbXZsdgw28A54ILA3+xhD1LE+mHwqLsxYSwPjKEuguMMNCXS38CG+jS11igCeP4vIjemRLp4WFgAEVknwQxutjCPM4WShNPZB6D/iP4+kITAUiY5GlKAVg9/HdY+OaOyI41IZWayOOeFuCwSUnEPCQ4WAO1KwmfFOlHgyJ3b0i4up5VE1WB9IinDnZnzW9rL13ZXl23cQ83HNqoT3nxLqAvie22RZltL0EU85D9alK6ngmv2dDFW7uhi/V/80Xyvc/z7kajxuiY16L/ToHrsPOwFdbX2MilKjYcG0MHjrqdU+cPEMuBE6e1wxvrVRE8JS8SHxtw2sCGTweFeXReWJNNYX8F6AN1RdXjbsSu0o+AQdbKYcVhB+gk6nsC3kIF6gALHq6xscna/o6wp+OGlK5o8b743V2lSuNf/mZcaAfaIgO74UCS1ENBUKI77itVGYBB+B9ZYXQEoLhBKa+54N77lECmcdD2VGpLukipTk3+o5aFKTX15WwaRJ/tJogIhzNq8yZzrQ01HRlnIlsoazwjfEyqSeixtNwYqhwRhf6F0abjlwLCCXS3pb8h1QPjU7Araeh0ExwvQkBCUFv63lA7P8P47uEIrRU0N2xR4K9QK7sWQiVSyuijgOM1GGOOFewHri++Rghc9gLhGez5aXlhw55knoAtwqZ6CKsYQFUkAOdhfwOt86YpzJMgHQAbDiQ5A7sVGZIRCtEZpXmNChVqi7IxNYHMxdGm+SWqyFWCmbBEukxa+9Zzi6TeJukgxbaXIJK51bYtF9qzF0pqOOu5aXkRejSFDcS71XiRMBSblv8Gqmc3QNXzM8L5HlAWTp8MeySxkf2zwsYmJG8IA4pCZf2kS7ujItIVuQNMx5wfGZaOIrxumTnhw4cRhLb8Hb5NQeTwBIerMfxS9O6jQzPC+gSgYSUkAEbdessUucmGqPwYdoV0HAXUBv+E0pd71xDWp7qIMIrFRAAZC/Mkc2l7w3cZmxT2hRHhQH2qlWA0VcmbB3Raiiu3K8SyLQShMeNWS2Hg78ZxR/2U/uBzy1uDKATUUQxqSmJ/Ci+hLNXLfE1kXzNF+J/UQfgHvyEAr9zsBjanasdGx+5NifyXYH1sOJ01iZwoQXQSeSeqZsJUGRYhRKZxIJGKxJHXlGwJuZqE5Dz4E7M2CRKKBLOA/CiZ9Nb1fW0pRQoImHsLjNMYjiHiZwxO0geibxK6EHMiJAfRtVawKy+nRPw8oAKsTbQMrTH/duYivEvgzZmQJfikLNdNuBUn/MsfW0MQT6QtPXX9sJNFLgeAH8oqYTPHnyKgeW5VIB6EmoqMKhKD04KOJuwUYEADqiAGwxi/ICacOTkgroz0qmlQ6ZypTQscaAAtyeVQb1P1kKDSP4FXD33vzMATxtxFwNABWvNgmzx8jp47fQr5hM+iwYvXAJs1qjtsrAJQwEiw5HISEEOax8D4Q3USNKQfgqMI2+Ni8x3A7tAVOZF7HbuP7czD9pGovJcC1etBC3ggigrVGXsegOKsqMhbwY326Bf2ttbVhEQmE/TSVkBJJCNit13Xhe8Z8DVZaLNUKHljawiCFahWfuacQyKLVh7DWJTUBLiNm1AdfS9HiTwGNUWOJTF4e3AkDaQ9B8YauF6HYQ1fkRG58QERhm62pwHZ/J9W4Fqfp6hyKPRUEQbC61Bj+c+g38HFDlCQC3/Ao/Txenqd/ImMhQYPPD8dCI7evR90xEXcQLW1KwwgLwPSYMA3YfBSEpz3wj+iKgPAwAWiSg0JiehwKAHcntJif4V7AmyEbwNFQJDUyKDQgN4cAI/wpXBuMXbo6aTIn6Xumxr23EjVdDWVAVJMK+BA2rod+AR+/aIou1ukydYQBKBcd4KnHzsx+eAL3YtbIlWTXu5q0SeTCIdjFVwkxRobwUfwuoxw50BdPW8iVJITwctzIv+dIeKnw3c4Fhj/FkgKr6dN4OZCH3M1eSCjLGJLeSAtl34LYIyCjec9JFDAoqVk4P7Gn2CzoE7iFwA+UUKgRRSiKVpbEMddDCT1Ezx3jKcBeZknWSJwVh5eObiHEgP7RkISLNBe8XeFtwABcu8ZIno/CITX0gypAOnFhqVF4AKoLzLGBqwfIZzofSktdXFERgvoDPPWybBZFb3xsg/JOlukRPGCrSEIP2IEr+w7J/38+Hn6xvje1MYu1EoEBpxqQUAnU887QCOpe8NS36owrArUh4uJJ6+IyrBEEA6YswSGHGEQaaQpUbQNIGIezmEGeN+CsSWFlBgcMfgBtRLEWVACQBgT4XkHOY8gvHoD3rgJr57393Avex5CKQxUcnMxLp/kehdzI7Ii1A2ebYngZeByxtI4d6yFkkbV5gcvQwPgzIJQGXjrudeDouLVeAF2kxh8UBSABE3AdPv6rEjfXwjnGBjGbdvyv+ZB+/7cUOngcFtLEIDxcMrstNfHiE3t7VZBbP+elRwnnS3yAVHNKgzcCZv1A/A/8Ly7FKqEmwjTxlhS6OKcMI7AdURgFCQsgARLD8Oi4SB6MORaG0BTcm8hVlHrr9RyGjcPsDh6JdQkr8HfZa9AdXwDh/JWwCIadJ8vC8IqH5QctS2IRlQFpzE3ER761Qhy9scL5DDG1jgeiBIdTNWlSGJkXkIRwisgRtHW1QYr6asQeGD+YRAvDz9JQuhyzw0df9TH/7tzw35rCEFoAn2/Wi7NvKrPp4lPZp5tdspWhm4gJAWkBYzVYSesCQFhAteHb8oKayI8YBjA8EgYehpUTNwjESgRNNjcMKAZopzkTWHpnRNCEl0xzJK+Lyg/L7ncDxD6XMkA8T1w4hZrIvYULDE+ZyP8Ej8zVth4P1Dp7wMYgraFgUUyhIS5JD4QXOrGsMjDsEfuSUubwM2VKRRsPqFv5vEgiJ0QGiLUtbAa49Ow2zMMYRwGSpJ58CN6b1qkTgJwiVXMCv7r8h9weypjXyFzxVzJZvf91wli24r1xOsd3BWrKvPrNlSIjTWNvKp4UzeVKRd5Tw9T34LrnUWqjPM4Cx2Zl3B2gzPHiOwJeRhwU6SHwLeAE6a3B9opDcFhE6meUneF5AYY0MX0V0gUE6GWPOJQMn4EleFWF7i2NiBBIoFwxkG2sP+vwJXmiYgEA025vuT5xKCBLsMTKgy1dgWJRplKFhFhjk3UZX2IMU6PitgDiBxjrowAcPMZmCyD0ZahFG46H414D6jlO8Jy7WVPASiQAfA+fZTgdVmRHGE1qjnq7BtFKBxXmpSv1xpVVGuVjWr0/dqv1c/utQKj1Iu6fp0gup7PTv7scH3aj+czB0CVzCyfzQWfhw2GDme4woNe1jrSn4A03J0WFtRSGome4Hk5oR+UB9ICJ1LOOAWqBfIIVFtyMHQ5vHMF+XGqGHrbsQEFOKzgOhp8wuMsxss+Q4NUIvY0K3TIoPvjZ0aFg3B6qI8mvWwXamMTHpTq0hPR2yEBUHOqrCNxReUXcRATGwuGYQzNgz2K94mKyH2wc+diwiQKJIoRAynRpAcQmvW+KVK3hcA00AT/TIscwvzBfgjl831InAH1Z45PttR/TLdkXEVmm7FxUAye2efk20GQpdtGENrDYdeOrz796mPNNAoBiB6w70ojpBzABYI5QNxNB2S0vghCf8LBAneRQ2UOA1yTujksIrdjk5GBk/pZEsOFioqI7LPg0CZFjAhiW5PhRa+JiDIgNkGOxmJSsAe5MWYBNRUZtKCT8MRLlDB65BokI/sGpAmEls5b6QP3JFxOXBORKoUGmA97vC5VJe0JP0Mfhr8nEdJHlQTC9PgD8FYSA2NQGtKAxc58XRhHw5HsaeF6ILF3QRDkVuTaiOAhvSZUbrxfRKiUZPKDC8DSqtlX4RE3TcWf26iywLTq/vtsME886ln3zQ9u5iLoHIWuRZaPupbIhFUbeC1wOmaCTaw5IyaCCIMHr0QohB7wARBnEoPiTg0Krk4NDv+PGHLQ4u4FoO5W4ToQIg8VZOCzLv8mi9Un4JQSgojiQ4VDWDtWKUFISxCN6lSGd7Cx9HEolS42XKK44jCSMNCryeuAEklrhvS5Tob7ZcoY4OHfCfwOP/lOgJAphggwCQYVzdSyBBigI30bE0QjfKc6yxhaNnz1+c8WWHjzMLghRj0Qvf9fn1ZN/a6nuWpjFwtOURAYXEoHPk1ElEdiycTEw4iWmpCM5NAwQgoxobd1RAh+h+QwLhi6NzMKiOXfkAwY8188GARkkJHXwHMO9ITDBoOZh2Ft8KNUiko/hH2VORLYhZpTYfgRYolA3TD/4ZFQ/i04T7xHQif/EZYhEjIVESFTvbERQF6EOFBlYaQLiKwEypKs55FvQWIs/C/4XctAZEDp0OVAXVOjEgLb++05IXj+X+dRWH5tLb+2Uk6Nu4ZdNlOhGy8Znf77Aw+Gzk1F1F1BZIa+MbQ9GxFP6FTWQBmH2LAreVExIS4STBohTiVD2JQOcFB+qiFSdwKn07Hj6HU2jyrDAsfREWQiyHoPhvZbQGY4erW5kwZTps6FDHACplNF+fdN3khHDhOp67ZRoooef+LqsCifAIlgXI1BTRlHk7sCSIU5fmGIzBURhFPgiyAompuAiALgPkNFzHAGwaS5hWXLKl554IWC7MhP+6P8YjWbI4isAXTj8TL7zQ/aWZ9O6+DMW9bBC7lq4BywGo0JN5NqE1xnHJcUznfIusGZ86DvTQTposPgHxB5MEQBopAzkwOgBqjiGACsYxL8mdH3kJtEekG9yWrErRCQzdKL8wVzSwbxCUDlwcBjXXXI23OJsFuE1QynxEbjw8VCPHkP2rd7woDFhggi/x48DWoLKttBOMhdAWeWjijY2eyL9PNNTiBx1jUXGR32+EnvdfRc9cTu67AkGEopLZusrr6lOuk7HzvI+mBqd+XnDe1dVFmYedcM4ONaNyAUIg6iLC6Chg7oJg9jyrSrjDNRj0IajEtxHTmKD2iI1I0Fn4EbEkDsigSiNMgiA17mS0vpjLgxO4IYPpX8jffNTl1CFLUowzEhgJbcSwAJtgsUhcg0IDxzJdIBJkhAoo2Zy4r/xAtRaamWYadqICmIeEufBRKpMU7WONMs8P2C3tasBSI7YUpCLS+brzVrvNC47Ny3g72PX4np1cpofcv1GBwT85f2DDmulgFcY2U5a2BjSA7Vqg5wT2oEdD10JzeYYQvCQ8JKqY44cf6ElDCImCMCAtfQzzAxDiFmbgLQEzmWMPT37lAhQ7AijrYC8yTXO2AyIij+nYK3blAF+8mqCuwiohHyb4R/HEQjGBVmHsfENmlNsSACAcBpEiUJT1/DnumWHYuu3nBgdSa9ayBg/qeuRNdHED04+PJv3ETNHZmXJt4KzlVdjM2QgXEEOIScQPgLx4i5BOMIICEYRfoSaksYyKKXW5s4AjelQTgNhi8yBGIPNcTUqnBcUf5eHD4MQiYjwgU0tc2Jz80qqoa/QWQECQgA6so6LUgu/SCJFlFilBoGZAiJYVievgZtnHEwUr5PBaSNY9jeOMBBfIyqDWvxGYzjApywZsCP5sQjgY3hIf8YZJ7cndKxCUjfnEIIhYff+El8/rK22tcz+jlQPTTWajMaNnIzCADONhCnkkgLXJX/DpMeHpKBNca3pO2AdBC+Mr7DzU49AF2M0LaM1jKcCq5KPwhVtoLjNXzvdsqVzIshS0jVSb+JDMUC7xwSaZnH4LwiaJl9MQBnFw4gGQfokrXHzLswiSVrAfgAZiDqpP3RWXfGaDgiEITMChjXBf7Rzz7pgWCfXvMLV2/62BxBpACXvTXq+epjL6hUv1p8CjC11LjOEnjDgIKS3PDMmbljzMc8MwcpgITQ4PvcAU7LvliojKWeZSiEpTgqkkYkkA0i2qhGlGlTX6/vlN1uwKBcMfkNoR5CV9oRzstCcR6jAQznOICz1jvwOwhsqJIBQNQWRIxFGwJ/hlHqxC1wQJF20JG7JwMTnDAf40wKWNoJhzwZvWfAp7ibjBc0lCB+milgHtx5WubHpScgZoQSQpbrAEXBaEmnDQbdRvkMEzgUaw/vx1DaKUPT4Cji8Txrn2i4MTEDrYwKwts1J8ckAgshXM1QBw18wzMGDdjcbb0EDGaiBIkJsdTtYbnxwbNyKOArRI/pKLIaktWTtSCEGoN2EP5ZGhoih4Bq2UMpoZPJ/HALdjMI1R6fXL4+dNyRM/EJGZ/GkyhrE2hRV0IkELSWr2xs3f1UD+er7090lm/srDVHFow3gJ4MwSnMI+EUfxrYGyKoohrEnQ8fBNUiEur54XLcipDQRaxL5g9o46H6klfhc8yRY7jUDVC+fgvBtm7iDvychLkw5EkUP1AVZ0fBELOkiNEA7Azft2fqwpkHLUEVRcbDdQ58stT1IRlJLn8DPguKvqUE+cCG7A33AHquRWrQww+kR4+dZp5w9Lvh26/5Hi+yjMIvTCqCSpW7gibJT79rnL3/qZ7u3EVH6zWAu5DhbB5OGnPS3FRGYiGigVbYfMA6etBMDLEi3QAnibWAHLQdRRhrfQhYS5+DDzpaDESS02hDeMNq/I7qwEKjwg7c2W0dCvNgbZiE4pwTI9nIr5fG0VgnRgdXlh0xjUDoj9Qx1XewF6TrA6wZf9qosGe+Xt+/EHQlqMGeKcp6Jxxcuqpb6unXuuUnTvlO2X/vqWXPD59QGGlTlG+LVFJz5i85qqIq2a4GjZIWwpfcQJM63/cVGJdjTRMQBtUNkzzkIA0Gmv0xciE09JAe2gtZKcIHfzDQVrL5tcT6rYjh+zr+fHzCldy/7pwkMUoefN/6L0peL8WLHA8EYk2AiVietxb7xVYJPgla+D5tLbcPzq4CLWOvgTrEGAylRVb9fFA8HAJbirc2JQiTBBjX7NVtjdi12Q3xy2+9PrBsVVdZxY8B9fYYsa6fwKoL6M4IElEMFzAcHUUhtQxB4272YtgUth2Q27b0KBrULV3W4Pf9jeet+aRr5ENR/s7l0hBzx7hx9MqLjPSLxFbdm7LwAtxPtSuRIZmQGwVpYWWL0rSgITRUtAg4yn4hIJmUYMieJmsz5CN5aMcxFROffAa/1sa3Sm2I3Eqzyz415scv3Zk46ZK4OWfRybLBEuJWq1I4GFUOOYcxKhCGCX8ZaaV6KkoJ9SxzIMovgF2dFXJopkAhSbJojjaodEMbQoWS65ke4Ab5/YZUBLLyhCoDgIL+lPyJsD+dNuZlFGhw5u6t/yDv8jIcQYZ8NvPgHFlN6axGZWV7On/Fm+MeTAXkPsUmEEQihhW5GuJDlUwpwVNDcZ7G+fGlIw58svyNh8fgry2GToD7TDv28QsjEqdfvVqZOqO/VukBShW5DZPNvYeKP8JDRDN12JDMIzBoCAgyR+DnpFk3JbmODzKkjCMVN9xfLNdNzoEEMjgpbQz1Mh9kBEZdSfj6iOQTAbf0gGYIGMg1BBDqPig5QhSXel7DiSHMz6NxFNFmjMUi3NpHcbP42WJ9NAmyyYNz5/vUQEX1xTlKR3bv4p6QGIz2zkK1JYvpWKwxVRfpf6Pd4VpcTMalWaIfp6Pm+bxjHwyPuJnVKIS+v4qyOBfOOOfOXtAYFh1xEXI5XiInYINZ4GzBgdLppcJREq8jdYvaKlkq42eOcSkrT6Q9KS7IOBw4HGiMSMRHYlwoKwbLXksKD+Lt8Il6WRfSZaMa0EH5joyPSaBQSDzJuBH/semGpai0X9h49nPoKLLTO2PzUSDHSKx84BqObWNMGX+CkWb8zWUDKHS9y3EgodRcHHgT6SCNGbanP8Et+Alrwhyoxlm05zOKl8Tv0BSs8pf7RLuLEqccvHhWufjRbWoRsLbnJS2yJp8MV24Sjq8bypOVPcmbR3a13/rgEvPnxO5ODDeQneQFruWC2C5gnokiBDhAblwVFZMRAmG6k44iH+BaFxOk2iD38vXQNRmReRgijdgQEzYyosuQDD1YqBC2KKjYTBo7aa9YEIECB/o5DkL89nQ4kSA8qxZ5kQ5pZMUjpVLmK6SawWeAksid8npEoNn7wTkzhoa78oqCRiRxeTNf+khkZvtofMlIlDwSjIHGG1EKhNcS1yMDiEJw2SPpl7dyLFKTElYCajh/Er00z+KyHMnJV3jjP7ypZtqMHoGr+j4Z7Nd7DkZggkE+JEHYTYrmed2aOr25Nfql0525i/5iwujxhASFIu4jI6JjPNN3h2UMx0NkU4N6iF8Yk70Xgd7FZBQXA85jAQI5loszOiPEgFA0vXoWULNBhg4VK9KT/aOyM4rYnhgefo/s7WA7tIHCCKM7JpnD2FBrNqSMtoqtZ7Rj5H4LKpSbn0duwmbUmdFoPKimWC9mHIyKeSBC+lIM/7AbV+UWFNMA8mJGapH5pJ9EonM+JirpWczA9jkSJAzvm2qLgVLpzBa0ZKF4D25AHJ81/oR5wXRYnxuyQEJmI5m65nWEyIwD4s/QinWH5oY+urc96ZPXomNGviZUVbKGJIjbrLHlPjWubW7suz1jsxf+hUdUsFSUZTMcpNYWMJ+OmD+LBRiFkRIATqBqkY6jj8TIrBRrthIcnpNF1UxosQpFB5FYvsNJUwXR2888G6zNVyngQKIRqh1WFmogqI7+EtoB1m/pLXCTYh0UdTOjAew9ZNWIbPY5GzVfUI/MDsoCODYH+YiEO0H1h2wn5y1VXvFdrlMW+xUVCMMlZNcIarMUVnZgmPBNkHJUyHNdtZqfA2BMFnQwvpebDDcAUw0cBy8fcS9JjKLikHtZGEqk4VbEMla5/cX3l4qa1Hg3FqT6QuMvH8tXB/V+vRfHenZ/NvOv+5faU6f1DadzTSCoctKysIGDIojG1KsCbpfhAupLiDkNuEen0EccnAO4z4b6iPeLikqoNJ1tYfhI8qKosNAXTtRDQ89GHFZvSHWE7ihpN/Bk5WGWoW8aaoawEdY3UBusI+LMGmHZawjp1Q5Er+FBKakypf4nAqTKhJrKQ23RbjjzeJoDxqY9wmay1U3WB9PMyK7UgrTIQmqYgYLNxD7fiYQaVFFoEOtFIKTDUbKE0h81QshU1DH8AdWXx1xNrDGAqkzZjs0H2rV5H44hbSkZmNPGWwFGKirKFumnH/u0aFppqcuhm/H4nw3RdYRHmmUiL9w7LvvqOz9k73/uIm/Jqm6y4rAYyKTe5eZn4HOwHogizgyfuwx69nyohf2wE0QUVAVF/4NqSwERk9dFCol/1E7V5shJQAwVQOtygEiGcBW62WGVOw07PGB7ZiHHwGIBC60KCppoGGGlKjRATBZJMw+jAFLKIrZiIQOvTz8J5MPuXB4XxJphlhdhM9VyzI8KAlqQBtmrwbpgfGlDZDNQUWw0pBMMHDKQ5npJsxOwRvS3SB+E4RRf+KAtssjtOHexpIlaBG8QarPgD4WEsvCBkojxqfVxUIht7dv+zfDwf47FeS/r8damNqSE1qRSJIi6ITwHJ/rdfKoz5fNrESQzWGEoy92L0E9H8YEzG8UNOH1BJbdiUaX1rswXkANVFDYkr4JUwLtlOQ8BgQzDyPosOFnkXlZmNMdm4XX6PDpshw61EzgX12CTGWWlrbForBHOd4DAcm/zCUmDraFRl94yewNhc/gIoHOXup82R63APDg2JYhlR5QIbiadRUgEK0+I7hhUzAK+Sjbl3DGnDOxl7gO+AIABiaNNsNcjKsFxOAZtAubIaG7kFkuiQtodwmLaMxaI+900KoGOZlQFr+17R3hgf7iIknVribGphJRQhb8C9jby5i/eX6Q9jdBQmhxILqFblD0gbGNGZJOYX0UAzsMxFVK1SVYAp6FMhhYqDw6VsRzaGBAhh7axQj6kYEOoRqoR/aXDJu0Gs47IxLECkIQhI2hI/PAZOCcnjXgeRQQWqtK5gVRFjJmxSj4DtMZKeHZwUXpY5G2Q4ym1RK5AfBZ6PiSnUlrIxVgP2xMMdOry7zRyH7LrigYYyTNnIYgAotPos6xU9p8QobUsoqrivskQPapsZM5IpxFBnRj8MymJRQ3jsAfSckPO19M74dUfJJXrPOrLh2Ssdz7dLf3P4bcEf67umEIaxIGI0uEssB4YC/0dHibGQJo3hlJTgLllj4LdirpZZVgdE1HJA9ShUl9jBr6oFwkna2hZbA0uJUTNvlOAPtwUNtCQ+6WRBgfSSCuoBzPbgPtRpOauALL6BFwNJ5XNoFQ7ObapTYJaA1GDkBJ2dKnM32BqvorJvojqemyuCrhK+8RWbTKVzF34XgF5hptZMt9Cexxew9o1Vt5wo6nhQFxKSRoV/6HzMQgjJo+hhIiQnmunJNLE0jfznKD6xfSLq4/p26zi7WcegRNOY17rjZYShLdyrafG7ZO+74mbAjXJ3YkEZIEyMno+9KXYs7rESQFBoaWYOlVBBFgaQiIKDs1EIggixZVi/Qs++B9b0OiZ0NNhpEuplqTN4E8YeWbeLBRxK89wA0gc6HSkjQkEKEHkyEA/PJGf4LEbOXRj5ZBAknYIgU1WPWaeYFq1gHgYtQ4gkRZAVDYLZJZB6wB7BBVgUfe/BZ9hS7EsagGiQBVntNTWGgOxha5BPS/KiqoR1+Ne6V3QnHQNiENEyPVTSKF6XdxDnn6Hw9NqepxXFht5y8Pqn7oAZhR2qUCQQvg9b0/6qFXynn8PbRTPNI8XRYKQlzpbXsmPsEDsSpzGcCgoRRLSGGOSzPxJyEiuAUcQBVEVuIiA1kZQ/0cHGSIhNxIqsjuKjTImIKt5GsaDanHBBCyitqCW8rA/Dk54yL0LAiFKkKaKQaQgcDJUE+wEnUuWrjK/H7wERdSA0QzteCjfZO6fVfRMrAUBPFiDy7qyIKoNWROQQQqZzUSSEFwjd4KAkBJS6qf4c4f61aGmpdqlv8PrwYxMXZe9FRcuKviZNZUHEJBBuUfcN8iBQyDFNERxm8oXru5affXQSMX34/+BlyRyKBCkEO019C6daoKnHzeq+pNvjvXWrD8sbDlBhuCpp0t9DJbss4WYHje5lndgf4cDyZEHBDAUwWIGqBkL6KM2BO9LCrkM9oGn+NBbprincFJCAI6YjrEV6GEVEmDuA9UEEMA4GW0ReznYNsDQhwXVZqGgW9vdQa0uVBOkhM4i58MwDqtG2DeYBwGVGKYIRkrfA0Lx/BP0g7BpiDmdCIrDDfgMdAhp46SdJgDgmjAv6anxxeKDEiIhPH0uvs4m0UlUkyQq5oyCBvMwW4bieY0MrjLkxDgdDH0AvI+D2kQmZFbVtG/zUbDH4VNxRW1FQanKUkXLZlkUN3yKMb5Ij35lr9z494515q44Sl3sNoMaUKQKItHhMWefNdGLB++OHIAb0+nLPAKniRlCXseyUCAf6nSfDjL+xHAJDDj7v+Pw0GVoBUSRup9lQUAvBiEtCgh0LIxBQnYwkTAsNSIqy4IZLMbQGPeCv8GTfXIos6E/E0T3LpuFGGsreyZVaIcAIaTzCkLTzhCCk1HCSBcw/iVRbpz/YX6Yj4mIA+0KU7KEr9IOsDSAcwexKIkybkeUiBoDHkzAtm7G9HjoTQbFHFSnsTsZUS1etxxbvVGz7SahFV6Hdp9E/nbmFLNXjyUFctUfficP8OOkqRu+4tw54opzf8D5UFPTdz9/DxysIE9DoDqhuJonAu4yT0KvleIuJ4ffucFM5crePxhioCsSiciE3jN/54Koavg+9SoljRsmkRcLI7DhmTdR/4tNYWULbQyfPBFC64Q+944ZpJJhB1BAkX0OAAPSyc1iNX3uP6gkhNccugwpAdybNoOdvcyRE+Gx8FuWrCK9zOK+0BXI5+AcFLURNrsV6gQQVqevRAknkxDeMgpNJuTa6JfIph6eHsSas1mI7UH96SQSQiW8LxNzJJJso6MNYbXmD1Blamh15K2HbjA77sPyH7It93oTC1sfyiJhiC80nD+4C86KukjJukELvX+hg0EAEp3dQ5AANlEG4Icw8slzQCgBskKc4QnqYOhVWZMEB406gM5c6PpikydCKWXo2nWgh9O3h+CZ45bQnEH0VkTR0sDDZljBYX3IsAhUE520HrARWDwJqraC0bwZDiWK7mRxAQghT4zD7RnEZKMPC6EDSC3Tn2DvPCPLKVSsM2LMiAPtGNvoqFbY6BO6BL2K2HD2pnD+FR8lZAlTajDWRreDaBYAQfpQfFD1AijwMAL6ULI/kXE2SijATqlBz/F4j3yqZebae841P3huFOWmLjE45OYIIr2rRJ8brgqsreqcNoHfESwL8bAW0hOGnA2bKRzEkn0GaoqwGCezRe+Gf0KI58sa/mSPBR1Cfi7zDOApQtjlLwODskGGPRt9IxLuSk+auhVqj5IUxdFL7hzYjfGGlAKiIaIoCxtP6WJVPQnDIoTYE0n4HWgSAmEZ6iEBWLCduBqqiYABBXpyw4GECIF5WoSM7JJPimEN2sD4ZWERvQvFcawrA3NYr6HV7lrYFkaFEVVgyIbV/bUbzfQBq+dxOcEG40ssFqTdIeiQIRkacaazURwBYqn6/y3oHT/vH2vLxtw/tighReoWfmyOIPmaM646X1u4/HgGGomEHJTaMy4ke7wxEd4sivZgPxwuA3OUDD8nwtFxHTeMXJyFjpeoivEirMlCvaz5Z3AbaeXDY2pTbFDiYnQxYYPYQh26HrAW/gTPtsrinBLGnqRTCEeQcSNKgURN0nYg8nw57NLqQsE2JSEHW8M2gRg6hSmhARa6gZsTsF+1FS8+oqLji9oyiRjpTpDj6WcwZLQROgYJOd+L96GsLJijzQOYYLhdQvX/ItLLtjiqb/prnwGIwMjT/vCsFzTMXooDn5cGb7vqG/y1xcrFfHLAXd21L37oz64fsjZDxmxjy30MtdUfmyirF/HkEROMIfHBOJKfxvUjnBImYyFXQ0qAQhj3IpfRmFufAYb2xuk6iHUxbiUfxY3x2DCDSnlWfIRRu8VAJGExuY6vSwcT8SkCC56zFb0bkLkHUNZBjigfkxA16E2R+XyqJh7pB9tWcw7O33oC7dsgGhGiJEbpg3EsOJ4McCauYQ0T+z8A7wFx6RPxwIFAL1xEr78WpWAAQn1qBXr/WD97WkzaE79tmhWR7JMk4gUxmM0IWa5R/fy4m/QObQfoZ5+8vCBHm5cQTT+gw0pnY/z+xIJlnby1P3dQ0pmWIcPT8nCmaExra684hl/ri5vRqDL0YbD0xVddkBKqiRBSmSyE4Jkh7LjSmmBjMJ6MX/nRUZ8onB7Tog8EYRwNER4EaArEZcJYx6Dq2AcoT+CBaqLai0PtRYahxxBSwvBL2eMpdHLhGsJOEo+eNDg5gT4OBUadDCBrAGgpfbpAKJjESqMBVUaysXNME8hEGugXASLzPfPamD2Pd+JxGzw72CgQRZbZkkhkWBYLwr56YJoAQ/M6rFM0uijRYpfZgT3azFVbNGOx3BaNuopOn4Xi/L/Ohvac4C5fW2699nYb65uZHfMfzjjfmZ6NaMzQET3wwR/YPMLO+PXoFmpji0Y8XYebSuHh+0AkbEW2EGphOSmdKKkKGGSkCBejobUMKyWgoN/ZsBM/C80/8DWIngwgoCgOqSkc11eIR9HpYrsDNzd0MfL80PORO9CejP5GGXWm5PEnTQPCLbw/0ZzsPfG3gz9pVzie/xpsB20R8yAyK0mk5b/Hojk4zJR2oi72RUpHkmv2fRRM0X4Za85ElmunH/Jq9PDOC8wzTlguysromZMVSLrSQP5mbQjNkYyJqq2apYID+n/j3v2Y6U6ersvTP8Gtst7On1wx72weUHCKZPiEERr/wU3H39GRaVHzF6iTIlf50VJ5WRHFSLgMkadTmQZakh4xFilRFww61ZIJtEVbRjgq1RftEIibhnPJNjrCY9n8yc9y07nkYnBWQmsAiBCc0ORQ+AuUTq7Dj0T4c8ZrBCsG0sSyUAEe/ya8TGcPSJEqTh7xQbsqDzwrPnhP8D+BiBJyjNA1/b5U922/Bq8S6hY9upI9Kv66OaNeMi0gySUrm+WeffMaPeQEsuDyIEpJZQbP15OywtsWlRNBeKIWX3pKR+HJC+Ck2ENpqBywDqXCD01wHdT3mA2bPtknzlC6LPUnEmKqlo16uI7hdxuhFIUVJD5v8fMEOZACqiWJbNg4xGAgr5HvM7KLTeT4CPvQP+EBZYTqVEsyJVsyX6lWYVMIBmo7p0qVC9ZoooVPlo7ycEyoQhlG4jW8H7UGnNIc1GOoHKGov918ZcV/XxtWZI9fUqKBBOFlVuKGe84xE6nWOX7tA+bHU9miaLCX5cKcAJ/F1mFJjDr2Ut6L15DjED+KonEycS0yb1RZlEOKOYgRGQQjCqOvAgBRXVVOQWwIjmcamTt7JgYgcTbXacsx6IBRjzP1TGKUGl/A1hC8aQPVIGqoEBIpfwvVLpgvzyeRZa/kcE6fbXWQohg8fRl6Z43uJpq+uHtUBoDgUkWVpGolExBkgeC0Jww/KUtXdc/eOfrd4C3yS2U2QVal1NmShNjZV95p706beQ5rNeSZYYzdgPI8Sk821JfaEk7s1x5cFE+cQ5zJxYRTsAPcOCkBQHFJ6PzwzfADUAwhVQy85gSaNF0UHdRGYesjNlUiCUKtUt+KKI3UsnAgQ5AEIjf5SKHTFqhNZhWpuorJJhKj7LlkYX2A37+wcf4aOReqTZ/h+JOvgWnY3MNQijwqBK8hPaKmX550abAvqkzaNKMirWs55TBbIojIPT/uBM11DUtTbBVnoVPLqBZuCAQSHQMHD4KyVQ9JlAIiYswr+U84abQpIAwjwyxaYK6d+lmePIqs5Gb7z7l+wlWE/xkeyY5lN1PBiP+Co7lSTJfjcYcYMJXnYSELKB0/SgaYhXmR2JPwWVjVwkKHeretZMV1JYfICpogjyhyhGcIY2hWR2UNIKxkqnXygScOiz44+ONtJYgeunvA6+rq9ZPcRUvK7RU/Vzjrfq6wq+OV9pSfTjffsCpMOG21R/BtDWVAFPZfMATCYB9D/Ay7yLKi3jgqA6FqHiPOWBYdu/o6rKj/2WQZ6InoLQicRtRAoXNHVVgnSivRHLu+YKTjl0eQXENoBdLIuBVjVjTKdOai6O2QWb+GEKPueqV0wJTchFBOTdki5bi9PvBikXhg1yZVonnzGn2vttV6awl1NysIW5QQs0vHatFFbBCi2zJIh8yAuJ9/3a76yxvPSiOpz1JSWZnnn/K2NURBSME4HM7cWwnZeszDwZIDiBUxCOxBEv0j1OG/yKfQRuCy0LWIiwEoMGTPpFH5i7AJtK2IsTG4t8nXf1Fo8BlGhnk0ICWJoRaZkoXQhHAWJDtvZVEH1dCWJKNeYhRaNHIvwBHczXWiYx98FZdRP3KfOSKf/u/17tQWCYJP0USVYmUtceeTp5mKHc1hYalbwtL4+ecYbg09pFqBjmYRQuxJnEHyKqAujtDj0RfSD5H97cUllNoOoigAOhasMYxPqZJwGRUoDLUzdyLjSKUP3oupGzqqkCB5ViMjIQfi6ytuLUgi25ilc7ctxPB78WnzGGCMJ/dM33B31/B9//qUstnQfWkIQUrHcsXytWXOoqVH8UUZokbKVEePSAjdqvII8a1dDDeKdggbyiIGRltzDKuja5UYn0Spzebxpj5hsGgbxQ4ZnBIkjyOHZDAAyQZNeWyHP48SpEV7Q0KQEXRUp9NZDSCHIhmDZZ8+Ymzo7vnX8V7QEkmoQn6bDx1P1jlYn39/DJyOqVsz3NYSxE4/9EwXI5lGzQV8DyowTCSPEDYPJ5aZtG3RvT5250Ew4KXQAGwUgoAWM3HIUTPH7iG4J30NP0LL/UMLATN/qUE4gAwBvCgOIONxFuyLlwUKRYmQHjmityzh4ZEXwd4IswN+S++dDh9VZH2wtiE7SQZBwi0HVeiNQ1ARxJDF2BjPXb3uUPudT1vovbqtKsr5FkfcGoLwmFgj9+m3x0MhuA5QF766C6FcoAddT8evUyrLX4ubGjzl2pMetnj7etQKPXxGRsFaQYRBGL7nSXNsI6MqYsZQVq4zUkA7A5UpU8x4VJ+Eb0pAWpYQ2itGlnkIDBETy4NkuJ6V8dxEOoIlBQhbO1V5PcdBWJ8xucTwWEprrmQ8zwkr+EoO1/NU3XZCqadePaa8V7cXGzr+1hCEY+qh0457E71Wr2uVkaxZHsupjcszVjpjpvrd/UCyX6RRFK0FGovIuOCtVV/+rMmt5GrG/rHXzI/oSI6FwMksGXVWFs7wlef44ilbCQhbZSyqEEJnL6T88jBkDaVX77cuy2/uKUrEtkoF50ntAGKw0j4LJ1ffrfynspfvutdauSYkqpIBN5Ew9apESFTGaNTrWrTN0mdrCAKPynSCt1xOT5NL8rfbESOf66KErHIa48T5OIAMCSjZnbQ9ROGUuWFcOMehcaeaQiGBvj9+R5mN9FRlxLbEOePG828/yEf0RzVaes32EKJEMvLTcNztJQgusrrFSrRRmzS2gl06rivuDfeIT5nl2VkSwnH9UjL/Hlnr+x/3QiWF5lQWHC+Gx2PwdDVW95Ejt1VSSiXG3wh59nudNzbZ4KIE1P3s9hLBH49bzEObYbPifwOOBiDxoF69rFWZfe3d3YMD+v24NRJRl1BbIyGbI7LmrVjVjokXZGCFzkAbiGIxZP40EkIswOYxefV5zw1lm7rXbWlzt/T+ttzX1wlUU3Ak81BTMt4JYMA8nuZ5en7WnDbg1hnbMrz/me0liItvLou4qzd0YnaRyCuPJIzbOrTWTgc3Zs9WO0VGpDR+w43MJWwPmtmeVW7vZ6k25UHPBccydU80rbUomy+c5G44ZqEy4Hoqvxi8et7i/XDl20VVtU1ssb0EEeKnJTAakdWJ1rt+p7VrNT9yQIel+kndl1kTP2iXvu2Z+5L9I1rwBhx9x0MzqdcZOd1eFba9G9zQz/tSDZAiD3pG3C2Pb3hQdtUT5RMfHArjrdkffdXa+ml+m8TilXupquK666tCKvo9GnqLHa2yVPXQzjWV3741BAMTiHIJJLLrrtqA0zBdnR43U6H8film8TRUp0gj+0eXFq6E1hK1YayWTA3CGuB46uyFVOyQvWJt0OxxxCrzsP3XwWJ/RbvhxtMRNSy/f2qbpIPE2X4JAfIqEqK06MuyEynU5GBiwBgsNnMY48Hhk8Z1CNtfhJgRcw8MVWzX9LeVD3/lcyQEQSrO/2K1uoNcTA49I+ieLRwzjn+ug3TZhiqSq1joI8fz8HVH2xJ42WQy20+QzQQcFCtvFs/CB+vgRLbGcCuC5bPTw6wm5qTkLjz92TwWYkKCUI39noTxwzHcXmT+GEXOoRYsh+K//JryRai814xUso2OWLqNzjFUYqlqggdkbJKK29bAyw4nSH3s5uL70ctp6DOR4M9uq+ZfBbsf9ln45stn1nTv+0/xfbZHAl8twYK34KWoQkdQUNbH4BCbWki7zUK/FVLj24jiNzOwq5hfr5dBZYyNNggT+QzzlA7vRIdd9256+LNHZqfNONpdu+EgI58nkIGJrzc3uhUT+OWlO0JC6puArrXdbWXe0B8NX3HeVHzH4eri5FUlGExoyKjRhPAQzDxqvSIIwesoEVVZvMDiNPoaLLorlnTKG+wIAvmSwLGoMuFGEGCwJtl7HhWSKKrLogWC6WNGGyi0RjSSVNu0ikdH3ToZf06xX3+nTeqVSV3VynLmNXY4PNlpBAkPH/gFJkwXjqJNfSsDIl5lxXpZf4elmDxpjRVFM2IrvW8iQb1VprHOUzwRveXB/OxplyBffsdIEQj4/m9D+dBXJCy+kFq/4Mmz2CH/EfpP0C/votzUrg6vUgJ2KFqRq8yyUQmXugq+F67ZLtXFNVChufqZvZaUn9lrAX4vNho0dCINu25nEYR3Z8iAPLjJQ21SXsUoRgReZNrU02Lf9hMqBv3tteTgR/upPyw5lV8NkUHBHUtTTZQChVBW5KLaUMakWP/LjS3sVuFn6bM05M7fJTFwAYjJHkAXOW4FVehpBCnz+MmT8HiJDpUVPOfgMdrRh/yYe3RMf2/F6m4hOT+kq3ZrWlMcievgqMxtNDgU0jAy/O+qnUmQ+pSMolSWxZljdts0mxq4qPfL4cv7zMJ0HGXvt+c48xef6h9ArKKOODsPKuTNsrWKmW3GHhH5RV9I+SpoKDURSmctlsMiCSaz8JT5DubYARJYVc/MIMtReSgZ+0jQ+ON5XniNaaV3Zehd9hfi5ram5iLHdP1JP/fEhSgSvD1988jDrQkfn6fUxPfU92xbShB/53aEAq2XVjuTIPXdUA8edhC2Rh2Mby77EhfQSrBozA2d0mNW/N1P0orjhmWxOdLqxokHPR7sfsjs5B2PP4AzTIw8ekgsB2X9UHMZXUM5Ib/uyQnL/i/yLvNSzEWoekJk7RgbSvmlZfLbP9m/0jS0Ivb0sBuytz3c15y7+BSGeuQjGl2in9SVRWyUaC9814DPxcBLZ6SHPHS43q4t/asdbis2Jzm/NUFU/a89VuK5CBOiRi905GPB+vFHrsMXGi+IrNu4fzoSXG/0Pv5hdnPhPV15+s1pxsq1R1rYruLpSl7gnOOHuxvi5WLy59ex7kkOwt2k13bF2UPzX3x7sPHDnHPkyUp46rBFaue93jO7HbLS/PjFBxJnXL3G+/KHi8K2q6d3azZTFL4ylaqIg4VFZVku/PDg94tz3GkSUZcwum1vqZhqc7Tc5tdpW2gQSx8o+TCzSrMmC7I5Kxa49cphwT6nziteZwV6dptoPf3aEagel4lAr9vBj4dH3vwRvqE5WHVo72PYw8KvfaWPbO+397jwLZd/LWx7Rk2PCyqD85edQExgBcyq8usunOJvcOyNR15M3jRiaeb1yVdre+/Oe/ny4s+rvnlu86Ib8kHSQq+qqnJyudwmBb8N+fBOuEYPXH72RFFZ+Uawx2FMefqAwAwPunx6bvz7s0PrqjrlDun0ctkrspoDDSZmPnJdv9GpWx9+IJi3w7ny6OLyx4aMwXsoh9G9yFuPPZg4oV95+fK1hyfQYKkefQjVkl9wEIreM/CzdJdOq4PtW7P4eacZ6obsFWggampqXH3FihVVM2bMaN6+Pc+r+10fWrD3icuKMyjNuVB6cvoh+76XW7B8adnEJ57BNYSgFBbTxHlTmQkfjYX66R/oc8pjattWTGXJTdcbl1nlzw0fkeg38J/G2T0/xEuljCdVU/jsXouLr/+uTAka6MuWLVurL1++fPG4ceOad+jQQW3btq0bDtfVJr8pkTaX6gzEHrl9CjKW1OkkRKmRDZQ/Pmx86raH14UHXzW9RAI4cQMV5zXl/331dpCODFefzfxdJYOTnD17tgoaCNJCHzp06MYRI0bMxflZe3Xq1Mk49thj7aZNm3qa9rsyzC+4wIV6YnG3mrbqTkxVy/EV4qOGTNq4ciWOuKN/vclDd8vDlroeCfpfvvebclvdmzmOI1avXq0+8sgj6sSJE+eBFhskxwwcOHDBkCFDNkaj0UZjx45t0ahRo1BZWdnvOtl6bv5r0JNEYmxpc48/FncVZxmPx8XGjRuTM2fOnEXB4Mv/D4QywXTaBFTVAAAAAElFTkSuQmCC"/>
          <p:cNvSpPr>
            <a:spLocks noChangeAspect="1" noChangeArrowheads="1"/>
          </p:cNvSpPr>
          <p:nvPr/>
        </p:nvSpPr>
        <p:spPr bwMode="auto">
          <a:xfrm>
            <a:off x="5552034" y="596169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407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401050" cy="72231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Globalizace</a:t>
            </a:r>
            <a:r>
              <a:rPr lang="cs-CZ" sz="3200" b="1" dirty="0" smtClean="0">
                <a:solidFill>
                  <a:srgbClr val="008080"/>
                </a:solidFill>
              </a:rPr>
              <a:t>, obchod </a:t>
            </a:r>
            <a:r>
              <a:rPr lang="cs-CZ" sz="3200" b="1" dirty="0">
                <a:solidFill>
                  <a:srgbClr val="008080"/>
                </a:solidFill>
              </a:rPr>
              <a:t>a zákazník</a:t>
            </a:r>
          </a:p>
        </p:txBody>
      </p:sp>
      <p:pic>
        <p:nvPicPr>
          <p:cNvPr id="20483" name="Picture 8" descr="j0186348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04204" y="1285875"/>
            <a:ext cx="3135313" cy="5233988"/>
          </a:xfrm>
          <a:ln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66567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687449" y="1297586"/>
            <a:ext cx="5472112" cy="5233988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koncentrovanost prodejních činností (</a:t>
            </a:r>
            <a:r>
              <a:rPr lang="cs-CZ" b="1" dirty="0">
                <a:solidFill>
                  <a:srgbClr val="FF0000"/>
                </a:solidFill>
              </a:rPr>
              <a:t>prodejny, sklady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)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boj o zákazníka, růst vlivu na spotřební chování </a:t>
            </a:r>
            <a:r>
              <a:rPr lang="cs-CZ" b="1" dirty="0">
                <a:solidFill>
                  <a:srgbClr val="FF0000"/>
                </a:solidFill>
              </a:rPr>
              <a:t>(marketing</a:t>
            </a:r>
            <a:r>
              <a:rPr lang="cs-CZ" b="1" dirty="0" smtClean="0">
                <a:solidFill>
                  <a:srgbClr val="FF0000"/>
                </a:solidFill>
              </a:rPr>
              <a:t>)</a:t>
            </a: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sjednocování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poptávky</a:t>
            </a: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ochrana spotřebitelů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roste</a:t>
            </a: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řízení vztahu se zákazníkem (CRM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)</a:t>
            </a: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věrnostní programy.</a:t>
            </a:r>
          </a:p>
        </p:txBody>
      </p:sp>
      <p:sp>
        <p:nvSpPr>
          <p:cNvPr id="20485" name="AutoShape 9"/>
          <p:cNvSpPr>
            <a:spLocks noChangeArrowheads="1"/>
          </p:cNvSpPr>
          <p:nvPr/>
        </p:nvSpPr>
        <p:spPr bwMode="auto">
          <a:xfrm>
            <a:off x="8616951" y="5037868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000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8484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936625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Tesco Store, věrnostní program ve VB - </a:t>
            </a:r>
            <a:r>
              <a:rPr lang="cs-CZ" sz="3200" b="1" dirty="0">
                <a:solidFill>
                  <a:srgbClr val="FF0000"/>
                </a:solidFill>
              </a:rPr>
              <a:t>praxe</a:t>
            </a:r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1919288" y="1628775"/>
            <a:ext cx="8362950" cy="4895850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2">
                <a:lumMod val="25000"/>
              </a:schemeClr>
            </a:solidFill>
          </a:ln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Klubové karty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rgbClr val="FF0000"/>
                </a:solidFill>
              </a:rPr>
              <a:t>Sběr bodů: 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nákupy, včetně partnerských org.,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dobití telefonu, účast v klubech,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…</a:t>
            </a: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rgbClr val="FF0000"/>
                </a:solidFill>
              </a:rPr>
              <a:t>Využití:</a:t>
            </a:r>
            <a:r>
              <a:rPr lang="cs-CZ" b="1" u="sng" dirty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šetření na vánoce, platby v restauracích, zábavných zařízeních (aquaparky), kulturní a historické památky, lístek na Eurotunel, na letové míle, platby finančních služeb…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Speciální kluby, Tescodiety, dárkové poukazy,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rgbClr val="FF0000"/>
                </a:solidFill>
              </a:rPr>
              <a:t>Akce: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slevy, znásobení klubových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bodů.</a:t>
            </a: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cs-CZ" b="1" dirty="0">
              <a:solidFill>
                <a:srgbClr val="C0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313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72231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Globalizace a výroba</a:t>
            </a:r>
          </a:p>
        </p:txBody>
      </p:sp>
      <p:pic>
        <p:nvPicPr>
          <p:cNvPr id="17412" name="Picture 6" descr="j0285360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99607" y="1612146"/>
            <a:ext cx="4630946" cy="5072062"/>
          </a:xfrm>
          <a:solidFill>
            <a:srgbClr val="FFFF99"/>
          </a:solidFill>
          <a:ln>
            <a:solidFill>
              <a:schemeClr val="bg2">
                <a:lumMod val="25000"/>
              </a:schemeClr>
            </a:solidFill>
          </a:ln>
        </p:spPr>
      </p:pic>
      <p:sp>
        <p:nvSpPr>
          <p:cNvPr id="7168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896677" y="1612146"/>
            <a:ext cx="5226023" cy="5072062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2"/>
            </a:solidFill>
          </a:ln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velké odběry zboží (</a:t>
            </a:r>
            <a:r>
              <a:rPr lang="cs-CZ" b="1" dirty="0">
                <a:solidFill>
                  <a:srgbClr val="FF0000"/>
                </a:solidFill>
              </a:rPr>
              <a:t>snižování nákladů na jednotku výroby i logistických nákladů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)</a:t>
            </a: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spolupráce výroby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    s obchodem (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ECR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-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efektivní zákaznická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odezva), </a:t>
            </a:r>
            <a:r>
              <a:rPr lang="cs-CZ" b="1" dirty="0">
                <a:solidFill>
                  <a:srgbClr val="FF0000"/>
                </a:solidFill>
              </a:rPr>
              <a:t>snížení nákladovosti a zvýšení efektivity </a:t>
            </a:r>
            <a:r>
              <a:rPr lang="cs-CZ" b="1" dirty="0" smtClean="0">
                <a:solidFill>
                  <a:srgbClr val="FF0000"/>
                </a:solidFill>
              </a:rPr>
              <a:t>řetězce, el. propojení</a:t>
            </a:r>
            <a:endParaRPr lang="cs-CZ" b="1" dirty="0">
              <a:solidFill>
                <a:srgbClr val="FF0000"/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vlastní prodejny a nákupní střediska.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79725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Důsledky globalizace – převažující názory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981201" y="1600200"/>
            <a:ext cx="4041775" cy="390048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b="1" u="sng" dirty="0" smtClean="0">
                <a:solidFill>
                  <a:schemeClr val="bg2">
                    <a:lumMod val="25000"/>
                  </a:schemeClr>
                </a:solidFill>
              </a:rPr>
              <a:t>Pozitiva: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Standardizace sortimentu a služeb </a:t>
            </a:r>
            <a:r>
              <a:rPr lang="cs-CZ" b="1" dirty="0" smtClean="0">
                <a:solidFill>
                  <a:srgbClr val="FF0000"/>
                </a:solidFill>
              </a:rPr>
              <a:t>(na různé trhy)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Racionalizace činností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Snižování nákladů </a:t>
            </a:r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      a cen </a:t>
            </a:r>
            <a:r>
              <a:rPr lang="cs-CZ" b="1" dirty="0" smtClean="0">
                <a:solidFill>
                  <a:srgbClr val="FF0000"/>
                </a:solidFill>
              </a:rPr>
              <a:t>(prodej ve</a:t>
            </a:r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      velkém)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6169026" y="1600200"/>
            <a:ext cx="4041775" cy="390048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b="1" u="sng" dirty="0" smtClean="0">
                <a:solidFill>
                  <a:schemeClr val="bg2">
                    <a:lumMod val="25000"/>
                  </a:schemeClr>
                </a:solidFill>
              </a:rPr>
              <a:t>Negativa:</a:t>
            </a:r>
            <a:endParaRPr lang="cs-CZ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Unifikace nákupních podmínek 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Stírání národních rozdílů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Likvidace malých obchodníků </a:t>
            </a:r>
            <a:r>
              <a:rPr lang="cs-CZ" b="1" dirty="0" smtClean="0">
                <a:solidFill>
                  <a:srgbClr val="FF0000"/>
                </a:solidFill>
              </a:rPr>
              <a:t>(ochranou mohou být kooperace obchodníků)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95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20" y="449337"/>
            <a:ext cx="2861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Struktura předmětu</a:t>
            </a:r>
            <a:endParaRPr kumimoji="0" lang="en-GB" sz="1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19" y="1080795"/>
            <a:ext cx="11515759" cy="53200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 smtClean="0">
                <a:solidFill>
                  <a:srgbClr val="002060"/>
                </a:solidFill>
                <a:latin typeface="Arial" charset="0"/>
              </a:rPr>
              <a:t>Vývojové trendy v obchodě</a:t>
            </a:r>
            <a:endParaRPr lang="cs-CZ" altLang="cs-CZ" sz="2000" b="1" dirty="0">
              <a:solidFill>
                <a:srgbClr val="002060"/>
              </a:solidFill>
              <a:latin typeface="Arial" charset="0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Strategie obchodních organizací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Marketingové cíle obchodních organizací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Územní a tržní analýza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Řízení a plánování prodeje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Organizování a modelování organizačních </a:t>
            </a:r>
            <a:r>
              <a:rPr lang="cs-CZ" altLang="cs-CZ" sz="2000" b="1" dirty="0" smtClean="0">
                <a:solidFill>
                  <a:srgbClr val="002060"/>
                </a:solidFill>
                <a:latin typeface="Arial" charset="0"/>
              </a:rPr>
              <a:t>struktur v </a:t>
            </a: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obchodě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Formy koncentrace a kooperace v obchodě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Řízení lidských zdrojů a jejich specifika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Mzdové systémy v obchodě a pracovní motivace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Pracovní procesy v obchodním provoze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Organizace práce v obchodním provoze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Využití čárových kódů k řízení obchodu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Bezpečnostní management</a:t>
            </a:r>
          </a:p>
          <a:p>
            <a:pPr marL="0" indent="0">
              <a:buNone/>
            </a:pPr>
            <a:endParaRPr lang="cs-CZ" sz="2000" b="1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2009255" y="509666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Vývojové trendy maloobchodu a velkoobchodu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444991" y="1625653"/>
            <a:ext cx="4498975" cy="483235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sz="2400" b="1" u="sng" dirty="0">
                <a:solidFill>
                  <a:schemeClr val="bg2">
                    <a:lumMod val="25000"/>
                  </a:schemeClr>
                </a:solidFill>
              </a:rPr>
              <a:t>MO: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Nové formy MO 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MO mimo prodej. plochy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Mezidruhová konkurence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Nákup pod jednou </a:t>
            </a:r>
            <a:r>
              <a:rPr lang="cs-CZ" sz="2400" b="1" dirty="0" smtClean="0">
                <a:solidFill>
                  <a:schemeClr val="bg2">
                    <a:lumMod val="25000"/>
                  </a:schemeClr>
                </a:solidFill>
              </a:rPr>
              <a:t>střechou</a:t>
            </a:r>
            <a:endParaRPr lang="cs-CZ" sz="2400" b="1" dirty="0">
              <a:solidFill>
                <a:schemeClr val="bg2">
                  <a:lumMod val="25000"/>
                </a:schemeClr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Polarizace MO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VMS, HMS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Progresivní technologie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Ekologické požadavky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Změny v demograf. vývoji a hodnotovém systému jednotlivce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Maloobchodní značky…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6333918" y="1587396"/>
            <a:ext cx="4498975" cy="483235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b="1" u="sng" dirty="0" smtClean="0">
                <a:solidFill>
                  <a:schemeClr val="bg2">
                    <a:lumMod val="25000"/>
                  </a:schemeClr>
                </a:solidFill>
              </a:rPr>
              <a:t>VO:</a:t>
            </a:r>
            <a:endParaRPr lang="cs-CZ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Splynutí a nabytí, podpora procesu koncentrace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Integrace směrem vpřed i vzad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Vlastnické (privátní) značky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Průnik na mezinárodní trhy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Služby zvyšující hodnotu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Hledání nových trhů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Nové technologie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209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>
          <a:xfrm>
            <a:off x="924393" y="0"/>
            <a:ext cx="8229600" cy="476250"/>
          </a:xfrm>
          <a:solidFill>
            <a:srgbClr val="FFFF00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Vývojový cyklus maloobchodního trhu v dlouhém období</a:t>
            </a:r>
          </a:p>
        </p:txBody>
      </p:sp>
      <p:graphicFrame>
        <p:nvGraphicFramePr>
          <p:cNvPr id="56416" name="Group 9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07364019"/>
              </p:ext>
            </p:extLst>
          </p:nvPr>
        </p:nvGraphicFramePr>
        <p:xfrm>
          <a:off x="804471" y="509608"/>
          <a:ext cx="9493771" cy="5897543"/>
        </p:xfrm>
        <a:graphic>
          <a:graphicData uri="http://schemas.openxmlformats.org/drawingml/2006/table">
            <a:tbl>
              <a:tblPr/>
              <a:tblGrid>
                <a:gridCol w="2402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84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62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Cyklus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Hospodářský vývoj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Vývoj potrav. MO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52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Univerzální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vývoj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Od nevyvinuté ekonomiky s nízkými příjmy obyvatelstva k rozvinuté prosperující ekonomice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Od roztříštěné struktury s malými prodejnami ke struktuře koncentrované s velkoplošnými jedn.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9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Nevyvinutá ekonomika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Nízký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podíl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zaměstnanosti  </a:t>
                      </a: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ve službách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Vysoký</a:t>
                      </a: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podíl výdajů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na potraviny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Vysoký </a:t>
                      </a: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podíl potrav. jednotek na síti – roztříštěnost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Nízký</a:t>
                      </a: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podíl řetězců na celkovém obratu 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42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Rozvinutá ekonomika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Vysoký </a:t>
                      </a: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podíl zaměstnanosti ve službách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Nízký</a:t>
                      </a: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podíl výdajů na potraviny nízký…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Nízký </a:t>
                      </a: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podíl potrav. jednotek  na struktuře sítě,    koncentrovaný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Vysoký </a:t>
                      </a: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podíl řetězců na obratu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625" name="TextovéPole 3"/>
          <p:cNvSpPr txBox="1">
            <a:spLocks noChangeArrowheads="1"/>
          </p:cNvSpPr>
          <p:nvPr/>
        </p:nvSpPr>
        <p:spPr bwMode="auto">
          <a:xfrm>
            <a:off x="2500314" y="6407151"/>
            <a:ext cx="6911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>
                <a:solidFill>
                  <a:srgbClr val="FF0000"/>
                </a:solidFill>
              </a:rPr>
              <a:t>Působení Engelova zákona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6364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5800" y="188914"/>
            <a:ext cx="8229600" cy="63658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Engelův  zákon</a:t>
            </a:r>
            <a:endParaRPr lang="cs-CZ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35163" y="1052514"/>
            <a:ext cx="8229600" cy="540067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Engel, něm statistik 19. stol., formuloval</a:t>
            </a:r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   </a:t>
            </a:r>
            <a:r>
              <a:rPr lang="cs-CZ" b="1" dirty="0" smtClean="0">
                <a:solidFill>
                  <a:srgbClr val="FF0000"/>
                </a:solidFill>
              </a:rPr>
              <a:t>empirický zákon spotřeby: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„Podíl důchodu, vydávaný národem na potraviny je výstižným indexem jeho blahobytu.  Čím nižší je jeho proporce (podíl na spotřebě), tím vyšší je jeho blahobyt.“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Souvislost s vývojovým cyklem maloobchodního trhu!!! Podíl výdajů za potraviny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0" indent="0">
              <a:buClr>
                <a:schemeClr val="accent3"/>
              </a:buClr>
              <a:buNone/>
              <a:defRPr/>
            </a:pPr>
            <a:endParaRPr lang="cs-CZ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Čím vyšší výplata, tím nižší </a:t>
            </a:r>
            <a:r>
              <a:rPr lang="cs-CZ" dirty="0" smtClean="0">
                <a:solidFill>
                  <a:srgbClr val="FF0000"/>
                </a:solidFill>
              </a:rPr>
              <a:t>podíl</a:t>
            </a:r>
            <a:r>
              <a:rPr lang="cs-CZ" dirty="0" smtClean="0"/>
              <a:t> výdajů za potraviny!!!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208825"/>
              </p:ext>
            </p:extLst>
          </p:nvPr>
        </p:nvGraphicFramePr>
        <p:xfrm>
          <a:off x="3129767" y="3327349"/>
          <a:ext cx="3729905" cy="2224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94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Země </a:t>
                      </a:r>
                      <a:endParaRPr lang="cs-CZ" sz="1800" dirty="0"/>
                    </a:p>
                  </a:txBody>
                  <a:tcPr marL="91449" marR="91449"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2016 v %</a:t>
                      </a:r>
                      <a:endParaRPr lang="cs-CZ" sz="1800" dirty="0"/>
                    </a:p>
                  </a:txBody>
                  <a:tcPr marL="91449" marR="91449"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ČR</a:t>
                      </a:r>
                      <a:endParaRPr lang="cs-CZ" sz="1800" dirty="0"/>
                    </a:p>
                  </a:txBody>
                  <a:tcPr marL="91449" marR="91449"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17.00</a:t>
                      </a:r>
                      <a:endParaRPr lang="cs-CZ" sz="1800" dirty="0"/>
                    </a:p>
                  </a:txBody>
                  <a:tcPr marL="91449" marR="91449"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Lucembursko</a:t>
                      </a:r>
                      <a:endParaRPr lang="cs-CZ" sz="1800" dirty="0"/>
                    </a:p>
                  </a:txBody>
                  <a:tcPr marL="91449" marR="91449"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8,8</a:t>
                      </a:r>
                      <a:endParaRPr lang="cs-CZ" sz="1800" dirty="0"/>
                    </a:p>
                  </a:txBody>
                  <a:tcPr marL="91449" marR="91449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Švédsko</a:t>
                      </a:r>
                      <a:endParaRPr lang="cs-CZ" sz="1800" dirty="0"/>
                    </a:p>
                  </a:txBody>
                  <a:tcPr marL="91449" marR="91449"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12,7</a:t>
                      </a:r>
                      <a:endParaRPr lang="cs-CZ" sz="1800" dirty="0"/>
                    </a:p>
                  </a:txBody>
                  <a:tcPr marL="91449" marR="91449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Španělsko</a:t>
                      </a:r>
                      <a:endParaRPr lang="cs-CZ" sz="1800" dirty="0"/>
                    </a:p>
                  </a:txBody>
                  <a:tcPr marL="91449" marR="91449"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14,4</a:t>
                      </a:r>
                      <a:endParaRPr lang="cs-CZ" sz="1800" dirty="0"/>
                    </a:p>
                  </a:txBody>
                  <a:tcPr marL="91449" marR="91449" marT="45700" marB="457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Itálie</a:t>
                      </a:r>
                      <a:r>
                        <a:rPr lang="cs-CZ" sz="1800" baseline="0" dirty="0" smtClean="0"/>
                        <a:t> </a:t>
                      </a:r>
                      <a:endParaRPr lang="cs-CZ" sz="1800" dirty="0"/>
                    </a:p>
                  </a:txBody>
                  <a:tcPr marL="91449" marR="91449"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18,8</a:t>
                      </a:r>
                      <a:endParaRPr lang="cs-CZ" sz="1800" dirty="0"/>
                    </a:p>
                  </a:txBody>
                  <a:tcPr marL="91449" marR="91449" marT="45700" marB="4570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294409"/>
              </p:ext>
            </p:extLst>
          </p:nvPr>
        </p:nvGraphicFramePr>
        <p:xfrm>
          <a:off x="7202403" y="3238757"/>
          <a:ext cx="2089150" cy="2401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4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49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Země </a:t>
                      </a:r>
                      <a:endParaRPr lang="cs-CZ" sz="1800" dirty="0"/>
                    </a:p>
                  </a:txBody>
                  <a:tcPr marL="91480" marR="91480" marT="45721" marB="45721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2016 v %</a:t>
                      </a:r>
                      <a:endParaRPr lang="cs-CZ" sz="1800" dirty="0"/>
                    </a:p>
                  </a:txBody>
                  <a:tcPr marL="91480" marR="91480" marT="45721" marB="4572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49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Polsko</a:t>
                      </a:r>
                      <a:endParaRPr lang="cs-CZ" sz="1800" dirty="0"/>
                    </a:p>
                  </a:txBody>
                  <a:tcPr marL="91480" marR="91480" marT="45721" marB="45721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22,7</a:t>
                      </a:r>
                      <a:endParaRPr lang="cs-CZ" sz="1800" dirty="0"/>
                    </a:p>
                  </a:txBody>
                  <a:tcPr marL="91480" marR="91480" marT="45721" marB="4572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87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Černá</a:t>
                      </a:r>
                      <a:r>
                        <a:rPr lang="cs-CZ" sz="1800" baseline="0" dirty="0" smtClean="0"/>
                        <a:t> Hora</a:t>
                      </a:r>
                      <a:endParaRPr lang="cs-CZ" sz="1800" dirty="0"/>
                    </a:p>
                  </a:txBody>
                  <a:tcPr marL="91480" marR="91480" marT="45721" marB="45721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40,00</a:t>
                      </a:r>
                      <a:endParaRPr lang="cs-CZ" sz="1800" dirty="0"/>
                    </a:p>
                  </a:txBody>
                  <a:tcPr marL="91480" marR="91480" marT="45721" marB="4572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4519">
                <a:tc gridSpan="2">
                  <a:txBody>
                    <a:bodyPr/>
                    <a:lstStyle/>
                    <a:p>
                      <a:r>
                        <a:rPr lang="cs-CZ" sz="1800" dirty="0" smtClean="0"/>
                        <a:t>  !!!!!!!!!!!!!!!!!!!!!!!!!!!!!!</a:t>
                      </a:r>
                      <a:endParaRPr lang="cs-CZ" sz="1800" dirty="0"/>
                    </a:p>
                  </a:txBody>
                  <a:tcPr marL="91480" marR="91480" marT="45721" marB="45721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097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9146" y="9678"/>
            <a:ext cx="8305800" cy="404664"/>
          </a:xfrm>
          <a:solidFill>
            <a:schemeClr val="accent6">
              <a:lumMod val="20000"/>
              <a:lumOff val="80000"/>
            </a:schemeClr>
          </a:solidFill>
          <a:extLst/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3200" b="1" dirty="0"/>
              <a:t>Podíl výdajů za potraviny (</a:t>
            </a:r>
            <a:r>
              <a:rPr lang="cs-CZ" sz="3200" b="1" dirty="0" err="1"/>
              <a:t>Eurostat</a:t>
            </a:r>
            <a:r>
              <a:rPr lang="cs-CZ" sz="3200" b="1" dirty="0"/>
              <a:t>)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415207"/>
              </p:ext>
            </p:extLst>
          </p:nvPr>
        </p:nvGraphicFramePr>
        <p:xfrm>
          <a:off x="549146" y="414342"/>
          <a:ext cx="8583611" cy="6443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2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9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29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29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29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047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Státy EU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ctr"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2000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2001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2002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2003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2004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479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Potraviny a nealkoholické nápoje (Food and non-</a:t>
                      </a:r>
                      <a:r>
                        <a:rPr lang="cs-CZ" sz="2000" dirty="0" err="1">
                          <a:effectLst/>
                        </a:rPr>
                        <a:t>alcoholic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beverages</a:t>
                      </a:r>
                      <a:r>
                        <a:rPr lang="cs-CZ" sz="2000" dirty="0">
                          <a:effectLst/>
                        </a:rPr>
                        <a:t>)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EU 25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12,9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12,9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12,9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12,9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12,7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EU 15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12,5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12,5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12,6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12,5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12,4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Česká republika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</a:rPr>
                        <a:t>19,0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</a:rPr>
                        <a:t>18,3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</a:rPr>
                        <a:t>17,3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</a:rPr>
                        <a:t>17,3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</a:rPr>
                        <a:t>17,2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Maďarsko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19,1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19,1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18,7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18,2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17,7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Polsko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21,3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21,3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20,3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19,4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-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Slovinsko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17,0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17,1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16,8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16,6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15,8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Slovensko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23,6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22,4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22,4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21,3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19,7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Německo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11,5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11,6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11,7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11,7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11,7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Francie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14,2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14,4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14,5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14,4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-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Rakousko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11,1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11,0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10,9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10,7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10,6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Řecko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16,3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15,9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15,7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15,3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15,0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86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686" y="0"/>
            <a:ext cx="82692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26020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853061" y="204423"/>
            <a:ext cx="8229600" cy="83661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Priority maloobchodního podnikání v jednotlivých fázích vývoje maloobchodního trhu </a:t>
            </a:r>
            <a:r>
              <a:rPr lang="cs-CZ" sz="2400" b="1" dirty="0">
                <a:solidFill>
                  <a:srgbClr val="FF0000"/>
                </a:solidFill>
              </a:rPr>
              <a:t>(co převažuje)</a:t>
            </a:r>
          </a:p>
        </p:txBody>
      </p:sp>
      <p:graphicFrame>
        <p:nvGraphicFramePr>
          <p:cNvPr id="98332" name="Group 2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001953372"/>
              </p:ext>
            </p:extLst>
          </p:nvPr>
        </p:nvGraphicFramePr>
        <p:xfrm>
          <a:off x="299804" y="1056026"/>
          <a:ext cx="9938478" cy="5391150"/>
        </p:xfrm>
        <a:graphic>
          <a:graphicData uri="http://schemas.openxmlformats.org/drawingml/2006/table">
            <a:tbl>
              <a:tblPr/>
              <a:tblGrid>
                <a:gridCol w="2870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7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1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1.Fáze dětství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Být viděn na trhu</a:t>
                      </a: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– dobytí tržní pozice, přijetí nového fenoménu-SM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4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2.Fáze mládí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Rozvinout organizační schopnosti</a:t>
                      </a: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–organizace, řízení lidských zdrojů, optimalizace logistiky, nákupu, financí…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4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3.Fáze dospívání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Odlišit obchodní koncepty-</a:t>
                      </a: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analyzovat lokální trh, vytvořit lokální specifické koncepty dle cílových skupin… 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5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4.Fáze dospělosti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Být ziskovou firmou</a:t>
                      </a: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– důraz na produktivitu vytvářením štíhlé organizace, prodejních dolaďování formátů…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46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5.Fáze zralosti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Optimalizovat a inovovat</a:t>
                      </a: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–zjednodušování procesů, integrovaná logistika, diferenciace portfolia, globální synergie…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7974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4"/>
          <p:cNvSpPr>
            <a:spLocks noGrp="1" noChangeArrowheads="1"/>
          </p:cNvSpPr>
          <p:nvPr>
            <p:ph type="title"/>
          </p:nvPr>
        </p:nvSpPr>
        <p:spPr>
          <a:xfrm>
            <a:off x="1042194" y="76017"/>
            <a:ext cx="8229600" cy="785813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2">
                <a:lumMod val="25000"/>
              </a:schemeClr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Charakter obchodu ve světě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965325" y="2603500"/>
            <a:ext cx="8540750" cy="4470400"/>
          </a:xfrm>
        </p:spPr>
        <p:txBody>
          <a:bodyPr/>
          <a:lstStyle/>
          <a:p>
            <a:pPr eaLnBrk="1" hangingPunct="1"/>
            <a:endParaRPr lang="cs-CZ" altLang="cs-CZ" sz="2400" b="1">
              <a:solidFill>
                <a:srgbClr val="FFFF66"/>
              </a:solidFill>
            </a:endParaRPr>
          </a:p>
          <a:p>
            <a:pPr eaLnBrk="1" hangingPunct="1"/>
            <a:endParaRPr lang="cs-CZ" altLang="cs-CZ" sz="2400" b="1">
              <a:solidFill>
                <a:srgbClr val="FFFF66"/>
              </a:solidFill>
            </a:endParaRPr>
          </a:p>
          <a:p>
            <a:pPr eaLnBrk="1" hangingPunct="1"/>
            <a:endParaRPr lang="cs-CZ" altLang="cs-CZ" sz="2400" b="1">
              <a:solidFill>
                <a:srgbClr val="FFFF66"/>
              </a:solidFill>
            </a:endParaRPr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1662113" y="976130"/>
            <a:ext cx="6989763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2">
                <a:lumMod val="2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r>
              <a:rPr lang="cs-CZ" sz="2800" b="1" dirty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Historické mezníky vývoje obchodu</a:t>
            </a:r>
          </a:p>
          <a:p>
            <a:pPr eaLnBrk="1" hangingPunct="1">
              <a:defRPr/>
            </a:pPr>
            <a:endParaRPr lang="cs-CZ" dirty="0">
              <a:latin typeface="Arial" charset="0"/>
            </a:endParaRPr>
          </a:p>
        </p:txBody>
      </p:sp>
      <p:sp>
        <p:nvSpPr>
          <p:cNvPr id="24581" name="Rectangle 7"/>
          <p:cNvSpPr>
            <a:spLocks noChangeArrowheads="1"/>
          </p:cNvSpPr>
          <p:nvPr/>
        </p:nvSpPr>
        <p:spPr bwMode="auto">
          <a:xfrm>
            <a:off x="329784" y="2107337"/>
            <a:ext cx="10717967" cy="42165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buFont typeface="Wingdings" pitchFamily="2" charset="2"/>
              <a:buChar char=""/>
              <a:tabLst>
                <a:tab pos="228600" algn="l"/>
              </a:tabLst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historicky patřil obchod dlouhodobě k </a:t>
            </a:r>
            <a:r>
              <a:rPr lang="cs-CZ" sz="2400" b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MSP</a:t>
            </a:r>
            <a:endParaRPr lang="cs-CZ" sz="2400" dirty="0">
              <a:solidFill>
                <a:srgbClr val="FF0000"/>
              </a:solidFill>
              <a:latin typeface="Arial" charset="0"/>
            </a:endParaRPr>
          </a:p>
          <a:p>
            <a:pPr>
              <a:buFont typeface="Wingdings" pitchFamily="2" charset="2"/>
              <a:buChar char=""/>
              <a:tabLst>
                <a:tab pos="228600" algn="l"/>
              </a:tabLst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počátkem 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20. let minulého stol</a:t>
            </a: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. začínající </a:t>
            </a:r>
            <a:r>
              <a:rPr lang="cs-CZ" sz="2400" b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koncentrace</a:t>
            </a:r>
            <a:r>
              <a:rPr lang="cs-CZ" sz="2400" b="1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obchodu,</a:t>
            </a:r>
            <a:endParaRPr lang="cs-CZ" sz="2400" dirty="0">
              <a:solidFill>
                <a:schemeClr val="bg2">
                  <a:lumMod val="25000"/>
                </a:schemeClr>
              </a:solidFill>
              <a:latin typeface="Arial" charset="0"/>
            </a:endParaRPr>
          </a:p>
          <a:p>
            <a:pPr>
              <a:buFont typeface="Wingdings" pitchFamily="2" charset="2"/>
              <a:buChar char=""/>
              <a:tabLst>
                <a:tab pos="228600" algn="l"/>
              </a:tabLst>
              <a:defRPr/>
            </a:pPr>
            <a:r>
              <a:rPr lang="cs-CZ" sz="2400" b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po 2. světové válce </a:t>
            </a: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významné změny v životní </a:t>
            </a:r>
            <a:r>
              <a:rPr lang="cs-CZ" sz="2400" b="1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úrovni </a:t>
            </a:r>
            <a:r>
              <a:rPr lang="cs-CZ" sz="2400" b="1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obyvatelstva</a:t>
            </a: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, trh </a:t>
            </a:r>
            <a:r>
              <a:rPr lang="cs-CZ" sz="2400" b="1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spotřebitele</a:t>
            </a:r>
            <a:endParaRPr lang="cs-CZ" sz="2400" dirty="0">
              <a:solidFill>
                <a:schemeClr val="bg2">
                  <a:lumMod val="25000"/>
                </a:schemeClr>
              </a:solidFill>
              <a:latin typeface="Arial" charset="0"/>
            </a:endParaRPr>
          </a:p>
          <a:p>
            <a:pPr>
              <a:buFont typeface="Wingdings" pitchFamily="2" charset="2"/>
              <a:buChar char=""/>
              <a:tabLst>
                <a:tab pos="228600" algn="l"/>
              </a:tabLst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v 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60. a 70. letech </a:t>
            </a: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kvalitativní změny v růstu OO 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(růst velikosti</a:t>
            </a:r>
            <a:r>
              <a:rPr lang="cs-CZ" sz="2400" b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) </a:t>
            </a:r>
            <a:endParaRPr lang="cs-CZ" sz="2400" b="1" dirty="0">
              <a:solidFill>
                <a:srgbClr val="FF0000"/>
              </a:solidFill>
              <a:latin typeface="Arial" charset="0"/>
            </a:endParaRPr>
          </a:p>
          <a:p>
            <a:pPr>
              <a:buFont typeface="Wingdings" pitchFamily="2" charset="2"/>
              <a:buChar char=""/>
              <a:tabLst>
                <a:tab pos="228600" algn="l"/>
              </a:tabLst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od 60 let – stěhování obchodu  na periferii (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</a:rPr>
              <a:t>nákupní centra</a:t>
            </a:r>
            <a:r>
              <a:rPr lang="cs-CZ" sz="2400" b="1" dirty="0" smtClean="0">
                <a:solidFill>
                  <a:srgbClr val="008080"/>
                </a:solidFill>
                <a:latin typeface="Arial" charset="0"/>
              </a:rPr>
              <a:t>) </a:t>
            </a:r>
            <a:r>
              <a:rPr lang="cs-CZ" sz="2400" dirty="0" smtClean="0">
                <a:hlinkClick r:id="rId3"/>
              </a:rPr>
              <a:t>https</a:t>
            </a:r>
            <a:r>
              <a:rPr lang="cs-CZ" sz="2400" dirty="0">
                <a:hlinkClick r:id="rId3"/>
              </a:rPr>
              <a:t>://www.firmy.cz/Obchody-a-obchudky/Hypermarkety-supermarkety-a-obchodni-domy/Nakupni-centra</a:t>
            </a:r>
            <a:endParaRPr lang="cs-CZ" sz="2400" b="1" dirty="0">
              <a:solidFill>
                <a:srgbClr val="008080"/>
              </a:solidFill>
              <a:latin typeface="Arial" charset="0"/>
            </a:endParaRPr>
          </a:p>
          <a:p>
            <a:pPr>
              <a:buFont typeface="Wingdings" pitchFamily="2" charset="2"/>
              <a:buChar char=""/>
              <a:tabLst>
                <a:tab pos="228600" algn="l"/>
              </a:tabLst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90. léta- zážitkový prodej 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</a:rPr>
              <a:t>(např. spojení kulturních akcí s </a:t>
            </a:r>
            <a:r>
              <a:rPr lang="cs-CZ" sz="2400" b="1" dirty="0" smtClean="0">
                <a:solidFill>
                  <a:srgbClr val="FF0000"/>
                </a:solidFill>
                <a:latin typeface="Arial" charset="0"/>
              </a:rPr>
              <a:t>prodejem…</a:t>
            </a:r>
          </a:p>
          <a:p>
            <a:pPr>
              <a:buFont typeface="Wingdings" pitchFamily="2" charset="2"/>
              <a:buChar char=""/>
              <a:tabLst>
                <a:tab pos="228600" algn="l"/>
              </a:tabLst>
              <a:defRPr/>
            </a:pPr>
            <a:r>
              <a:rPr lang="cs-CZ" sz="2400" b="1" dirty="0" smtClean="0">
                <a:solidFill>
                  <a:srgbClr val="FF0000"/>
                </a:solidFill>
                <a:latin typeface="Arial" charset="0"/>
              </a:rPr>
              <a:t>Dny 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</a:rPr>
              <a:t>země, </a:t>
            </a:r>
            <a:r>
              <a:rPr lang="cs-CZ" sz="2400" b="1" dirty="0" err="1">
                <a:solidFill>
                  <a:srgbClr val="FF0000"/>
                </a:solidFill>
                <a:latin typeface="Arial" charset="0"/>
              </a:rPr>
              <a:t>Oktoberfest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</a:rPr>
              <a:t>…).</a:t>
            </a:r>
          </a:p>
          <a:p>
            <a:pPr>
              <a:tabLst>
                <a:tab pos="228600" algn="l"/>
              </a:tabLst>
              <a:defRPr/>
            </a:pPr>
            <a:r>
              <a:rPr lang="cs-CZ" sz="2800" b="1" dirty="0">
                <a:solidFill>
                  <a:srgbClr val="C00000"/>
                </a:solidFill>
                <a:latin typeface="Arial" charset="0"/>
              </a:rPr>
              <a:t>   </a:t>
            </a:r>
            <a:endParaRPr lang="cs-CZ" sz="2400" dirty="0">
              <a:latin typeface="Arial" charset="0"/>
            </a:endParaRPr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11245849" y="3987006"/>
            <a:ext cx="485775" cy="4572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cs-CZ" dirty="0">
              <a:latin typeface="Arial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080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5"/>
          <p:cNvSpPr txBox="1">
            <a:spLocks noChangeArrowheads="1"/>
          </p:cNvSpPr>
          <p:nvPr/>
        </p:nvSpPr>
        <p:spPr bwMode="auto">
          <a:xfrm>
            <a:off x="1527020" y="461196"/>
            <a:ext cx="4176713" cy="5175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800" b="1" dirty="0">
                <a:solidFill>
                  <a:srgbClr val="99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Evropa - současnost</a:t>
            </a:r>
          </a:p>
          <a:p>
            <a:endParaRPr lang="cs-CZ" altLang="cs-CZ" dirty="0"/>
          </a:p>
        </p:txBody>
      </p:sp>
      <p:sp>
        <p:nvSpPr>
          <p:cNvPr id="31748" name="Rectangle 6"/>
          <p:cNvSpPr>
            <a:spLocks noChangeArrowheads="1"/>
          </p:cNvSpPr>
          <p:nvPr/>
        </p:nvSpPr>
        <p:spPr bwMode="auto">
          <a:xfrm>
            <a:off x="560568" y="1225689"/>
            <a:ext cx="11156925" cy="56323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nesmírná </a:t>
            </a:r>
            <a:r>
              <a:rPr lang="cs-CZ" altLang="cs-CZ" sz="2400" b="1" dirty="0">
                <a:solidFill>
                  <a:srgbClr val="FF0000"/>
                </a:solidFill>
              </a:rPr>
              <a:t>provozní a prostorová koncentrace </a:t>
            </a:r>
            <a:r>
              <a:rPr lang="cs-CZ" altLang="cs-CZ" sz="2400" b="1" dirty="0">
                <a:solidFill>
                  <a:srgbClr val="C00000"/>
                </a:solidFill>
              </a:rPr>
              <a:t> (</a:t>
            </a:r>
            <a:r>
              <a:rPr lang="cs-CZ" altLang="cs-CZ" sz="2400" b="1" dirty="0" err="1">
                <a:solidFill>
                  <a:srgbClr val="C00000"/>
                </a:solidFill>
              </a:rPr>
              <a:t>megafúze</a:t>
            </a:r>
            <a:r>
              <a:rPr lang="cs-CZ" altLang="cs-CZ" sz="2400" b="1" dirty="0">
                <a:solidFill>
                  <a:srgbClr val="C00000"/>
                </a:solidFill>
              </a:rPr>
              <a:t>), konsolidace trhu, expanze i oslabování některých firem,</a:t>
            </a: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nejvyšší stupeň vertikální kooperace, </a:t>
            </a:r>
            <a:r>
              <a:rPr lang="cs-CZ" altLang="cs-CZ" sz="2400" b="1" dirty="0" err="1">
                <a:solidFill>
                  <a:srgbClr val="FF0000"/>
                </a:solidFill>
              </a:rPr>
              <a:t>eurokooperace</a:t>
            </a:r>
            <a:r>
              <a:rPr lang="cs-CZ" altLang="cs-CZ" sz="2400" b="1" dirty="0">
                <a:solidFill>
                  <a:srgbClr val="C00000"/>
                </a:solidFill>
              </a:rPr>
              <a:t>,</a:t>
            </a: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dramatický růst internacionalizace – </a:t>
            </a:r>
            <a:r>
              <a:rPr lang="cs-CZ" altLang="cs-CZ" sz="2400" b="1" dirty="0" err="1">
                <a:solidFill>
                  <a:srgbClr val="FF0000"/>
                </a:solidFill>
              </a:rPr>
              <a:t>eurofinalisté</a:t>
            </a:r>
            <a:r>
              <a:rPr lang="cs-CZ" altLang="cs-CZ" sz="2400" b="1" dirty="0">
                <a:solidFill>
                  <a:srgbClr val="C00000"/>
                </a:solidFill>
              </a:rPr>
              <a:t>, sílící konkurence, rychlost změn,</a:t>
            </a: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nástup </a:t>
            </a:r>
            <a:r>
              <a:rPr lang="cs-CZ" altLang="cs-CZ" sz="2400" b="1" dirty="0">
                <a:solidFill>
                  <a:srgbClr val="FF0000"/>
                </a:solidFill>
              </a:rPr>
              <a:t>nové generace spotřebitelů</a:t>
            </a:r>
            <a:r>
              <a:rPr lang="cs-CZ" altLang="cs-CZ" sz="2400" b="1" dirty="0">
                <a:solidFill>
                  <a:srgbClr val="C00000"/>
                </a:solidFill>
              </a:rPr>
              <a:t>, požadavek zážitků,</a:t>
            </a: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promyšlená marketingová </a:t>
            </a:r>
            <a:r>
              <a:rPr lang="cs-CZ" altLang="cs-CZ" sz="2400" b="1" dirty="0">
                <a:solidFill>
                  <a:srgbClr val="FF0000"/>
                </a:solidFill>
              </a:rPr>
              <a:t>strategie</a:t>
            </a:r>
            <a:r>
              <a:rPr lang="cs-CZ" altLang="cs-CZ" sz="2400" b="1" dirty="0">
                <a:solidFill>
                  <a:srgbClr val="C00000"/>
                </a:solidFill>
              </a:rPr>
              <a:t>,</a:t>
            </a: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změny struktury </a:t>
            </a:r>
            <a:r>
              <a:rPr lang="cs-CZ" altLang="cs-CZ" sz="2400" b="1" dirty="0">
                <a:solidFill>
                  <a:srgbClr val="FF0000"/>
                </a:solidFill>
              </a:rPr>
              <a:t>maloobchodní sítě</a:t>
            </a:r>
            <a:r>
              <a:rPr lang="cs-CZ" altLang="cs-CZ" sz="2400" b="1" dirty="0">
                <a:solidFill>
                  <a:srgbClr val="C00000"/>
                </a:solidFill>
              </a:rPr>
              <a:t>, inovace prodejen a NC,</a:t>
            </a: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rozvoj </a:t>
            </a:r>
            <a:r>
              <a:rPr lang="cs-CZ" altLang="cs-CZ" sz="2400" b="1" dirty="0">
                <a:solidFill>
                  <a:srgbClr val="FF0000"/>
                </a:solidFill>
              </a:rPr>
              <a:t>technologií, </a:t>
            </a:r>
            <a:r>
              <a:rPr lang="cs-CZ" altLang="cs-CZ" sz="2400" b="1" dirty="0">
                <a:solidFill>
                  <a:srgbClr val="C00000"/>
                </a:solidFill>
              </a:rPr>
              <a:t>zkracování inovačních cyklů,</a:t>
            </a:r>
            <a:r>
              <a:rPr lang="cs-CZ" altLang="cs-CZ" sz="2400" dirty="0"/>
              <a:t> </a:t>
            </a:r>
            <a:r>
              <a:rPr lang="cs-CZ" altLang="cs-CZ" sz="2400" b="1" dirty="0">
                <a:solidFill>
                  <a:srgbClr val="C00000"/>
                </a:solidFill>
              </a:rPr>
              <a:t>potravinářský MO investuje do technologií LED a chladící techniky, </a:t>
            </a: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 daří se </a:t>
            </a:r>
            <a:r>
              <a:rPr lang="cs-CZ" altLang="cs-CZ" sz="2400" b="1" dirty="0">
                <a:solidFill>
                  <a:srgbClr val="FF0000"/>
                </a:solidFill>
              </a:rPr>
              <a:t>el. obchodu</a:t>
            </a:r>
            <a:r>
              <a:rPr lang="cs-CZ" altLang="cs-CZ" sz="2400" b="1" dirty="0">
                <a:solidFill>
                  <a:srgbClr val="C00000"/>
                </a:solidFill>
              </a:rPr>
              <a:t>, vliv kupní síly, podíl na maloobchodním obratu v % je např.:</a:t>
            </a:r>
          </a:p>
          <a:p>
            <a:pPr eaLnBrk="1" hangingPunct="1"/>
            <a:r>
              <a:rPr lang="cs-CZ" altLang="cs-CZ" sz="2400" b="1" dirty="0">
                <a:solidFill>
                  <a:srgbClr val="FF0000"/>
                </a:solidFill>
              </a:rPr>
              <a:t>- VB (16,8), Rakousko (11,9), Německo (11,7), Francie (9,2), Slovensko (7,6), ČR (7,1),  Polsko (5,2), Itálie (5,8), Španělsko – 5,7), Rusko (3,5), Turecko (3,5),</a:t>
            </a:r>
            <a:endParaRPr lang="cs-CZ" altLang="cs-CZ" sz="2400" b="1" dirty="0">
              <a:solidFill>
                <a:srgbClr val="C0000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2464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902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550101"/>
            <a:ext cx="8229600" cy="576064"/>
          </a:xfrm>
          <a:solidFill>
            <a:srgbClr val="FFFF99"/>
          </a:solidFill>
          <a:ln>
            <a:miter lim="800000"/>
            <a:headEnd/>
            <a:tailEnd/>
          </a:ln>
          <a:scene3d>
            <a:camera prst="orthographicFron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  <a:extLst/>
        </p:spPr>
        <p:txBody>
          <a:bodyPr>
            <a:normAutofit/>
            <a:flatTx/>
          </a:bodyPr>
          <a:lstStyle/>
          <a:p>
            <a:pPr>
              <a:defRPr/>
            </a:pPr>
            <a:r>
              <a:rPr lang="cs-CZ" sz="3200" b="1" dirty="0">
                <a:solidFill>
                  <a:srgbClr val="C00000"/>
                </a:solidFill>
              </a:rPr>
              <a:t>Internacionalizace maloobchodu - vývojové fáze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>
          <a:xfrm>
            <a:off x="1763713" y="2492276"/>
            <a:ext cx="8540750" cy="4105275"/>
          </a:xfrm>
          <a:solidFill>
            <a:schemeClr val="accent6">
              <a:lumMod val="20000"/>
              <a:lumOff val="80000"/>
            </a:schemeClr>
          </a:solidFill>
          <a:ln w="76200">
            <a:solidFill>
              <a:srgbClr val="C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rgbClr val="FF0000"/>
                </a:solidFill>
              </a:rPr>
              <a:t>Rok 1909 </a:t>
            </a:r>
            <a:r>
              <a:rPr lang="cs-CZ" altLang="cs-CZ" sz="2400" b="1" dirty="0">
                <a:solidFill>
                  <a:srgbClr val="FFFFCC"/>
                </a:solidFill>
              </a:rPr>
              <a:t>- </a:t>
            </a:r>
            <a:r>
              <a:rPr lang="cs-CZ" altLang="cs-CZ" sz="2400" b="1" dirty="0">
                <a:solidFill>
                  <a:srgbClr val="C00000"/>
                </a:solidFill>
              </a:rPr>
              <a:t>první prodejna otevřena v zahraničí (americká firma </a:t>
            </a:r>
            <a:r>
              <a:rPr lang="cs-CZ" altLang="cs-CZ" sz="2400" b="1" dirty="0" err="1">
                <a:solidFill>
                  <a:srgbClr val="C00000"/>
                </a:solidFill>
              </a:rPr>
              <a:t>Woolworth</a:t>
            </a:r>
            <a:r>
              <a:rPr lang="cs-CZ" altLang="cs-CZ" sz="2400" b="1" dirty="0">
                <a:solidFill>
                  <a:srgbClr val="C00000"/>
                </a:solidFill>
              </a:rPr>
              <a:t> v Liverpoolu), </a:t>
            </a:r>
            <a:r>
              <a:rPr lang="cs-CZ" altLang="cs-CZ" sz="2400" b="1" dirty="0">
                <a:solidFill>
                  <a:srgbClr val="FF0000"/>
                </a:solidFill>
              </a:rPr>
              <a:t>Baťa do r. 1930 – 500 prodejen v zahraničí.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rgbClr val="993300"/>
                </a:solidFill>
              </a:rPr>
              <a:t>V </a:t>
            </a:r>
            <a:r>
              <a:rPr lang="cs-CZ" altLang="cs-CZ" sz="2400" b="1" dirty="0">
                <a:solidFill>
                  <a:srgbClr val="FF0000"/>
                </a:solidFill>
              </a:rPr>
              <a:t>60. letech </a:t>
            </a:r>
            <a:r>
              <a:rPr lang="cs-CZ" altLang="cs-CZ" sz="2400" b="1" dirty="0">
                <a:solidFill>
                  <a:srgbClr val="C00000"/>
                </a:solidFill>
              </a:rPr>
              <a:t>výraznější projevy mezinárodních aktivit maloobchodních firem v západní Evropě.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rgbClr val="FF0000"/>
                </a:solidFill>
              </a:rPr>
              <a:t>V 70. a 80. letech </a:t>
            </a:r>
            <a:r>
              <a:rPr lang="cs-CZ" altLang="cs-CZ" sz="2400" b="1" dirty="0">
                <a:solidFill>
                  <a:srgbClr val="C00000"/>
                </a:solidFill>
              </a:rPr>
              <a:t>postupný růst intenzity zahraničních aktivit mimo domácí trhy nejen v Evropě, ale i v USA a Japonsku, a dalších zemích.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rgbClr val="FF0000"/>
                </a:solidFill>
              </a:rPr>
              <a:t>90. léta </a:t>
            </a:r>
            <a:r>
              <a:rPr lang="cs-CZ" altLang="cs-CZ" sz="2400" b="1" dirty="0">
                <a:solidFill>
                  <a:srgbClr val="C00000"/>
                </a:solidFill>
              </a:rPr>
              <a:t>zahájení internacionalizace ve střední a východní Evropě (sítě SM, HM, diskontů, tlak na MSP).</a:t>
            </a:r>
          </a:p>
        </p:txBody>
      </p:sp>
      <p:sp>
        <p:nvSpPr>
          <p:cNvPr id="32774" name="AutoShape 4"/>
          <p:cNvSpPr>
            <a:spLocks noChangeArrowheads="1"/>
          </p:cNvSpPr>
          <p:nvPr/>
        </p:nvSpPr>
        <p:spPr bwMode="auto">
          <a:xfrm>
            <a:off x="5129395" y="1874057"/>
            <a:ext cx="1143000" cy="3603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76200" cmpd="tri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740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8"/>
          <p:cNvSpPr>
            <a:spLocks noGrp="1"/>
          </p:cNvSpPr>
          <p:nvPr>
            <p:ph type="title"/>
          </p:nvPr>
        </p:nvSpPr>
        <p:spPr>
          <a:xfrm>
            <a:off x="1809750" y="214313"/>
            <a:ext cx="8643938" cy="571500"/>
          </a:xfrm>
          <a:solidFill>
            <a:srgbClr val="FFFFCC"/>
          </a:solidFill>
          <a:ln w="38100">
            <a:solidFill>
              <a:srgbClr val="FFC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cs-CZ" altLang="cs-CZ" sz="2400" b="1" dirty="0">
                <a:solidFill>
                  <a:srgbClr val="008080"/>
                </a:solidFill>
              </a:rPr>
              <a:t>Charakter obchodu v ČR - historické souvislosti </a:t>
            </a:r>
          </a:p>
        </p:txBody>
      </p:sp>
      <p:graphicFrame>
        <p:nvGraphicFramePr>
          <p:cNvPr id="32795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536145"/>
              </p:ext>
            </p:extLst>
          </p:nvPr>
        </p:nvGraphicFramePr>
        <p:xfrm>
          <a:off x="1738314" y="1857376"/>
          <a:ext cx="8715375" cy="4776789"/>
        </p:xfrm>
        <a:graphic>
          <a:graphicData uri="http://schemas.openxmlformats.org/drawingml/2006/table">
            <a:tbl>
              <a:tblPr/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5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94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70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MOS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První republika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CPE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2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České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země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roztříštěná velikostní struktura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převaha potrav. prodejen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převaha pultových prodejen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výstavba obchodních domů (OD)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svobodná volba zákazníka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nedostatečná hustota sítě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první SO v roce 1955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pomalá provozní koncentrace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nízký podíl velkokapacitních jednotek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pozitivní rozvoj SO a OD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omezená volba zákazníka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74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Svět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první samoobsluhy (SO)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supermarkety (SM), diskonty (DIS)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menší nákupní centra (NC)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rozšiřování sítí OD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boom SO, SM, DIS,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nástup hypermarketů (HM)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a rozvoj velkých NC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prosazování vývojových trendů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elektronizace pohybu zboží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9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Kompa-race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zaostávání  životních cyklů MOJ 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zaostávání životních cyklů MOJ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a vývojových trendů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3817" name="TextovéPole 3"/>
          <p:cNvSpPr txBox="1">
            <a:spLocks noChangeArrowheads="1"/>
          </p:cNvSpPr>
          <p:nvPr/>
        </p:nvSpPr>
        <p:spPr bwMode="auto">
          <a:xfrm>
            <a:off x="1774826" y="928689"/>
            <a:ext cx="8607425" cy="70802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000" b="1" i="1" dirty="0">
                <a:solidFill>
                  <a:srgbClr val="008080"/>
                </a:solidFill>
              </a:rPr>
              <a:t>Světový vývoj má svoje převládající znaky, není však zcela homogenní, lokální odlišnosti vývoje se týkají  i ČR</a:t>
            </a:r>
            <a:endParaRPr lang="cs-CZ" altLang="cs-CZ" sz="2000" b="1" dirty="0">
              <a:solidFill>
                <a:srgbClr val="00808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413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883063" y="674190"/>
            <a:ext cx="59715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 smtClean="0">
                <a:solidFill>
                  <a:srgbClr val="008080"/>
                </a:solidFill>
                <a:latin typeface="Times New Roman"/>
                <a:ea typeface="+mj-ea"/>
                <a:cs typeface="+mj-cs"/>
              </a:rPr>
              <a:t>Podmínky absolvování předmětu</a:t>
            </a:r>
            <a:endParaRPr kumimoji="0" lang="en-GB" sz="32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1405763" y="2040166"/>
            <a:ext cx="8502737" cy="30564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defRPr/>
            </a:pPr>
            <a:r>
              <a:rPr lang="cs-CZ" sz="3200" b="1" dirty="0">
                <a:solidFill>
                  <a:srgbClr val="008080"/>
                </a:solidFill>
              </a:rPr>
              <a:t>Absolvování průběžného testu –  (30 bodů, dobrovolné)</a:t>
            </a:r>
          </a:p>
          <a:p>
            <a:pPr marL="609600" indent="-609600">
              <a:defRPr/>
            </a:pPr>
            <a:r>
              <a:rPr lang="cs-CZ" sz="3200" b="1" dirty="0">
                <a:solidFill>
                  <a:srgbClr val="008080"/>
                </a:solidFill>
              </a:rPr>
              <a:t>Písemná forma zkoušky (70 bodů)</a:t>
            </a:r>
          </a:p>
          <a:p>
            <a:pPr marL="609600" indent="-609600">
              <a:defRPr/>
            </a:pPr>
            <a:r>
              <a:rPr lang="cs-CZ" sz="3200" b="1" dirty="0">
                <a:solidFill>
                  <a:srgbClr val="008080"/>
                </a:solidFill>
              </a:rPr>
              <a:t>Další bonusy mohou být zveřejněny průběžně ve výuce (na tutoriálech či elektronicky)</a:t>
            </a:r>
          </a:p>
          <a:p>
            <a:pPr marL="0" indent="0">
              <a:buNone/>
            </a:pPr>
            <a:endParaRPr lang="cs-CZ" sz="2000" b="1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8521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264964"/>
              </p:ext>
            </p:extLst>
          </p:nvPr>
        </p:nvGraphicFramePr>
        <p:xfrm>
          <a:off x="480335" y="838133"/>
          <a:ext cx="9862877" cy="59340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79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7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86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FFFF66"/>
                          </a:solidFill>
                          <a:effectLst/>
                        </a:rPr>
                        <a:t>Etapa 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období 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charakter změn 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751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cs-CZ" sz="2000" b="1" dirty="0" smtClean="0">
                          <a:solidFill>
                            <a:srgbClr val="FFFF66"/>
                          </a:solidFill>
                          <a:effectLst/>
                        </a:rPr>
                        <a:t>Atomizace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cs-CZ" sz="2000" b="1" dirty="0" smtClean="0">
                          <a:solidFill>
                            <a:srgbClr val="FFFF66"/>
                          </a:solidFill>
                          <a:effectLst/>
                        </a:rPr>
                        <a:t>1.pol. 90</a:t>
                      </a: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. let </a:t>
                      </a:r>
                      <a:endParaRPr lang="cs-CZ" sz="2000" b="1" dirty="0" smtClean="0">
                        <a:solidFill>
                          <a:srgbClr val="FFFF66"/>
                        </a:solidFill>
                        <a:effectLst/>
                      </a:endParaRP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cs-CZ" sz="2000" b="1" dirty="0" smtClean="0">
                          <a:solidFill>
                            <a:srgbClr val="FFFF66"/>
                          </a:solidFill>
                          <a:effectLst/>
                        </a:rPr>
                        <a:t>20</a:t>
                      </a: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. stol. 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FFFF66"/>
                          </a:solidFill>
                          <a:effectLst/>
                        </a:rPr>
                        <a:t>Privatizace - organizační </a:t>
                      </a: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a prostorové roztříštění maloobchodu, první zahraniční </a:t>
                      </a:r>
                      <a:r>
                        <a:rPr lang="cs-CZ" sz="2000" b="1" dirty="0" smtClean="0">
                          <a:solidFill>
                            <a:srgbClr val="FFFF66"/>
                          </a:solidFill>
                          <a:effectLst/>
                        </a:rPr>
                        <a:t>firmy,</a:t>
                      </a:r>
                      <a:r>
                        <a:rPr lang="cs-CZ" sz="2000" b="1" baseline="0" dirty="0" smtClean="0">
                          <a:solidFill>
                            <a:srgbClr val="FFFF66"/>
                          </a:solidFill>
                          <a:effectLst/>
                        </a:rPr>
                        <a:t> </a:t>
                      </a:r>
                      <a:r>
                        <a:rPr lang="cs-CZ" sz="2000" b="1" dirty="0" smtClean="0">
                          <a:solidFill>
                            <a:srgbClr val="FFFF66"/>
                          </a:solidFill>
                          <a:effectLst/>
                        </a:rPr>
                        <a:t>SM</a:t>
                      </a: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, DIS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1341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2. Internacionalizace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 </a:t>
                      </a:r>
                      <a:r>
                        <a:rPr lang="cs-CZ" sz="2000" b="1" dirty="0" smtClean="0">
                          <a:solidFill>
                            <a:srgbClr val="FFFF66"/>
                          </a:solidFill>
                          <a:effectLst/>
                        </a:rPr>
                        <a:t>a </a:t>
                      </a: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koncentrace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od 2. poloviny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90. let 20. stol. 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Organizační a prostorová koncentrace,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HM, NC, odborné trhy 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134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FFFF66"/>
                          </a:solidFill>
                          <a:effectLst/>
                        </a:rPr>
                        <a:t>- do roku 2000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FFFF66"/>
                          </a:solidFill>
                          <a:effectLst/>
                        </a:rPr>
                        <a:t>       N &gt; P  </a:t>
                      </a:r>
                      <a:endParaRPr lang="cs-CZ" sz="2000" b="1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R</a:t>
                      </a:r>
                      <a:r>
                        <a:rPr lang="cs-CZ" sz="2000" b="1" dirty="0" smtClean="0">
                          <a:solidFill>
                            <a:srgbClr val="FFFF66"/>
                          </a:solidFill>
                          <a:effectLst/>
                        </a:rPr>
                        <a:t>ůst </a:t>
                      </a: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internacionalizace a koncentrace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růst všech nových formátů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134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FFFF66"/>
                          </a:solidFill>
                          <a:effectLst/>
                        </a:rPr>
                        <a:t>- 2000 - 2003</a:t>
                      </a:r>
                      <a:endParaRPr lang="cs-CZ" sz="2000" b="1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Z</a:t>
                      </a:r>
                      <a:r>
                        <a:rPr lang="cs-CZ" sz="2000" b="1" dirty="0" smtClean="0">
                          <a:solidFill>
                            <a:srgbClr val="FFFF66"/>
                          </a:solidFill>
                          <a:effectLst/>
                        </a:rPr>
                        <a:t>pomalování </a:t>
                      </a: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vývojových trendů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růst HM, DIS, NC, oslabování SM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7513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3. </a:t>
                      </a:r>
                      <a:endParaRPr lang="cs-CZ" sz="2000" b="1" dirty="0" smtClean="0">
                        <a:solidFill>
                          <a:srgbClr val="FFFF66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FFFF66"/>
                          </a:solidFill>
                          <a:effectLst/>
                        </a:rPr>
                        <a:t>Konsolidace </a:t>
                      </a: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trhu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přelom </a:t>
                      </a:r>
                      <a:r>
                        <a:rPr lang="cs-CZ" sz="2000" b="1" dirty="0" smtClean="0">
                          <a:solidFill>
                            <a:srgbClr val="FFFF66"/>
                          </a:solidFill>
                          <a:effectLst/>
                        </a:rPr>
                        <a:t>2005/ 2006 - 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Z</a:t>
                      </a:r>
                      <a:r>
                        <a:rPr lang="cs-CZ" sz="2000" b="1" dirty="0" smtClean="0">
                          <a:solidFill>
                            <a:srgbClr val="FFFF66"/>
                          </a:solidFill>
                          <a:effectLst/>
                        </a:rPr>
                        <a:t>astavení </a:t>
                      </a: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růstu internacionalizace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zpomalení koncentrace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růst HM, DIS, NC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98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F</a:t>
                      </a:r>
                      <a:r>
                        <a:rPr lang="cs-CZ" sz="2000" b="1" dirty="0" smtClean="0">
                          <a:solidFill>
                            <a:srgbClr val="FFFF66"/>
                          </a:solidFill>
                          <a:effectLst/>
                        </a:rPr>
                        <a:t>úze </a:t>
                      </a: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v </a:t>
                      </a:r>
                      <a:r>
                        <a:rPr lang="cs-CZ" sz="2000" b="1" dirty="0" smtClean="0">
                          <a:solidFill>
                            <a:srgbClr val="FFFF66"/>
                          </a:solidFill>
                          <a:effectLst/>
                        </a:rPr>
                        <a:t>TOP</a:t>
                      </a:r>
                      <a:r>
                        <a:rPr lang="cs-CZ" sz="2000" b="1" baseline="0" dirty="0" smtClean="0">
                          <a:solidFill>
                            <a:srgbClr val="FFFF66"/>
                          </a:solidFill>
                          <a:effectLst/>
                        </a:rPr>
                        <a:t> 10</a:t>
                      </a:r>
                      <a:r>
                        <a:rPr lang="cs-CZ" sz="2000" b="1" dirty="0" smtClean="0">
                          <a:solidFill>
                            <a:srgbClr val="FFFF66"/>
                          </a:solidFill>
                          <a:effectLst/>
                        </a:rPr>
                        <a:t>, další </a:t>
                      </a: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růst koncentrace, </a:t>
                      </a:r>
                      <a:r>
                        <a:rPr lang="cs-CZ" sz="2000" b="1" dirty="0" smtClean="0">
                          <a:solidFill>
                            <a:srgbClr val="FFFF66"/>
                          </a:solidFill>
                          <a:effectLst/>
                        </a:rPr>
                        <a:t>později</a:t>
                      </a:r>
                      <a:r>
                        <a:rPr lang="cs-CZ" sz="2000" b="1" baseline="0" dirty="0" smtClean="0">
                          <a:solidFill>
                            <a:srgbClr val="FFFF66"/>
                          </a:solidFill>
                          <a:effectLst/>
                        </a:rPr>
                        <a:t> </a:t>
                      </a:r>
                      <a:r>
                        <a:rPr lang="cs-CZ" sz="2000" b="1" dirty="0" smtClean="0">
                          <a:solidFill>
                            <a:srgbClr val="FFFF66"/>
                          </a:solidFill>
                          <a:effectLst/>
                        </a:rPr>
                        <a:t>zpomalení, růst </a:t>
                      </a: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HM, DIS,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odchod firmy J. </a:t>
                      </a:r>
                      <a:r>
                        <a:rPr lang="cs-CZ" sz="2000" b="1" dirty="0" err="1">
                          <a:solidFill>
                            <a:srgbClr val="FFFF66"/>
                          </a:solidFill>
                          <a:effectLst/>
                        </a:rPr>
                        <a:t>Meinl</a:t>
                      </a: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, Carrefour, </a:t>
                      </a:r>
                      <a:r>
                        <a:rPr lang="cs-CZ" sz="2000" b="1" dirty="0" smtClean="0">
                          <a:solidFill>
                            <a:srgbClr val="FFFF66"/>
                          </a:solidFill>
                          <a:effectLst/>
                        </a:rPr>
                        <a:t>Delvita, tlak </a:t>
                      </a: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na </a:t>
                      </a:r>
                      <a:r>
                        <a:rPr lang="cs-CZ" sz="2000" b="1" dirty="0" smtClean="0">
                          <a:solidFill>
                            <a:srgbClr val="FFFF66"/>
                          </a:solidFill>
                          <a:effectLst/>
                        </a:rPr>
                        <a:t>MSP, rozvoj menších formátů (saturace trhu)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97" marR="8997" marT="8997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898672" y="169255"/>
            <a:ext cx="80068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8080"/>
                </a:solidFill>
              </a:rPr>
              <a:t>Transformace  českého MO – etapizace cca do r. 2005</a:t>
            </a:r>
            <a:endParaRPr lang="cs-CZ" sz="2800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0539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ovéPole 1"/>
          <p:cNvSpPr txBox="1">
            <a:spLocks noChangeArrowheads="1"/>
          </p:cNvSpPr>
          <p:nvPr/>
        </p:nvSpPr>
        <p:spPr bwMode="auto">
          <a:xfrm>
            <a:off x="585112" y="921895"/>
            <a:ext cx="9713131" cy="56324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400" b="1" u="sng" dirty="0">
                <a:solidFill>
                  <a:srgbClr val="008080"/>
                </a:solidFill>
              </a:rPr>
              <a:t>Vývoj trhu a formátů (prodejen):</a:t>
            </a:r>
            <a:endParaRPr lang="cs-CZ" altLang="cs-CZ" sz="2400" u="sng" dirty="0">
              <a:solidFill>
                <a:srgbClr val="008080"/>
              </a:solidFill>
            </a:endParaRPr>
          </a:p>
          <a:p>
            <a:r>
              <a:rPr lang="cs-CZ" altLang="cs-CZ" sz="2400" b="1" dirty="0">
                <a:solidFill>
                  <a:srgbClr val="FF0000"/>
                </a:solidFill>
              </a:rPr>
              <a:t>konsolidace</a:t>
            </a:r>
            <a:r>
              <a:rPr lang="cs-CZ" altLang="cs-CZ" sz="2400" dirty="0">
                <a:solidFill>
                  <a:srgbClr val="C00000"/>
                </a:solidFill>
              </a:rPr>
              <a:t> obchodního trhu v e-</a:t>
            </a:r>
            <a:r>
              <a:rPr lang="cs-CZ" altLang="cs-CZ" sz="2400" dirty="0" err="1">
                <a:solidFill>
                  <a:srgbClr val="C00000"/>
                </a:solidFill>
              </a:rPr>
              <a:t>commerze</a:t>
            </a:r>
            <a:r>
              <a:rPr lang="cs-CZ" altLang="cs-CZ" sz="2400" dirty="0">
                <a:solidFill>
                  <a:srgbClr val="C00000"/>
                </a:solidFill>
              </a:rPr>
              <a:t> i v klasickém kamenném obchodě, dotýká se to spíše menších firem,</a:t>
            </a:r>
          </a:p>
          <a:p>
            <a:r>
              <a:rPr lang="cs-CZ" altLang="cs-CZ" sz="2400" b="1" dirty="0">
                <a:solidFill>
                  <a:srgbClr val="FF0000"/>
                </a:solidFill>
              </a:rPr>
              <a:t>sblížení</a:t>
            </a:r>
            <a:r>
              <a:rPr lang="cs-CZ" altLang="cs-CZ" sz="2400" dirty="0">
                <a:solidFill>
                  <a:srgbClr val="FF0000"/>
                </a:solidFill>
              </a:rPr>
              <a:t> </a:t>
            </a:r>
            <a:r>
              <a:rPr lang="cs-CZ" altLang="cs-CZ" sz="2400" dirty="0">
                <a:solidFill>
                  <a:srgbClr val="C00000"/>
                </a:solidFill>
              </a:rPr>
              <a:t>supermarketů a diskontů, zmenšování ploch hypermarketů, lepší pokrytí trhu formáty typu </a:t>
            </a:r>
            <a:r>
              <a:rPr lang="cs-CZ" altLang="cs-CZ" sz="2400" b="1" dirty="0" err="1" smtClean="0">
                <a:solidFill>
                  <a:srgbClr val="FF0000"/>
                </a:solidFill>
              </a:rPr>
              <a:t>convenience</a:t>
            </a:r>
            <a:r>
              <a:rPr lang="cs-CZ" altLang="cs-CZ" sz="2400" b="1" dirty="0" smtClean="0">
                <a:solidFill>
                  <a:srgbClr val="C00000"/>
                </a:solidFill>
              </a:rPr>
              <a:t>,</a:t>
            </a:r>
            <a:endParaRPr lang="cs-CZ" altLang="cs-CZ" sz="2400" b="1" dirty="0">
              <a:solidFill>
                <a:srgbClr val="C00000"/>
              </a:solidFill>
            </a:endParaRPr>
          </a:p>
          <a:p>
            <a:r>
              <a:rPr lang="cs-CZ" altLang="cs-CZ" sz="2400" dirty="0">
                <a:solidFill>
                  <a:srgbClr val="C00000"/>
                </a:solidFill>
              </a:rPr>
              <a:t>důraz na růst produktivity práce ne na expanzi,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růst perspektivy kvalitních </a:t>
            </a:r>
            <a:r>
              <a:rPr lang="cs-CZ" altLang="cs-CZ" sz="2400" b="1" dirty="0">
                <a:solidFill>
                  <a:srgbClr val="FF0000"/>
                </a:solidFill>
              </a:rPr>
              <a:t>specialistů</a:t>
            </a:r>
            <a:r>
              <a:rPr lang="cs-CZ" altLang="cs-CZ" sz="2400" dirty="0">
                <a:solidFill>
                  <a:srgbClr val="C00000"/>
                </a:solidFill>
              </a:rPr>
              <a:t>,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růst </a:t>
            </a:r>
            <a:r>
              <a:rPr lang="cs-CZ" altLang="cs-CZ" sz="2400" b="1" dirty="0">
                <a:solidFill>
                  <a:srgbClr val="FF0000"/>
                </a:solidFill>
              </a:rPr>
              <a:t>online retailu </a:t>
            </a:r>
            <a:r>
              <a:rPr lang="cs-CZ" altLang="cs-CZ" sz="2400" dirty="0">
                <a:solidFill>
                  <a:srgbClr val="C00000"/>
                </a:solidFill>
              </a:rPr>
              <a:t>ve všech segmentech,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růst náročnosti </a:t>
            </a:r>
            <a:r>
              <a:rPr lang="cs-CZ" altLang="cs-CZ" sz="2400" b="1" dirty="0" err="1">
                <a:solidFill>
                  <a:srgbClr val="FF0000"/>
                </a:solidFill>
              </a:rPr>
              <a:t>Category</a:t>
            </a:r>
            <a:r>
              <a:rPr lang="cs-CZ" altLang="cs-CZ" sz="2400" b="1" dirty="0">
                <a:solidFill>
                  <a:srgbClr val="FF0000"/>
                </a:solidFill>
              </a:rPr>
              <a:t> managementu</a:t>
            </a:r>
            <a:r>
              <a:rPr lang="cs-CZ" altLang="cs-CZ" sz="2400" dirty="0">
                <a:solidFill>
                  <a:srgbClr val="C00000"/>
                </a:solidFill>
              </a:rPr>
              <a:t>, </a:t>
            </a:r>
            <a:r>
              <a:rPr lang="cs-CZ" altLang="cs-CZ" sz="2400" dirty="0" err="1">
                <a:solidFill>
                  <a:srgbClr val="C00000"/>
                </a:solidFill>
              </a:rPr>
              <a:t>merchandising</a:t>
            </a:r>
            <a:r>
              <a:rPr lang="cs-CZ" altLang="cs-CZ" sz="2400" dirty="0">
                <a:solidFill>
                  <a:srgbClr val="C00000"/>
                </a:solidFill>
              </a:rPr>
              <a:t>,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rozvoj hybridních formátů (</a:t>
            </a:r>
            <a:r>
              <a:rPr lang="cs-CZ" altLang="cs-CZ" sz="2400" dirty="0" err="1">
                <a:solidFill>
                  <a:srgbClr val="C00000"/>
                </a:solidFill>
              </a:rPr>
              <a:t>obchod+gastronomie</a:t>
            </a:r>
            <a:r>
              <a:rPr lang="cs-CZ" altLang="cs-CZ" sz="2400" dirty="0">
                <a:solidFill>
                  <a:srgbClr val="C00000"/>
                </a:solidFill>
              </a:rPr>
              <a:t> + další služby),</a:t>
            </a:r>
          </a:p>
          <a:p>
            <a:r>
              <a:rPr lang="cs-CZ" altLang="cs-CZ" sz="2400" b="1" u="sng" dirty="0">
                <a:solidFill>
                  <a:srgbClr val="008080"/>
                </a:solidFill>
              </a:rPr>
              <a:t>Obchod jako služba:</a:t>
            </a:r>
            <a:endParaRPr lang="cs-CZ" altLang="cs-CZ" sz="2400" u="sng" dirty="0">
              <a:solidFill>
                <a:srgbClr val="008080"/>
              </a:solidFill>
            </a:endParaRPr>
          </a:p>
          <a:p>
            <a:r>
              <a:rPr lang="cs-CZ" altLang="cs-CZ" sz="2400" dirty="0">
                <a:solidFill>
                  <a:srgbClr val="C00000"/>
                </a:solidFill>
              </a:rPr>
              <a:t>propojení obchodu a služeb, nejen produkt, ale </a:t>
            </a:r>
            <a:r>
              <a:rPr lang="cs-CZ" altLang="cs-CZ" sz="2400" b="1" dirty="0">
                <a:solidFill>
                  <a:srgbClr val="FF0000"/>
                </a:solidFill>
              </a:rPr>
              <a:t>zážitek,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posílení </a:t>
            </a:r>
            <a:r>
              <a:rPr lang="cs-CZ" altLang="cs-CZ" sz="2400" b="1" dirty="0">
                <a:solidFill>
                  <a:srgbClr val="FF0000"/>
                </a:solidFill>
              </a:rPr>
              <a:t>sociální funkce obchodu </a:t>
            </a:r>
            <a:r>
              <a:rPr lang="cs-CZ" altLang="cs-CZ" sz="2400" dirty="0">
                <a:solidFill>
                  <a:srgbClr val="C00000"/>
                </a:solidFill>
              </a:rPr>
              <a:t>(místo pro setkávání lidí, na venkově i v NC),</a:t>
            </a:r>
          </a:p>
          <a:p>
            <a:r>
              <a:rPr lang="cs-CZ" altLang="cs-CZ" sz="2400" b="1" dirty="0">
                <a:solidFill>
                  <a:srgbClr val="FF0000"/>
                </a:solidFill>
              </a:rPr>
              <a:t>personalizace nabídky </a:t>
            </a:r>
            <a:r>
              <a:rPr lang="cs-CZ" altLang="cs-CZ" sz="2400" dirty="0">
                <a:solidFill>
                  <a:srgbClr val="C00000"/>
                </a:solidFill>
              </a:rPr>
              <a:t>(předpoklad znalosti zákazníka),</a:t>
            </a:r>
            <a:endParaRPr lang="cs-CZ" alt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85111" y="274187"/>
            <a:ext cx="9713131" cy="454025"/>
          </a:xfrm>
          <a:prstGeom prst="rect">
            <a:avLst/>
          </a:prstGeom>
          <a:solidFill>
            <a:srgbClr val="FFFFCC"/>
          </a:solidFill>
          <a:ln w="38100">
            <a:solidFill>
              <a:srgbClr val="FFCC00"/>
            </a:solidFill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cs-CZ" sz="3200" b="1" smtClean="0"/>
              <a:t/>
            </a:r>
            <a:br>
              <a:rPr lang="cs-CZ" sz="3200" b="1" smtClean="0"/>
            </a:br>
            <a:r>
              <a:rPr lang="cs-CZ" sz="11200" b="1" smtClean="0">
                <a:solidFill>
                  <a:srgbClr val="008080"/>
                </a:solidFill>
              </a:rPr>
              <a:t>Budoucnost </a:t>
            </a:r>
            <a:r>
              <a:rPr lang="cs-CZ" sz="11200" b="1" dirty="0" smtClean="0">
                <a:solidFill>
                  <a:srgbClr val="008080"/>
                </a:solidFill>
              </a:rPr>
              <a:t>českého maloobchodu - vize 2020</a:t>
            </a:r>
            <a:endParaRPr lang="cs-CZ" sz="11200" dirty="0" smtClean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6226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ovéPole 1"/>
          <p:cNvSpPr txBox="1">
            <a:spLocks noChangeArrowheads="1"/>
          </p:cNvSpPr>
          <p:nvPr/>
        </p:nvSpPr>
        <p:spPr bwMode="auto">
          <a:xfrm>
            <a:off x="329172" y="671691"/>
            <a:ext cx="10178321" cy="61863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400" b="1" u="sng" dirty="0">
                <a:solidFill>
                  <a:srgbClr val="008080"/>
                </a:solidFill>
              </a:rPr>
              <a:t>Rostoucí náročnost zákazníků:</a:t>
            </a:r>
            <a:endParaRPr lang="cs-CZ" altLang="cs-CZ" sz="2400" u="sng" dirty="0">
              <a:solidFill>
                <a:srgbClr val="008080"/>
              </a:solidFill>
            </a:endParaRPr>
          </a:p>
          <a:p>
            <a:r>
              <a:rPr lang="cs-CZ" altLang="cs-CZ" sz="2400" dirty="0">
                <a:solidFill>
                  <a:srgbClr val="C00000"/>
                </a:solidFill>
              </a:rPr>
              <a:t>pokračující orientace </a:t>
            </a:r>
            <a:r>
              <a:rPr lang="cs-CZ" altLang="cs-CZ" sz="2400" b="1" dirty="0">
                <a:solidFill>
                  <a:srgbClr val="FF0000"/>
                </a:solidFill>
              </a:rPr>
              <a:t>na zákazníky</a:t>
            </a:r>
            <a:r>
              <a:rPr lang="cs-CZ" altLang="cs-CZ" sz="2400" dirty="0">
                <a:solidFill>
                  <a:srgbClr val="C00000"/>
                </a:solidFill>
              </a:rPr>
              <a:t>, roste </a:t>
            </a:r>
            <a:r>
              <a:rPr lang="cs-CZ" altLang="cs-CZ" sz="2400" b="1" dirty="0">
                <a:solidFill>
                  <a:srgbClr val="FF0000"/>
                </a:solidFill>
              </a:rPr>
              <a:t>náročnost</a:t>
            </a:r>
            <a:r>
              <a:rPr lang="cs-CZ" altLang="cs-CZ" sz="2400" dirty="0">
                <a:solidFill>
                  <a:srgbClr val="C00000"/>
                </a:solidFill>
              </a:rPr>
              <a:t> zákazníků na kvalitu, služby a servis, požadavek komfortu a zážitku,</a:t>
            </a:r>
          </a:p>
          <a:p>
            <a:r>
              <a:rPr lang="cs-CZ" altLang="cs-CZ" sz="2400" b="1" u="sng" dirty="0" err="1">
                <a:solidFill>
                  <a:srgbClr val="008080"/>
                </a:solidFill>
              </a:rPr>
              <a:t>Omnichannel</a:t>
            </a:r>
            <a:r>
              <a:rPr lang="cs-CZ" altLang="cs-CZ" sz="2400" b="1" u="sng" dirty="0">
                <a:solidFill>
                  <a:srgbClr val="008080"/>
                </a:solidFill>
              </a:rPr>
              <a:t>, online/</a:t>
            </a:r>
            <a:r>
              <a:rPr lang="cs-CZ" altLang="cs-CZ" sz="2400" b="1" u="sng" dirty="0" err="1">
                <a:solidFill>
                  <a:srgbClr val="008080"/>
                </a:solidFill>
              </a:rPr>
              <a:t>offline</a:t>
            </a:r>
            <a:r>
              <a:rPr lang="cs-CZ" altLang="cs-CZ" sz="2400" b="1" u="sng" dirty="0">
                <a:solidFill>
                  <a:srgbClr val="008080"/>
                </a:solidFill>
              </a:rPr>
              <a:t> integrace: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propojení </a:t>
            </a:r>
            <a:r>
              <a:rPr lang="cs-CZ" altLang="cs-CZ" sz="2400" b="1" dirty="0">
                <a:solidFill>
                  <a:srgbClr val="FF0000"/>
                </a:solidFill>
              </a:rPr>
              <a:t>online/</a:t>
            </a:r>
            <a:r>
              <a:rPr lang="cs-CZ" altLang="cs-CZ" sz="2400" b="1" dirty="0" err="1">
                <a:solidFill>
                  <a:srgbClr val="FF0000"/>
                </a:solidFill>
              </a:rPr>
              <a:t>offline</a:t>
            </a:r>
            <a:r>
              <a:rPr lang="cs-CZ" altLang="cs-CZ" sz="2400" b="1" dirty="0">
                <a:solidFill>
                  <a:srgbClr val="FF0000"/>
                </a:solidFill>
              </a:rPr>
              <a:t> integrace</a:t>
            </a:r>
            <a:r>
              <a:rPr lang="cs-CZ" altLang="cs-CZ" sz="2400" dirty="0">
                <a:solidFill>
                  <a:srgbClr val="C00000"/>
                </a:solidFill>
              </a:rPr>
              <a:t>, propojení všech kontaktních kanálů, 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podpora </a:t>
            </a:r>
            <a:r>
              <a:rPr lang="cs-CZ" altLang="cs-CZ" sz="2400" b="1" dirty="0">
                <a:solidFill>
                  <a:srgbClr val="FF0000"/>
                </a:solidFill>
              </a:rPr>
              <a:t>generace s mobilem v ruce</a:t>
            </a:r>
            <a:r>
              <a:rPr lang="cs-CZ" altLang="cs-CZ" sz="2400" dirty="0">
                <a:solidFill>
                  <a:srgbClr val="C00000"/>
                </a:solidFill>
              </a:rPr>
              <a:t>,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nákupní komfort, úspora času, rozvoj online mimo velká města,</a:t>
            </a:r>
          </a:p>
          <a:p>
            <a:r>
              <a:rPr lang="cs-CZ" altLang="cs-CZ" sz="2400" b="1" u="sng" dirty="0">
                <a:solidFill>
                  <a:srgbClr val="008080"/>
                </a:solidFill>
              </a:rPr>
              <a:t>Rozvoj vztahů s dodavateli: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zvyšování efektivnosti </a:t>
            </a:r>
            <a:r>
              <a:rPr lang="cs-CZ" altLang="cs-CZ" sz="2400" b="1" dirty="0">
                <a:solidFill>
                  <a:srgbClr val="FF0000"/>
                </a:solidFill>
              </a:rPr>
              <a:t>logistiky, </a:t>
            </a:r>
            <a:r>
              <a:rPr lang="cs-CZ" altLang="cs-CZ" sz="2400" dirty="0">
                <a:solidFill>
                  <a:srgbClr val="C00000"/>
                </a:solidFill>
              </a:rPr>
              <a:t>budování kategorií (zkracování inovačního cyklu), </a:t>
            </a:r>
            <a:r>
              <a:rPr lang="cs-CZ" altLang="cs-CZ" sz="2400" b="1" dirty="0">
                <a:solidFill>
                  <a:srgbClr val="FF0000"/>
                </a:solidFill>
              </a:rPr>
              <a:t>online </a:t>
            </a:r>
            <a:r>
              <a:rPr lang="cs-CZ" altLang="cs-CZ" sz="2400" dirty="0">
                <a:solidFill>
                  <a:srgbClr val="C00000"/>
                </a:solidFill>
              </a:rPr>
              <a:t>komunikace,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oceňování výrobců za</a:t>
            </a:r>
            <a:r>
              <a:rPr lang="cs-CZ" altLang="cs-CZ" sz="2400" b="1" dirty="0">
                <a:solidFill>
                  <a:srgbClr val="FF0000"/>
                </a:solidFill>
              </a:rPr>
              <a:t> rozvoj značek</a:t>
            </a:r>
            <a:r>
              <a:rPr lang="cs-CZ" altLang="cs-CZ" sz="2400" dirty="0">
                <a:solidFill>
                  <a:srgbClr val="C00000"/>
                </a:solidFill>
              </a:rPr>
              <a:t>, rozvoj privátních značek,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zapojování do distribučních kanálů na evropské a globální úrovni,</a:t>
            </a:r>
          </a:p>
          <a:p>
            <a:r>
              <a:rPr lang="cs-CZ" altLang="cs-CZ" sz="2400" b="1" u="sng" dirty="0">
                <a:solidFill>
                  <a:srgbClr val="008080"/>
                </a:solidFill>
              </a:rPr>
              <a:t>Lidé, největší hrozba i příležitost: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hrozba- </a:t>
            </a:r>
            <a:r>
              <a:rPr lang="cs-CZ" altLang="cs-CZ" sz="2400" dirty="0">
                <a:solidFill>
                  <a:srgbClr val="FF0000"/>
                </a:solidFill>
              </a:rPr>
              <a:t>nedostatek pracovní síly</a:t>
            </a:r>
            <a:r>
              <a:rPr lang="cs-CZ" altLang="cs-CZ" sz="2400" dirty="0">
                <a:solidFill>
                  <a:srgbClr val="C00000"/>
                </a:solidFill>
              </a:rPr>
              <a:t>, </a:t>
            </a:r>
            <a:r>
              <a:rPr lang="cs-CZ" altLang="cs-CZ" sz="2400" b="1" dirty="0">
                <a:solidFill>
                  <a:srgbClr val="FF0000"/>
                </a:solidFill>
              </a:rPr>
              <a:t>růst ceny pracovní síly,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příležitost- </a:t>
            </a:r>
            <a:r>
              <a:rPr lang="cs-CZ" altLang="cs-CZ" sz="2400" dirty="0">
                <a:solidFill>
                  <a:srgbClr val="FF0000"/>
                </a:solidFill>
              </a:rPr>
              <a:t>rozvoj pracovní síly.</a:t>
            </a:r>
          </a:p>
          <a:p>
            <a:r>
              <a:rPr lang="cs-CZ" altLang="cs-CZ" dirty="0"/>
              <a:t>https://channelworld.cz/analyzy/gfk-stale-narocnejsi-zakaznik-bude-diktovat-zmeny-v-ceskem-maloobchodu-18340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84616" y="-55575"/>
            <a:ext cx="9144000" cy="727266"/>
          </a:xfrm>
          <a:prstGeom prst="rect">
            <a:avLst/>
          </a:prstGeom>
          <a:solidFill>
            <a:srgbClr val="FFFFCC"/>
          </a:solidFill>
          <a:ln w="38100">
            <a:solidFill>
              <a:srgbClr val="FFCC00"/>
            </a:solidFill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11200" b="1" dirty="0" smtClean="0">
                <a:solidFill>
                  <a:srgbClr val="008080"/>
                </a:solidFill>
              </a:rPr>
              <a:t>Budoucnost českého maloobchodu - vize 2020</a:t>
            </a:r>
            <a:endParaRPr lang="cs-CZ" sz="11200" dirty="0" smtClean="0">
              <a:solidFill>
                <a:srgbClr val="00808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4662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2209800" y="333375"/>
            <a:ext cx="7772400" cy="947738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cs-CZ" altLang="cs-CZ" b="1" dirty="0" smtClean="0">
                <a:solidFill>
                  <a:srgbClr val="008080"/>
                </a:solidFill>
              </a:rPr>
              <a:t>Shrnutí přednášky</a:t>
            </a:r>
          </a:p>
        </p:txBody>
      </p:sp>
      <p:sp>
        <p:nvSpPr>
          <p:cNvPr id="40963" name="TextovéPole 2"/>
          <p:cNvSpPr txBox="1">
            <a:spLocks noChangeArrowheads="1"/>
          </p:cNvSpPr>
          <p:nvPr/>
        </p:nvSpPr>
        <p:spPr bwMode="auto">
          <a:xfrm>
            <a:off x="1703389" y="1611314"/>
            <a:ext cx="8785225" cy="45243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-"/>
            </a:pPr>
            <a:r>
              <a:rPr lang="cs-CZ" altLang="cs-CZ" sz="2400" b="1"/>
              <a:t>V obchodě působí </a:t>
            </a:r>
            <a:r>
              <a:rPr lang="cs-CZ" altLang="cs-CZ" sz="2400" b="1">
                <a:solidFill>
                  <a:srgbClr val="FF0000"/>
                </a:solidFill>
              </a:rPr>
              <a:t>vývojové trendy </a:t>
            </a:r>
            <a:r>
              <a:rPr lang="cs-CZ" altLang="cs-CZ" sz="2400" b="1"/>
              <a:t>(koncentrace a tržní dominance, internacionalizace, silná konkurence, diverzifikace a vše směřuje ke globalizovanému trhu.</a:t>
            </a:r>
          </a:p>
          <a:p>
            <a:pPr>
              <a:buFontTx/>
              <a:buChar char="-"/>
            </a:pPr>
            <a:r>
              <a:rPr lang="cs-CZ" altLang="cs-CZ" sz="2400" b="1"/>
              <a:t>Obchod ve světě má své </a:t>
            </a:r>
            <a:r>
              <a:rPr lang="cs-CZ" altLang="cs-CZ" sz="2400" b="1">
                <a:solidFill>
                  <a:srgbClr val="FF0000"/>
                </a:solidFill>
              </a:rPr>
              <a:t>historické mezníky</a:t>
            </a:r>
            <a:r>
              <a:rPr lang="cs-CZ" altLang="cs-CZ" sz="2400" b="1"/>
              <a:t>.</a:t>
            </a:r>
          </a:p>
          <a:p>
            <a:pPr>
              <a:buFontTx/>
              <a:buChar char="-"/>
            </a:pPr>
            <a:r>
              <a:rPr lang="cs-CZ" altLang="cs-CZ" sz="2400" b="1">
                <a:solidFill>
                  <a:srgbClr val="FF0000"/>
                </a:solidFill>
              </a:rPr>
              <a:t>Evropský obchod </a:t>
            </a:r>
            <a:r>
              <a:rPr lang="cs-CZ" altLang="cs-CZ" sz="2400" b="1"/>
              <a:t>potvrzuje všechny vývojové trendy.</a:t>
            </a:r>
          </a:p>
          <a:p>
            <a:pPr>
              <a:buFontTx/>
              <a:buChar char="-"/>
            </a:pPr>
            <a:r>
              <a:rPr lang="cs-CZ" altLang="cs-CZ" sz="2400" b="1">
                <a:solidFill>
                  <a:srgbClr val="FF0000"/>
                </a:solidFill>
              </a:rPr>
              <a:t>Český obchod </a:t>
            </a:r>
            <a:r>
              <a:rPr lang="cs-CZ" altLang="cs-CZ" sz="2400" b="1"/>
              <a:t>se historicky odlišně odvíjel, po roce 1989 zde však nastoupily všechny vývojové trendy – etapizace transformace.</a:t>
            </a:r>
          </a:p>
          <a:p>
            <a:pPr>
              <a:buFontTx/>
              <a:buChar char="-"/>
            </a:pPr>
            <a:r>
              <a:rPr lang="cs-CZ" altLang="cs-CZ" sz="2400" b="1">
                <a:solidFill>
                  <a:srgbClr val="FF0000"/>
                </a:solidFill>
              </a:rPr>
              <a:t>Budoucnost českého obchodu </a:t>
            </a:r>
            <a:r>
              <a:rPr lang="cs-CZ" altLang="cs-CZ" sz="2400" b="1"/>
              <a:t>– trh a prodejny, obchod jako služba, růst náročnosti zákazníků, integrace a omnichannel, rozvoj vztahů s dodavateli, lidé-hrozba i příležitost.</a:t>
            </a:r>
          </a:p>
        </p:txBody>
      </p:sp>
    </p:spTree>
    <p:extLst>
      <p:ext uri="{BB962C8B-B14F-4D97-AF65-F5344CB8AC3E}">
        <p14:creationId xmlns:p14="http://schemas.microsoft.com/office/powerpoint/2010/main" val="418997029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92931" y="1539647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000" b="1" dirty="0" smtClean="0"/>
              <a:t>Vývojové trendy </a:t>
            </a:r>
          </a:p>
          <a:p>
            <a:r>
              <a:rPr lang="cs-CZ" sz="4000" b="1" dirty="0"/>
              <a:t>v</a:t>
            </a:r>
            <a:r>
              <a:rPr lang="cs-CZ" sz="4000" b="1" dirty="0" smtClean="0"/>
              <a:t> obchodě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2603719"/>
            <a:ext cx="4806091" cy="19413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Cíle </a:t>
            </a:r>
            <a:r>
              <a:rPr lang="cs-CZ" sz="2400" b="1" i="1" dirty="0" smtClean="0">
                <a:solidFill>
                  <a:srgbClr val="002060"/>
                </a:solidFill>
              </a:rPr>
              <a:t>přednášky</a:t>
            </a:r>
            <a:r>
              <a:rPr lang="cs-CZ" sz="2400" b="1" i="1" dirty="0">
                <a:solidFill>
                  <a:srgbClr val="002060"/>
                </a:solidFill>
              </a:rPr>
              <a:t> </a:t>
            </a:r>
            <a:r>
              <a:rPr lang="cs-CZ" sz="2400" b="1" i="1" dirty="0" smtClean="0">
                <a:solidFill>
                  <a:srgbClr val="002060"/>
                </a:solidFill>
              </a:rPr>
              <a:t>je </a:t>
            </a:r>
            <a:r>
              <a:rPr lang="cs-CZ" altLang="cs-CZ" sz="2400" b="1" i="1" dirty="0">
                <a:solidFill>
                  <a:srgbClr val="002060"/>
                </a:solidFill>
              </a:rPr>
              <a:t>vymezit podstatné znaky současného českého obchodního trhu z hlediska soudobých trendů na základě vybraných historických souvislostí</a:t>
            </a:r>
            <a:endParaRPr lang="cs-CZ" altLang="cs-CZ" sz="24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84616" y="1304441"/>
            <a:ext cx="4573076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 smtClean="0"/>
              <a:t>Vývojové trendy </a:t>
            </a:r>
          </a:p>
          <a:p>
            <a:r>
              <a:rPr lang="cs-CZ" sz="4000" b="1" dirty="0" smtClean="0"/>
              <a:t>v obchodě</a:t>
            </a:r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074080" y="2487648"/>
            <a:ext cx="5363415" cy="33735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i="1" dirty="0">
                <a:solidFill>
                  <a:schemeClr val="tx2"/>
                </a:solidFill>
              </a:rPr>
              <a:t>Základní pojmy a teoretické přístupy </a:t>
            </a:r>
            <a:endParaRPr lang="cs-CZ" sz="2400" b="1" dirty="0" smtClean="0">
              <a:solidFill>
                <a:schemeClr val="tx2"/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i="1" dirty="0" smtClean="0">
                <a:solidFill>
                  <a:schemeClr val="tx2"/>
                </a:solidFill>
              </a:rPr>
              <a:t>Soudobé vývojové trendy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i="1" dirty="0" smtClean="0">
                <a:solidFill>
                  <a:schemeClr val="tx2"/>
                </a:solidFill>
              </a:rPr>
              <a:t>Vývojový cyklus maloobchodu</a:t>
            </a:r>
            <a:endParaRPr lang="cs-CZ" sz="2400" b="1" i="1" dirty="0">
              <a:solidFill>
                <a:schemeClr val="tx2"/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i="1" dirty="0" smtClean="0">
                <a:solidFill>
                  <a:schemeClr val="tx2"/>
                </a:solidFill>
              </a:rPr>
              <a:t>Historické </a:t>
            </a:r>
            <a:r>
              <a:rPr lang="cs-CZ" sz="2400" b="1" i="1" dirty="0">
                <a:solidFill>
                  <a:schemeClr val="tx2"/>
                </a:solidFill>
              </a:rPr>
              <a:t>souvislosti vývoje, které předcházely transformaci (svět, </a:t>
            </a:r>
            <a:r>
              <a:rPr lang="cs-CZ" sz="2400" b="1" i="1" dirty="0" smtClean="0">
                <a:solidFill>
                  <a:schemeClr val="tx2"/>
                </a:solidFill>
              </a:rPr>
              <a:t>Evropa</a:t>
            </a:r>
            <a:r>
              <a:rPr lang="cs-CZ" sz="2400" b="1" i="1" dirty="0">
                <a:solidFill>
                  <a:schemeClr val="tx2"/>
                </a:solidFill>
              </a:rPr>
              <a:t>, ČR)</a:t>
            </a:r>
            <a:endParaRPr lang="cs-CZ" sz="2400" b="1" dirty="0">
              <a:solidFill>
                <a:schemeClr val="tx2"/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i="1" dirty="0">
                <a:solidFill>
                  <a:schemeClr val="tx2"/>
                </a:solidFill>
              </a:rPr>
              <a:t>Transformační období v ČR, </a:t>
            </a:r>
            <a:r>
              <a:rPr lang="cs-CZ" sz="2400" b="1" i="1" dirty="0" smtClean="0">
                <a:solidFill>
                  <a:schemeClr val="tx2"/>
                </a:solidFill>
              </a:rPr>
              <a:t> </a:t>
            </a:r>
            <a:r>
              <a:rPr lang="cs-CZ" sz="2400" b="1" i="1" dirty="0">
                <a:solidFill>
                  <a:schemeClr val="tx2"/>
                </a:solidFill>
              </a:rPr>
              <a:t>vize obchodu</a:t>
            </a:r>
            <a:endParaRPr lang="cs-CZ" sz="2400" b="1" dirty="0">
              <a:solidFill>
                <a:schemeClr val="tx2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039565" y="2860470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Struktura přednášky</a:t>
            </a:r>
            <a:endParaRPr lang="cs-CZ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85961" y="975989"/>
            <a:ext cx="4896968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Obchodní trh v užším pojetí</a:t>
            </a:r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85961" y="309461"/>
            <a:ext cx="855778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8080"/>
                </a:solidFill>
              </a:rPr>
              <a:t>Základní pojmy a teoretické přístupy </a:t>
            </a:r>
            <a:endParaRPr lang="cs-CZ" sz="32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1520" y="1907968"/>
            <a:ext cx="3791942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>
                <a:solidFill>
                  <a:srgbClr val="002060"/>
                </a:solidFill>
              </a:rPr>
              <a:t>Maloobchod </a:t>
            </a:r>
            <a:r>
              <a:rPr lang="cs-CZ" sz="2400" b="1" dirty="0">
                <a:solidFill>
                  <a:srgbClr val="002060"/>
                </a:solidFill>
              </a:rPr>
              <a:t>a hlavní vlivy na něho působící: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21508" y="940216"/>
            <a:ext cx="5295541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400" b="1" dirty="0" smtClean="0">
                <a:solidFill>
                  <a:srgbClr val="002060"/>
                </a:solidFill>
              </a:rPr>
              <a:t>maloobchod, </a:t>
            </a:r>
            <a:r>
              <a:rPr lang="cs-CZ" sz="2400" b="1" dirty="0" err="1" smtClean="0">
                <a:solidFill>
                  <a:srgbClr val="002060"/>
                </a:solidFill>
              </a:rPr>
              <a:t>velkoobchod,retailing</a:t>
            </a:r>
            <a:r>
              <a:rPr lang="cs-CZ" sz="2400" b="1" dirty="0" smtClean="0">
                <a:solidFill>
                  <a:srgbClr val="002060"/>
                </a:solidFill>
              </a:rPr>
              <a:t>, </a:t>
            </a:r>
            <a:endParaRPr lang="cs-CZ" sz="2400" b="1" dirty="0">
              <a:solidFill>
                <a:srgbClr val="00206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422099" y="1759543"/>
            <a:ext cx="7602074" cy="19389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>
              <a:buClr>
                <a:schemeClr val="accent3"/>
              </a:buClr>
              <a:defRPr/>
            </a:pPr>
            <a:r>
              <a:rPr lang="cs-CZ" sz="2400" b="1" dirty="0" smtClean="0">
                <a:solidFill>
                  <a:srgbClr val="002060"/>
                </a:solidFill>
              </a:rPr>
              <a:t>- marketingové </a:t>
            </a:r>
            <a:r>
              <a:rPr lang="cs-CZ" sz="2400" b="1" dirty="0">
                <a:solidFill>
                  <a:srgbClr val="002060"/>
                </a:solidFill>
              </a:rPr>
              <a:t>prostředí a </a:t>
            </a:r>
            <a:r>
              <a:rPr lang="cs-CZ" sz="2400" b="1" dirty="0" smtClean="0">
                <a:solidFill>
                  <a:srgbClr val="002060"/>
                </a:solidFill>
              </a:rPr>
              <a:t>indikátory budoucího  </a:t>
            </a:r>
            <a:r>
              <a:rPr lang="cs-CZ" sz="2400" b="1" dirty="0">
                <a:solidFill>
                  <a:srgbClr val="002060"/>
                </a:solidFill>
              </a:rPr>
              <a:t>vývoje,</a:t>
            </a:r>
          </a:p>
          <a:p>
            <a:pPr>
              <a:buClr>
                <a:schemeClr val="accent3"/>
              </a:buClr>
              <a:defRPr/>
            </a:pPr>
            <a:r>
              <a:rPr lang="cs-CZ" sz="2400" b="1" dirty="0" smtClean="0">
                <a:solidFill>
                  <a:srgbClr val="002060"/>
                </a:solidFill>
              </a:rPr>
              <a:t>- vývojové </a:t>
            </a:r>
            <a:r>
              <a:rPr lang="cs-CZ" sz="2400" b="1" dirty="0">
                <a:solidFill>
                  <a:srgbClr val="002060"/>
                </a:solidFill>
              </a:rPr>
              <a:t>trendy obchodu a životní cyklus a  </a:t>
            </a:r>
            <a:r>
              <a:rPr lang="cs-CZ" sz="2400" b="1" dirty="0" smtClean="0">
                <a:solidFill>
                  <a:srgbClr val="002060"/>
                </a:solidFill>
              </a:rPr>
              <a:t>druh </a:t>
            </a:r>
          </a:p>
          <a:p>
            <a:pPr>
              <a:buClr>
                <a:schemeClr val="accent3"/>
              </a:buClr>
              <a:defRPr/>
            </a:pPr>
            <a:r>
              <a:rPr lang="cs-CZ" sz="2400" b="1" dirty="0" smtClean="0">
                <a:solidFill>
                  <a:srgbClr val="002060"/>
                </a:solidFill>
              </a:rPr>
              <a:t>  maloobchodu,</a:t>
            </a:r>
          </a:p>
          <a:p>
            <a:pPr>
              <a:buClr>
                <a:schemeClr val="accent3"/>
              </a:buClr>
              <a:defRPr/>
            </a:pPr>
            <a:r>
              <a:rPr lang="cs-CZ" sz="2400" b="1" dirty="0" smtClean="0">
                <a:solidFill>
                  <a:srgbClr val="002060"/>
                </a:solidFill>
              </a:rPr>
              <a:t>- maloobchodní a velkoobchodní vývojové trendy</a:t>
            </a:r>
          </a:p>
          <a:p>
            <a:pPr>
              <a:buClr>
                <a:schemeClr val="accent3"/>
              </a:buClr>
              <a:defRPr/>
            </a:pPr>
            <a:r>
              <a:rPr lang="cs-CZ" sz="2400" b="1" dirty="0" smtClean="0">
                <a:solidFill>
                  <a:srgbClr val="002060"/>
                </a:solidFill>
              </a:rPr>
              <a:t>- životní cyklus maloobchodu, Engelův zákon </a:t>
            </a:r>
          </a:p>
        </p:txBody>
      </p:sp>
      <p:pic>
        <p:nvPicPr>
          <p:cNvPr id="9" name="Obrázek 8" descr="Ilustrace zdarma: Rodina, Otec, Matka, &lt;strong&gt;Dítě&lt;/strong&gt;, Holka - Obraz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692" y="4680275"/>
            <a:ext cx="4051357" cy="2023869"/>
          </a:xfrm>
          <a:prstGeom prst="rect">
            <a:avLst/>
          </a:prstGeom>
          <a:solidFill>
            <a:schemeClr val="accent6">
              <a:lumMod val="60000"/>
              <a:lumOff val="40000"/>
              <a:alpha val="37000"/>
            </a:schemeClr>
          </a:solidFill>
        </p:spPr>
      </p:pic>
      <p:cxnSp>
        <p:nvCxnSpPr>
          <p:cNvPr id="12" name="Přímá spojnice se šipkou 11"/>
          <p:cNvCxnSpPr/>
          <p:nvPr/>
        </p:nvCxnSpPr>
        <p:spPr>
          <a:xfrm>
            <a:off x="3189635" y="4169615"/>
            <a:ext cx="853827" cy="738663"/>
          </a:xfrm>
          <a:prstGeom prst="straightConnector1">
            <a:avLst/>
          </a:prstGeom>
          <a:ln w="7620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>
            <a:off x="1428983" y="3060854"/>
            <a:ext cx="1044620" cy="1570895"/>
          </a:xfrm>
          <a:prstGeom prst="straightConnector1">
            <a:avLst/>
          </a:prstGeom>
          <a:ln w="7620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793763" y="5544536"/>
            <a:ext cx="493141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>
                <a:solidFill>
                  <a:srgbClr val="002060"/>
                </a:solidFill>
              </a:rPr>
              <a:t>Spotřební, spotřebitelský trh</a:t>
            </a:r>
            <a:endParaRPr lang="cs-CZ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375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395784" y="491319"/>
            <a:ext cx="8943087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Vývojové trendy obchodu</a:t>
            </a:r>
            <a:endParaRPr lang="cs-CZ" sz="32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101"/>
          <p:cNvGrpSpPr>
            <a:grpSpLocks noChangeAspect="1"/>
          </p:cNvGrpSpPr>
          <p:nvPr/>
        </p:nvGrpSpPr>
        <p:grpSpPr bwMode="auto">
          <a:xfrm>
            <a:off x="2130358" y="1891806"/>
            <a:ext cx="5859400" cy="3939368"/>
            <a:chOff x="0" y="0"/>
            <a:chExt cx="8190" cy="5610"/>
          </a:xfrm>
        </p:grpSpPr>
        <p:sp>
          <p:nvSpPr>
            <p:cNvPr id="9" name="AutoShape 122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8190" cy="5610"/>
            </a:xfrm>
            <a:prstGeom prst="rect">
              <a:avLst/>
            </a:prstGeom>
            <a:solidFill>
              <a:srgbClr val="FFDE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" name="Group 118"/>
            <p:cNvGrpSpPr>
              <a:grpSpLocks/>
            </p:cNvGrpSpPr>
            <p:nvPr/>
          </p:nvGrpSpPr>
          <p:grpSpPr bwMode="auto">
            <a:xfrm>
              <a:off x="737" y="20"/>
              <a:ext cx="3134" cy="2181"/>
              <a:chOff x="737" y="20"/>
              <a:chExt cx="3134" cy="2181"/>
            </a:xfrm>
          </p:grpSpPr>
          <p:sp>
            <p:nvSpPr>
              <p:cNvPr id="27" name="Freeform 121"/>
              <p:cNvSpPr>
                <a:spLocks/>
              </p:cNvSpPr>
              <p:nvPr/>
            </p:nvSpPr>
            <p:spPr bwMode="auto">
              <a:xfrm>
                <a:off x="737" y="332"/>
                <a:ext cx="1946" cy="1453"/>
              </a:xfrm>
              <a:custGeom>
                <a:avLst/>
                <a:gdLst>
                  <a:gd name="T0" fmla="*/ 0 w 1946"/>
                  <a:gd name="T1" fmla="*/ 0 h 1453"/>
                  <a:gd name="T2" fmla="*/ 1946 w 1946"/>
                  <a:gd name="T3" fmla="*/ 1140 h 1453"/>
                  <a:gd name="T4" fmla="*/ 1946 w 1946"/>
                  <a:gd name="T5" fmla="*/ 1453 h 1453"/>
                  <a:gd name="T6" fmla="*/ 0 w 1946"/>
                  <a:gd name="T7" fmla="*/ 310 h 1453"/>
                  <a:gd name="T8" fmla="*/ 0 w 1946"/>
                  <a:gd name="T9" fmla="*/ 0 h 14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6"/>
                  <a:gd name="T16" fmla="*/ 0 h 1453"/>
                  <a:gd name="T17" fmla="*/ 1946 w 1946"/>
                  <a:gd name="T18" fmla="*/ 1453 h 14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6" h="1453">
                    <a:moveTo>
                      <a:pt x="0" y="0"/>
                    </a:moveTo>
                    <a:lnTo>
                      <a:pt x="1946" y="1140"/>
                    </a:lnTo>
                    <a:lnTo>
                      <a:pt x="1946" y="1453"/>
                    </a:lnTo>
                    <a:lnTo>
                      <a:pt x="0" y="31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" name="Freeform 120"/>
              <p:cNvSpPr>
                <a:spLocks/>
              </p:cNvSpPr>
              <p:nvPr/>
            </p:nvSpPr>
            <p:spPr bwMode="auto">
              <a:xfrm>
                <a:off x="738" y="20"/>
                <a:ext cx="3132" cy="1865"/>
              </a:xfrm>
              <a:custGeom>
                <a:avLst/>
                <a:gdLst>
                  <a:gd name="T0" fmla="*/ 0 w 3134"/>
                  <a:gd name="T1" fmla="*/ 312 h 1869"/>
                  <a:gd name="T2" fmla="*/ 758 w 3134"/>
                  <a:gd name="T3" fmla="*/ 0 h 1869"/>
                  <a:gd name="T4" fmla="*/ 2595 w 3134"/>
                  <a:gd name="T5" fmla="*/ 1038 h 1869"/>
                  <a:gd name="T6" fmla="*/ 3134 w 3134"/>
                  <a:gd name="T7" fmla="*/ 726 h 1869"/>
                  <a:gd name="T8" fmla="*/ 3134 w 3134"/>
                  <a:gd name="T9" fmla="*/ 1661 h 1869"/>
                  <a:gd name="T10" fmla="*/ 1299 w 3134"/>
                  <a:gd name="T11" fmla="*/ 1869 h 1869"/>
                  <a:gd name="T12" fmla="*/ 1946 w 3134"/>
                  <a:gd name="T13" fmla="*/ 1452 h 1869"/>
                  <a:gd name="T14" fmla="*/ 0 w 3134"/>
                  <a:gd name="T15" fmla="*/ 312 h 186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134"/>
                  <a:gd name="T25" fmla="*/ 0 h 1869"/>
                  <a:gd name="T26" fmla="*/ 3134 w 3134"/>
                  <a:gd name="T27" fmla="*/ 1869 h 186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134" h="1869">
                    <a:moveTo>
                      <a:pt x="0" y="312"/>
                    </a:moveTo>
                    <a:lnTo>
                      <a:pt x="758" y="0"/>
                    </a:lnTo>
                    <a:lnTo>
                      <a:pt x="2595" y="1038"/>
                    </a:lnTo>
                    <a:lnTo>
                      <a:pt x="3134" y="726"/>
                    </a:lnTo>
                    <a:lnTo>
                      <a:pt x="3134" y="1661"/>
                    </a:lnTo>
                    <a:lnTo>
                      <a:pt x="1299" y="1869"/>
                    </a:lnTo>
                    <a:lnTo>
                      <a:pt x="1946" y="1452"/>
                    </a:lnTo>
                    <a:lnTo>
                      <a:pt x="0" y="312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Arial" charset="0"/>
                </a:endParaRPr>
              </a:p>
            </p:txBody>
          </p:sp>
          <p:sp>
            <p:nvSpPr>
              <p:cNvPr id="29" name="Freeform 119"/>
              <p:cNvSpPr>
                <a:spLocks/>
              </p:cNvSpPr>
              <p:nvPr/>
            </p:nvSpPr>
            <p:spPr bwMode="auto">
              <a:xfrm>
                <a:off x="2036" y="1681"/>
                <a:ext cx="1835" cy="520"/>
              </a:xfrm>
              <a:custGeom>
                <a:avLst/>
                <a:gdLst>
                  <a:gd name="T0" fmla="*/ 0 w 1835"/>
                  <a:gd name="T1" fmla="*/ 208 h 520"/>
                  <a:gd name="T2" fmla="*/ 1835 w 1835"/>
                  <a:gd name="T3" fmla="*/ 0 h 520"/>
                  <a:gd name="T4" fmla="*/ 1835 w 1835"/>
                  <a:gd name="T5" fmla="*/ 312 h 520"/>
                  <a:gd name="T6" fmla="*/ 0 w 1835"/>
                  <a:gd name="T7" fmla="*/ 520 h 520"/>
                  <a:gd name="T8" fmla="*/ 0 w 1835"/>
                  <a:gd name="T9" fmla="*/ 208 h 5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35"/>
                  <a:gd name="T16" fmla="*/ 0 h 520"/>
                  <a:gd name="T17" fmla="*/ 1835 w 1835"/>
                  <a:gd name="T18" fmla="*/ 520 h 5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35" h="520">
                    <a:moveTo>
                      <a:pt x="0" y="208"/>
                    </a:moveTo>
                    <a:lnTo>
                      <a:pt x="1835" y="0"/>
                    </a:lnTo>
                    <a:lnTo>
                      <a:pt x="1835" y="312"/>
                    </a:lnTo>
                    <a:lnTo>
                      <a:pt x="0" y="520"/>
                    </a:lnTo>
                    <a:lnTo>
                      <a:pt x="0" y="20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1" name="Group 114"/>
            <p:cNvGrpSpPr>
              <a:grpSpLocks/>
            </p:cNvGrpSpPr>
            <p:nvPr/>
          </p:nvGrpSpPr>
          <p:grpSpPr bwMode="auto">
            <a:xfrm>
              <a:off x="4322" y="20"/>
              <a:ext cx="3133" cy="2181"/>
              <a:chOff x="4322" y="20"/>
              <a:chExt cx="3133" cy="2181"/>
            </a:xfrm>
          </p:grpSpPr>
          <p:sp>
            <p:nvSpPr>
              <p:cNvPr id="24" name="Freeform 117"/>
              <p:cNvSpPr>
                <a:spLocks/>
              </p:cNvSpPr>
              <p:nvPr/>
            </p:nvSpPr>
            <p:spPr bwMode="auto">
              <a:xfrm>
                <a:off x="5510" y="332"/>
                <a:ext cx="1945" cy="1453"/>
              </a:xfrm>
              <a:custGeom>
                <a:avLst/>
                <a:gdLst>
                  <a:gd name="T0" fmla="*/ 1945 w 1945"/>
                  <a:gd name="T1" fmla="*/ 0 h 1453"/>
                  <a:gd name="T2" fmla="*/ 0 w 1945"/>
                  <a:gd name="T3" fmla="*/ 1140 h 1453"/>
                  <a:gd name="T4" fmla="*/ 0 w 1945"/>
                  <a:gd name="T5" fmla="*/ 1453 h 1453"/>
                  <a:gd name="T6" fmla="*/ 1945 w 1945"/>
                  <a:gd name="T7" fmla="*/ 310 h 1453"/>
                  <a:gd name="T8" fmla="*/ 1945 w 1945"/>
                  <a:gd name="T9" fmla="*/ 0 h 14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5"/>
                  <a:gd name="T16" fmla="*/ 0 h 1453"/>
                  <a:gd name="T17" fmla="*/ 1945 w 1945"/>
                  <a:gd name="T18" fmla="*/ 1453 h 14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5" h="1453">
                    <a:moveTo>
                      <a:pt x="1945" y="0"/>
                    </a:moveTo>
                    <a:lnTo>
                      <a:pt x="0" y="1140"/>
                    </a:lnTo>
                    <a:lnTo>
                      <a:pt x="0" y="1453"/>
                    </a:lnTo>
                    <a:lnTo>
                      <a:pt x="1945" y="310"/>
                    </a:lnTo>
                    <a:lnTo>
                      <a:pt x="1945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" name="Freeform 116"/>
              <p:cNvSpPr>
                <a:spLocks/>
              </p:cNvSpPr>
              <p:nvPr/>
            </p:nvSpPr>
            <p:spPr bwMode="auto">
              <a:xfrm>
                <a:off x="4322" y="20"/>
                <a:ext cx="3133" cy="1869"/>
              </a:xfrm>
              <a:custGeom>
                <a:avLst/>
                <a:gdLst>
                  <a:gd name="T0" fmla="*/ 3133 w 3133"/>
                  <a:gd name="T1" fmla="*/ 312 h 1869"/>
                  <a:gd name="T2" fmla="*/ 2376 w 3133"/>
                  <a:gd name="T3" fmla="*/ 0 h 1869"/>
                  <a:gd name="T4" fmla="*/ 538 w 3133"/>
                  <a:gd name="T5" fmla="*/ 1038 h 1869"/>
                  <a:gd name="T6" fmla="*/ 0 w 3133"/>
                  <a:gd name="T7" fmla="*/ 726 h 1869"/>
                  <a:gd name="T8" fmla="*/ 0 w 3133"/>
                  <a:gd name="T9" fmla="*/ 1661 h 1869"/>
                  <a:gd name="T10" fmla="*/ 1835 w 3133"/>
                  <a:gd name="T11" fmla="*/ 1869 h 1869"/>
                  <a:gd name="T12" fmla="*/ 1188 w 3133"/>
                  <a:gd name="T13" fmla="*/ 1452 h 1869"/>
                  <a:gd name="T14" fmla="*/ 3133 w 3133"/>
                  <a:gd name="T15" fmla="*/ 312 h 186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133"/>
                  <a:gd name="T25" fmla="*/ 0 h 1869"/>
                  <a:gd name="T26" fmla="*/ 3133 w 3133"/>
                  <a:gd name="T27" fmla="*/ 1869 h 186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133" h="1869">
                    <a:moveTo>
                      <a:pt x="3133" y="312"/>
                    </a:moveTo>
                    <a:lnTo>
                      <a:pt x="2376" y="0"/>
                    </a:lnTo>
                    <a:lnTo>
                      <a:pt x="538" y="1038"/>
                    </a:lnTo>
                    <a:lnTo>
                      <a:pt x="0" y="726"/>
                    </a:lnTo>
                    <a:lnTo>
                      <a:pt x="0" y="1661"/>
                    </a:lnTo>
                    <a:lnTo>
                      <a:pt x="1835" y="1869"/>
                    </a:lnTo>
                    <a:lnTo>
                      <a:pt x="1188" y="1452"/>
                    </a:lnTo>
                    <a:lnTo>
                      <a:pt x="3133" y="312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" name="Freeform 115"/>
              <p:cNvSpPr>
                <a:spLocks/>
              </p:cNvSpPr>
              <p:nvPr/>
            </p:nvSpPr>
            <p:spPr bwMode="auto">
              <a:xfrm>
                <a:off x="4322" y="1681"/>
                <a:ext cx="1835" cy="520"/>
              </a:xfrm>
              <a:custGeom>
                <a:avLst/>
                <a:gdLst>
                  <a:gd name="T0" fmla="*/ 1835 w 1835"/>
                  <a:gd name="T1" fmla="*/ 208 h 520"/>
                  <a:gd name="T2" fmla="*/ 0 w 1835"/>
                  <a:gd name="T3" fmla="*/ 0 h 520"/>
                  <a:gd name="T4" fmla="*/ 0 w 1835"/>
                  <a:gd name="T5" fmla="*/ 312 h 520"/>
                  <a:gd name="T6" fmla="*/ 1835 w 1835"/>
                  <a:gd name="T7" fmla="*/ 520 h 520"/>
                  <a:gd name="T8" fmla="*/ 1835 w 1835"/>
                  <a:gd name="T9" fmla="*/ 208 h 5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35"/>
                  <a:gd name="T16" fmla="*/ 0 h 520"/>
                  <a:gd name="T17" fmla="*/ 1835 w 1835"/>
                  <a:gd name="T18" fmla="*/ 520 h 5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35" h="520">
                    <a:moveTo>
                      <a:pt x="1835" y="208"/>
                    </a:moveTo>
                    <a:lnTo>
                      <a:pt x="0" y="0"/>
                    </a:lnTo>
                    <a:lnTo>
                      <a:pt x="0" y="312"/>
                    </a:lnTo>
                    <a:lnTo>
                      <a:pt x="1835" y="520"/>
                    </a:lnTo>
                    <a:lnTo>
                      <a:pt x="1835" y="20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2" name="Group 108"/>
            <p:cNvGrpSpPr>
              <a:grpSpLocks/>
            </p:cNvGrpSpPr>
            <p:nvPr/>
          </p:nvGrpSpPr>
          <p:grpSpPr bwMode="auto">
            <a:xfrm>
              <a:off x="18" y="2555"/>
              <a:ext cx="3573" cy="3018"/>
              <a:chOff x="18" y="2253"/>
              <a:chExt cx="3887" cy="3320"/>
            </a:xfrm>
          </p:grpSpPr>
          <p:sp>
            <p:nvSpPr>
              <p:cNvPr id="19" name="Freeform 113"/>
              <p:cNvSpPr>
                <a:spLocks/>
              </p:cNvSpPr>
              <p:nvPr/>
            </p:nvSpPr>
            <p:spPr bwMode="auto">
              <a:xfrm>
                <a:off x="879" y="3281"/>
                <a:ext cx="2487" cy="2292"/>
              </a:xfrm>
              <a:custGeom>
                <a:avLst/>
                <a:gdLst>
                  <a:gd name="T0" fmla="*/ 0 w 2487"/>
                  <a:gd name="T1" fmla="*/ 1722 h 2292"/>
                  <a:gd name="T2" fmla="*/ 0 w 2487"/>
                  <a:gd name="T3" fmla="*/ 2292 h 2292"/>
                  <a:gd name="T4" fmla="*/ 2487 w 2487"/>
                  <a:gd name="T5" fmla="*/ 345 h 2292"/>
                  <a:gd name="T6" fmla="*/ 2487 w 2487"/>
                  <a:gd name="T7" fmla="*/ 0 h 2292"/>
                  <a:gd name="T8" fmla="*/ 0 w 2487"/>
                  <a:gd name="T9" fmla="*/ 1722 h 22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87"/>
                  <a:gd name="T16" fmla="*/ 0 h 2292"/>
                  <a:gd name="T17" fmla="*/ 2487 w 2487"/>
                  <a:gd name="T18" fmla="*/ 2292 h 22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87" h="2292">
                    <a:moveTo>
                      <a:pt x="0" y="1722"/>
                    </a:moveTo>
                    <a:lnTo>
                      <a:pt x="0" y="2292"/>
                    </a:lnTo>
                    <a:lnTo>
                      <a:pt x="2487" y="345"/>
                    </a:lnTo>
                    <a:lnTo>
                      <a:pt x="2487" y="0"/>
                    </a:lnTo>
                    <a:lnTo>
                      <a:pt x="0" y="172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" name="Freeform 112"/>
              <p:cNvSpPr>
                <a:spLocks/>
              </p:cNvSpPr>
              <p:nvPr/>
            </p:nvSpPr>
            <p:spPr bwMode="auto">
              <a:xfrm>
                <a:off x="2067" y="2253"/>
                <a:ext cx="541" cy="685"/>
              </a:xfrm>
              <a:custGeom>
                <a:avLst/>
                <a:gdLst>
                  <a:gd name="T0" fmla="*/ 541 w 541"/>
                  <a:gd name="T1" fmla="*/ 341 h 685"/>
                  <a:gd name="T2" fmla="*/ 541 w 541"/>
                  <a:gd name="T3" fmla="*/ 685 h 685"/>
                  <a:gd name="T4" fmla="*/ 0 w 541"/>
                  <a:gd name="T5" fmla="*/ 265 h 685"/>
                  <a:gd name="T6" fmla="*/ 0 w 541"/>
                  <a:gd name="T7" fmla="*/ 0 h 685"/>
                  <a:gd name="T8" fmla="*/ 541 w 541"/>
                  <a:gd name="T9" fmla="*/ 341 h 6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41"/>
                  <a:gd name="T16" fmla="*/ 0 h 685"/>
                  <a:gd name="T17" fmla="*/ 541 w 541"/>
                  <a:gd name="T18" fmla="*/ 685 h 6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41" h="685">
                    <a:moveTo>
                      <a:pt x="541" y="341"/>
                    </a:moveTo>
                    <a:lnTo>
                      <a:pt x="541" y="685"/>
                    </a:lnTo>
                    <a:lnTo>
                      <a:pt x="0" y="265"/>
                    </a:lnTo>
                    <a:lnTo>
                      <a:pt x="0" y="0"/>
                    </a:lnTo>
                    <a:lnTo>
                      <a:pt x="541" y="341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" name="Freeform 111"/>
              <p:cNvSpPr>
                <a:spLocks/>
              </p:cNvSpPr>
              <p:nvPr/>
            </p:nvSpPr>
            <p:spPr bwMode="auto">
              <a:xfrm>
                <a:off x="18" y="2253"/>
                <a:ext cx="3887" cy="2750"/>
              </a:xfrm>
              <a:custGeom>
                <a:avLst/>
                <a:gdLst>
                  <a:gd name="T0" fmla="*/ 0 w 3887"/>
                  <a:gd name="T1" fmla="*/ 1718 h 2750"/>
                  <a:gd name="T2" fmla="*/ 2590 w 3887"/>
                  <a:gd name="T3" fmla="*/ 341 h 2750"/>
                  <a:gd name="T4" fmla="*/ 2049 w 3887"/>
                  <a:gd name="T5" fmla="*/ 0 h 2750"/>
                  <a:gd name="T6" fmla="*/ 3778 w 3887"/>
                  <a:gd name="T7" fmla="*/ 111 h 2750"/>
                  <a:gd name="T8" fmla="*/ 3887 w 3887"/>
                  <a:gd name="T9" fmla="*/ 1488 h 2750"/>
                  <a:gd name="T10" fmla="*/ 3348 w 3887"/>
                  <a:gd name="T11" fmla="*/ 1028 h 2750"/>
                  <a:gd name="T12" fmla="*/ 861 w 3887"/>
                  <a:gd name="T13" fmla="*/ 2750 h 2750"/>
                  <a:gd name="T14" fmla="*/ 0 w 3887"/>
                  <a:gd name="T15" fmla="*/ 1718 h 27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887"/>
                  <a:gd name="T25" fmla="*/ 0 h 2750"/>
                  <a:gd name="T26" fmla="*/ 3887 w 3887"/>
                  <a:gd name="T27" fmla="*/ 2750 h 27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887" h="2750">
                    <a:moveTo>
                      <a:pt x="0" y="1718"/>
                    </a:moveTo>
                    <a:lnTo>
                      <a:pt x="2590" y="341"/>
                    </a:lnTo>
                    <a:lnTo>
                      <a:pt x="2049" y="0"/>
                    </a:lnTo>
                    <a:lnTo>
                      <a:pt x="3778" y="111"/>
                    </a:lnTo>
                    <a:lnTo>
                      <a:pt x="3887" y="1488"/>
                    </a:lnTo>
                    <a:lnTo>
                      <a:pt x="3348" y="1028"/>
                    </a:lnTo>
                    <a:lnTo>
                      <a:pt x="861" y="2750"/>
                    </a:lnTo>
                    <a:lnTo>
                      <a:pt x="0" y="1718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" name="Freeform 110"/>
              <p:cNvSpPr>
                <a:spLocks/>
              </p:cNvSpPr>
              <p:nvPr/>
            </p:nvSpPr>
            <p:spPr bwMode="auto">
              <a:xfrm>
                <a:off x="18" y="3971"/>
                <a:ext cx="861" cy="1602"/>
              </a:xfrm>
              <a:custGeom>
                <a:avLst/>
                <a:gdLst>
                  <a:gd name="T0" fmla="*/ 0 w 861"/>
                  <a:gd name="T1" fmla="*/ 0 h 1602"/>
                  <a:gd name="T2" fmla="*/ 861 w 861"/>
                  <a:gd name="T3" fmla="*/ 1032 h 1602"/>
                  <a:gd name="T4" fmla="*/ 861 w 861"/>
                  <a:gd name="T5" fmla="*/ 1602 h 1602"/>
                  <a:gd name="T6" fmla="*/ 0 w 861"/>
                  <a:gd name="T7" fmla="*/ 514 h 1602"/>
                  <a:gd name="T8" fmla="*/ 0 w 861"/>
                  <a:gd name="T9" fmla="*/ 0 h 16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1"/>
                  <a:gd name="T16" fmla="*/ 0 h 1602"/>
                  <a:gd name="T17" fmla="*/ 861 w 861"/>
                  <a:gd name="T18" fmla="*/ 1602 h 16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1" h="1602">
                    <a:moveTo>
                      <a:pt x="0" y="0"/>
                    </a:moveTo>
                    <a:lnTo>
                      <a:pt x="861" y="1032"/>
                    </a:lnTo>
                    <a:lnTo>
                      <a:pt x="861" y="1602"/>
                    </a:lnTo>
                    <a:lnTo>
                      <a:pt x="0" y="514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" name="Freeform 109"/>
              <p:cNvSpPr>
                <a:spLocks/>
              </p:cNvSpPr>
              <p:nvPr/>
            </p:nvSpPr>
            <p:spPr bwMode="auto">
              <a:xfrm>
                <a:off x="3366" y="3281"/>
                <a:ext cx="539" cy="848"/>
              </a:xfrm>
              <a:custGeom>
                <a:avLst/>
                <a:gdLst>
                  <a:gd name="T0" fmla="*/ 0 w 539"/>
                  <a:gd name="T1" fmla="*/ 0 h 848"/>
                  <a:gd name="T2" fmla="*/ 0 w 539"/>
                  <a:gd name="T3" fmla="*/ 345 h 848"/>
                  <a:gd name="T4" fmla="*/ 539 w 539"/>
                  <a:gd name="T5" fmla="*/ 848 h 848"/>
                  <a:gd name="T6" fmla="*/ 539 w 539"/>
                  <a:gd name="T7" fmla="*/ 460 h 848"/>
                  <a:gd name="T8" fmla="*/ 0 w 539"/>
                  <a:gd name="T9" fmla="*/ 0 h 8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39"/>
                  <a:gd name="T16" fmla="*/ 0 h 848"/>
                  <a:gd name="T17" fmla="*/ 539 w 539"/>
                  <a:gd name="T18" fmla="*/ 848 h 8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39" h="848">
                    <a:moveTo>
                      <a:pt x="0" y="0"/>
                    </a:moveTo>
                    <a:lnTo>
                      <a:pt x="0" y="345"/>
                    </a:lnTo>
                    <a:lnTo>
                      <a:pt x="539" y="848"/>
                    </a:lnTo>
                    <a:lnTo>
                      <a:pt x="539" y="46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3" name="Group 102"/>
            <p:cNvGrpSpPr>
              <a:grpSpLocks/>
            </p:cNvGrpSpPr>
            <p:nvPr/>
          </p:nvGrpSpPr>
          <p:grpSpPr bwMode="auto">
            <a:xfrm>
              <a:off x="4596" y="2436"/>
              <a:ext cx="3556" cy="3137"/>
              <a:chOff x="4265" y="2122"/>
              <a:chExt cx="3887" cy="3451"/>
            </a:xfrm>
          </p:grpSpPr>
          <p:sp>
            <p:nvSpPr>
              <p:cNvPr id="14" name="Freeform 107"/>
              <p:cNvSpPr>
                <a:spLocks/>
              </p:cNvSpPr>
              <p:nvPr/>
            </p:nvSpPr>
            <p:spPr bwMode="auto">
              <a:xfrm>
                <a:off x="4804" y="3281"/>
                <a:ext cx="2487" cy="2292"/>
              </a:xfrm>
              <a:custGeom>
                <a:avLst/>
                <a:gdLst>
                  <a:gd name="T0" fmla="*/ 2487 w 2487"/>
                  <a:gd name="T1" fmla="*/ 1722 h 2292"/>
                  <a:gd name="T2" fmla="*/ 2487 w 2487"/>
                  <a:gd name="T3" fmla="*/ 2292 h 2292"/>
                  <a:gd name="T4" fmla="*/ 0 w 2487"/>
                  <a:gd name="T5" fmla="*/ 345 h 2292"/>
                  <a:gd name="T6" fmla="*/ 0 w 2487"/>
                  <a:gd name="T7" fmla="*/ 0 h 2292"/>
                  <a:gd name="T8" fmla="*/ 2487 w 2487"/>
                  <a:gd name="T9" fmla="*/ 1722 h 22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87"/>
                  <a:gd name="T16" fmla="*/ 0 h 2292"/>
                  <a:gd name="T17" fmla="*/ 2487 w 2487"/>
                  <a:gd name="T18" fmla="*/ 2292 h 22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87" h="2292">
                    <a:moveTo>
                      <a:pt x="2487" y="1722"/>
                    </a:moveTo>
                    <a:lnTo>
                      <a:pt x="2487" y="2292"/>
                    </a:lnTo>
                    <a:lnTo>
                      <a:pt x="0" y="345"/>
                    </a:lnTo>
                    <a:lnTo>
                      <a:pt x="0" y="0"/>
                    </a:lnTo>
                    <a:lnTo>
                      <a:pt x="2487" y="172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Freeform 106"/>
              <p:cNvSpPr>
                <a:spLocks/>
              </p:cNvSpPr>
              <p:nvPr/>
            </p:nvSpPr>
            <p:spPr bwMode="auto">
              <a:xfrm>
                <a:off x="5561" y="2253"/>
                <a:ext cx="541" cy="685"/>
              </a:xfrm>
              <a:custGeom>
                <a:avLst/>
                <a:gdLst>
                  <a:gd name="T0" fmla="*/ 0 w 541"/>
                  <a:gd name="T1" fmla="*/ 341 h 685"/>
                  <a:gd name="T2" fmla="*/ 0 w 541"/>
                  <a:gd name="T3" fmla="*/ 685 h 685"/>
                  <a:gd name="T4" fmla="*/ 541 w 541"/>
                  <a:gd name="T5" fmla="*/ 265 h 685"/>
                  <a:gd name="T6" fmla="*/ 541 w 541"/>
                  <a:gd name="T7" fmla="*/ 0 h 685"/>
                  <a:gd name="T8" fmla="*/ 0 w 541"/>
                  <a:gd name="T9" fmla="*/ 341 h 6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41"/>
                  <a:gd name="T16" fmla="*/ 0 h 685"/>
                  <a:gd name="T17" fmla="*/ 541 w 541"/>
                  <a:gd name="T18" fmla="*/ 685 h 6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41" h="685">
                    <a:moveTo>
                      <a:pt x="0" y="341"/>
                    </a:moveTo>
                    <a:lnTo>
                      <a:pt x="0" y="685"/>
                    </a:lnTo>
                    <a:lnTo>
                      <a:pt x="541" y="265"/>
                    </a:lnTo>
                    <a:lnTo>
                      <a:pt x="541" y="0"/>
                    </a:lnTo>
                    <a:lnTo>
                      <a:pt x="0" y="341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" name="Freeform 105"/>
              <p:cNvSpPr>
                <a:spLocks/>
              </p:cNvSpPr>
              <p:nvPr/>
            </p:nvSpPr>
            <p:spPr bwMode="auto">
              <a:xfrm>
                <a:off x="4265" y="2122"/>
                <a:ext cx="3887" cy="2750"/>
              </a:xfrm>
              <a:custGeom>
                <a:avLst/>
                <a:gdLst>
                  <a:gd name="T0" fmla="*/ 3887 w 3887"/>
                  <a:gd name="T1" fmla="*/ 1718 h 2750"/>
                  <a:gd name="T2" fmla="*/ 1296 w 3887"/>
                  <a:gd name="T3" fmla="*/ 341 h 2750"/>
                  <a:gd name="T4" fmla="*/ 1837 w 3887"/>
                  <a:gd name="T5" fmla="*/ 0 h 2750"/>
                  <a:gd name="T6" fmla="*/ 108 w 3887"/>
                  <a:gd name="T7" fmla="*/ 111 h 2750"/>
                  <a:gd name="T8" fmla="*/ 0 w 3887"/>
                  <a:gd name="T9" fmla="*/ 1488 h 2750"/>
                  <a:gd name="T10" fmla="*/ 539 w 3887"/>
                  <a:gd name="T11" fmla="*/ 1028 h 2750"/>
                  <a:gd name="T12" fmla="*/ 3026 w 3887"/>
                  <a:gd name="T13" fmla="*/ 2750 h 2750"/>
                  <a:gd name="T14" fmla="*/ 3887 w 3887"/>
                  <a:gd name="T15" fmla="*/ 1718 h 27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887"/>
                  <a:gd name="T25" fmla="*/ 0 h 2750"/>
                  <a:gd name="T26" fmla="*/ 3887 w 3887"/>
                  <a:gd name="T27" fmla="*/ 2750 h 27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887" h="2750">
                    <a:moveTo>
                      <a:pt x="3887" y="1718"/>
                    </a:moveTo>
                    <a:lnTo>
                      <a:pt x="1296" y="341"/>
                    </a:lnTo>
                    <a:lnTo>
                      <a:pt x="1837" y="0"/>
                    </a:lnTo>
                    <a:lnTo>
                      <a:pt x="108" y="111"/>
                    </a:lnTo>
                    <a:lnTo>
                      <a:pt x="0" y="1488"/>
                    </a:lnTo>
                    <a:lnTo>
                      <a:pt x="539" y="1028"/>
                    </a:lnTo>
                    <a:lnTo>
                      <a:pt x="3026" y="2750"/>
                    </a:lnTo>
                    <a:lnTo>
                      <a:pt x="3887" y="1718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" name="Freeform 104"/>
              <p:cNvSpPr>
                <a:spLocks/>
              </p:cNvSpPr>
              <p:nvPr/>
            </p:nvSpPr>
            <p:spPr bwMode="auto">
              <a:xfrm>
                <a:off x="7291" y="3971"/>
                <a:ext cx="861" cy="1602"/>
              </a:xfrm>
              <a:custGeom>
                <a:avLst/>
                <a:gdLst>
                  <a:gd name="T0" fmla="*/ 861 w 861"/>
                  <a:gd name="T1" fmla="*/ 0 h 1602"/>
                  <a:gd name="T2" fmla="*/ 0 w 861"/>
                  <a:gd name="T3" fmla="*/ 1032 h 1602"/>
                  <a:gd name="T4" fmla="*/ 0 w 861"/>
                  <a:gd name="T5" fmla="*/ 1602 h 1602"/>
                  <a:gd name="T6" fmla="*/ 861 w 861"/>
                  <a:gd name="T7" fmla="*/ 514 h 1602"/>
                  <a:gd name="T8" fmla="*/ 861 w 861"/>
                  <a:gd name="T9" fmla="*/ 0 h 16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1"/>
                  <a:gd name="T16" fmla="*/ 0 h 1602"/>
                  <a:gd name="T17" fmla="*/ 861 w 861"/>
                  <a:gd name="T18" fmla="*/ 1602 h 16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1" h="1602">
                    <a:moveTo>
                      <a:pt x="861" y="0"/>
                    </a:moveTo>
                    <a:lnTo>
                      <a:pt x="0" y="1032"/>
                    </a:lnTo>
                    <a:lnTo>
                      <a:pt x="0" y="1602"/>
                    </a:lnTo>
                    <a:lnTo>
                      <a:pt x="861" y="514"/>
                    </a:lnTo>
                    <a:lnTo>
                      <a:pt x="86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" name="Freeform 103"/>
              <p:cNvSpPr>
                <a:spLocks/>
              </p:cNvSpPr>
              <p:nvPr/>
            </p:nvSpPr>
            <p:spPr bwMode="auto">
              <a:xfrm>
                <a:off x="4265" y="3281"/>
                <a:ext cx="539" cy="848"/>
              </a:xfrm>
              <a:custGeom>
                <a:avLst/>
                <a:gdLst>
                  <a:gd name="T0" fmla="*/ 539 w 539"/>
                  <a:gd name="T1" fmla="*/ 0 h 848"/>
                  <a:gd name="T2" fmla="*/ 539 w 539"/>
                  <a:gd name="T3" fmla="*/ 345 h 848"/>
                  <a:gd name="T4" fmla="*/ 0 w 539"/>
                  <a:gd name="T5" fmla="*/ 848 h 848"/>
                  <a:gd name="T6" fmla="*/ 0 w 539"/>
                  <a:gd name="T7" fmla="*/ 460 h 848"/>
                  <a:gd name="T8" fmla="*/ 539 w 539"/>
                  <a:gd name="T9" fmla="*/ 0 h 8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39"/>
                  <a:gd name="T16" fmla="*/ 0 h 848"/>
                  <a:gd name="T17" fmla="*/ 539 w 539"/>
                  <a:gd name="T18" fmla="*/ 848 h 8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39" h="848">
                    <a:moveTo>
                      <a:pt x="539" y="0"/>
                    </a:moveTo>
                    <a:lnTo>
                      <a:pt x="539" y="345"/>
                    </a:lnTo>
                    <a:lnTo>
                      <a:pt x="0" y="848"/>
                    </a:lnTo>
                    <a:lnTo>
                      <a:pt x="0" y="460"/>
                    </a:lnTo>
                    <a:lnTo>
                      <a:pt x="539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30" name="Rectangle 6"/>
          <p:cNvSpPr>
            <a:spLocks noChangeArrowheads="1"/>
          </p:cNvSpPr>
          <p:nvPr/>
        </p:nvSpPr>
        <p:spPr bwMode="auto">
          <a:xfrm>
            <a:off x="395784" y="1074237"/>
            <a:ext cx="2406650" cy="7080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 dirty="0">
                <a:solidFill>
                  <a:schemeClr val="tx2"/>
                </a:solidFill>
              </a:rPr>
              <a:t>  </a:t>
            </a:r>
            <a:r>
              <a:rPr lang="cs-CZ" altLang="cs-CZ" sz="2000" b="1" dirty="0">
                <a:solidFill>
                  <a:schemeClr val="tx2"/>
                </a:solidFill>
              </a:rPr>
              <a:t>Tržní dominance</a:t>
            </a:r>
            <a:r>
              <a:rPr lang="cs-CZ" altLang="cs-CZ" sz="2000" dirty="0">
                <a:solidFill>
                  <a:schemeClr val="tx2"/>
                </a:solidFill>
              </a:rPr>
              <a:t> </a:t>
            </a:r>
          </a:p>
          <a:p>
            <a:pPr eaLnBrk="1" hangingPunct="1"/>
            <a:r>
              <a:rPr lang="cs-CZ" altLang="cs-CZ" sz="2000" b="1" dirty="0">
                <a:solidFill>
                  <a:schemeClr val="tx2"/>
                </a:solidFill>
              </a:rPr>
              <a:t>      a koncentrace</a:t>
            </a: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7219359" y="1133179"/>
            <a:ext cx="2605087" cy="4000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chemeClr val="tx2"/>
                </a:solidFill>
              </a:rPr>
              <a:t>Internacionalizace</a:t>
            </a:r>
            <a:r>
              <a:rPr lang="cs-CZ" altLang="cs-CZ" sz="2000" dirty="0">
                <a:solidFill>
                  <a:schemeClr val="tx2"/>
                </a:solidFill>
              </a:rPr>
              <a:t> </a:t>
            </a:r>
            <a:r>
              <a:rPr lang="cs-CZ" altLang="cs-CZ" dirty="0">
                <a:solidFill>
                  <a:schemeClr val="tx2"/>
                </a:solidFill>
              </a:rPr>
              <a:t>  </a:t>
            </a: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150634" y="5581993"/>
            <a:ext cx="2357438" cy="4000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cs-CZ" altLang="cs-CZ" dirty="0">
                <a:solidFill>
                  <a:srgbClr val="993300"/>
                </a:solidFill>
              </a:rPr>
              <a:t> </a:t>
            </a:r>
            <a:r>
              <a:rPr lang="cs-CZ" altLang="cs-CZ" sz="2000" b="1" dirty="0">
                <a:solidFill>
                  <a:schemeClr val="tx2"/>
                </a:solidFill>
              </a:rPr>
              <a:t>Sílící konkurence</a:t>
            </a:r>
          </a:p>
        </p:txBody>
      </p:sp>
      <p:sp>
        <p:nvSpPr>
          <p:cNvPr id="33" name="Rectangle 7"/>
          <p:cNvSpPr>
            <a:spLocks noChangeArrowheads="1"/>
          </p:cNvSpPr>
          <p:nvPr/>
        </p:nvSpPr>
        <p:spPr bwMode="auto">
          <a:xfrm>
            <a:off x="8342539" y="5492743"/>
            <a:ext cx="3424335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cs-CZ" altLang="cs-CZ" dirty="0">
                <a:solidFill>
                  <a:srgbClr val="993300"/>
                </a:solidFill>
              </a:rPr>
              <a:t> </a:t>
            </a:r>
            <a:r>
              <a:rPr lang="cs-CZ" altLang="cs-CZ" sz="2000" b="1" dirty="0" smtClean="0">
                <a:solidFill>
                  <a:schemeClr val="tx2"/>
                </a:solidFill>
              </a:rPr>
              <a:t>Diverzifikovaný marketing</a:t>
            </a:r>
            <a:endParaRPr lang="cs-CZ" altLang="cs-CZ" sz="2000" b="1" dirty="0">
              <a:solidFill>
                <a:schemeClr val="tx2"/>
              </a:solidFill>
            </a:endParaRP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757617" y="6085405"/>
            <a:ext cx="8929687" cy="7080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000" b="1" dirty="0">
                <a:solidFill>
                  <a:srgbClr val="008080"/>
                </a:solidFill>
              </a:rPr>
              <a:t>Vývojový cyklus maloobchodního trhu a životní cyklus druhů maloobchodu (MOJ)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264749" y="3251974"/>
            <a:ext cx="1798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8080"/>
                </a:solidFill>
              </a:rPr>
              <a:t>Globalizace</a:t>
            </a:r>
            <a:endParaRPr lang="cs-CZ" sz="2400" b="1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7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51520" y="529414"/>
            <a:ext cx="972221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008080"/>
                </a:solidFill>
              </a:rPr>
              <a:t>Tržní dominance a koncentrace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1281659" y="1402080"/>
            <a:ext cx="8229600" cy="45180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2800" b="1" dirty="0" smtClean="0">
                <a:solidFill>
                  <a:srgbClr val="008080"/>
                </a:solidFill>
              </a:rPr>
              <a:t>Na trhu dominují obchodní řetězce, vlastní maloobchodní značky </a:t>
            </a:r>
            <a:r>
              <a:rPr lang="cs-CZ" altLang="cs-CZ" sz="2800" b="1" dirty="0" smtClean="0">
                <a:solidFill>
                  <a:srgbClr val="FF0000"/>
                </a:solidFill>
              </a:rPr>
              <a:t>(Kaufland, Tesco </a:t>
            </a:r>
            <a:r>
              <a:rPr lang="cs-CZ" altLang="cs-CZ" sz="2800" b="1" dirty="0" err="1" smtClean="0">
                <a:solidFill>
                  <a:srgbClr val="FF0000"/>
                </a:solidFill>
              </a:rPr>
              <a:t>Stores</a:t>
            </a:r>
            <a:r>
              <a:rPr lang="cs-CZ" altLang="cs-CZ" sz="2800" b="1" dirty="0" smtClean="0">
                <a:solidFill>
                  <a:srgbClr val="FF0000"/>
                </a:solidFill>
              </a:rPr>
              <a:t>, </a:t>
            </a:r>
            <a:r>
              <a:rPr lang="cs-CZ" altLang="cs-CZ" sz="2800" b="1" dirty="0" err="1" smtClean="0">
                <a:solidFill>
                  <a:srgbClr val="FF0000"/>
                </a:solidFill>
              </a:rPr>
              <a:t>Lidl</a:t>
            </a:r>
            <a:r>
              <a:rPr lang="cs-CZ" altLang="cs-CZ" sz="2800" b="1" dirty="0" smtClean="0">
                <a:solidFill>
                  <a:srgbClr val="FF0000"/>
                </a:solidFill>
              </a:rPr>
              <a:t>, Globus)</a:t>
            </a:r>
          </a:p>
          <a:p>
            <a:pPr>
              <a:buFont typeface="Wingdings 2" panose="05020102010507070707" pitchFamily="18" charset="2"/>
              <a:buNone/>
              <a:defRPr/>
            </a:pPr>
            <a:r>
              <a:rPr lang="cs-CZ" altLang="cs-CZ" sz="2800" b="1" u="sng" dirty="0" smtClean="0">
                <a:solidFill>
                  <a:srgbClr val="008080"/>
                </a:solidFill>
              </a:rPr>
              <a:t>Formy koncentrace:</a:t>
            </a:r>
          </a:p>
          <a:p>
            <a:pPr>
              <a:defRPr/>
            </a:pPr>
            <a:r>
              <a:rPr lang="cs-CZ" altLang="cs-CZ" sz="2800" b="1" dirty="0" smtClean="0">
                <a:solidFill>
                  <a:srgbClr val="008080"/>
                </a:solidFill>
              </a:rPr>
              <a:t>Integrace (</a:t>
            </a:r>
            <a:r>
              <a:rPr lang="cs-CZ" altLang="cs-CZ" sz="2800" b="1" dirty="0" smtClean="0">
                <a:solidFill>
                  <a:srgbClr val="FF0000"/>
                </a:solidFill>
              </a:rPr>
              <a:t>VMS</a:t>
            </a:r>
            <a:r>
              <a:rPr lang="cs-CZ" altLang="cs-CZ" sz="2800" b="1" dirty="0" smtClean="0">
                <a:solidFill>
                  <a:srgbClr val="008080"/>
                </a:solidFill>
              </a:rPr>
              <a:t>) - dobrovolné řetězce, </a:t>
            </a:r>
            <a:r>
              <a:rPr lang="cs-CZ" altLang="cs-CZ" sz="2800" b="1" dirty="0" err="1" smtClean="0">
                <a:solidFill>
                  <a:srgbClr val="008080"/>
                </a:solidFill>
              </a:rPr>
              <a:t>franchisingové</a:t>
            </a:r>
            <a:r>
              <a:rPr lang="cs-CZ" altLang="cs-CZ" sz="2800" b="1" dirty="0" smtClean="0">
                <a:solidFill>
                  <a:srgbClr val="008080"/>
                </a:solidFill>
              </a:rPr>
              <a:t> řetězce apod.</a:t>
            </a:r>
          </a:p>
          <a:p>
            <a:pPr>
              <a:defRPr/>
            </a:pPr>
            <a:r>
              <a:rPr lang="cs-CZ" altLang="cs-CZ" sz="2800" b="1" dirty="0" smtClean="0">
                <a:solidFill>
                  <a:srgbClr val="008080"/>
                </a:solidFill>
              </a:rPr>
              <a:t>Provozní koncentrace – růst velikosti prodejních ploch prodejen (</a:t>
            </a:r>
            <a:r>
              <a:rPr lang="cs-CZ" altLang="cs-CZ" sz="2800" b="1" dirty="0" smtClean="0">
                <a:solidFill>
                  <a:srgbClr val="FF0000"/>
                </a:solidFill>
              </a:rPr>
              <a:t>SM, HM,DIS</a:t>
            </a:r>
            <a:r>
              <a:rPr lang="cs-CZ" altLang="cs-CZ" sz="2800" b="1" dirty="0" smtClean="0">
                <a:solidFill>
                  <a:srgbClr val="008080"/>
                </a:solidFill>
              </a:rPr>
              <a:t>)</a:t>
            </a:r>
          </a:p>
          <a:p>
            <a:pPr>
              <a:defRPr/>
            </a:pPr>
            <a:r>
              <a:rPr lang="cs-CZ" altLang="cs-CZ" sz="2800" b="1" dirty="0" smtClean="0">
                <a:solidFill>
                  <a:srgbClr val="008080"/>
                </a:solidFill>
              </a:rPr>
              <a:t>Prostorová koncentrace (</a:t>
            </a:r>
            <a:r>
              <a:rPr lang="cs-CZ" altLang="cs-CZ" sz="2800" b="1" dirty="0" smtClean="0">
                <a:solidFill>
                  <a:srgbClr val="FF0000"/>
                </a:solidFill>
              </a:rPr>
              <a:t>HMS</a:t>
            </a:r>
            <a:r>
              <a:rPr lang="cs-CZ" altLang="cs-CZ" sz="2800" b="1" dirty="0" smtClean="0">
                <a:solidFill>
                  <a:srgbClr val="008080"/>
                </a:solidFill>
              </a:rPr>
              <a:t>) – nákupní centra, shopping parky</a:t>
            </a:r>
          </a:p>
          <a:p>
            <a:pPr>
              <a:defRPr/>
            </a:pPr>
            <a:endParaRPr lang="cs-CZ" altLang="cs-CZ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99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6"/>
          <p:cNvSpPr txBox="1">
            <a:spLocks noChangeArrowheads="1"/>
          </p:cNvSpPr>
          <p:nvPr/>
        </p:nvSpPr>
        <p:spPr bwMode="auto">
          <a:xfrm>
            <a:off x="2351088" y="908050"/>
            <a:ext cx="40322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/>
          </a:p>
        </p:txBody>
      </p:sp>
      <p:sp>
        <p:nvSpPr>
          <p:cNvPr id="13315" name="Oval 7"/>
          <p:cNvSpPr>
            <a:spLocks noChangeArrowheads="1"/>
          </p:cNvSpPr>
          <p:nvPr/>
        </p:nvSpPr>
        <p:spPr bwMode="auto">
          <a:xfrm>
            <a:off x="2063750" y="3357564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16" name="Line 9"/>
          <p:cNvSpPr>
            <a:spLocks noChangeShapeType="1"/>
          </p:cNvSpPr>
          <p:nvPr/>
        </p:nvSpPr>
        <p:spPr bwMode="auto">
          <a:xfrm flipV="1">
            <a:off x="2782889" y="620714"/>
            <a:ext cx="6408737" cy="5113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7" name="Oval 10"/>
          <p:cNvSpPr>
            <a:spLocks noChangeArrowheads="1"/>
          </p:cNvSpPr>
          <p:nvPr/>
        </p:nvSpPr>
        <p:spPr bwMode="auto">
          <a:xfrm>
            <a:off x="2927350" y="2133601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18" name="Oval 11"/>
          <p:cNvSpPr>
            <a:spLocks noChangeArrowheads="1"/>
          </p:cNvSpPr>
          <p:nvPr/>
        </p:nvSpPr>
        <p:spPr bwMode="auto">
          <a:xfrm>
            <a:off x="3359150" y="3357564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19" name="Oval 12"/>
          <p:cNvSpPr>
            <a:spLocks noChangeArrowheads="1"/>
          </p:cNvSpPr>
          <p:nvPr/>
        </p:nvSpPr>
        <p:spPr bwMode="auto">
          <a:xfrm>
            <a:off x="4656138" y="2924176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20" name="Oval 14"/>
          <p:cNvSpPr>
            <a:spLocks noChangeArrowheads="1"/>
          </p:cNvSpPr>
          <p:nvPr/>
        </p:nvSpPr>
        <p:spPr bwMode="auto">
          <a:xfrm>
            <a:off x="6167438" y="3357563"/>
            <a:ext cx="1727200" cy="144145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21" name="Oval 15"/>
          <p:cNvSpPr>
            <a:spLocks noChangeArrowheads="1"/>
          </p:cNvSpPr>
          <p:nvPr/>
        </p:nvSpPr>
        <p:spPr bwMode="auto">
          <a:xfrm>
            <a:off x="8256588" y="1196975"/>
            <a:ext cx="1871662" cy="151130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22" name="Oval 17"/>
          <p:cNvSpPr>
            <a:spLocks noChangeArrowheads="1"/>
          </p:cNvSpPr>
          <p:nvPr/>
        </p:nvSpPr>
        <p:spPr bwMode="auto">
          <a:xfrm>
            <a:off x="8401050" y="2997200"/>
            <a:ext cx="1511300" cy="151130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23" name="Text Box 19"/>
          <p:cNvSpPr txBox="1">
            <a:spLocks noChangeArrowheads="1"/>
          </p:cNvSpPr>
          <p:nvPr/>
        </p:nvSpPr>
        <p:spPr bwMode="auto">
          <a:xfrm>
            <a:off x="8975726" y="1773238"/>
            <a:ext cx="3603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P</a:t>
            </a:r>
          </a:p>
        </p:txBody>
      </p:sp>
      <p:sp>
        <p:nvSpPr>
          <p:cNvPr id="13324" name="Text Box 20"/>
          <p:cNvSpPr txBox="1">
            <a:spLocks noChangeArrowheads="1"/>
          </p:cNvSpPr>
          <p:nvPr/>
        </p:nvSpPr>
        <p:spPr bwMode="auto">
          <a:xfrm>
            <a:off x="6888163" y="3860800"/>
            <a:ext cx="3603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P</a:t>
            </a:r>
          </a:p>
        </p:txBody>
      </p:sp>
      <p:sp>
        <p:nvSpPr>
          <p:cNvPr id="13325" name="Text Box 21"/>
          <p:cNvSpPr txBox="1">
            <a:spLocks noChangeArrowheads="1"/>
          </p:cNvSpPr>
          <p:nvPr/>
        </p:nvSpPr>
        <p:spPr bwMode="auto">
          <a:xfrm>
            <a:off x="8975726" y="3500438"/>
            <a:ext cx="3603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P</a:t>
            </a:r>
          </a:p>
        </p:txBody>
      </p:sp>
      <p:sp>
        <p:nvSpPr>
          <p:cNvPr id="13326" name="Text Box 22"/>
          <p:cNvSpPr txBox="1">
            <a:spLocks noChangeArrowheads="1"/>
          </p:cNvSpPr>
          <p:nvPr/>
        </p:nvSpPr>
        <p:spPr bwMode="auto">
          <a:xfrm>
            <a:off x="4943476" y="3068639"/>
            <a:ext cx="3603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13327" name="Text Box 23"/>
          <p:cNvSpPr txBox="1">
            <a:spLocks noChangeArrowheads="1"/>
          </p:cNvSpPr>
          <p:nvPr/>
        </p:nvSpPr>
        <p:spPr bwMode="auto">
          <a:xfrm>
            <a:off x="3216276" y="2276475"/>
            <a:ext cx="360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13328" name="Text Box 24"/>
          <p:cNvSpPr txBox="1">
            <a:spLocks noChangeArrowheads="1"/>
          </p:cNvSpPr>
          <p:nvPr/>
        </p:nvSpPr>
        <p:spPr bwMode="auto">
          <a:xfrm>
            <a:off x="3648076" y="3500439"/>
            <a:ext cx="3603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13329" name="Text Box 25"/>
          <p:cNvSpPr txBox="1">
            <a:spLocks noChangeArrowheads="1"/>
          </p:cNvSpPr>
          <p:nvPr/>
        </p:nvSpPr>
        <p:spPr bwMode="auto">
          <a:xfrm>
            <a:off x="2351088" y="3573464"/>
            <a:ext cx="3603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8210" name="Text Box 26"/>
          <p:cNvSpPr txBox="1">
            <a:spLocks noChangeArrowheads="1"/>
          </p:cNvSpPr>
          <p:nvPr/>
        </p:nvSpPr>
        <p:spPr bwMode="auto">
          <a:xfrm>
            <a:off x="1774825" y="476251"/>
            <a:ext cx="6337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2800" b="1" dirty="0">
                <a:solidFill>
                  <a:srgbClr val="008080"/>
                </a:solidFill>
                <a:latin typeface="Arial" charset="0"/>
              </a:rPr>
              <a:t>Vývoj organizační struktu</a:t>
            </a:r>
            <a:r>
              <a:rPr lang="cs-CZ" sz="2800" b="1" dirty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ry</a:t>
            </a:r>
          </a:p>
        </p:txBody>
      </p:sp>
      <p:sp>
        <p:nvSpPr>
          <p:cNvPr id="13332" name="Oval 28"/>
          <p:cNvSpPr>
            <a:spLocks noChangeArrowheads="1"/>
          </p:cNvSpPr>
          <p:nvPr/>
        </p:nvSpPr>
        <p:spPr bwMode="auto">
          <a:xfrm>
            <a:off x="4008438" y="1773239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33" name="Oval 29"/>
          <p:cNvSpPr>
            <a:spLocks noChangeArrowheads="1"/>
          </p:cNvSpPr>
          <p:nvPr/>
        </p:nvSpPr>
        <p:spPr bwMode="auto">
          <a:xfrm>
            <a:off x="5519738" y="1484314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34" name="Oval 30"/>
          <p:cNvSpPr>
            <a:spLocks noChangeArrowheads="1"/>
          </p:cNvSpPr>
          <p:nvPr/>
        </p:nvSpPr>
        <p:spPr bwMode="auto">
          <a:xfrm>
            <a:off x="2711450" y="1268414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b="1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13335" name="Text Box 31"/>
          <p:cNvSpPr txBox="1">
            <a:spLocks noChangeArrowheads="1"/>
          </p:cNvSpPr>
          <p:nvPr/>
        </p:nvSpPr>
        <p:spPr bwMode="auto">
          <a:xfrm>
            <a:off x="4367213" y="1916114"/>
            <a:ext cx="3603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13336" name="Text Box 32"/>
          <p:cNvSpPr txBox="1">
            <a:spLocks noChangeArrowheads="1"/>
          </p:cNvSpPr>
          <p:nvPr/>
        </p:nvSpPr>
        <p:spPr bwMode="auto">
          <a:xfrm>
            <a:off x="5735638" y="1628775"/>
            <a:ext cx="3603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13337" name="Text Box 33"/>
          <p:cNvSpPr txBox="1">
            <a:spLocks noChangeArrowheads="1"/>
          </p:cNvSpPr>
          <p:nvPr/>
        </p:nvSpPr>
        <p:spPr bwMode="auto">
          <a:xfrm>
            <a:off x="1774826" y="2276475"/>
            <a:ext cx="3603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P</a:t>
            </a:r>
          </a:p>
        </p:txBody>
      </p:sp>
      <p:sp>
        <p:nvSpPr>
          <p:cNvPr id="13338" name="Oval 34"/>
          <p:cNvSpPr>
            <a:spLocks noChangeArrowheads="1"/>
          </p:cNvSpPr>
          <p:nvPr/>
        </p:nvSpPr>
        <p:spPr bwMode="auto">
          <a:xfrm>
            <a:off x="1738313" y="2286001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39" name="Text Box 35"/>
          <p:cNvSpPr txBox="1">
            <a:spLocks noChangeArrowheads="1"/>
          </p:cNvSpPr>
          <p:nvPr/>
        </p:nvSpPr>
        <p:spPr bwMode="auto">
          <a:xfrm>
            <a:off x="1952626" y="2428875"/>
            <a:ext cx="360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30" name="Šipka doprava 29"/>
          <p:cNvSpPr/>
          <p:nvPr/>
        </p:nvSpPr>
        <p:spPr>
          <a:xfrm>
            <a:off x="6596064" y="1071563"/>
            <a:ext cx="1285875" cy="571500"/>
          </a:xfrm>
          <a:prstGeom prst="rightArrow">
            <a:avLst/>
          </a:prstGeom>
          <a:solidFill>
            <a:srgbClr val="FFFF99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pic>
        <p:nvPicPr>
          <p:cNvPr id="29" name="Obrázek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401128" y="5479315"/>
            <a:ext cx="833617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Dnes několik malých obchodníků </a:t>
            </a:r>
            <a:r>
              <a:rPr lang="cs-CZ" sz="2400" b="1" dirty="0" smtClean="0">
                <a:solidFill>
                  <a:srgbClr val="008080"/>
                </a:solidFill>
                <a:latin typeface="Arial" charset="0"/>
              </a:rPr>
              <a:t>(podniků) nahradí </a:t>
            </a: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jeden velký – proces koncentrace a globalizace.</a:t>
            </a:r>
          </a:p>
        </p:txBody>
      </p:sp>
    </p:spTree>
    <p:extLst>
      <p:ext uri="{BB962C8B-B14F-4D97-AF65-F5344CB8AC3E}">
        <p14:creationId xmlns:p14="http://schemas.microsoft.com/office/powerpoint/2010/main" val="18978694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</TotalTime>
  <Words>2258</Words>
  <Application>Microsoft Office PowerPoint</Application>
  <PresentationFormat>Širokoúhlá obrazovka</PresentationFormat>
  <Paragraphs>439</Paragraphs>
  <Slides>33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0" baseType="lpstr">
      <vt:lpstr>Arial</vt:lpstr>
      <vt:lpstr>Calibri</vt:lpstr>
      <vt:lpstr>Calibri Light</vt:lpstr>
      <vt:lpstr>Times New Roman</vt:lpstr>
      <vt:lpstr>Wingdings</vt:lpstr>
      <vt:lpstr>Wingdings 2</vt:lpstr>
      <vt:lpstr>Motiv Office</vt:lpstr>
      <vt:lpstr>  Obchodní organizace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Trendy ve vývoji sortimentu </vt:lpstr>
      <vt:lpstr>Prezentace aplikace PowerPoint</vt:lpstr>
      <vt:lpstr>Výrobky dle označení původu (interkulturní marketing)</vt:lpstr>
      <vt:lpstr>Globalizace, obchod a zákazník</vt:lpstr>
      <vt:lpstr>Tesco Store, věrnostní program ve VB - praxe</vt:lpstr>
      <vt:lpstr>Globalizace a výroba</vt:lpstr>
      <vt:lpstr>Důsledky globalizace – převažující názory</vt:lpstr>
      <vt:lpstr>Vývojové trendy maloobchodu a velkoobchodu</vt:lpstr>
      <vt:lpstr>Vývojový cyklus maloobchodního trhu v dlouhém období</vt:lpstr>
      <vt:lpstr>Engelův  zákon</vt:lpstr>
      <vt:lpstr>Podíl výdajů za potraviny (Eurostat)</vt:lpstr>
      <vt:lpstr>Prezentace aplikace PowerPoint</vt:lpstr>
      <vt:lpstr>Priority maloobchodního podnikání v jednotlivých fázích vývoje maloobchodního trhu (co převažuje)</vt:lpstr>
      <vt:lpstr>Charakter obchodu ve světě</vt:lpstr>
      <vt:lpstr>Prezentace aplikace PowerPoint</vt:lpstr>
      <vt:lpstr>Internacionalizace maloobchodu - vývojové fáze</vt:lpstr>
      <vt:lpstr>Charakter obchodu v ČR - historické souvislosti </vt:lpstr>
      <vt:lpstr>Prezentace aplikace PowerPoint</vt:lpstr>
      <vt:lpstr>Prezentace aplikace PowerPoint</vt:lpstr>
      <vt:lpstr>Prezentace aplikace PowerPoint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starzyczna</cp:lastModifiedBy>
  <cp:revision>140</cp:revision>
  <dcterms:created xsi:type="dcterms:W3CDTF">2016-11-25T20:36:16Z</dcterms:created>
  <dcterms:modified xsi:type="dcterms:W3CDTF">2020-09-29T07:03:48Z</dcterms:modified>
</cp:coreProperties>
</file>