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2" r:id="rId4"/>
    <p:sldId id="263" r:id="rId5"/>
    <p:sldId id="269" r:id="rId6"/>
    <p:sldId id="270" r:id="rId7"/>
    <p:sldId id="271" r:id="rId8"/>
    <p:sldId id="274" r:id="rId9"/>
    <p:sldId id="272" r:id="rId10"/>
    <p:sldId id="273" r:id="rId11"/>
    <p:sldId id="275" r:id="rId12"/>
    <p:sldId id="264" r:id="rId13"/>
    <p:sldId id="265" r:id="rId14"/>
    <p:sldId id="276" r:id="rId15"/>
    <p:sldId id="278" r:id="rId16"/>
    <p:sldId id="279" r:id="rId17"/>
    <p:sldId id="281" r:id="rId18"/>
    <p:sldId id="282" r:id="rId19"/>
    <p:sldId id="283" r:id="rId20"/>
    <p:sldId id="284" r:id="rId2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33" autoAdjust="0"/>
  </p:normalViewPr>
  <p:slideViewPr>
    <p:cSldViewPr>
      <p:cViewPr varScale="1">
        <p:scale>
          <a:sx n="117" d="100"/>
          <a:sy n="117" d="100"/>
        </p:scale>
        <p:origin x="307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15.12.2020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EQJxNDSKA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012160" y="3723878"/>
            <a:ext cx="296011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Radka Bauerová</a:t>
            </a:r>
          </a:p>
          <a:p>
            <a:pPr algn="r"/>
            <a:r>
              <a:rPr lang="cs-CZ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Seminář č. 12 </a:t>
            </a:r>
          </a:p>
          <a:p>
            <a:pPr algn="r"/>
            <a:r>
              <a:rPr lang="cs-CZ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15. 12. 2020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915566"/>
            <a:ext cx="540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3200" b="1" dirty="0" smtClean="0">
                <a:solidFill>
                  <a:schemeClr val="bg1"/>
                </a:solidFill>
              </a:rPr>
              <a:t>Organizace </a:t>
            </a:r>
            <a:r>
              <a:rPr lang="cs-CZ" altLang="cs-CZ" sz="3200" b="1" dirty="0">
                <a:solidFill>
                  <a:schemeClr val="bg1"/>
                </a:solidFill>
              </a:rPr>
              <a:t>práce </a:t>
            </a:r>
            <a:r>
              <a:rPr lang="cs-CZ" altLang="cs-CZ" sz="3200" b="1" dirty="0" smtClean="0">
                <a:solidFill>
                  <a:schemeClr val="bg1"/>
                </a:solidFill>
              </a:rPr>
              <a:t>v obchodním provoze</a:t>
            </a:r>
          </a:p>
          <a:p>
            <a:pPr algn="ctr"/>
            <a:endParaRPr lang="cs-CZ" altLang="cs-CZ" sz="3200" b="1" dirty="0" smtClean="0">
              <a:solidFill>
                <a:schemeClr val="bg1"/>
              </a:solidFill>
            </a:endParaRPr>
          </a:p>
          <a:p>
            <a:pPr algn="ctr"/>
            <a:r>
              <a:rPr lang="cs-CZ" altLang="cs-CZ" sz="3200" b="1" dirty="0">
                <a:solidFill>
                  <a:schemeClr val="bg1"/>
                </a:solidFill>
              </a:rPr>
              <a:t>V</a:t>
            </a:r>
            <a:r>
              <a:rPr lang="cs-CZ" altLang="cs-CZ" sz="3200" b="1" dirty="0" smtClean="0">
                <a:solidFill>
                  <a:schemeClr val="bg1"/>
                </a:solidFill>
              </a:rPr>
              <a:t>yužití čárových kódů</a:t>
            </a:r>
          </a:p>
          <a:p>
            <a:pPr algn="ctr"/>
            <a:endParaRPr lang="cs-CZ" altLang="cs-CZ" sz="3200" b="1" dirty="0" smtClean="0">
              <a:solidFill>
                <a:schemeClr val="bg1"/>
              </a:solidFill>
            </a:endParaRPr>
          </a:p>
          <a:p>
            <a:pPr algn="ctr"/>
            <a:r>
              <a:rPr lang="cs-CZ" altLang="cs-CZ" sz="3200" b="1" dirty="0" smtClean="0">
                <a:solidFill>
                  <a:schemeClr val="bg1"/>
                </a:solidFill>
              </a:rPr>
              <a:t>Bezpečnostní management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3" name="Group 5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693189"/>
              </p:ext>
            </p:extLst>
          </p:nvPr>
        </p:nvGraphicFramePr>
        <p:xfrm>
          <a:off x="74771" y="123479"/>
          <a:ext cx="8961725" cy="468052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224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3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0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07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23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7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Prodej. doba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Ø počet zákazníků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Index frekvence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Rovnoměr. počet prac.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Potřebný počet prac.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Upravený počet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8-9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9-10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65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10-11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68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11-12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53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12-13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13-14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14-15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60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15-16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65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16-17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75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17-18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60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2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Ø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107504" y="480399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Odpověď:………………………………......................................................................................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82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3" name="Group 5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657522"/>
              </p:ext>
            </p:extLst>
          </p:nvPr>
        </p:nvGraphicFramePr>
        <p:xfrm>
          <a:off x="28087" y="31026"/>
          <a:ext cx="8961725" cy="418260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224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3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0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07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23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8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Prodej. doba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Ø počet zákazníků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Index frekvence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Rovnoměr. počet prac.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Potřebný počet prac.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Upravený počet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8-9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0,81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6,22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5,04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9-10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65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1,05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6,22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6,53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10-11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68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1,10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6,22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6,84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11-12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53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0,85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6,22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5,29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9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12-13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9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13-14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14-15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60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0,97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6,22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6,03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15-16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65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1,05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6,22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6,53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16-17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75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1,21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6,22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7,53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17-18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60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0,97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6,22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6,03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Ø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34861" y="4232953"/>
            <a:ext cx="896172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Odpověď: V době od 8-9, 11-12, 14-15 a 17-18 mohou zaměstnanci obsluhovat i doplňovat zboží. Mezi 9-11 a 15-17 hodinou se budou pracovníci věnovat pouze obsluze. Od 16-17 hodin by prodejna potřebovala posílit provoz o 1 brigádníka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80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161220"/>
            <a:ext cx="453650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PRACOVNÍ STUDIE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873585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Dělíme je na: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0407" y="1623488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1600" b="1" dirty="0" smtClean="0">
                <a:solidFill>
                  <a:srgbClr val="000000"/>
                </a:solidFill>
              </a:rPr>
              <a:t>POSTUPOVÉ STUDIE</a:t>
            </a:r>
          </a:p>
          <a:p>
            <a:pPr marL="342900" indent="-342900">
              <a:buFont typeface="+mj-lt"/>
              <a:buAutoNum type="arabicPeriod"/>
            </a:pPr>
            <a:endParaRPr lang="cs-CZ" sz="1600" b="1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600" b="1" dirty="0" smtClean="0">
                <a:solidFill>
                  <a:srgbClr val="000000"/>
                </a:solidFill>
              </a:rPr>
              <a:t>PROSTOROVÉ STUDIE</a:t>
            </a:r>
          </a:p>
          <a:p>
            <a:pPr marL="342900" indent="-342900">
              <a:buFont typeface="+mj-lt"/>
              <a:buAutoNum type="arabicPeriod"/>
            </a:pPr>
            <a:endParaRPr lang="cs-CZ" sz="1600" b="1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600" b="1" dirty="0" smtClean="0">
                <a:solidFill>
                  <a:srgbClr val="000000"/>
                </a:solidFill>
              </a:rPr>
              <a:t>STUDIE CEST PRACOVNÍKŮ</a:t>
            </a:r>
          </a:p>
          <a:p>
            <a:pPr marL="342900" indent="-342900">
              <a:buFont typeface="+mj-lt"/>
              <a:buAutoNum type="arabicPeriod"/>
            </a:pPr>
            <a:endParaRPr lang="cs-CZ" sz="1600" b="1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600" b="1" dirty="0" smtClean="0">
                <a:solidFill>
                  <a:srgbClr val="000000"/>
                </a:solidFill>
              </a:rPr>
              <a:t>POHYBOVÉ STUDIE</a:t>
            </a:r>
          </a:p>
          <a:p>
            <a:pPr marL="342900" indent="-342900">
              <a:buFont typeface="+mj-lt"/>
              <a:buAutoNum type="arabicPeriod"/>
            </a:pPr>
            <a:endParaRPr lang="cs-CZ" sz="1600" b="1" dirty="0" smtClean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600" b="1" dirty="0" smtClean="0">
                <a:solidFill>
                  <a:srgbClr val="000000"/>
                </a:solidFill>
              </a:rPr>
              <a:t>ČASOVÉ STUDIE</a:t>
            </a: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491879" y="89782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Přiřaďte k jednotlivým studiím správné výroky: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347859" y="2757378"/>
            <a:ext cx="5616622" cy="52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>
                <a:solidFill>
                  <a:srgbClr val="000000"/>
                </a:solidFill>
              </a:rPr>
              <a:t>C</a:t>
            </a:r>
            <a:r>
              <a:rPr lang="cs-CZ" dirty="0" smtClean="0">
                <a:solidFill>
                  <a:srgbClr val="000000"/>
                </a:solidFill>
              </a:rPr>
              <a:t>) V této studii se jedná o posloupnost vykonávaných činností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347857" y="4034851"/>
            <a:ext cx="5616623" cy="5584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>
                <a:solidFill>
                  <a:srgbClr val="000000"/>
                </a:solidFill>
              </a:rPr>
              <a:t>E</a:t>
            </a:r>
            <a:r>
              <a:rPr lang="cs-CZ" dirty="0" smtClean="0">
                <a:solidFill>
                  <a:srgbClr val="000000"/>
                </a:solidFill>
              </a:rPr>
              <a:t>) V této studii se zpracovává dispoziční řešení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347863" y="1333017"/>
            <a:ext cx="5616623" cy="4469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>
                <a:solidFill>
                  <a:srgbClr val="000000"/>
                </a:solidFill>
              </a:rPr>
              <a:t>A</a:t>
            </a:r>
            <a:r>
              <a:rPr lang="cs-CZ" dirty="0" smtClean="0">
                <a:solidFill>
                  <a:srgbClr val="000000"/>
                </a:solidFill>
              </a:rPr>
              <a:t>) V této studii se zkoumá pohyb po pracovišti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347858" y="3382465"/>
            <a:ext cx="5616623" cy="5493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rgbClr val="000000"/>
                </a:solidFill>
              </a:rPr>
              <a:t>D) V této studii se jedná ekonomii pohybu pracovníků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347859" y="1882977"/>
            <a:ext cx="5616623" cy="7713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>
                <a:solidFill>
                  <a:srgbClr val="000000"/>
                </a:solidFill>
              </a:rPr>
              <a:t>B</a:t>
            </a:r>
            <a:r>
              <a:rPr lang="cs-CZ" dirty="0" smtClean="0">
                <a:solidFill>
                  <a:srgbClr val="000000"/>
                </a:solidFill>
              </a:rPr>
              <a:t>) V této studii se zjišťuje potřeba času na splnění úkolů nebo dílčí části.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07504" y="4034851"/>
            <a:ext cx="3096337" cy="5584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0000"/>
                </a:solidFill>
              </a:rPr>
              <a:t>Řešení:1-C, 2-E, 3-A, 4-D, 5-B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03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5736" y="195486"/>
            <a:ext cx="453650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000000"/>
                </a:solidFill>
              </a:rPr>
              <a:t>VYUŽITÍ KÓDŮ v obchodě</a:t>
            </a:r>
            <a:br>
              <a:rPr lang="cs-CZ" altLang="cs-CZ" b="1" dirty="0" smtClean="0">
                <a:solidFill>
                  <a:srgbClr val="000000"/>
                </a:solidFill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798815"/>
            <a:ext cx="27370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00"/>
                </a:solidFill>
              </a:rPr>
              <a:t>EAN 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– GTIN 14 – využíván pro identifikaci logistických jednotek nebo přepravních obalů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-GTIN 8 – globální číslo obchodní položky (zboží)</a:t>
            </a:r>
          </a:p>
          <a:p>
            <a:r>
              <a:rPr lang="cs-CZ" b="1" dirty="0" smtClean="0">
                <a:solidFill>
                  <a:srgbClr val="000000"/>
                </a:solidFill>
              </a:rPr>
              <a:t>RFID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– umožňuje identifikaci více objektů najednou na větší vzdálenosti a nevyžaduje přímou viditelnost identifikovaného objektu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" name="gEQJxNDSKA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15816" y="1203598"/>
            <a:ext cx="5619116" cy="316075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5496" y="703189"/>
            <a:ext cx="2736304" cy="40288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Jaké kódy znáte?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96927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8568952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25206" y="483518"/>
            <a:ext cx="5544616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altLang="cs-CZ" sz="4000" b="1" dirty="0" smtClean="0">
                <a:solidFill>
                  <a:schemeClr val="bg1"/>
                </a:solidFill>
              </a:rPr>
              <a:t/>
            </a:r>
            <a:br>
              <a:rPr lang="cs-CZ" altLang="cs-CZ" sz="4000" b="1" dirty="0" smtClean="0">
                <a:solidFill>
                  <a:schemeClr val="bg1"/>
                </a:solidFill>
              </a:rPr>
            </a:br>
            <a:r>
              <a:rPr lang="cs-CZ" altLang="cs-CZ" sz="4800" b="1" dirty="0">
                <a:solidFill>
                  <a:schemeClr val="bg1"/>
                </a:solidFill>
              </a:rPr>
              <a:t/>
            </a:r>
            <a:br>
              <a:rPr lang="cs-CZ" altLang="cs-CZ" sz="4800" b="1" dirty="0">
                <a:solidFill>
                  <a:schemeClr val="bg1"/>
                </a:solidFill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894547" y="551844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3200" b="1" dirty="0" smtClean="0">
                <a:solidFill>
                  <a:schemeClr val="bg1"/>
                </a:solidFill>
              </a:rPr>
              <a:t>BEZPEČNOSTNÍ MANAGEMENT</a:t>
            </a:r>
            <a:endParaRPr lang="en-GB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691" y="1695203"/>
            <a:ext cx="2808312" cy="2846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9257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203230"/>
            <a:ext cx="6696744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000000"/>
                </a:solidFill>
              </a:rPr>
              <a:t>BEZPEČNOSTNÍ MANAGEMENT</a:t>
            </a:r>
            <a:r>
              <a:rPr lang="en-GB" dirty="0" smtClean="0">
                <a:solidFill>
                  <a:srgbClr val="000000"/>
                </a:solidFill>
              </a:rPr>
              <a:t/>
            </a:r>
            <a:br>
              <a:rPr lang="en-GB" dirty="0" smtClean="0">
                <a:solidFill>
                  <a:srgbClr val="000000"/>
                </a:solidFill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79512" y="710933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Bezpečnostní </a:t>
            </a:r>
            <a:r>
              <a:rPr lang="en-GB" dirty="0" smtClean="0">
                <a:solidFill>
                  <a:srgbClr val="000000"/>
                </a:solidFill>
              </a:rPr>
              <a:t>management </a:t>
            </a:r>
            <a:r>
              <a:rPr lang="cs-CZ" dirty="0" smtClean="0">
                <a:solidFill>
                  <a:srgbClr val="000000"/>
                </a:solidFill>
              </a:rPr>
              <a:t>usiluje o snižování mank v obchodních organizacích a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inventurních diferencí. Důvodů pro vznik manka muže být několik:</a:t>
            </a:r>
          </a:p>
          <a:p>
            <a:endParaRPr lang="cs-CZ" dirty="0">
              <a:solidFill>
                <a:srgbClr val="000000"/>
              </a:solidFill>
              <a:latin typeface="Times-Roman"/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290280" y="1491344"/>
            <a:ext cx="3168352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000000"/>
                </a:solidFill>
              </a:rPr>
              <a:t>Chybně vedené účetnictví</a:t>
            </a:r>
            <a:endParaRPr lang="en-GB" sz="3200" dirty="0">
              <a:solidFill>
                <a:srgbClr val="0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9592" y="2751627"/>
            <a:ext cx="4104456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000000"/>
                </a:solidFill>
              </a:rPr>
              <a:t>Chybování při fyzické inventuře zásob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47564" y="4011910"/>
            <a:ext cx="460851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000000"/>
                </a:solidFill>
              </a:rPr>
              <a:t>Vnitřní a vnější krádeže</a:t>
            </a:r>
            <a:endParaRPr lang="en-GB" sz="3200" dirty="0">
              <a:solidFill>
                <a:srgbClr val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179" y="2029953"/>
            <a:ext cx="3375060" cy="2637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bdélník 7"/>
          <p:cNvSpPr/>
          <p:nvPr/>
        </p:nvSpPr>
        <p:spPr>
          <a:xfrm>
            <a:off x="192453" y="1347614"/>
            <a:ext cx="5305659" cy="33203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Jaké znáte důvody vzniku mank?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43226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60255" y="170947"/>
            <a:ext cx="4536504" cy="50770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TYPY KRÁDEŽÍ V OBCHODĚ</a:t>
            </a:r>
            <a:r>
              <a:rPr lang="en-GB" dirty="0">
                <a:solidFill>
                  <a:srgbClr val="000000"/>
                </a:solidFill>
              </a:rPr>
              <a:t/>
            </a:r>
            <a:br>
              <a:rPr lang="en-GB" dirty="0">
                <a:solidFill>
                  <a:srgbClr val="000000"/>
                </a:solidFill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72123" y="997742"/>
            <a:ext cx="3456384" cy="64807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0000"/>
                </a:solidFill>
              </a:rPr>
              <a:t>VNITŘNÍ </a:t>
            </a:r>
            <a:endParaRPr lang="cs-CZ" dirty="0" smtClean="0">
              <a:solidFill>
                <a:srgbClr val="000000"/>
              </a:solidFill>
            </a:endParaRPr>
          </a:p>
          <a:p>
            <a:pPr algn="ctr"/>
            <a:r>
              <a:rPr lang="cs-CZ" dirty="0" smtClean="0">
                <a:solidFill>
                  <a:srgbClr val="000000"/>
                </a:solidFill>
              </a:rPr>
              <a:t>Způsobené vlastními zaměstnanci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61607" y="1921671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Manipulace se slevami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Pokladní zpronevěra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Manipulace v účetnictví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Zcizování zboží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Trestná činnost s počítači (falšování účtů, výkazů…)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995936" y="999482"/>
            <a:ext cx="335223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000000"/>
                </a:solidFill>
              </a:rPr>
              <a:t>VNĚJŠÍ </a:t>
            </a:r>
            <a:endParaRPr lang="cs-CZ" dirty="0" smtClean="0">
              <a:solidFill>
                <a:srgbClr val="000000"/>
              </a:solidFill>
            </a:endParaRPr>
          </a:p>
          <a:p>
            <a:pPr algn="ctr"/>
            <a:r>
              <a:rPr lang="cs-CZ" dirty="0" smtClean="0">
                <a:solidFill>
                  <a:srgbClr val="000000"/>
                </a:solidFill>
              </a:rPr>
              <a:t>Způsobené zákazníky a dodavateli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995936" y="1866037"/>
            <a:ext cx="36402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Odnášení zboží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Zcizování nákupních vozíků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Loupeže během provozu prodejny i po době jejího uzavření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Krádeže na rampách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Další formy (falešné šeky, bankovky, faktury)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383" y="3070566"/>
            <a:ext cx="2322377" cy="1653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bdélník 2"/>
          <p:cNvSpPr/>
          <p:nvPr/>
        </p:nvSpPr>
        <p:spPr>
          <a:xfrm>
            <a:off x="272123" y="1866037"/>
            <a:ext cx="3456384" cy="21458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009688" y="1866036"/>
            <a:ext cx="3514640" cy="21458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0269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195486"/>
            <a:ext cx="4536504" cy="50770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0000"/>
                </a:solidFill>
              </a:rPr>
              <a:t>VÁNOČNÍ TAJENKA</a:t>
            </a:r>
            <a:endParaRPr lang="en-GB" b="1" dirty="0">
              <a:solidFill>
                <a:srgbClr val="0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550"/>
            <a:ext cx="8316416" cy="421632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7" y="12550"/>
            <a:ext cx="2232248" cy="279031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244408" y="4659982"/>
            <a:ext cx="86409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065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40" y="0"/>
            <a:ext cx="9164640" cy="5170934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44016" y="195486"/>
            <a:ext cx="4644008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600" b="1" dirty="0" smtClean="0">
                <a:solidFill>
                  <a:schemeClr val="bg1"/>
                </a:solidFill>
              </a:rPr>
              <a:t>VÁNOČNÍ TAJENKA – SPRÁVNÉ ŘEŠENÍ: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528" y="123478"/>
            <a:ext cx="4140968" cy="4918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3208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691680" y="2283718"/>
            <a:ext cx="53285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bg1"/>
                </a:solidFill>
              </a:rPr>
              <a:t>PŘEJI KRÁSNÉ VÁNOCE A ŠŤASTNÝ NOVÝ ROK</a:t>
            </a:r>
          </a:p>
          <a:p>
            <a:pPr algn="ctr"/>
            <a:r>
              <a:rPr lang="cs-CZ" sz="40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02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452844"/>
            <a:ext cx="2088232" cy="20522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7824" y="123478"/>
            <a:ext cx="3240360" cy="507703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CÍL SEMINÁŘE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8" y="771550"/>
            <a:ext cx="6192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cs-CZ" sz="2400" dirty="0" smtClean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rgbClr val="000000"/>
                </a:solidFill>
              </a:rPr>
              <a:t>Procvičit teoretické znalosti získané na přednáškách k organizaci práce v obchodním provoze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rgbClr val="000000"/>
                </a:solidFill>
              </a:rPr>
              <a:t>Zopakovat </a:t>
            </a:r>
            <a:r>
              <a:rPr lang="cs-CZ" sz="2400" dirty="0">
                <a:solidFill>
                  <a:srgbClr val="000000"/>
                </a:solidFill>
              </a:rPr>
              <a:t>si východiska bezpečnostního managementu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000000"/>
                </a:solidFill>
              </a:rPr>
              <a:t>Procvičit si teoretické </a:t>
            </a:r>
            <a:r>
              <a:rPr lang="cs-CZ" sz="2400" dirty="0" smtClean="0">
                <a:solidFill>
                  <a:srgbClr val="000000"/>
                </a:solidFill>
              </a:rPr>
              <a:t>znalosti získané za celý semestr </a:t>
            </a:r>
            <a:r>
              <a:rPr lang="cs-CZ" sz="2400" dirty="0">
                <a:solidFill>
                  <a:srgbClr val="000000"/>
                </a:solidFill>
              </a:rPr>
              <a:t>na vánoční tajence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35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195486"/>
            <a:ext cx="4536504" cy="507703"/>
          </a:xfrm>
        </p:spPr>
        <p:txBody>
          <a:bodyPr/>
          <a:lstStyle/>
          <a:p>
            <a:pPr algn="ctr"/>
            <a:r>
              <a:rPr lang="cs-CZ" dirty="0" smtClean="0"/>
              <a:t>Odkaz na nahrávaný seminář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83568" y="1923678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https://web.microsoftstream.com/video/159731b1-ed01-410f-9025-8aafe1508ca1</a:t>
            </a:r>
          </a:p>
        </p:txBody>
      </p:sp>
    </p:spTree>
    <p:extLst>
      <p:ext uri="{BB962C8B-B14F-4D97-AF65-F5344CB8AC3E}">
        <p14:creationId xmlns:p14="http://schemas.microsoft.com/office/powerpoint/2010/main" val="2712569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992888" cy="507703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000000"/>
                </a:solidFill>
              </a:rPr>
              <a:t>ORGANIZACE PRÁCE V OBCHODNÍM PROVOZE</a:t>
            </a:r>
            <a:br>
              <a:rPr lang="cs-CZ" altLang="cs-CZ" b="1" dirty="0" smtClean="0">
                <a:solidFill>
                  <a:srgbClr val="000000"/>
                </a:solidFill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84646" y="84355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0000"/>
                </a:solidFill>
              </a:rPr>
              <a:t>Metody organizace práce: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1419622"/>
            <a:ext cx="3096344" cy="720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METODY TRADIČNÍ ANALÝZY</a:t>
            </a:r>
            <a:endParaRPr lang="en-GB" dirty="0"/>
          </a:p>
        </p:txBody>
      </p:sp>
      <p:sp>
        <p:nvSpPr>
          <p:cNvPr id="5" name="Obdélník 4"/>
          <p:cNvSpPr/>
          <p:nvPr/>
        </p:nvSpPr>
        <p:spPr>
          <a:xfrm>
            <a:off x="5004048" y="1419622"/>
            <a:ext cx="3096344" cy="7200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METODY OPERAČNÍ ANALÝZY</a:t>
            </a:r>
            <a:endParaRPr lang="en-GB" dirty="0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1403648" y="2175706"/>
            <a:ext cx="0" cy="9721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2267745" y="2175706"/>
            <a:ext cx="1152127" cy="9721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3131840" y="2175706"/>
            <a:ext cx="3024336" cy="9721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/>
        </p:nvSpPr>
        <p:spPr>
          <a:xfrm>
            <a:off x="184646" y="3219822"/>
            <a:ext cx="2592288" cy="9361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0000"/>
                </a:solidFill>
              </a:rPr>
              <a:t>Frekvenční test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059832" y="3219822"/>
            <a:ext cx="2592288" cy="9361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0000"/>
                </a:solidFill>
              </a:rPr>
              <a:t>Cyklické nástupy pracovníků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935018" y="3219822"/>
            <a:ext cx="2592288" cy="9361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0000"/>
                </a:solidFill>
              </a:rPr>
              <a:t>Pracovní studie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76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26958"/>
            <a:ext cx="7926633" cy="507703"/>
          </a:xfrm>
        </p:spPr>
        <p:txBody>
          <a:bodyPr/>
          <a:lstStyle/>
          <a:p>
            <a:pPr algn="ctr"/>
            <a:r>
              <a:rPr lang="cs-CZ" sz="2000" b="1" dirty="0" smtClean="0">
                <a:solidFill>
                  <a:srgbClr val="000000"/>
                </a:solidFill>
              </a:rPr>
              <a:t>ZÁKLADNÍ POJMY V OBLASTI ORGANIZACE PRÁCE</a:t>
            </a:r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8" y="1275606"/>
            <a:ext cx="324036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K čemu slouží frekvenční test?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2427734"/>
            <a:ext cx="3588895" cy="223170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23528" y="2680926"/>
            <a:ext cx="460851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Jak se nazývá řešení cesty prodavačů, zákazníků </a:t>
            </a:r>
            <a:r>
              <a:rPr lang="cs-CZ" dirty="0" smtClean="0">
                <a:solidFill>
                  <a:srgbClr val="000000"/>
                </a:solidFill>
              </a:rPr>
              <a:t>a zboží</a:t>
            </a:r>
            <a:r>
              <a:rPr lang="cs-CZ" dirty="0">
                <a:solidFill>
                  <a:srgbClr val="000000"/>
                </a:solidFill>
              </a:rPr>
              <a:t>, zobrazené na obrázku?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923928" y="1064228"/>
            <a:ext cx="4320480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0000"/>
                </a:solidFill>
              </a:rPr>
              <a:t>Frekvenční test slouží ke sladění činností prodejny s návštěvami zákazníků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835696" y="3651870"/>
            <a:ext cx="15841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solidFill>
                  <a:srgbClr val="000000"/>
                </a:solidFill>
              </a:rPr>
              <a:t>Kinogram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7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28341"/>
            <a:ext cx="7920880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VÝPOČET CYKLICKÝCH NÁSTUPŮ PRACOVNÍKŮ</a:t>
            </a:r>
            <a:r>
              <a:rPr lang="en-GB" b="1" dirty="0">
                <a:solidFill>
                  <a:srgbClr val="000000"/>
                </a:solidFill>
              </a:rPr>
              <a:t/>
            </a:r>
            <a:br>
              <a:rPr lang="en-GB" b="1" dirty="0">
                <a:solidFill>
                  <a:srgbClr val="000000"/>
                </a:solidFill>
              </a:rPr>
            </a:b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04386" y="1333142"/>
            <a:ext cx="3384376" cy="12386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cs-CZ" altLang="cs-CZ" b="1" dirty="0" smtClean="0">
                <a:solidFill>
                  <a:srgbClr val="000000"/>
                </a:solidFill>
              </a:rPr>
              <a:t>DLE PRŮMĚRNÉ DOBY OBSLUHY 1 ZÁKAZNÍKA A PRŮMĚRNÉHO POČTU ZÁKAZNÍKŮ V HODINĚ</a:t>
            </a:r>
            <a:endParaRPr lang="cs-CZ" altLang="cs-CZ" b="1" dirty="0">
              <a:solidFill>
                <a:srgbClr val="0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437950" y="1557313"/>
            <a:ext cx="3384376" cy="7902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cs-CZ" altLang="cs-CZ" b="1" dirty="0" smtClean="0">
                <a:solidFill>
                  <a:srgbClr val="000000"/>
                </a:solidFill>
              </a:rPr>
              <a:t>DLE INDEXŮ FREKVENCE</a:t>
            </a:r>
            <a:endParaRPr lang="cs-CZ" altLang="cs-CZ" b="1" dirty="0">
              <a:solidFill>
                <a:srgbClr val="0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66703" y="822144"/>
            <a:ext cx="324036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0000"/>
                </a:solidFill>
              </a:rPr>
              <a:t>PRVNÍ PŘÍSTUP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509958" y="822144"/>
            <a:ext cx="324036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000000"/>
                </a:solidFill>
              </a:rPr>
              <a:t>DRUHÝ PŘÍSTUP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04386" y="2757850"/>
            <a:ext cx="3456384" cy="19741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cs-CZ" altLang="cs-CZ" sz="1400" b="1" dirty="0" smtClean="0">
                <a:solidFill>
                  <a:srgbClr val="000000"/>
                </a:solidFill>
              </a:rPr>
              <a:t>Potřebný fond pracovní doby (T</a:t>
            </a:r>
            <a:r>
              <a:rPr lang="cs-CZ" altLang="cs-CZ" sz="900" b="1" dirty="0" smtClean="0">
                <a:solidFill>
                  <a:srgbClr val="000000"/>
                </a:solidFill>
              </a:rPr>
              <a:t>PD/1</a:t>
            </a:r>
            <a:r>
              <a:rPr lang="cs-CZ" altLang="cs-CZ" sz="1400" b="1" dirty="0" smtClean="0">
                <a:solidFill>
                  <a:srgbClr val="000000"/>
                </a:solidFill>
              </a:rPr>
              <a:t>)= </a:t>
            </a:r>
            <a:r>
              <a:rPr lang="cs-CZ" altLang="cs-CZ" sz="1400" dirty="0" smtClean="0">
                <a:solidFill>
                  <a:srgbClr val="000000"/>
                </a:solidFill>
              </a:rPr>
              <a:t>průměrný počet zákazníků (</a:t>
            </a:r>
            <a:r>
              <a:rPr lang="en-GB" sz="1400" dirty="0" smtClean="0">
                <a:solidFill>
                  <a:srgbClr val="000000"/>
                </a:solidFill>
              </a:rPr>
              <a:t>⌀</a:t>
            </a:r>
            <a:r>
              <a:rPr lang="cs-CZ" sz="1400" dirty="0" err="1" smtClean="0">
                <a:solidFill>
                  <a:srgbClr val="000000"/>
                </a:solidFill>
              </a:rPr>
              <a:t>P</a:t>
            </a:r>
            <a:r>
              <a:rPr lang="cs-CZ" sz="1200" dirty="0" err="1" smtClean="0">
                <a:solidFill>
                  <a:srgbClr val="000000"/>
                </a:solidFill>
              </a:rPr>
              <a:t>zn</a:t>
            </a:r>
            <a:r>
              <a:rPr lang="cs-CZ" sz="1400" dirty="0" smtClean="0">
                <a:solidFill>
                  <a:srgbClr val="000000"/>
                </a:solidFill>
              </a:rPr>
              <a:t>) </a:t>
            </a:r>
            <a:r>
              <a:rPr lang="cs-CZ" sz="1400" b="1" dirty="0" smtClean="0">
                <a:solidFill>
                  <a:srgbClr val="000000"/>
                </a:solidFill>
              </a:rPr>
              <a:t>*</a:t>
            </a:r>
            <a:r>
              <a:rPr lang="cs-CZ" sz="1400" dirty="0" smtClean="0">
                <a:solidFill>
                  <a:srgbClr val="000000"/>
                </a:solidFill>
              </a:rPr>
              <a:t> průměrná doba obsluhy (</a:t>
            </a:r>
            <a:r>
              <a:rPr lang="en-GB" sz="1400" dirty="0" smtClean="0">
                <a:solidFill>
                  <a:srgbClr val="000000"/>
                </a:solidFill>
              </a:rPr>
              <a:t>⌀</a:t>
            </a:r>
            <a:r>
              <a:rPr lang="cs-CZ" sz="1400" dirty="0" err="1" smtClean="0">
                <a:solidFill>
                  <a:srgbClr val="000000"/>
                </a:solidFill>
              </a:rPr>
              <a:t>t</a:t>
            </a:r>
            <a:r>
              <a:rPr lang="cs-CZ" sz="1200" dirty="0" err="1" smtClean="0">
                <a:solidFill>
                  <a:srgbClr val="000000"/>
                </a:solidFill>
              </a:rPr>
              <a:t>z</a:t>
            </a:r>
            <a:r>
              <a:rPr lang="cs-CZ" sz="1400" dirty="0" smtClean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cs-CZ" altLang="cs-CZ" sz="1400" b="1" dirty="0" smtClean="0">
                <a:solidFill>
                  <a:srgbClr val="000000"/>
                </a:solidFill>
              </a:rPr>
              <a:t>Potřebný počet pracovníků (</a:t>
            </a:r>
            <a:r>
              <a:rPr lang="cs-CZ" altLang="cs-CZ" sz="1400" b="1" dirty="0" err="1" smtClean="0">
                <a:solidFill>
                  <a:srgbClr val="000000"/>
                </a:solidFill>
              </a:rPr>
              <a:t>L</a:t>
            </a:r>
            <a:r>
              <a:rPr lang="cs-CZ" altLang="cs-CZ" sz="1200" b="1" dirty="0" err="1" smtClean="0">
                <a:solidFill>
                  <a:srgbClr val="000000"/>
                </a:solidFill>
              </a:rPr>
              <a:t>o</a:t>
            </a:r>
            <a:r>
              <a:rPr lang="cs-CZ" altLang="cs-CZ" sz="1400" b="1" dirty="0" smtClean="0">
                <a:solidFill>
                  <a:srgbClr val="000000"/>
                </a:solidFill>
              </a:rPr>
              <a:t>) </a:t>
            </a:r>
            <a:r>
              <a:rPr lang="cs-CZ" altLang="cs-CZ" sz="1400" dirty="0" smtClean="0">
                <a:solidFill>
                  <a:srgbClr val="000000"/>
                </a:solidFill>
              </a:rPr>
              <a:t>= T</a:t>
            </a:r>
            <a:r>
              <a:rPr lang="cs-CZ" altLang="cs-CZ" sz="900" dirty="0" smtClean="0">
                <a:solidFill>
                  <a:srgbClr val="000000"/>
                </a:solidFill>
              </a:rPr>
              <a:t>PD/1</a:t>
            </a:r>
            <a:r>
              <a:rPr lang="cs-CZ" altLang="cs-CZ" sz="1400" dirty="0" smtClean="0">
                <a:solidFill>
                  <a:srgbClr val="000000"/>
                </a:solidFill>
              </a:rPr>
              <a:t> </a:t>
            </a:r>
            <a:r>
              <a:rPr lang="cs-CZ" altLang="cs-CZ" sz="1400" b="1" dirty="0" smtClean="0">
                <a:solidFill>
                  <a:srgbClr val="000000"/>
                </a:solidFill>
              </a:rPr>
              <a:t>/</a:t>
            </a:r>
            <a:r>
              <a:rPr lang="cs-CZ" altLang="cs-CZ" sz="1400" dirty="0" smtClean="0">
                <a:solidFill>
                  <a:srgbClr val="000000"/>
                </a:solidFill>
              </a:rPr>
              <a:t> 60</a:t>
            </a:r>
            <a:endParaRPr lang="cs-CZ" altLang="cs-CZ" sz="1400" dirty="0">
              <a:solidFill>
                <a:srgbClr val="00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355976" y="2757850"/>
            <a:ext cx="3878466" cy="19741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cs-CZ" altLang="cs-CZ" sz="1400" b="1" dirty="0" smtClean="0">
                <a:solidFill>
                  <a:srgbClr val="000000"/>
                </a:solidFill>
              </a:rPr>
              <a:t>Index frekvence (IF) = </a:t>
            </a:r>
            <a:r>
              <a:rPr lang="cs-CZ" altLang="cs-CZ" sz="1400" dirty="0" smtClean="0">
                <a:solidFill>
                  <a:srgbClr val="000000"/>
                </a:solidFill>
              </a:rPr>
              <a:t>průměrný počet zákazníků (</a:t>
            </a:r>
            <a:r>
              <a:rPr lang="en-GB" sz="1400" dirty="0" smtClean="0">
                <a:solidFill>
                  <a:srgbClr val="000000"/>
                </a:solidFill>
              </a:rPr>
              <a:t>⌀</a:t>
            </a:r>
            <a:r>
              <a:rPr lang="cs-CZ" sz="1400" dirty="0" err="1" smtClean="0">
                <a:solidFill>
                  <a:srgbClr val="000000"/>
                </a:solidFill>
              </a:rPr>
              <a:t>P</a:t>
            </a:r>
            <a:r>
              <a:rPr lang="cs-CZ" sz="1200" dirty="0" err="1" smtClean="0">
                <a:solidFill>
                  <a:srgbClr val="000000"/>
                </a:solidFill>
              </a:rPr>
              <a:t>zn</a:t>
            </a:r>
            <a:r>
              <a:rPr lang="cs-CZ" sz="1200" dirty="0" smtClean="0">
                <a:solidFill>
                  <a:srgbClr val="000000"/>
                </a:solidFill>
              </a:rPr>
              <a:t>)</a:t>
            </a:r>
            <a:r>
              <a:rPr lang="cs-CZ" sz="1400" dirty="0" smtClean="0">
                <a:solidFill>
                  <a:srgbClr val="000000"/>
                </a:solidFill>
              </a:rPr>
              <a:t> / </a:t>
            </a:r>
            <a:r>
              <a:rPr lang="en-GB" sz="1400" dirty="0" smtClean="0">
                <a:solidFill>
                  <a:srgbClr val="000000"/>
                </a:solidFill>
              </a:rPr>
              <a:t>⌀</a:t>
            </a:r>
            <a:r>
              <a:rPr lang="cs-CZ" sz="1400" dirty="0" smtClean="0">
                <a:solidFill>
                  <a:srgbClr val="000000"/>
                </a:solidFill>
              </a:rPr>
              <a:t> průměrného počtu zákazníků (</a:t>
            </a:r>
            <a:r>
              <a:rPr lang="en-GB" sz="1400" dirty="0" smtClean="0">
                <a:solidFill>
                  <a:srgbClr val="000000"/>
                </a:solidFill>
              </a:rPr>
              <a:t>⌀</a:t>
            </a:r>
            <a:r>
              <a:rPr lang="cs-CZ" sz="1400" dirty="0" smtClean="0">
                <a:solidFill>
                  <a:srgbClr val="000000"/>
                </a:solidFill>
              </a:rPr>
              <a:t> </a:t>
            </a:r>
            <a:r>
              <a:rPr lang="en-GB" sz="1400" dirty="0" smtClean="0">
                <a:solidFill>
                  <a:srgbClr val="000000"/>
                </a:solidFill>
              </a:rPr>
              <a:t>∑</a:t>
            </a:r>
            <a:r>
              <a:rPr lang="cs-CZ" sz="1400" dirty="0" smtClean="0">
                <a:solidFill>
                  <a:srgbClr val="000000"/>
                </a:solidFill>
              </a:rPr>
              <a:t> </a:t>
            </a:r>
            <a:r>
              <a:rPr lang="en-GB" sz="1400" dirty="0" smtClean="0">
                <a:solidFill>
                  <a:srgbClr val="000000"/>
                </a:solidFill>
              </a:rPr>
              <a:t>⌀</a:t>
            </a:r>
            <a:r>
              <a:rPr lang="cs-CZ" sz="1400" dirty="0" err="1" smtClean="0">
                <a:solidFill>
                  <a:srgbClr val="000000"/>
                </a:solidFill>
              </a:rPr>
              <a:t>P</a:t>
            </a:r>
            <a:r>
              <a:rPr lang="cs-CZ" sz="1200" dirty="0" err="1" smtClean="0">
                <a:solidFill>
                  <a:srgbClr val="000000"/>
                </a:solidFill>
              </a:rPr>
              <a:t>zn</a:t>
            </a:r>
            <a:r>
              <a:rPr lang="cs-CZ" sz="1400" dirty="0" smtClean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cs-CZ" altLang="cs-CZ" sz="1400" b="1" dirty="0" smtClean="0">
                <a:solidFill>
                  <a:srgbClr val="000000"/>
                </a:solidFill>
              </a:rPr>
              <a:t>Rovnoměrný počet (</a:t>
            </a:r>
            <a:r>
              <a:rPr lang="en-GB" sz="1400" b="1" dirty="0" smtClean="0">
                <a:solidFill>
                  <a:srgbClr val="000000"/>
                </a:solidFill>
              </a:rPr>
              <a:t>⌀</a:t>
            </a:r>
            <a:r>
              <a:rPr lang="cs-CZ" sz="1400" b="1" dirty="0" err="1" smtClean="0">
                <a:solidFill>
                  <a:srgbClr val="000000"/>
                </a:solidFill>
              </a:rPr>
              <a:t>L</a:t>
            </a:r>
            <a:r>
              <a:rPr lang="cs-CZ" sz="1200" b="1" dirty="0" err="1" smtClean="0">
                <a:solidFill>
                  <a:srgbClr val="000000"/>
                </a:solidFill>
              </a:rPr>
              <a:t>o</a:t>
            </a:r>
            <a:r>
              <a:rPr lang="cs-CZ" sz="1400" b="1" dirty="0" smtClean="0">
                <a:solidFill>
                  <a:srgbClr val="000000"/>
                </a:solidFill>
              </a:rPr>
              <a:t>)</a:t>
            </a:r>
            <a:r>
              <a:rPr lang="cs-CZ" altLang="cs-CZ" sz="1400" b="1" dirty="0" smtClean="0">
                <a:solidFill>
                  <a:srgbClr val="000000"/>
                </a:solidFill>
              </a:rPr>
              <a:t> = </a:t>
            </a:r>
            <a:r>
              <a:rPr lang="cs-CZ" altLang="cs-CZ" sz="1400" dirty="0" smtClean="0">
                <a:solidFill>
                  <a:srgbClr val="000000"/>
                </a:solidFill>
              </a:rPr>
              <a:t>počet zaměstnanců*počet hodin pracovní doby na 1 zaměstnance/provozní doba</a:t>
            </a:r>
          </a:p>
          <a:p>
            <a:pPr>
              <a:spcBef>
                <a:spcPct val="50000"/>
              </a:spcBef>
            </a:pPr>
            <a:r>
              <a:rPr lang="cs-CZ" altLang="cs-CZ" sz="1400" b="1" dirty="0" smtClean="0">
                <a:solidFill>
                  <a:srgbClr val="000000"/>
                </a:solidFill>
              </a:rPr>
              <a:t>Potřebný počet pracovníků (</a:t>
            </a:r>
            <a:r>
              <a:rPr lang="cs-CZ" altLang="cs-CZ" sz="1400" b="1" dirty="0" err="1" smtClean="0">
                <a:solidFill>
                  <a:srgbClr val="000000"/>
                </a:solidFill>
              </a:rPr>
              <a:t>Lo</a:t>
            </a:r>
            <a:r>
              <a:rPr lang="cs-CZ" altLang="cs-CZ" sz="1400" b="1" dirty="0" smtClean="0">
                <a:solidFill>
                  <a:srgbClr val="000000"/>
                </a:solidFill>
              </a:rPr>
              <a:t>) = </a:t>
            </a:r>
            <a:r>
              <a:rPr lang="cs-CZ" altLang="cs-CZ" sz="1400" dirty="0" smtClean="0">
                <a:solidFill>
                  <a:srgbClr val="000000"/>
                </a:solidFill>
              </a:rPr>
              <a:t>I</a:t>
            </a:r>
            <a:r>
              <a:rPr lang="cs-CZ" altLang="cs-CZ" sz="1100" dirty="0" smtClean="0">
                <a:solidFill>
                  <a:srgbClr val="000000"/>
                </a:solidFill>
              </a:rPr>
              <a:t>F</a:t>
            </a:r>
            <a:r>
              <a:rPr lang="cs-CZ" altLang="cs-CZ" sz="1400" dirty="0" smtClean="0">
                <a:solidFill>
                  <a:srgbClr val="000000"/>
                </a:solidFill>
              </a:rPr>
              <a:t> * </a:t>
            </a:r>
            <a:r>
              <a:rPr lang="en-GB" sz="1400" dirty="0" smtClean="0">
                <a:solidFill>
                  <a:srgbClr val="000000"/>
                </a:solidFill>
              </a:rPr>
              <a:t>⌀</a:t>
            </a:r>
            <a:r>
              <a:rPr lang="cs-CZ" sz="1400" dirty="0" err="1" smtClean="0">
                <a:solidFill>
                  <a:srgbClr val="000000"/>
                </a:solidFill>
              </a:rPr>
              <a:t>L</a:t>
            </a:r>
            <a:r>
              <a:rPr lang="cs-CZ" sz="1200" dirty="0" err="1" smtClean="0">
                <a:solidFill>
                  <a:srgbClr val="000000"/>
                </a:solidFill>
              </a:rPr>
              <a:t>o</a:t>
            </a:r>
            <a:endParaRPr lang="cs-CZ" altLang="cs-CZ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279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020" y="28189"/>
            <a:ext cx="7488832" cy="81058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dirty="0" smtClean="0">
                <a:solidFill>
                  <a:srgbClr val="000000"/>
                </a:solidFill>
              </a:rPr>
              <a:t>Modelová úloha k metodě cyklických nástupů pracovníků podle 1. přístupu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79512" y="915566"/>
            <a:ext cx="864096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cs-CZ" sz="2400" dirty="0">
                <a:solidFill>
                  <a:srgbClr val="000000"/>
                </a:solidFill>
              </a:rPr>
              <a:t>Na základě frekvence zákazníků proveďte odhad počtu pracovníků pultové prodejny, které budeme potřebovat v jednotlivých hodinách </a:t>
            </a:r>
            <a:r>
              <a:rPr lang="cs-CZ" sz="2400" dirty="0" smtClean="0">
                <a:solidFill>
                  <a:srgbClr val="000000"/>
                </a:solidFill>
              </a:rPr>
              <a:t>provozu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a rozhodněte, zdali bude potřeba </a:t>
            </a:r>
            <a:r>
              <a:rPr lang="cs-CZ" sz="2400" dirty="0">
                <a:solidFill>
                  <a:srgbClr val="000000"/>
                </a:solidFill>
              </a:rPr>
              <a:t>posílit některé hodiny o brigádníky</a:t>
            </a:r>
            <a:r>
              <a:rPr lang="cs-CZ" sz="2400" dirty="0" smtClean="0">
                <a:solidFill>
                  <a:srgbClr val="000000"/>
                </a:solidFill>
              </a:rPr>
              <a:t>?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rgbClr val="000000"/>
                </a:solidFill>
              </a:rPr>
              <a:t>Průměrná </a:t>
            </a:r>
            <a:r>
              <a:rPr lang="cs-CZ" sz="2400" dirty="0">
                <a:solidFill>
                  <a:srgbClr val="000000"/>
                </a:solidFill>
              </a:rPr>
              <a:t>doba obsluhy 1 zákazníka činí 3 min. </a:t>
            </a:r>
            <a:endParaRPr lang="cs-CZ" sz="2400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rgbClr val="000000"/>
                </a:solidFill>
              </a:rPr>
              <a:t>Prodejna </a:t>
            </a:r>
            <a:r>
              <a:rPr lang="cs-CZ" sz="2400" dirty="0">
                <a:solidFill>
                  <a:srgbClr val="000000"/>
                </a:solidFill>
              </a:rPr>
              <a:t>má 5 pracovníků na plný úvazek</a:t>
            </a:r>
            <a:r>
              <a:rPr lang="cs-CZ" sz="24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Obdélník 3"/>
          <p:cNvSpPr/>
          <p:nvPr/>
        </p:nvSpPr>
        <p:spPr>
          <a:xfrm>
            <a:off x="2411760" y="3114956"/>
            <a:ext cx="612068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2800" dirty="0" smtClean="0">
                <a:solidFill>
                  <a:srgbClr val="000000"/>
                </a:solidFill>
              </a:rPr>
              <a:t>8-9        </a:t>
            </a:r>
            <a:r>
              <a:rPr lang="cs-CZ" sz="2800" b="1" dirty="0">
                <a:solidFill>
                  <a:srgbClr val="000000"/>
                </a:solidFill>
              </a:rPr>
              <a:t>55 </a:t>
            </a:r>
            <a:r>
              <a:rPr lang="cs-CZ" sz="2800" dirty="0">
                <a:solidFill>
                  <a:srgbClr val="000000"/>
                </a:solidFill>
              </a:rPr>
              <a:t>      14-15    </a:t>
            </a:r>
            <a:r>
              <a:rPr lang="cs-CZ" sz="2800" b="1" dirty="0">
                <a:solidFill>
                  <a:srgbClr val="000000"/>
                </a:solidFill>
              </a:rPr>
              <a:t>62</a:t>
            </a:r>
          </a:p>
          <a:p>
            <a:pPr>
              <a:lnSpc>
                <a:spcPct val="90000"/>
              </a:lnSpc>
              <a:defRPr/>
            </a:pPr>
            <a:r>
              <a:rPr lang="cs-CZ" sz="2800" dirty="0">
                <a:solidFill>
                  <a:srgbClr val="000000"/>
                </a:solidFill>
              </a:rPr>
              <a:t>9-10      </a:t>
            </a:r>
            <a:r>
              <a:rPr lang="cs-CZ" sz="2800" b="1" dirty="0">
                <a:solidFill>
                  <a:srgbClr val="000000"/>
                </a:solidFill>
              </a:rPr>
              <a:t>60 </a:t>
            </a:r>
            <a:r>
              <a:rPr lang="cs-CZ" sz="2800" dirty="0">
                <a:solidFill>
                  <a:srgbClr val="000000"/>
                </a:solidFill>
              </a:rPr>
              <a:t>      15-16    </a:t>
            </a:r>
            <a:r>
              <a:rPr lang="cs-CZ" sz="2800" b="1" dirty="0">
                <a:solidFill>
                  <a:srgbClr val="000000"/>
                </a:solidFill>
              </a:rPr>
              <a:t>79</a:t>
            </a:r>
          </a:p>
          <a:p>
            <a:pPr>
              <a:lnSpc>
                <a:spcPct val="90000"/>
              </a:lnSpc>
              <a:defRPr/>
            </a:pPr>
            <a:r>
              <a:rPr lang="cs-CZ" sz="2800" dirty="0">
                <a:solidFill>
                  <a:srgbClr val="000000"/>
                </a:solidFill>
              </a:rPr>
              <a:t>10-11    </a:t>
            </a:r>
            <a:r>
              <a:rPr lang="cs-CZ" sz="2800" b="1" dirty="0">
                <a:solidFill>
                  <a:srgbClr val="000000"/>
                </a:solidFill>
              </a:rPr>
              <a:t>75 </a:t>
            </a:r>
            <a:r>
              <a:rPr lang="cs-CZ" sz="2800" dirty="0">
                <a:solidFill>
                  <a:srgbClr val="000000"/>
                </a:solidFill>
              </a:rPr>
              <a:t>      16-17    </a:t>
            </a:r>
            <a:r>
              <a:rPr lang="cs-CZ" sz="2800" b="1" dirty="0">
                <a:solidFill>
                  <a:srgbClr val="000000"/>
                </a:solidFill>
              </a:rPr>
              <a:t>90</a:t>
            </a:r>
          </a:p>
          <a:p>
            <a:pPr>
              <a:lnSpc>
                <a:spcPct val="90000"/>
              </a:lnSpc>
              <a:defRPr/>
            </a:pPr>
            <a:r>
              <a:rPr lang="cs-CZ" sz="2800" dirty="0">
                <a:solidFill>
                  <a:srgbClr val="000000"/>
                </a:solidFill>
              </a:rPr>
              <a:t>11-12    </a:t>
            </a:r>
            <a:r>
              <a:rPr lang="cs-CZ" sz="2800" b="1" dirty="0">
                <a:solidFill>
                  <a:srgbClr val="000000"/>
                </a:solidFill>
              </a:rPr>
              <a:t>70</a:t>
            </a:r>
            <a:r>
              <a:rPr lang="cs-CZ" sz="2800" dirty="0">
                <a:solidFill>
                  <a:srgbClr val="000000"/>
                </a:solidFill>
              </a:rPr>
              <a:t>       17-18    </a:t>
            </a:r>
            <a:r>
              <a:rPr lang="cs-CZ" sz="2800" b="1" dirty="0">
                <a:solidFill>
                  <a:srgbClr val="000000"/>
                </a:solidFill>
              </a:rPr>
              <a:t>85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285978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00000"/>
                </a:solidFill>
              </a:rPr>
              <a:t>Frekvence   zákazníků: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74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3" name="Group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838163"/>
              </p:ext>
            </p:extLst>
          </p:nvPr>
        </p:nvGraphicFramePr>
        <p:xfrm>
          <a:off x="107504" y="123478"/>
          <a:ext cx="8856985" cy="454759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221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8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6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84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152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Prodej. doba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Ø doba obsluhy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Ø počet zákazníků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potřebný fond prac. doby (min.).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Potřebný počet prac.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Upravený počet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8-9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55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9-10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60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10-11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75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11-12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70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3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14-15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62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15-16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79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16-17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90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17-18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85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107504" y="480399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Odpověď:………………………………......................................................................................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152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3" name="Group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975202"/>
              </p:ext>
            </p:extLst>
          </p:nvPr>
        </p:nvGraphicFramePr>
        <p:xfrm>
          <a:off x="107506" y="123478"/>
          <a:ext cx="8820000" cy="417582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216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2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0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22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15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Prodej. doba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Ø doba obsluhy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Ø počet zákazníků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potřebný fond prac. doby (min.).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Potřebný počet prac.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Upravený počet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8-9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55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165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2,75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9-10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60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180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10-11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75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3,75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11-12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70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210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14-15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62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186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3,1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15-16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79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237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3,95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16-17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90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270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17-18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85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255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4,25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107506" y="4404894"/>
            <a:ext cx="8820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Odpověď: Mezi 8-16 hodinou je možné obsluhovat i doplňovat zboží. Mezi 16-18 hodinou se budou pracovníci věnovat pouze obsluze. Není třeba posílit některé hodiny brigádníky.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09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7920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dirty="0" smtClean="0">
                <a:solidFill>
                  <a:srgbClr val="000000"/>
                </a:solidFill>
              </a:rPr>
              <a:t>Modelová úloha k metodě cyklických nástupů pracovníků podle 2. přístupu – dle indexů frekvence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15632" y="1173182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rgbClr val="000000"/>
                </a:solidFill>
              </a:rPr>
              <a:t>Na základě </a:t>
            </a:r>
            <a:r>
              <a:rPr lang="cs-CZ" sz="2400" dirty="0" smtClean="0">
                <a:solidFill>
                  <a:srgbClr val="000000"/>
                </a:solidFill>
              </a:rPr>
              <a:t>indexů frekvence </a:t>
            </a:r>
            <a:r>
              <a:rPr lang="cs-CZ" sz="2400" dirty="0">
                <a:solidFill>
                  <a:srgbClr val="000000"/>
                </a:solidFill>
              </a:rPr>
              <a:t>zákazníků proveďte odhad počtu pracovníků </a:t>
            </a:r>
            <a:r>
              <a:rPr lang="cs-CZ" sz="2400" dirty="0" smtClean="0">
                <a:solidFill>
                  <a:srgbClr val="000000"/>
                </a:solidFill>
              </a:rPr>
              <a:t>prodejny</a:t>
            </a:r>
            <a:r>
              <a:rPr lang="cs-CZ" sz="2400" dirty="0">
                <a:solidFill>
                  <a:srgbClr val="000000"/>
                </a:solidFill>
              </a:rPr>
              <a:t>, které budeme potřebovat v jednotlivých hodinách provozu a rozhodněte, zdali bude potřeba posílit některé hodiny o </a:t>
            </a:r>
            <a:r>
              <a:rPr lang="cs-CZ" sz="2400" dirty="0" smtClean="0">
                <a:solidFill>
                  <a:srgbClr val="000000"/>
                </a:solidFill>
              </a:rPr>
              <a:t>brigádníky?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b="1" dirty="0" smtClean="0">
                <a:solidFill>
                  <a:srgbClr val="000000"/>
                </a:solidFill>
              </a:rPr>
              <a:t>7 zaměstnanců </a:t>
            </a:r>
            <a:r>
              <a:rPr lang="cs-CZ" sz="2400" dirty="0" smtClean="0">
                <a:solidFill>
                  <a:srgbClr val="000000"/>
                </a:solidFill>
              </a:rPr>
              <a:t>s 8 hodinovou pracovní dobou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b="1" dirty="0" smtClean="0">
                <a:solidFill>
                  <a:srgbClr val="000000"/>
                </a:solidFill>
              </a:rPr>
              <a:t>Provozní </a:t>
            </a:r>
            <a:r>
              <a:rPr lang="cs-CZ" sz="2400" b="1" dirty="0">
                <a:solidFill>
                  <a:srgbClr val="000000"/>
                </a:solidFill>
              </a:rPr>
              <a:t>doba</a:t>
            </a:r>
            <a:r>
              <a:rPr lang="cs-CZ" sz="2400" dirty="0">
                <a:solidFill>
                  <a:srgbClr val="000000"/>
                </a:solidFill>
              </a:rPr>
              <a:t>: 8 hodin + (30 min před a 30 min po ukončení prodejní doby) = 9 </a:t>
            </a:r>
            <a:r>
              <a:rPr lang="cs-CZ" sz="2400" dirty="0" smtClean="0">
                <a:solidFill>
                  <a:srgbClr val="000000"/>
                </a:solidFill>
              </a:rPr>
              <a:t>h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b="1" dirty="0" smtClean="0">
                <a:solidFill>
                  <a:srgbClr val="000000"/>
                </a:solidFill>
              </a:rPr>
              <a:t>Rovnoměrný </a:t>
            </a:r>
            <a:r>
              <a:rPr lang="cs-CZ" sz="2400" b="1" dirty="0">
                <a:solidFill>
                  <a:srgbClr val="000000"/>
                </a:solidFill>
              </a:rPr>
              <a:t>počet (průměr): </a:t>
            </a:r>
            <a:r>
              <a:rPr lang="cs-CZ" sz="2400" dirty="0">
                <a:solidFill>
                  <a:srgbClr val="000000"/>
                </a:solidFill>
              </a:rPr>
              <a:t>7 x 8 / 9 = X</a:t>
            </a:r>
          </a:p>
        </p:txBody>
      </p:sp>
    </p:spTree>
    <p:extLst>
      <p:ext uri="{BB962C8B-B14F-4D97-AF65-F5344CB8AC3E}">
        <p14:creationId xmlns:p14="http://schemas.microsoft.com/office/powerpoint/2010/main" val="823838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6194</TotalTime>
  <Words>969</Words>
  <Application>Microsoft Office PowerPoint</Application>
  <PresentationFormat>Předvádění na obrazovce (16:9)</PresentationFormat>
  <Paragraphs>289</Paragraphs>
  <Slides>20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Times-Roman</vt:lpstr>
      <vt:lpstr>Wingdings</vt:lpstr>
      <vt:lpstr>SLU</vt:lpstr>
      <vt:lpstr>Prezentace aplikace PowerPoint</vt:lpstr>
      <vt:lpstr>CÍL SEMINÁŘE</vt:lpstr>
      <vt:lpstr>ORGANIZACE PRÁCE V OBCHODNÍM PROVOZE </vt:lpstr>
      <vt:lpstr>ZÁKLADNÍ POJMY V OBLASTI ORGANIZACE PRÁCE</vt:lpstr>
      <vt:lpstr>VÝPOČET CYKLICKÝCH NÁSTUPŮ PRACOVNÍKŮ </vt:lpstr>
      <vt:lpstr>Modelová úloha k metodě cyklických nástupů pracovníků podle 1. přístupu</vt:lpstr>
      <vt:lpstr>Prezentace aplikace PowerPoint</vt:lpstr>
      <vt:lpstr>Prezentace aplikace PowerPoint</vt:lpstr>
      <vt:lpstr>Modelová úloha k metodě cyklických nástupů pracovníků podle 2. přístupu – dle indexů frekvence</vt:lpstr>
      <vt:lpstr>Prezentace aplikace PowerPoint</vt:lpstr>
      <vt:lpstr>Prezentace aplikace PowerPoint</vt:lpstr>
      <vt:lpstr>PRACOVNÍ STUDIE</vt:lpstr>
      <vt:lpstr>VYUŽITÍ KÓDŮ v obchodě </vt:lpstr>
      <vt:lpstr>  </vt:lpstr>
      <vt:lpstr>BEZPEČNOSTNÍ MANAGEMENT </vt:lpstr>
      <vt:lpstr>TYPY KRÁDEŽÍ V OBCHODĚ </vt:lpstr>
      <vt:lpstr>VÁNOČNÍ TAJENKA</vt:lpstr>
      <vt:lpstr>Prezentace aplikace PowerPoint</vt:lpstr>
      <vt:lpstr>Prezentace aplikace PowerPoint</vt:lpstr>
      <vt:lpstr>Odkaz na nahrávaný seminář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Radka Bauerová</cp:lastModifiedBy>
  <cp:revision>260</cp:revision>
  <dcterms:created xsi:type="dcterms:W3CDTF">2016-07-06T15:42:34Z</dcterms:created>
  <dcterms:modified xsi:type="dcterms:W3CDTF">2020-12-15T19:20:05Z</dcterms:modified>
</cp:coreProperties>
</file>