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73" r:id="rId4"/>
    <p:sldId id="272" r:id="rId5"/>
    <p:sldId id="264" r:id="rId6"/>
    <p:sldId id="266" r:id="rId7"/>
    <p:sldId id="267" r:id="rId8"/>
    <p:sldId id="268" r:id="rId9"/>
    <p:sldId id="269" r:id="rId10"/>
    <p:sldId id="270" r:id="rId11"/>
    <p:sldId id="265" r:id="rId12"/>
    <p:sldId id="271" r:id="rId13"/>
    <p:sldId id="262" r:id="rId14"/>
    <p:sldId id="274" r:id="rId15"/>
    <p:sldId id="261" r:id="rId16"/>
    <p:sldId id="275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331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368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a plánování prodeje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723878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Radka Bauerová</a:t>
            </a:r>
          </a:p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č. 5 </a:t>
            </a:r>
          </a:p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27. 10. 2020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115616" y="2944564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chemeClr val="bg1"/>
                </a:solidFill>
              </a:rPr>
              <a:t>„Otevřít obchod je jednoduché, uživit jej je umění.“</a:t>
            </a:r>
          </a:p>
          <a:p>
            <a:pPr algn="r"/>
            <a:r>
              <a:rPr lang="cs-CZ" i="1" dirty="0" smtClean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Konfucius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06630"/>
            <a:ext cx="7848872" cy="77155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PLÁN PRODEJE U NOVĚ ZŘÍZENÉ MOJ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388281" y="1144620"/>
            <a:ext cx="6048672" cy="16337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AutoNum type="arabicParenR"/>
            </a:pPr>
            <a:r>
              <a:rPr lang="cs-CZ" dirty="0" smtClean="0">
                <a:solidFill>
                  <a:srgbClr val="000000"/>
                </a:solidFill>
              </a:rPr>
              <a:t>Vymezení zájmové spádové oblasti (pomocí akčního rádia)</a:t>
            </a:r>
          </a:p>
          <a:p>
            <a:pPr marL="342900" indent="-342900" algn="ctr">
              <a:buAutoNum type="arabicParenR"/>
            </a:pPr>
            <a:r>
              <a:rPr lang="cs-CZ" dirty="0" smtClean="0">
                <a:solidFill>
                  <a:srgbClr val="000000"/>
                </a:solidFill>
              </a:rPr>
              <a:t>Odhad plánu prodeje (pomocí průměrného spotřebního výdaje, odhadu kupní síly a míry realizace výdajů obyvatelstva, konkurenčních podmínek, či analogie jiných prodejen)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35924" y="1101132"/>
            <a:ext cx="6840760" cy="1800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Jaká jsou východiska pro výpočet plánu prodeje u nově zřízené MOJ?</a:t>
            </a:r>
            <a:endParaRPr lang="en-GB" sz="2400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143936" y="3291830"/>
            <a:ext cx="6624736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Vzorec výpočtu:</a:t>
            </a:r>
          </a:p>
          <a:p>
            <a:pPr algn="just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MO 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 t </a:t>
            </a:r>
            <a:r>
              <a:rPr lang="cs-CZ" altLang="cs-CZ" sz="2400" dirty="0">
                <a:solidFill>
                  <a:srgbClr val="000000"/>
                </a:solidFill>
              </a:rPr>
              <a:t>= O 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 l k  . </a:t>
            </a:r>
            <a:r>
              <a:rPr lang="cs-CZ" altLang="cs-CZ" sz="2400" dirty="0">
                <a:solidFill>
                  <a:srgbClr val="000000"/>
                </a:solidFill>
              </a:rPr>
              <a:t>V 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o . </a:t>
            </a:r>
            <a:r>
              <a:rPr lang="cs-CZ" altLang="cs-CZ" sz="2400" dirty="0">
                <a:solidFill>
                  <a:srgbClr val="000000"/>
                </a:solidFill>
              </a:rPr>
              <a:t> I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MR</a:t>
            </a:r>
            <a:r>
              <a:rPr lang="cs-CZ" altLang="cs-CZ" sz="2400" dirty="0">
                <a:solidFill>
                  <a:srgbClr val="000000"/>
                </a:solidFill>
              </a:rPr>
              <a:t> . I 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 K S </a:t>
            </a:r>
            <a:r>
              <a:rPr lang="cs-CZ" altLang="cs-CZ" sz="2400" dirty="0">
                <a:solidFill>
                  <a:srgbClr val="000000"/>
                </a:solidFill>
              </a:rPr>
              <a:t> -  podíl konkurence</a:t>
            </a:r>
            <a:endParaRPr lang="cs-CZ" altLang="cs-CZ" sz="1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01168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-108520" y="195486"/>
            <a:ext cx="7848872" cy="555526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 smtClean="0">
                <a:solidFill>
                  <a:srgbClr val="000000"/>
                </a:solidFill>
              </a:rPr>
              <a:t>VÝPOČET PLÁNU PRODEJE – NOVĚ ZŘÍZENÁ MOJ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89960" y="915566"/>
            <a:ext cx="7416824" cy="873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Vypočítejte očekávaný maloobchodní obrat pro nově zamýšlenou maloobchodní jednotku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když víte následující údaje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Obdélník 5"/>
          <p:cNvSpPr/>
          <p:nvPr/>
        </p:nvSpPr>
        <p:spPr>
          <a:xfrm>
            <a:off x="395536" y="2211710"/>
            <a:ext cx="7560840" cy="17543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Obyvatelstvo akčního rádia je 25 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000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Průměrný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spotřební výdaj je 560 Kč.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Index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míry realizace výdajů obyvatelstva je ve výši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1,2. </a:t>
            </a:r>
          </a:p>
          <a:p>
            <a:pPr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ndex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kupní síly je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1,3. </a:t>
            </a:r>
            <a:endParaRPr lang="en-GB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861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80528" y="123478"/>
            <a:ext cx="7704856" cy="778043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VÝPOČET ZADÁNÍ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251520" y="1047282"/>
            <a:ext cx="7416824" cy="14773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 err="1">
                <a:solidFill>
                  <a:srgbClr val="000000"/>
                </a:solidFill>
              </a:rPr>
              <a:t>MO</a:t>
            </a:r>
            <a:r>
              <a:rPr lang="cs-CZ" baseline="-25000" dirty="0" err="1">
                <a:solidFill>
                  <a:srgbClr val="000000"/>
                </a:solidFill>
              </a:rPr>
              <a:t>t</a:t>
            </a:r>
            <a:r>
              <a:rPr lang="cs-CZ" dirty="0">
                <a:solidFill>
                  <a:srgbClr val="000000"/>
                </a:solidFill>
              </a:rPr>
              <a:t> = </a:t>
            </a:r>
            <a:r>
              <a:rPr lang="cs-CZ" dirty="0" err="1">
                <a:solidFill>
                  <a:srgbClr val="000000"/>
                </a:solidFill>
              </a:rPr>
              <a:t>O</a:t>
            </a:r>
            <a:r>
              <a:rPr lang="cs-CZ" baseline="-25000" dirty="0" err="1">
                <a:solidFill>
                  <a:srgbClr val="000000"/>
                </a:solidFill>
              </a:rPr>
              <a:t>lk</a:t>
            </a:r>
            <a:r>
              <a:rPr lang="cs-CZ" baseline="-25000" dirty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rgbClr val="000000"/>
                </a:solidFill>
              </a:rPr>
              <a:t>* V</a:t>
            </a:r>
            <a:r>
              <a:rPr lang="cs-CZ" baseline="-25000" dirty="0">
                <a:solidFill>
                  <a:srgbClr val="000000"/>
                </a:solidFill>
              </a:rPr>
              <a:t>O </a:t>
            </a:r>
            <a:r>
              <a:rPr lang="cs-CZ" dirty="0">
                <a:solidFill>
                  <a:srgbClr val="000000"/>
                </a:solidFill>
              </a:rPr>
              <a:t>* I</a:t>
            </a:r>
            <a:r>
              <a:rPr lang="cs-CZ" baseline="-25000" dirty="0">
                <a:solidFill>
                  <a:srgbClr val="000000"/>
                </a:solidFill>
              </a:rPr>
              <a:t>MR </a:t>
            </a:r>
            <a:r>
              <a:rPr lang="cs-CZ" dirty="0">
                <a:solidFill>
                  <a:srgbClr val="000000"/>
                </a:solidFill>
              </a:rPr>
              <a:t>* </a:t>
            </a:r>
            <a:r>
              <a:rPr lang="cs-CZ" dirty="0" err="1" smtClean="0">
                <a:solidFill>
                  <a:srgbClr val="000000"/>
                </a:solidFill>
              </a:rPr>
              <a:t>I</a:t>
            </a:r>
            <a:r>
              <a:rPr lang="cs-CZ" baseline="-25000" dirty="0" err="1" smtClean="0">
                <a:solidFill>
                  <a:srgbClr val="000000"/>
                </a:solidFill>
              </a:rPr>
              <a:t>ks</a:t>
            </a:r>
            <a:endParaRPr lang="cs-CZ" baseline="-25000" dirty="0" smtClean="0">
              <a:solidFill>
                <a:srgbClr val="000000"/>
              </a:solidFill>
            </a:endParaRPr>
          </a:p>
          <a:p>
            <a:endParaRPr lang="en-GB" dirty="0">
              <a:solidFill>
                <a:srgbClr val="000000"/>
              </a:solidFill>
            </a:endParaRPr>
          </a:p>
          <a:p>
            <a:r>
              <a:rPr lang="cs-CZ" dirty="0" err="1">
                <a:solidFill>
                  <a:srgbClr val="000000"/>
                </a:solidFill>
              </a:rPr>
              <a:t>MOt</a:t>
            </a:r>
            <a:r>
              <a:rPr lang="cs-CZ" dirty="0">
                <a:solidFill>
                  <a:srgbClr val="000000"/>
                </a:solidFill>
              </a:rPr>
              <a:t> = 25 000 * 560 * </a:t>
            </a:r>
            <a:r>
              <a:rPr lang="cs-CZ" dirty="0" smtClean="0">
                <a:solidFill>
                  <a:srgbClr val="000000"/>
                </a:solidFill>
              </a:rPr>
              <a:t>1,2 </a:t>
            </a:r>
            <a:r>
              <a:rPr lang="cs-CZ" dirty="0">
                <a:solidFill>
                  <a:srgbClr val="000000"/>
                </a:solidFill>
              </a:rPr>
              <a:t>* </a:t>
            </a:r>
            <a:r>
              <a:rPr lang="cs-CZ" dirty="0" smtClean="0">
                <a:solidFill>
                  <a:srgbClr val="000000"/>
                </a:solidFill>
              </a:rPr>
              <a:t>1,3</a:t>
            </a:r>
          </a:p>
          <a:p>
            <a:endParaRPr lang="en-GB" dirty="0">
              <a:solidFill>
                <a:srgbClr val="000000"/>
              </a:solidFill>
            </a:endParaRPr>
          </a:p>
          <a:p>
            <a:r>
              <a:rPr lang="cs-CZ" dirty="0" err="1">
                <a:solidFill>
                  <a:srgbClr val="000000"/>
                </a:solidFill>
              </a:rPr>
              <a:t>MOt</a:t>
            </a:r>
            <a:r>
              <a:rPr lang="cs-CZ" dirty="0">
                <a:solidFill>
                  <a:srgbClr val="000000"/>
                </a:solidFill>
              </a:rPr>
              <a:t> = </a:t>
            </a:r>
            <a:r>
              <a:rPr lang="cs-CZ" b="1" dirty="0" smtClean="0">
                <a:solidFill>
                  <a:srgbClr val="000000"/>
                </a:solidFill>
              </a:rPr>
              <a:t>21</a:t>
            </a:r>
            <a:r>
              <a:rPr lang="cs-CZ" b="1" dirty="0">
                <a:solidFill>
                  <a:srgbClr val="000000"/>
                </a:solidFill>
              </a:rPr>
              <a:t> </a:t>
            </a:r>
            <a:r>
              <a:rPr lang="cs-CZ" b="1" dirty="0" smtClean="0">
                <a:solidFill>
                  <a:srgbClr val="000000"/>
                </a:solidFill>
              </a:rPr>
              <a:t>840</a:t>
            </a:r>
            <a:r>
              <a:rPr lang="cs-CZ" b="1" dirty="0">
                <a:solidFill>
                  <a:srgbClr val="000000"/>
                </a:solidFill>
              </a:rPr>
              <a:t> </a:t>
            </a:r>
            <a:r>
              <a:rPr lang="cs-CZ" b="1" dirty="0" smtClean="0">
                <a:solidFill>
                  <a:srgbClr val="000000"/>
                </a:solidFill>
              </a:rPr>
              <a:t>000 Kč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62391" y="3435846"/>
            <a:ext cx="7632848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Odpověď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r>
              <a:rPr lang="cs-CZ" dirty="0">
                <a:solidFill>
                  <a:srgbClr val="000000"/>
                </a:solidFill>
              </a:rPr>
              <a:t>Očekávaný maloobchodní obrat bude ve výši cca 21 840 000 Kč.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3724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02584"/>
            <a:ext cx="7128792" cy="507703"/>
          </a:xfrm>
        </p:spPr>
        <p:txBody>
          <a:bodyPr/>
          <a:lstStyle/>
          <a:p>
            <a:r>
              <a:rPr lang="cs-CZ" altLang="cs-CZ" dirty="0" smtClean="0">
                <a:solidFill>
                  <a:srgbClr val="000000"/>
                </a:solidFill>
              </a:rPr>
              <a:t>SHRNUTÍ HLAVNÍCH NÁSTROJŮ ŘÍZENÍ</a:t>
            </a:r>
            <a:br>
              <a:rPr lang="cs-CZ" altLang="cs-CZ" dirty="0" smtClean="0">
                <a:solidFill>
                  <a:srgbClr val="000000"/>
                </a:solidFill>
              </a:rPr>
            </a:b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687638" y="1331979"/>
            <a:ext cx="4497691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B</a:t>
            </a:r>
            <a:r>
              <a:rPr lang="cs-CZ" dirty="0" smtClean="0">
                <a:solidFill>
                  <a:srgbClr val="000000"/>
                </a:solidFill>
              </a:rPr>
              <a:t>) Organizačně-právní forma, organizační struktura podniku, kultura, kooperace, integrace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97814" y="830950"/>
            <a:ext cx="4402178" cy="4108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 u="none" dirty="0">
                <a:solidFill>
                  <a:srgbClr val="000000"/>
                </a:solidFill>
              </a:rPr>
              <a:t>1. Optimalizace organizační struktury</a:t>
            </a:r>
            <a:endParaRPr lang="cs-CZ" altLang="cs-CZ" sz="2000" b="0" dirty="0">
              <a:solidFill>
                <a:srgbClr val="000000"/>
              </a:solidFill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97814" y="1413529"/>
            <a:ext cx="4402178" cy="4108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 u="none">
                <a:solidFill>
                  <a:srgbClr val="000000"/>
                </a:solidFill>
              </a:rPr>
              <a:t>2. Volba distribučních cest</a:t>
            </a:r>
            <a:endParaRPr lang="cs-CZ" altLang="cs-CZ" sz="2000" b="0">
              <a:solidFill>
                <a:srgbClr val="000000"/>
              </a:solidFill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97814" y="2004161"/>
            <a:ext cx="4762218" cy="7411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 u="none" dirty="0">
                <a:solidFill>
                  <a:srgbClr val="000000"/>
                </a:solidFill>
              </a:rPr>
              <a:t>3. Věcné instrumentárium obchodní činnosti a charakter obchodního provozu</a:t>
            </a:r>
            <a:endParaRPr lang="cs-CZ" altLang="cs-CZ" sz="2000" b="0" dirty="0">
              <a:solidFill>
                <a:srgbClr val="000000"/>
              </a:solidFill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97815" y="2886660"/>
            <a:ext cx="4762218" cy="40542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 u="none" dirty="0">
                <a:solidFill>
                  <a:srgbClr val="000000"/>
                </a:solidFill>
              </a:rPr>
              <a:t>4. Volba místa</a:t>
            </a:r>
            <a:endParaRPr lang="cs-CZ" altLang="cs-CZ" sz="2000" b="0" dirty="0">
              <a:solidFill>
                <a:srgbClr val="000000"/>
              </a:solidFill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97814" y="3418219"/>
            <a:ext cx="4762218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 u="none" dirty="0">
                <a:solidFill>
                  <a:srgbClr val="000000"/>
                </a:solidFill>
              </a:rPr>
              <a:t>5. Finanční řízení firmy</a:t>
            </a:r>
            <a:endParaRPr lang="cs-CZ" altLang="cs-CZ" sz="2000" b="0" dirty="0">
              <a:solidFill>
                <a:srgbClr val="000000"/>
              </a:solidFill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3993" y="4039155"/>
            <a:ext cx="4766039" cy="41592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 u="none" dirty="0">
                <a:solidFill>
                  <a:srgbClr val="000000"/>
                </a:solidFill>
              </a:rPr>
              <a:t>6. Řízení OS v užším slova smyslu</a:t>
            </a:r>
            <a:endParaRPr lang="cs-CZ" altLang="cs-CZ" sz="2000" b="0" dirty="0">
              <a:solidFill>
                <a:srgbClr val="000000"/>
              </a:solidFill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97813" y="4585956"/>
            <a:ext cx="2245967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 u="none">
                <a:solidFill>
                  <a:srgbClr val="000000"/>
                </a:solidFill>
              </a:rPr>
              <a:t>7. Marketing</a:t>
            </a:r>
            <a:endParaRPr lang="cs-CZ" altLang="cs-CZ" sz="2000" b="0">
              <a:solidFill>
                <a:srgbClr val="00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904910" y="4342512"/>
            <a:ext cx="418354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F</a:t>
            </a:r>
            <a:r>
              <a:rPr lang="cs-CZ" dirty="0" smtClean="0">
                <a:solidFill>
                  <a:srgbClr val="000000"/>
                </a:solidFill>
              </a:rPr>
              <a:t>) Řešení logistiky a fyzická distribuce zboží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845867" y="840384"/>
            <a:ext cx="41094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A) Volba typu a druhu prodejních jednotek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364276" y="4585956"/>
            <a:ext cx="2732276" cy="4028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ovéPole 14"/>
          <p:cNvSpPr txBox="1"/>
          <p:nvPr/>
        </p:nvSpPr>
        <p:spPr>
          <a:xfrm>
            <a:off x="4687637" y="2166815"/>
            <a:ext cx="4267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C) Kontinent, země, region, stupeň obchodní vybavenosti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001784" y="3579773"/>
            <a:ext cx="4067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E) Obchodně-finanční plán, rovnováha mezi finančním a marketingovým řízením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788024" y="2839529"/>
            <a:ext cx="3488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D) Operativní management, personální řízení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354029" y="3292082"/>
            <a:ext cx="2561129" cy="175107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cs-CZ" dirty="0" smtClean="0"/>
              <a:t>B</a:t>
            </a:r>
          </a:p>
          <a:p>
            <a:pPr marL="342900" indent="-342900" algn="ctr">
              <a:buAutoNum type="arabicPeriod"/>
            </a:pPr>
            <a:r>
              <a:rPr lang="cs-CZ" dirty="0" smtClean="0"/>
              <a:t>F</a:t>
            </a:r>
          </a:p>
          <a:p>
            <a:pPr marL="342900" indent="-342900" algn="ctr">
              <a:buAutoNum type="arabicPeriod"/>
            </a:pPr>
            <a:r>
              <a:rPr lang="cs-CZ" dirty="0" smtClean="0"/>
              <a:t>A</a:t>
            </a:r>
          </a:p>
          <a:p>
            <a:pPr marL="342900" indent="-342900" algn="ctr">
              <a:buAutoNum type="arabicPeriod"/>
            </a:pPr>
            <a:r>
              <a:rPr lang="cs-CZ" dirty="0" smtClean="0"/>
              <a:t>C</a:t>
            </a:r>
          </a:p>
          <a:p>
            <a:pPr marL="342900" indent="-342900" algn="ctr">
              <a:buAutoNum type="arabicPeriod"/>
            </a:pPr>
            <a:r>
              <a:rPr lang="cs-CZ" dirty="0" smtClean="0"/>
              <a:t>E</a:t>
            </a:r>
          </a:p>
          <a:p>
            <a:pPr marL="342900" indent="-342900" algn="ctr">
              <a:buAutoNum type="arabicPeriod"/>
            </a:pPr>
            <a:r>
              <a:rPr lang="cs-CZ" dirty="0" smtClean="0"/>
              <a:t>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79720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-108520" y="195486"/>
            <a:ext cx="7848872" cy="555526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 smtClean="0">
                <a:solidFill>
                  <a:srgbClr val="000000"/>
                </a:solidFill>
              </a:rPr>
              <a:t>ÚKOL NA PŘÍŠTÍ SEMINÁŘ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1520" y="2065357"/>
            <a:ext cx="6912768" cy="25853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Úkol můžete vypracovat 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samostatně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nebo v týmu 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maximálně 2 studentech.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 správně vypracovaný úkolu získáte 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bonusový bod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Vypracované úkoly vkládejte do </a:t>
            </a:r>
            <a:r>
              <a:rPr lang="cs-CZ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odevzdávárny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-&gt; úkoly ze seminářů -&gt; 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a plánování prodeje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Termín odevzdání: 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1.11.2020</a:t>
            </a:r>
            <a:endParaRPr lang="en-GB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6296" y="2067694"/>
            <a:ext cx="1746244" cy="2582986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198276" y="751012"/>
            <a:ext cx="747006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Vypracujte úkol určený pro zopakování problematiky tohoto semináře, který naleznete v IS SU -&gt; semináře -&gt; </a:t>
            </a:r>
            <a:r>
              <a:rPr lang="cs-CZ" b="1" dirty="0" smtClean="0">
                <a:solidFill>
                  <a:srgbClr val="000000"/>
                </a:solidFill>
              </a:rPr>
              <a:t>Úkol </a:t>
            </a:r>
            <a:r>
              <a:rPr lang="cs-CZ" b="1" dirty="0">
                <a:solidFill>
                  <a:srgbClr val="000000"/>
                </a:solidFill>
              </a:rPr>
              <a:t>pro zopakování problematiky řízení a plánování prodeje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65701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704" y="2139702"/>
            <a:ext cx="5688632" cy="864096"/>
          </a:xfrm>
        </p:spPr>
        <p:txBody>
          <a:bodyPr/>
          <a:lstStyle/>
          <a:p>
            <a:r>
              <a:rPr lang="cs-CZ" sz="4400" dirty="0" smtClean="0"/>
              <a:t>Děkuji za pozornost </a:t>
            </a:r>
            <a:r>
              <a:rPr lang="cs-CZ" sz="4400" dirty="0" smtClean="0">
                <a:sym typeface="Wingdings" panose="05000000000000000000" pitchFamily="2" charset="2"/>
              </a:rPr>
              <a:t> 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4028368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11560" y="2211710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https://web.microsoftstream.com/video/82ad4eff-5a86-4fdb-bdaf-5b304ac4b4ff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51720" y="195486"/>
            <a:ext cx="4536504" cy="507703"/>
          </a:xfrm>
        </p:spPr>
        <p:txBody>
          <a:bodyPr/>
          <a:lstStyle/>
          <a:p>
            <a:r>
              <a:rPr lang="cs-CZ" dirty="0" smtClean="0"/>
              <a:t>Odkaz na nahrávaný seminář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78423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248" y="1452844"/>
            <a:ext cx="2088232" cy="205228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87824" y="195486"/>
            <a:ext cx="3240360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CÍL SEMINÁŘE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1324824"/>
            <a:ext cx="61926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</a:rPr>
              <a:t>Procvičení prezentace a argumentace studentů při přednesení výstupů z praktického příkladu a jejich následné diskuzi (cvičení „Virtuální maloobchod“)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Procvičení výpočtů zaměřených na objem prodeje </a:t>
            </a:r>
          </a:p>
        </p:txBody>
      </p:sp>
    </p:spTree>
    <p:extLst>
      <p:ext uri="{BB962C8B-B14F-4D97-AF65-F5344CB8AC3E}">
        <p14:creationId xmlns:p14="http://schemas.microsoft.com/office/powerpoint/2010/main" val="33898354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147126"/>
            <a:ext cx="5904656" cy="507703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PRAKTICKÉ CVIČENÍ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07504" y="3003798"/>
            <a:ext cx="8853560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„Představenstvo</a:t>
            </a:r>
            <a:r>
              <a:rPr lang="cs-CZ" b="1" dirty="0">
                <a:solidFill>
                  <a:srgbClr val="000000"/>
                </a:solidFill>
              </a:rPr>
              <a:t>“ </a:t>
            </a:r>
            <a:r>
              <a:rPr lang="cs-CZ" b="1" dirty="0" smtClean="0">
                <a:solidFill>
                  <a:srgbClr val="000000"/>
                </a:solidFill>
              </a:rPr>
              <a:t>- učitel</a:t>
            </a:r>
            <a:endParaRPr lang="cs-CZ" b="1" dirty="0">
              <a:solidFill>
                <a:srgbClr val="000000"/>
              </a:solidFill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</a:rPr>
              <a:t>V rámci diskuze na dalším semináři zformuluji </a:t>
            </a:r>
            <a:r>
              <a:rPr lang="cs-CZ" dirty="0">
                <a:solidFill>
                  <a:srgbClr val="000000"/>
                </a:solidFill>
              </a:rPr>
              <a:t>pro a proti </a:t>
            </a:r>
            <a:r>
              <a:rPr lang="cs-CZ" dirty="0" smtClean="0">
                <a:solidFill>
                  <a:srgbClr val="000000"/>
                </a:solidFill>
              </a:rPr>
              <a:t>Vašich návrhů </a:t>
            </a:r>
            <a:r>
              <a:rPr lang="cs-CZ" dirty="0">
                <a:solidFill>
                  <a:srgbClr val="000000"/>
                </a:solidFill>
              </a:rPr>
              <a:t>a </a:t>
            </a:r>
            <a:r>
              <a:rPr lang="cs-CZ" dirty="0" smtClean="0">
                <a:solidFill>
                  <a:srgbClr val="000000"/>
                </a:solidFill>
              </a:rPr>
              <a:t>rozhodnu, který </a:t>
            </a:r>
            <a:r>
              <a:rPr lang="cs-CZ" dirty="0">
                <a:solidFill>
                  <a:srgbClr val="000000"/>
                </a:solidFill>
              </a:rPr>
              <a:t>návrh </a:t>
            </a:r>
            <a:r>
              <a:rPr lang="cs-CZ" dirty="0" smtClean="0">
                <a:solidFill>
                  <a:srgbClr val="000000"/>
                </a:solidFill>
              </a:rPr>
              <a:t>podpořím. Členové vítězného týmu obdrží 1 bonusový bod ke zkoušce. Na každém semináři bude vybrán 1 vítězný tým.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29828" y="1347614"/>
            <a:ext cx="8208912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Tým „</a:t>
            </a:r>
            <a:r>
              <a:rPr lang="cs-CZ" b="1" dirty="0" smtClean="0">
                <a:solidFill>
                  <a:srgbClr val="000000"/>
                </a:solidFill>
              </a:rPr>
              <a:t>manažeři“ </a:t>
            </a:r>
          </a:p>
          <a:p>
            <a:pPr algn="ctr"/>
            <a:r>
              <a:rPr lang="cs-CZ" dirty="0" smtClean="0">
                <a:solidFill>
                  <a:srgbClr val="000000"/>
                </a:solidFill>
              </a:rPr>
              <a:t>Navrhnou </a:t>
            </a:r>
            <a:r>
              <a:rPr lang="cs-CZ" dirty="0">
                <a:solidFill>
                  <a:srgbClr val="000000"/>
                </a:solidFill>
              </a:rPr>
              <a:t>pro již stávající produkt nový prodejní </a:t>
            </a:r>
            <a:r>
              <a:rPr lang="cs-CZ" dirty="0" smtClean="0">
                <a:solidFill>
                  <a:srgbClr val="000000"/>
                </a:solidFill>
              </a:rPr>
              <a:t>kanál. Vypracujte </a:t>
            </a:r>
            <a:r>
              <a:rPr lang="cs-CZ" dirty="0">
                <a:solidFill>
                  <a:srgbClr val="000000"/>
                </a:solidFill>
              </a:rPr>
              <a:t>zadání předloženého příkladu. Zvolte si svého „výkonného ředitele společnosti (CEO)“, který následně zpracování přednese „představenstvu“ společnosti.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43508" y="7621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Co bylo úkolem? </a:t>
            </a:r>
            <a:endParaRPr lang="cs-CZ" dirty="0">
              <a:solidFill>
                <a:srgbClr val="000000"/>
              </a:solidFill>
            </a:endParaRPr>
          </a:p>
        </p:txBody>
      </p:sp>
      <p:cxnSp>
        <p:nvCxnSpPr>
          <p:cNvPr id="8" name="Přímá spojnice se šipkou 7"/>
          <p:cNvCxnSpPr>
            <a:stCxn id="6" idx="2"/>
          </p:cNvCxnSpPr>
          <p:nvPr/>
        </p:nvCxnSpPr>
        <p:spPr>
          <a:xfrm>
            <a:off x="1115616" y="1131488"/>
            <a:ext cx="619943" cy="21532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301237" y="1144095"/>
            <a:ext cx="18354" cy="1859703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1559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147126"/>
            <a:ext cx="5904656" cy="507703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DISKUZE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02352" y="2427734"/>
            <a:ext cx="769351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Tým „představenstvo“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Sdělí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manažerům svoje rozhodnutí spolu s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odůvodněním.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477942" y="1223342"/>
            <a:ext cx="5542330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Tým „manažeři“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dirty="0" smtClean="0">
                <a:solidFill>
                  <a:srgbClr val="000000"/>
                </a:solidFill>
                <a:latin typeface="Times New Roman"/>
              </a:rPr>
              <a:t>P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ředneste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„představenstvu“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společnosti svůj návrh.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18028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7848872" cy="77155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PLÁN PRODEJE U ZAVEDENÉ MOJ – APLIKACE METODY ANALÝZY ČASOVÉ ŘADY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388281" y="1325190"/>
            <a:ext cx="6048672" cy="122413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Tržby minulého roku</a:t>
            </a:r>
          </a:p>
          <a:p>
            <a:pPr algn="ctr"/>
            <a:r>
              <a:rPr lang="cs-CZ" dirty="0" smtClean="0">
                <a:solidFill>
                  <a:srgbClr val="000000"/>
                </a:solidFill>
              </a:rPr>
              <a:t>Trend </a:t>
            </a:r>
          </a:p>
          <a:p>
            <a:pPr algn="ctr"/>
            <a:r>
              <a:rPr lang="cs-CZ" dirty="0" smtClean="0">
                <a:solidFill>
                  <a:srgbClr val="000000"/>
                </a:solidFill>
              </a:rPr>
              <a:t>Hospodářský cyklus</a:t>
            </a:r>
          </a:p>
          <a:p>
            <a:pPr algn="ctr"/>
            <a:r>
              <a:rPr lang="cs-CZ" dirty="0" smtClean="0">
                <a:solidFill>
                  <a:srgbClr val="000000"/>
                </a:solidFill>
              </a:rPr>
              <a:t>Sezónnost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899592" y="987574"/>
            <a:ext cx="6840760" cy="1800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Jaká jsou východiska pro výpočet plánu prodeje u zavedené MOJ v případě použití metody analýzy časové řady?</a:t>
            </a:r>
            <a:endParaRPr lang="en-GB" sz="2400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75656" y="3269406"/>
            <a:ext cx="5961297" cy="11969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Vzorec výpočtu: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MO</a:t>
            </a:r>
            <a:r>
              <a:rPr lang="cs-CZ" altLang="cs-CZ" sz="2400" baseline="-25000" dirty="0">
                <a:solidFill>
                  <a:srgbClr val="000000"/>
                </a:solidFill>
                <a:latin typeface="+mn-lt"/>
              </a:rPr>
              <a:t> t  =  </a:t>
            </a: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MO</a:t>
            </a:r>
            <a:r>
              <a:rPr lang="cs-CZ" altLang="cs-CZ" sz="2400" baseline="-25000" dirty="0">
                <a:solidFill>
                  <a:srgbClr val="000000"/>
                </a:solidFill>
                <a:latin typeface="+mn-lt"/>
              </a:rPr>
              <a:t> t-1    +/-</a:t>
            </a: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 trend   +/-  HC    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nebo MO</a:t>
            </a:r>
            <a:r>
              <a:rPr lang="cs-CZ" altLang="cs-CZ" sz="2400" baseline="-25000" dirty="0">
                <a:solidFill>
                  <a:srgbClr val="000000"/>
                </a:solidFill>
                <a:latin typeface="+mn-lt"/>
              </a:rPr>
              <a:t> t  =  </a:t>
            </a: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MO</a:t>
            </a:r>
            <a:r>
              <a:rPr lang="cs-CZ" altLang="cs-CZ" sz="2400" baseline="-25000" dirty="0">
                <a:solidFill>
                  <a:srgbClr val="000000"/>
                </a:solidFill>
                <a:latin typeface="+mn-lt"/>
              </a:rPr>
              <a:t> t-1    *</a:t>
            </a: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 I </a:t>
            </a:r>
            <a:r>
              <a:rPr lang="cs-CZ" altLang="cs-CZ" sz="2400" baseline="-25000" dirty="0">
                <a:solidFill>
                  <a:srgbClr val="000000"/>
                </a:solidFill>
                <a:latin typeface="+mn-lt"/>
              </a:rPr>
              <a:t>T</a:t>
            </a: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*  I </a:t>
            </a:r>
            <a:r>
              <a:rPr lang="cs-CZ" altLang="cs-CZ" sz="2400" baseline="-25000" dirty="0">
                <a:solidFill>
                  <a:srgbClr val="000000"/>
                </a:solidFill>
                <a:latin typeface="+mn-lt"/>
              </a:rPr>
              <a:t>HC</a:t>
            </a:r>
            <a:r>
              <a:rPr lang="cs-CZ" altLang="cs-CZ" sz="1600" dirty="0">
                <a:solidFill>
                  <a:srgbClr val="000000"/>
                </a:solidFill>
                <a:latin typeface="+mn-lt"/>
              </a:rPr>
              <a:t>    </a:t>
            </a:r>
            <a:endParaRPr lang="cs-CZ" altLang="cs-CZ" sz="1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25799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195486"/>
            <a:ext cx="7848872" cy="778043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VÝPOČET PLÁNU PRODEJE - ZAVEDENÁ MOJ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09960" y="901521"/>
            <a:ext cx="74777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Vypočítejte objem prodeje mobilních telefonů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zavedené maloobchodní jednotky pro </a:t>
            </a:r>
            <a:r>
              <a:rPr lang="cs-CZ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prosinec 2020, 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když víte následující údaje</a:t>
            </a:r>
            <a:r>
              <a:rPr lang="cs-CZ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23528" y="2139702"/>
            <a:ext cx="8208912" cy="216982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roce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prodala maloobchodní společnost 1 523 652 mobilních telefonů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letošním roce má v plánu tato společnost redukovat nerentabilní typy mobilních telefonů, čímž se sníží tržby cca o 1,5%.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Odhad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vývoje dle hospodářského cyklu naznačuje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zvýšení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prodeje o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1%.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Sezónní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index pro měsíc prosinec je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1,4.</a:t>
            </a:r>
            <a:endParaRPr lang="en-GB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8168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123478"/>
            <a:ext cx="7992888" cy="778043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VÝPOČET ZADÁNÍ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07504" y="792366"/>
            <a:ext cx="8928992" cy="31393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cs-CZ" b="1" dirty="0" smtClean="0">
                <a:solidFill>
                  <a:srgbClr val="000000"/>
                </a:solidFill>
              </a:rPr>
              <a:t>1) Trend</a:t>
            </a:r>
            <a:endParaRPr lang="en-GB" dirty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MO</a:t>
            </a:r>
            <a:r>
              <a:rPr lang="cs-CZ" baseline="-25000" dirty="0" smtClean="0">
                <a:solidFill>
                  <a:srgbClr val="000000"/>
                </a:solidFill>
              </a:rPr>
              <a:t>20</a:t>
            </a:r>
            <a:r>
              <a:rPr lang="cs-CZ" dirty="0" smtClean="0">
                <a:solidFill>
                  <a:srgbClr val="000000"/>
                </a:solidFill>
              </a:rPr>
              <a:t>= MO</a:t>
            </a:r>
            <a:r>
              <a:rPr lang="cs-CZ" baseline="-25000" dirty="0" smtClean="0">
                <a:solidFill>
                  <a:srgbClr val="000000"/>
                </a:solidFill>
              </a:rPr>
              <a:t>19</a:t>
            </a:r>
            <a:r>
              <a:rPr lang="cs-CZ" dirty="0" smtClean="0">
                <a:solidFill>
                  <a:srgbClr val="000000"/>
                </a:solidFill>
              </a:rPr>
              <a:t>*I</a:t>
            </a:r>
            <a:r>
              <a:rPr lang="cs-CZ" baseline="-25000" dirty="0" smtClean="0">
                <a:solidFill>
                  <a:srgbClr val="000000"/>
                </a:solidFill>
              </a:rPr>
              <a:t>T</a:t>
            </a:r>
            <a:endParaRPr lang="en-GB" dirty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MO</a:t>
            </a:r>
            <a:r>
              <a:rPr lang="cs-CZ" baseline="-25000" dirty="0" smtClean="0">
                <a:solidFill>
                  <a:srgbClr val="000000"/>
                </a:solidFill>
              </a:rPr>
              <a:t>20</a:t>
            </a:r>
            <a:r>
              <a:rPr lang="cs-CZ" dirty="0" smtClean="0">
                <a:solidFill>
                  <a:srgbClr val="000000"/>
                </a:solidFill>
              </a:rPr>
              <a:t>=1</a:t>
            </a:r>
            <a:r>
              <a:rPr lang="cs-CZ" dirty="0">
                <a:solidFill>
                  <a:srgbClr val="000000"/>
                </a:solidFill>
              </a:rPr>
              <a:t> 523 652 * 0,985</a:t>
            </a:r>
            <a:endParaRPr lang="en-GB" dirty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MO</a:t>
            </a:r>
            <a:r>
              <a:rPr lang="cs-CZ" baseline="-25000" dirty="0">
                <a:solidFill>
                  <a:srgbClr val="000000"/>
                </a:solidFill>
              </a:rPr>
              <a:t>20</a:t>
            </a:r>
            <a:r>
              <a:rPr lang="cs-CZ" dirty="0" smtClean="0">
                <a:solidFill>
                  <a:srgbClr val="000000"/>
                </a:solidFill>
              </a:rPr>
              <a:t>´= </a:t>
            </a:r>
            <a:r>
              <a:rPr lang="cs-CZ" dirty="0">
                <a:solidFill>
                  <a:srgbClr val="000000"/>
                </a:solidFill>
              </a:rPr>
              <a:t>1 500 </a:t>
            </a:r>
            <a:r>
              <a:rPr lang="cs-CZ" dirty="0" smtClean="0">
                <a:solidFill>
                  <a:srgbClr val="000000"/>
                </a:solidFill>
              </a:rPr>
              <a:t>797,22 </a:t>
            </a:r>
            <a:r>
              <a:rPr lang="cs-CZ" dirty="0">
                <a:solidFill>
                  <a:srgbClr val="000000"/>
                </a:solidFill>
              </a:rPr>
              <a:t>mobilních telefonů</a:t>
            </a:r>
            <a:endParaRPr lang="en-GB" dirty="0">
              <a:solidFill>
                <a:srgbClr val="000000"/>
              </a:solidFill>
            </a:endParaRPr>
          </a:p>
          <a:p>
            <a:pPr lvl="0"/>
            <a:r>
              <a:rPr lang="cs-CZ" b="1" dirty="0" smtClean="0">
                <a:solidFill>
                  <a:srgbClr val="000000"/>
                </a:solidFill>
              </a:rPr>
              <a:t>2) Hospodářský </a:t>
            </a:r>
            <a:r>
              <a:rPr lang="cs-CZ" b="1" dirty="0">
                <a:solidFill>
                  <a:srgbClr val="000000"/>
                </a:solidFill>
              </a:rPr>
              <a:t>cyklus</a:t>
            </a:r>
            <a:endParaRPr lang="en-GB" dirty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MO</a:t>
            </a:r>
            <a:r>
              <a:rPr lang="cs-CZ" baseline="-25000" dirty="0" smtClean="0">
                <a:solidFill>
                  <a:srgbClr val="000000"/>
                </a:solidFill>
              </a:rPr>
              <a:t>20</a:t>
            </a:r>
            <a:r>
              <a:rPr lang="cs-CZ" dirty="0" smtClean="0">
                <a:solidFill>
                  <a:srgbClr val="000000"/>
                </a:solidFill>
              </a:rPr>
              <a:t>´´=MO</a:t>
            </a:r>
            <a:r>
              <a:rPr lang="cs-CZ" baseline="-25000" dirty="0" smtClean="0">
                <a:solidFill>
                  <a:srgbClr val="000000"/>
                </a:solidFill>
              </a:rPr>
              <a:t>20</a:t>
            </a:r>
            <a:r>
              <a:rPr lang="cs-CZ" dirty="0" smtClean="0">
                <a:solidFill>
                  <a:srgbClr val="000000"/>
                </a:solidFill>
              </a:rPr>
              <a:t>´* </a:t>
            </a:r>
            <a:r>
              <a:rPr lang="cs-CZ" dirty="0">
                <a:solidFill>
                  <a:srgbClr val="000000"/>
                </a:solidFill>
              </a:rPr>
              <a:t>I</a:t>
            </a:r>
            <a:r>
              <a:rPr lang="cs-CZ" baseline="-25000" dirty="0">
                <a:solidFill>
                  <a:srgbClr val="000000"/>
                </a:solidFill>
              </a:rPr>
              <a:t>HC</a:t>
            </a:r>
            <a:endParaRPr lang="en-GB" dirty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MO</a:t>
            </a:r>
            <a:r>
              <a:rPr lang="cs-CZ" baseline="-25000" dirty="0" smtClean="0">
                <a:solidFill>
                  <a:srgbClr val="000000"/>
                </a:solidFill>
              </a:rPr>
              <a:t>20</a:t>
            </a:r>
            <a:r>
              <a:rPr lang="cs-CZ" dirty="0" smtClean="0">
                <a:solidFill>
                  <a:srgbClr val="000000"/>
                </a:solidFill>
              </a:rPr>
              <a:t>´´= </a:t>
            </a:r>
            <a:r>
              <a:rPr lang="cs-CZ" dirty="0">
                <a:solidFill>
                  <a:srgbClr val="000000"/>
                </a:solidFill>
              </a:rPr>
              <a:t>1 500 </a:t>
            </a:r>
            <a:r>
              <a:rPr lang="cs-CZ" dirty="0" smtClean="0">
                <a:solidFill>
                  <a:srgbClr val="000000"/>
                </a:solidFill>
              </a:rPr>
              <a:t>797,22 </a:t>
            </a:r>
            <a:r>
              <a:rPr lang="cs-CZ" dirty="0">
                <a:solidFill>
                  <a:srgbClr val="000000"/>
                </a:solidFill>
              </a:rPr>
              <a:t>* </a:t>
            </a:r>
            <a:r>
              <a:rPr lang="cs-CZ" dirty="0" smtClean="0">
                <a:solidFill>
                  <a:srgbClr val="000000"/>
                </a:solidFill>
              </a:rPr>
              <a:t>1,01</a:t>
            </a:r>
            <a:endParaRPr lang="en-GB" dirty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MO</a:t>
            </a:r>
            <a:r>
              <a:rPr lang="cs-CZ" baseline="-25000" dirty="0" smtClean="0">
                <a:solidFill>
                  <a:srgbClr val="000000"/>
                </a:solidFill>
              </a:rPr>
              <a:t>20</a:t>
            </a:r>
            <a:r>
              <a:rPr lang="cs-CZ" dirty="0" smtClean="0">
                <a:solidFill>
                  <a:srgbClr val="000000"/>
                </a:solidFill>
              </a:rPr>
              <a:t>´´= </a:t>
            </a:r>
            <a:r>
              <a:rPr lang="cs-CZ" b="1" dirty="0">
                <a:solidFill>
                  <a:srgbClr val="000000"/>
                </a:solidFill>
              </a:rPr>
              <a:t>1 515 </a:t>
            </a:r>
            <a:r>
              <a:rPr lang="cs-CZ" b="1" dirty="0" smtClean="0">
                <a:solidFill>
                  <a:srgbClr val="000000"/>
                </a:solidFill>
              </a:rPr>
              <a:t>805,19 </a:t>
            </a:r>
            <a:r>
              <a:rPr lang="cs-CZ" dirty="0">
                <a:solidFill>
                  <a:srgbClr val="000000"/>
                </a:solidFill>
              </a:rPr>
              <a:t>mobilních telefonů</a:t>
            </a:r>
            <a:endParaRPr lang="en-GB" dirty="0">
              <a:solidFill>
                <a:srgbClr val="000000"/>
              </a:solidFill>
            </a:endParaRPr>
          </a:p>
          <a:p>
            <a:pPr lvl="0"/>
            <a:r>
              <a:rPr lang="cs-CZ" b="1" dirty="0" smtClean="0">
                <a:solidFill>
                  <a:srgbClr val="000000"/>
                </a:solidFill>
              </a:rPr>
              <a:t>3) Sezónnost</a:t>
            </a:r>
            <a:endParaRPr lang="en-GB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Průměrný měsíční prodej: </a:t>
            </a:r>
            <a:r>
              <a:rPr lang="cs-CZ" dirty="0" smtClean="0">
                <a:solidFill>
                  <a:srgbClr val="000000"/>
                </a:solidFill>
              </a:rPr>
              <a:t>MO = </a:t>
            </a:r>
            <a:r>
              <a:rPr lang="cs-CZ" dirty="0">
                <a:solidFill>
                  <a:srgbClr val="000000"/>
                </a:solidFill>
              </a:rPr>
              <a:t>1 </a:t>
            </a:r>
            <a:r>
              <a:rPr lang="cs-CZ" dirty="0" smtClean="0">
                <a:solidFill>
                  <a:srgbClr val="000000"/>
                </a:solidFill>
              </a:rPr>
              <a:t>515</a:t>
            </a:r>
            <a:r>
              <a:rPr lang="cs-CZ" dirty="0">
                <a:solidFill>
                  <a:srgbClr val="000000"/>
                </a:solidFill>
              </a:rPr>
              <a:t> </a:t>
            </a:r>
            <a:r>
              <a:rPr lang="cs-CZ" dirty="0" smtClean="0">
                <a:solidFill>
                  <a:srgbClr val="000000"/>
                </a:solidFill>
              </a:rPr>
              <a:t>805,19 </a:t>
            </a:r>
            <a:r>
              <a:rPr lang="cs-CZ" dirty="0">
                <a:solidFill>
                  <a:srgbClr val="000000"/>
                </a:solidFill>
              </a:rPr>
              <a:t>/ 12  </a:t>
            </a:r>
            <a:r>
              <a:rPr lang="cs-CZ" dirty="0">
                <a:solidFill>
                  <a:srgbClr val="000000"/>
                </a:solidFill>
                <a:sym typeface="Wingdings" panose="05000000000000000000" pitchFamily="2" charset="2"/>
              </a:rPr>
              <a:t></a:t>
            </a:r>
            <a:r>
              <a:rPr lang="cs-CZ" dirty="0">
                <a:solidFill>
                  <a:srgbClr val="000000"/>
                </a:solidFill>
              </a:rPr>
              <a:t> MO= 126 </a:t>
            </a:r>
            <a:r>
              <a:rPr lang="cs-CZ" dirty="0" smtClean="0">
                <a:solidFill>
                  <a:srgbClr val="000000"/>
                </a:solidFill>
              </a:rPr>
              <a:t>317,10 </a:t>
            </a:r>
            <a:r>
              <a:rPr lang="cs-CZ" dirty="0">
                <a:solidFill>
                  <a:srgbClr val="000000"/>
                </a:solidFill>
              </a:rPr>
              <a:t>mobilních telefonů</a:t>
            </a:r>
            <a:endParaRPr lang="en-GB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Měsíc prosinec: 126 317,10 * 1,4 = </a:t>
            </a:r>
            <a:r>
              <a:rPr lang="cs-CZ" b="1" dirty="0">
                <a:solidFill>
                  <a:srgbClr val="000000"/>
                </a:solidFill>
              </a:rPr>
              <a:t>176 </a:t>
            </a:r>
            <a:r>
              <a:rPr lang="cs-CZ" b="1" dirty="0" smtClean="0">
                <a:solidFill>
                  <a:srgbClr val="000000"/>
                </a:solidFill>
              </a:rPr>
              <a:t>843,94 </a:t>
            </a:r>
            <a:r>
              <a:rPr lang="cs-CZ" dirty="0">
                <a:solidFill>
                  <a:srgbClr val="000000"/>
                </a:solidFill>
              </a:rPr>
              <a:t>mobilních </a:t>
            </a:r>
            <a:r>
              <a:rPr lang="cs-CZ" dirty="0" smtClean="0">
                <a:solidFill>
                  <a:srgbClr val="000000"/>
                </a:solidFill>
              </a:rPr>
              <a:t>telefonů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7504" y="4011910"/>
            <a:ext cx="8928992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/>
            <a:r>
              <a:rPr lang="cs-CZ" b="1" dirty="0">
                <a:solidFill>
                  <a:srgbClr val="000000"/>
                </a:solidFill>
              </a:rPr>
              <a:t>Odpověď</a:t>
            </a:r>
            <a:endParaRPr lang="en-GB" dirty="0">
              <a:solidFill>
                <a:srgbClr val="000000"/>
              </a:solidFill>
            </a:endParaRPr>
          </a:p>
          <a:p>
            <a:pPr algn="just"/>
            <a:r>
              <a:rPr lang="cs-CZ" dirty="0">
                <a:solidFill>
                  <a:srgbClr val="000000"/>
                </a:solidFill>
              </a:rPr>
              <a:t>Za celý rok plánuje firma prodat cca 1 </a:t>
            </a:r>
            <a:r>
              <a:rPr lang="cs-CZ" dirty="0" smtClean="0">
                <a:solidFill>
                  <a:srgbClr val="000000"/>
                </a:solidFill>
              </a:rPr>
              <a:t>515</a:t>
            </a:r>
            <a:r>
              <a:rPr lang="cs-CZ" dirty="0">
                <a:solidFill>
                  <a:srgbClr val="000000"/>
                </a:solidFill>
              </a:rPr>
              <a:t> </a:t>
            </a:r>
            <a:r>
              <a:rPr lang="cs-CZ" dirty="0" smtClean="0">
                <a:solidFill>
                  <a:srgbClr val="000000"/>
                </a:solidFill>
              </a:rPr>
              <a:t>805 </a:t>
            </a:r>
            <a:r>
              <a:rPr lang="cs-CZ" dirty="0">
                <a:solidFill>
                  <a:srgbClr val="000000"/>
                </a:solidFill>
              </a:rPr>
              <a:t>mobilních telefonů. Odhad prodaných mobilních telefonů v prosinci se pohybuje kolem </a:t>
            </a:r>
            <a:r>
              <a:rPr lang="cs-CZ" dirty="0" smtClean="0">
                <a:solidFill>
                  <a:srgbClr val="000000"/>
                </a:solidFill>
              </a:rPr>
              <a:t>176</a:t>
            </a:r>
            <a:r>
              <a:rPr lang="cs-CZ" dirty="0">
                <a:solidFill>
                  <a:srgbClr val="000000"/>
                </a:solidFill>
              </a:rPr>
              <a:t> </a:t>
            </a:r>
            <a:r>
              <a:rPr lang="cs-CZ" dirty="0" smtClean="0">
                <a:solidFill>
                  <a:srgbClr val="000000"/>
                </a:solidFill>
              </a:rPr>
              <a:t>844 </a:t>
            </a:r>
            <a:r>
              <a:rPr lang="cs-CZ" dirty="0">
                <a:solidFill>
                  <a:srgbClr val="000000"/>
                </a:solidFill>
              </a:rPr>
              <a:t>mobilních telefonů.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798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61192" y="123477"/>
            <a:ext cx="7848872" cy="555526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VÝPOČET PLÁNU PRODEJE - ZAVEDENÁ MOJ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09960" y="901521"/>
            <a:ext cx="7477720" cy="96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Vypočítejte </a:t>
            </a:r>
            <a:r>
              <a:rPr lang="cs-CZ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objem prodeje zboží maloobchodní prodejny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 potravinami pro </a:t>
            </a:r>
            <a:r>
              <a:rPr lang="cs-CZ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listopad 2020, 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když znáte následující údaje:</a:t>
            </a: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09960" y="2139702"/>
            <a:ext cx="8712968" cy="216982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roce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prodala maloobchodní prodejna s potravinami zboží za 150 mil. Kč.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plánuje změny v obchodním provoze, které se pravděpodobně promítnou v nárůstu tržeb o 2%.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Hospodářský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cyklus roku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dle očekávání bude znamenat přibližný růst cca o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1%.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Sezónní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index pro měsíc listopad je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1,2.</a:t>
            </a:r>
            <a:endParaRPr lang="en-GB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6036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80528" y="123478"/>
            <a:ext cx="7704856" cy="778043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VÝPOČET ZADÁNÍ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107504" y="792366"/>
            <a:ext cx="8928992" cy="31393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cs-CZ" b="1" dirty="0" smtClean="0">
                <a:solidFill>
                  <a:srgbClr val="000000"/>
                </a:solidFill>
              </a:rPr>
              <a:t>1) Trend</a:t>
            </a:r>
            <a:endParaRPr lang="en-GB" dirty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MO</a:t>
            </a:r>
            <a:r>
              <a:rPr lang="cs-CZ" baseline="-25000" dirty="0" smtClean="0">
                <a:solidFill>
                  <a:srgbClr val="000000"/>
                </a:solidFill>
              </a:rPr>
              <a:t>20</a:t>
            </a:r>
            <a:r>
              <a:rPr lang="cs-CZ" dirty="0" smtClean="0">
                <a:solidFill>
                  <a:srgbClr val="000000"/>
                </a:solidFill>
              </a:rPr>
              <a:t>= MO</a:t>
            </a:r>
            <a:r>
              <a:rPr lang="cs-CZ" baseline="-25000" dirty="0" smtClean="0">
                <a:solidFill>
                  <a:srgbClr val="000000"/>
                </a:solidFill>
              </a:rPr>
              <a:t>19</a:t>
            </a:r>
            <a:r>
              <a:rPr lang="cs-CZ" dirty="0" smtClean="0">
                <a:solidFill>
                  <a:srgbClr val="000000"/>
                </a:solidFill>
              </a:rPr>
              <a:t>*I</a:t>
            </a:r>
            <a:r>
              <a:rPr lang="cs-CZ" baseline="-25000" dirty="0" smtClean="0">
                <a:solidFill>
                  <a:srgbClr val="000000"/>
                </a:solidFill>
              </a:rPr>
              <a:t>T</a:t>
            </a:r>
            <a:endParaRPr lang="en-GB" dirty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MO</a:t>
            </a:r>
            <a:r>
              <a:rPr lang="cs-CZ" baseline="-25000" dirty="0" smtClean="0">
                <a:solidFill>
                  <a:srgbClr val="000000"/>
                </a:solidFill>
              </a:rPr>
              <a:t>20</a:t>
            </a:r>
            <a:r>
              <a:rPr lang="cs-CZ" dirty="0" smtClean="0">
                <a:solidFill>
                  <a:srgbClr val="000000"/>
                </a:solidFill>
              </a:rPr>
              <a:t>= </a:t>
            </a:r>
            <a:r>
              <a:rPr lang="cs-CZ" dirty="0">
                <a:solidFill>
                  <a:srgbClr val="000000"/>
                </a:solidFill>
              </a:rPr>
              <a:t>150 000 000*1,02</a:t>
            </a:r>
            <a:endParaRPr lang="en-GB" dirty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MO</a:t>
            </a:r>
            <a:r>
              <a:rPr lang="cs-CZ" baseline="-25000" dirty="0" smtClean="0">
                <a:solidFill>
                  <a:srgbClr val="000000"/>
                </a:solidFill>
              </a:rPr>
              <a:t>20</a:t>
            </a:r>
            <a:r>
              <a:rPr lang="cs-CZ" dirty="0" smtClean="0">
                <a:solidFill>
                  <a:srgbClr val="000000"/>
                </a:solidFill>
              </a:rPr>
              <a:t>´= </a:t>
            </a:r>
            <a:r>
              <a:rPr lang="cs-CZ" dirty="0">
                <a:solidFill>
                  <a:srgbClr val="000000"/>
                </a:solidFill>
              </a:rPr>
              <a:t>153 000 000 Kč</a:t>
            </a:r>
            <a:endParaRPr lang="en-GB" dirty="0">
              <a:solidFill>
                <a:srgbClr val="000000"/>
              </a:solidFill>
            </a:endParaRPr>
          </a:p>
          <a:p>
            <a:pPr lvl="0"/>
            <a:r>
              <a:rPr lang="cs-CZ" b="1" dirty="0" smtClean="0">
                <a:solidFill>
                  <a:srgbClr val="000000"/>
                </a:solidFill>
              </a:rPr>
              <a:t>2) Hospodářský </a:t>
            </a:r>
            <a:r>
              <a:rPr lang="cs-CZ" b="1" dirty="0">
                <a:solidFill>
                  <a:srgbClr val="000000"/>
                </a:solidFill>
              </a:rPr>
              <a:t>cyklus</a:t>
            </a:r>
            <a:endParaRPr lang="en-GB" dirty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MO</a:t>
            </a:r>
            <a:r>
              <a:rPr lang="cs-CZ" baseline="-25000" dirty="0" smtClean="0">
                <a:solidFill>
                  <a:srgbClr val="000000"/>
                </a:solidFill>
              </a:rPr>
              <a:t>20</a:t>
            </a:r>
            <a:r>
              <a:rPr lang="cs-CZ" dirty="0" smtClean="0">
                <a:solidFill>
                  <a:srgbClr val="000000"/>
                </a:solidFill>
              </a:rPr>
              <a:t>´´=MO</a:t>
            </a:r>
            <a:r>
              <a:rPr lang="cs-CZ" baseline="-25000" dirty="0" smtClean="0">
                <a:solidFill>
                  <a:srgbClr val="000000"/>
                </a:solidFill>
              </a:rPr>
              <a:t>20</a:t>
            </a:r>
            <a:r>
              <a:rPr lang="cs-CZ" dirty="0" smtClean="0">
                <a:solidFill>
                  <a:srgbClr val="000000"/>
                </a:solidFill>
              </a:rPr>
              <a:t>´* </a:t>
            </a:r>
            <a:r>
              <a:rPr lang="cs-CZ" dirty="0">
                <a:solidFill>
                  <a:srgbClr val="000000"/>
                </a:solidFill>
              </a:rPr>
              <a:t>I</a:t>
            </a:r>
            <a:r>
              <a:rPr lang="cs-CZ" baseline="-25000" dirty="0">
                <a:solidFill>
                  <a:srgbClr val="000000"/>
                </a:solidFill>
              </a:rPr>
              <a:t>HC</a:t>
            </a:r>
            <a:endParaRPr lang="en-GB" dirty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MO</a:t>
            </a:r>
            <a:r>
              <a:rPr lang="cs-CZ" baseline="-25000" dirty="0">
                <a:solidFill>
                  <a:srgbClr val="000000"/>
                </a:solidFill>
              </a:rPr>
              <a:t>20</a:t>
            </a:r>
            <a:r>
              <a:rPr lang="cs-CZ" dirty="0" smtClean="0">
                <a:solidFill>
                  <a:srgbClr val="000000"/>
                </a:solidFill>
              </a:rPr>
              <a:t>´´= </a:t>
            </a:r>
            <a:r>
              <a:rPr lang="cs-CZ" dirty="0">
                <a:solidFill>
                  <a:srgbClr val="000000"/>
                </a:solidFill>
              </a:rPr>
              <a:t>153 000 000*1,01</a:t>
            </a:r>
            <a:endParaRPr lang="en-GB" dirty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MO</a:t>
            </a:r>
            <a:r>
              <a:rPr lang="cs-CZ" baseline="-25000" dirty="0">
                <a:solidFill>
                  <a:srgbClr val="000000"/>
                </a:solidFill>
              </a:rPr>
              <a:t>20</a:t>
            </a:r>
            <a:r>
              <a:rPr lang="cs-CZ" dirty="0" smtClean="0">
                <a:solidFill>
                  <a:srgbClr val="000000"/>
                </a:solidFill>
              </a:rPr>
              <a:t>´´=</a:t>
            </a:r>
            <a:r>
              <a:rPr lang="cs-CZ" b="1" dirty="0">
                <a:solidFill>
                  <a:srgbClr val="000000"/>
                </a:solidFill>
              </a:rPr>
              <a:t>154 530 000 Kč</a:t>
            </a:r>
            <a:endParaRPr lang="en-GB" dirty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3)</a:t>
            </a:r>
            <a:r>
              <a:rPr lang="cs-CZ" dirty="0">
                <a:solidFill>
                  <a:srgbClr val="000000"/>
                </a:solidFill>
              </a:rPr>
              <a:t> </a:t>
            </a:r>
            <a:r>
              <a:rPr lang="cs-CZ" b="1" dirty="0" smtClean="0">
                <a:solidFill>
                  <a:srgbClr val="000000"/>
                </a:solidFill>
              </a:rPr>
              <a:t>Sezónnost</a:t>
            </a:r>
            <a:endParaRPr lang="en-GB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Průměrný měsíční prodej: MO= 154 530 000/12 </a:t>
            </a:r>
            <a:r>
              <a:rPr lang="cs-CZ" dirty="0">
                <a:solidFill>
                  <a:srgbClr val="000000"/>
                </a:solidFill>
                <a:sym typeface="Wingdings" panose="05000000000000000000" pitchFamily="2" charset="2"/>
              </a:rPr>
              <a:t></a:t>
            </a:r>
            <a:r>
              <a:rPr lang="cs-CZ" dirty="0">
                <a:solidFill>
                  <a:srgbClr val="000000"/>
                </a:solidFill>
              </a:rPr>
              <a:t> MO=12 877 500 Kč</a:t>
            </a:r>
            <a:endParaRPr lang="en-GB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Měsíc listopad: 12 877 </a:t>
            </a:r>
            <a:r>
              <a:rPr lang="cs-CZ" dirty="0" smtClean="0">
                <a:solidFill>
                  <a:srgbClr val="000000"/>
                </a:solidFill>
              </a:rPr>
              <a:t>500 * 1,2 </a:t>
            </a:r>
            <a:r>
              <a:rPr lang="cs-CZ" dirty="0">
                <a:solidFill>
                  <a:srgbClr val="000000"/>
                </a:solidFill>
              </a:rPr>
              <a:t>= </a:t>
            </a:r>
            <a:r>
              <a:rPr lang="cs-CZ" b="1" dirty="0">
                <a:solidFill>
                  <a:srgbClr val="000000"/>
                </a:solidFill>
              </a:rPr>
              <a:t>15 453 000</a:t>
            </a:r>
            <a:r>
              <a:rPr lang="cs-CZ" b="1" dirty="0" smtClean="0">
                <a:solidFill>
                  <a:srgbClr val="000000"/>
                </a:solidFill>
              </a:rPr>
              <a:t>‬ </a:t>
            </a:r>
            <a:r>
              <a:rPr lang="cs-CZ" b="1" dirty="0">
                <a:solidFill>
                  <a:srgbClr val="000000"/>
                </a:solidFill>
              </a:rPr>
              <a:t>Kč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7504" y="4011910"/>
            <a:ext cx="8928992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/>
            <a:r>
              <a:rPr lang="cs-CZ" b="1" dirty="0">
                <a:solidFill>
                  <a:srgbClr val="000000"/>
                </a:solidFill>
              </a:rPr>
              <a:t>Odpověď</a:t>
            </a:r>
            <a:endParaRPr lang="en-GB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Za celý rok plánuje firma prodat zboží za cca </a:t>
            </a:r>
            <a:r>
              <a:rPr lang="cs-CZ" b="1" dirty="0">
                <a:solidFill>
                  <a:srgbClr val="000000"/>
                </a:solidFill>
              </a:rPr>
              <a:t>154 530 000 </a:t>
            </a:r>
            <a:r>
              <a:rPr lang="cs-CZ" dirty="0">
                <a:solidFill>
                  <a:srgbClr val="000000"/>
                </a:solidFill>
              </a:rPr>
              <a:t>Kč. Odhad objemu prodeje v listopadu je </a:t>
            </a:r>
            <a:r>
              <a:rPr lang="cs-CZ" b="1" dirty="0">
                <a:solidFill>
                  <a:srgbClr val="000000"/>
                </a:solidFill>
              </a:rPr>
              <a:t>15 453 000 </a:t>
            </a:r>
            <a:r>
              <a:rPr lang="cs-CZ" dirty="0" smtClean="0">
                <a:solidFill>
                  <a:srgbClr val="000000"/>
                </a:solidFill>
              </a:rPr>
              <a:t>Kč</a:t>
            </a:r>
            <a:r>
              <a:rPr lang="cs-CZ" dirty="0">
                <a:solidFill>
                  <a:srgbClr val="000000"/>
                </a:solidFill>
              </a:rPr>
              <a:t>.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7937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5896</TotalTime>
  <Words>996</Words>
  <Application>Microsoft Office PowerPoint</Application>
  <PresentationFormat>Předvádění na obrazovce (16:9)</PresentationFormat>
  <Paragraphs>119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SLU</vt:lpstr>
      <vt:lpstr>Řízení a plánování prodeje</vt:lpstr>
      <vt:lpstr>CÍL SEMINÁŘE</vt:lpstr>
      <vt:lpstr>PRAKTICKÉ CVIČENÍ</vt:lpstr>
      <vt:lpstr>DISKUZE</vt:lpstr>
      <vt:lpstr>PLÁN PRODEJE U ZAVEDENÉ MOJ – APLIKACE METODY ANALÝZY ČASOVÉ ŘADY</vt:lpstr>
      <vt:lpstr>VÝPOČET PLÁNU PRODEJE - ZAVEDENÁ MOJ</vt:lpstr>
      <vt:lpstr>VÝPOČET ZADÁNÍ</vt:lpstr>
      <vt:lpstr>VÝPOČET PLÁNU PRODEJE - ZAVEDENÁ MOJ</vt:lpstr>
      <vt:lpstr>VÝPOČET ZADÁNÍ</vt:lpstr>
      <vt:lpstr>PLÁN PRODEJE U NOVĚ ZŘÍZENÉ MOJ</vt:lpstr>
      <vt:lpstr>Prezentace aplikace PowerPoint</vt:lpstr>
      <vt:lpstr>VÝPOČET ZADÁNÍ</vt:lpstr>
      <vt:lpstr>SHRNUTÍ HLAVNÍCH NÁSTROJŮ ŘÍZENÍ </vt:lpstr>
      <vt:lpstr>Prezentace aplikace PowerPoint</vt:lpstr>
      <vt:lpstr>Děkuji za pozornost  </vt:lpstr>
      <vt:lpstr>Odkaz na nahrávaný seminář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Radka Bauerová</cp:lastModifiedBy>
  <cp:revision>176</cp:revision>
  <dcterms:created xsi:type="dcterms:W3CDTF">2016-07-06T15:42:34Z</dcterms:created>
  <dcterms:modified xsi:type="dcterms:W3CDTF">2020-10-27T13:35:39Z</dcterms:modified>
</cp:coreProperties>
</file>