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57" r:id="rId11"/>
    <p:sldId id="258" r:id="rId12"/>
    <p:sldId id="262" r:id="rId13"/>
    <p:sldId id="260" r:id="rId14"/>
    <p:sldId id="291" r:id="rId15"/>
    <p:sldId id="261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35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6.10.2020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obchodních organizací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2 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6. 10. 2020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28" y="2299831"/>
            <a:ext cx="2664296" cy="2389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Která strategie vystihuje následující kroky společnosti?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51920" y="1119202"/>
            <a:ext cx="5292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Přechod od hotovostního placení na bezhotovostní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Elektronický pohyb zboží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Zavedení samoobsluhy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Provoz velkokapacitních prodejen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Prodej jedinečného produktu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Zavedení online prodeje potravin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Standardizace obchodních operací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Zavedení ojedinělé služby na trhu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Zavedení čárových kódů pro řízení pohybu zboží v maloobchodě a velkoobchodě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5835" y="1936760"/>
            <a:ext cx="331236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A) </a:t>
            </a:r>
            <a:r>
              <a:rPr lang="cs-CZ" b="1" dirty="0">
                <a:solidFill>
                  <a:srgbClr val="000000"/>
                </a:solidFill>
              </a:rPr>
              <a:t>DĚLEJ TO VE VELKÉM </a:t>
            </a:r>
            <a:r>
              <a:rPr lang="cs-CZ" dirty="0">
                <a:solidFill>
                  <a:srgbClr val="000000"/>
                </a:solidFill>
              </a:rPr>
              <a:t>(růst tržního podílu)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5835" y="2899116"/>
            <a:ext cx="33123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B) </a:t>
            </a:r>
            <a:r>
              <a:rPr lang="cs-CZ" b="1" dirty="0">
                <a:solidFill>
                  <a:srgbClr val="000000"/>
                </a:solidFill>
              </a:rPr>
              <a:t>DĚLEJ TO NOVĚ </a:t>
            </a:r>
            <a:r>
              <a:rPr lang="cs-CZ" dirty="0">
                <a:solidFill>
                  <a:srgbClr val="000000"/>
                </a:solidFill>
              </a:rPr>
              <a:t>(inovační)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5835" y="3649118"/>
            <a:ext cx="331236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C) </a:t>
            </a:r>
            <a:r>
              <a:rPr lang="cs-CZ" b="1" dirty="0">
                <a:solidFill>
                  <a:srgbClr val="000000"/>
                </a:solidFill>
              </a:rPr>
              <a:t>DĚLEJ TO, CO NA TRHU CHYBÍ </a:t>
            </a:r>
            <a:r>
              <a:rPr lang="cs-CZ" dirty="0">
                <a:solidFill>
                  <a:srgbClr val="000000"/>
                </a:solidFill>
              </a:rPr>
              <a:t>(orientace na tržní segment)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5835" y="915818"/>
            <a:ext cx="3312368" cy="5760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Nejpoužívanější podnikatelské strategie na úrovni obchodu: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35896" y="814381"/>
            <a:ext cx="5391989" cy="41694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Přechod od hotovostního placení na bezhotovostní – Dělej to nově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Elektronický pohyb zboží – Dělej to ve velkém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Zavedení samoobsluhy – Dělej to nově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Provoz velkokapacitních prodejen - Dělej to ve velkém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Prodej jedinečného produktu – Dělej to, co na trhu chybí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Zavedení online prodeje potravin – Dělej to nově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Standardizace obchodních operací – Dělej to ve velkém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Zavedení ojedinělé služby na trhu – Dělej to, co na trhu chybí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Zavedení čárových kódů pro řízení pohybu zboží v maloobchodě a velkoobchodě – Dělej to nově</a:t>
            </a:r>
          </a:p>
        </p:txBody>
      </p:sp>
    </p:spTree>
    <p:extLst>
      <p:ext uri="{BB962C8B-B14F-4D97-AF65-F5344CB8AC3E}">
        <p14:creationId xmlns:p14="http://schemas.microsoft.com/office/powerpoint/2010/main" val="2283336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325" y="0"/>
            <a:ext cx="7632848" cy="681768"/>
          </a:xfrm>
        </p:spPr>
        <p:txBody>
          <a:bodyPr/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PŘIŘAĎTE SPOLEČNOSTI K ODPOVÍDAJÍCÍM MEZINÁRODNÍM ROZVOJOVÝM STRATEGIÍM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5703"/>
            <a:ext cx="259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Multinacionální strategie</a:t>
            </a:r>
          </a:p>
          <a:p>
            <a:r>
              <a:rPr lang="cs-CZ" dirty="0">
                <a:solidFill>
                  <a:srgbClr val="000000"/>
                </a:solidFill>
              </a:rPr>
              <a:t>Transnacionální strategie</a:t>
            </a:r>
          </a:p>
          <a:p>
            <a:r>
              <a:rPr lang="cs-CZ" dirty="0">
                <a:solidFill>
                  <a:srgbClr val="000000"/>
                </a:solidFill>
              </a:rPr>
              <a:t>Globální strategie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14" y="2489504"/>
            <a:ext cx="1623835" cy="2096127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>
            <a:off x="2987824" y="1126550"/>
            <a:ext cx="677169" cy="3460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85" y="3042917"/>
            <a:ext cx="2161180" cy="136248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9" y="2437482"/>
            <a:ext cx="1897282" cy="18970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389" y="4148946"/>
            <a:ext cx="1934442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Transnacionální strategie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24" y="1278741"/>
            <a:ext cx="2355654" cy="145760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485569" y="2247908"/>
            <a:ext cx="1934442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Multinacionální strategie</a:t>
            </a:r>
            <a:endParaRPr lang="en-GB" dirty="0"/>
          </a:p>
        </p:txBody>
      </p:sp>
      <p:sp>
        <p:nvSpPr>
          <p:cNvPr id="11" name="Obdélník 10"/>
          <p:cNvSpPr/>
          <p:nvPr/>
        </p:nvSpPr>
        <p:spPr>
          <a:xfrm>
            <a:off x="2335225" y="4435405"/>
            <a:ext cx="1934442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Transnacionální strategie</a:t>
            </a:r>
            <a:endParaRPr lang="en-GB" dirty="0"/>
          </a:p>
        </p:txBody>
      </p:sp>
      <p:sp>
        <p:nvSpPr>
          <p:cNvPr id="12" name="Obdélník 11"/>
          <p:cNvSpPr/>
          <p:nvPr/>
        </p:nvSpPr>
        <p:spPr>
          <a:xfrm>
            <a:off x="4705910" y="4333603"/>
            <a:ext cx="1934442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Globální strategie</a:t>
            </a:r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239" y="1283066"/>
            <a:ext cx="1781175" cy="704850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3746605" y="1867005"/>
            <a:ext cx="1934442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Globální strategie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185" y="2939585"/>
            <a:ext cx="1657350" cy="1647825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6962639" y="4435405"/>
            <a:ext cx="1934442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Transnacionální strategie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5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2283718"/>
            <a:ext cx="8424936" cy="22159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rgbClr val="0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Za zpracování této studie je možné získat </a:t>
            </a:r>
            <a:r>
              <a:rPr lang="cs-CZ" sz="2000" b="1" dirty="0">
                <a:solidFill>
                  <a:srgbClr val="000000"/>
                </a:solidFill>
              </a:rPr>
              <a:t>1 bonusový bod</a:t>
            </a:r>
            <a:r>
              <a:rPr lang="cs-CZ" sz="2000" dirty="0">
                <a:solidFill>
                  <a:srgbClr val="000000"/>
                </a:solidFill>
              </a:rPr>
              <a:t>, pokud bude zpracování správné.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Studii můžete zpracovávat </a:t>
            </a:r>
            <a:r>
              <a:rPr lang="cs-CZ" sz="2000" b="1" dirty="0">
                <a:solidFill>
                  <a:srgbClr val="000000"/>
                </a:solidFill>
              </a:rPr>
              <a:t>samostatně</a:t>
            </a:r>
            <a:r>
              <a:rPr lang="cs-CZ" sz="2000" dirty="0">
                <a:solidFill>
                  <a:srgbClr val="000000"/>
                </a:solidFill>
              </a:rPr>
              <a:t>, nebo v týmech po </a:t>
            </a:r>
            <a:r>
              <a:rPr lang="cs-CZ" sz="2000" b="1" dirty="0">
                <a:solidFill>
                  <a:srgbClr val="000000"/>
                </a:solidFill>
              </a:rPr>
              <a:t>2 – 3 studentech.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Na dalším semináři se dozvíte, jak měla vypadat </a:t>
            </a:r>
            <a:r>
              <a:rPr lang="cs-CZ" sz="2000" b="1" dirty="0">
                <a:solidFill>
                  <a:srgbClr val="000000"/>
                </a:solidFill>
              </a:rPr>
              <a:t>správně vypracovaná studie </a:t>
            </a:r>
            <a:r>
              <a:rPr lang="cs-CZ" sz="2000" dirty="0">
                <a:solidFill>
                  <a:srgbClr val="000000"/>
                </a:solidFill>
              </a:rPr>
              <a:t>a můžeme na toto téma rozvinout </a:t>
            </a:r>
            <a:r>
              <a:rPr lang="cs-CZ" sz="2000" b="1" dirty="0">
                <a:solidFill>
                  <a:srgbClr val="000000"/>
                </a:solidFill>
              </a:rPr>
              <a:t>diskuzi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</a:p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9548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ÚKOL NA PŘÍŠTÍ SEMINÁŘ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68255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000000"/>
                </a:solidFill>
              </a:rPr>
              <a:t>Na příští seminář vypracujte případovou studii – „Globus - mezinárodní rozvojové strategie </a:t>
            </a:r>
            <a:r>
              <a:rPr lang="cs-CZ" sz="2000" dirty="0" err="1">
                <a:solidFill>
                  <a:srgbClr val="000000"/>
                </a:solidFill>
              </a:rPr>
              <a:t>retailingu</a:t>
            </a:r>
            <a:r>
              <a:rPr lang="cs-CZ" sz="2000" dirty="0">
                <a:solidFill>
                  <a:srgbClr val="000000"/>
                </a:solidFill>
              </a:rPr>
              <a:t>“, jejíž zpracování zašlete e-mailem </a:t>
            </a:r>
            <a:r>
              <a:rPr lang="cs-CZ" sz="2000" b="1" dirty="0">
                <a:solidFill>
                  <a:srgbClr val="000000"/>
                </a:solidFill>
              </a:rPr>
              <a:t>nejpozději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v pondělí </a:t>
            </a:r>
            <a:r>
              <a:rPr lang="cs-CZ" sz="2000" dirty="0">
                <a:solidFill>
                  <a:srgbClr val="000000"/>
                </a:solidFill>
              </a:rPr>
              <a:t>12. 10. 2020. Případová studie je k dispozici v IS a v </a:t>
            </a:r>
            <a:r>
              <a:rPr lang="cs-CZ" sz="2000" dirty="0" err="1">
                <a:solidFill>
                  <a:srgbClr val="000000"/>
                </a:solidFill>
              </a:rPr>
              <a:t>Moodlu</a:t>
            </a:r>
            <a:r>
              <a:rPr lang="cs-CZ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069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843558"/>
            <a:ext cx="8928992" cy="3293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Jakou </a:t>
            </a:r>
            <a:r>
              <a:rPr lang="cs-CZ" sz="1600" b="1" dirty="0">
                <a:solidFill>
                  <a:srgbClr val="000000"/>
                </a:solidFill>
              </a:rPr>
              <a:t>podnikatelskou strategii </a:t>
            </a:r>
            <a:r>
              <a:rPr lang="cs-CZ" sz="1600" dirty="0">
                <a:solidFill>
                  <a:srgbClr val="000000"/>
                </a:solidFill>
              </a:rPr>
              <a:t>uplatňuje společnost Globus Holding </a:t>
            </a:r>
            <a:r>
              <a:rPr lang="cs-CZ" sz="1600" dirty="0" err="1">
                <a:solidFill>
                  <a:srgbClr val="000000"/>
                </a:solidFill>
              </a:rPr>
              <a:t>GmbH</a:t>
            </a:r>
            <a:r>
              <a:rPr lang="cs-CZ" sz="1600" dirty="0">
                <a:solidFill>
                  <a:srgbClr val="000000"/>
                </a:solidFill>
              </a:rPr>
              <a:t> &amp; Co.KG. (dále jen Globus)?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Vzhledem k růstu tržeb v maloobchodě (nejnovější data za červenec 2020 – sortimentní skupina: potraviny) můžeme předpokládat růst poptávky po určitém sortimentu v maloobchodě (potraviny), hypoteticky můžeme pro účely zopakování teorie nastínit situaci, že roste poptávka po trvanlivém sortimentu. Jakou strategii by měla společnost Globus pro tento sortiment použít? Jmenujte tuto strategii a definujte kroky, které by společnost Globus měla provést?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Navrhněte </a:t>
            </a:r>
            <a:r>
              <a:rPr lang="cs-CZ" sz="1600" b="1" dirty="0">
                <a:solidFill>
                  <a:srgbClr val="000000"/>
                </a:solidFill>
              </a:rPr>
              <a:t>nový trh</a:t>
            </a:r>
            <a:r>
              <a:rPr lang="cs-CZ" sz="1600" dirty="0">
                <a:solidFill>
                  <a:srgbClr val="000000"/>
                </a:solidFill>
              </a:rPr>
              <a:t>, na který by společnost Globus mohla vstoupit. Odůvodněte svůj návrh. Můžete své návrhy přizpůsobit také současné situaci na trhu spojené s působením pandemie onemocnění Covid-19.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Jaké </a:t>
            </a:r>
            <a:r>
              <a:rPr lang="cs-CZ" sz="1600" b="1" dirty="0">
                <a:solidFill>
                  <a:srgbClr val="000000"/>
                </a:solidFill>
              </a:rPr>
              <a:t>způsoby vstupu na trh </a:t>
            </a:r>
            <a:r>
              <a:rPr lang="cs-CZ" sz="1600" dirty="0">
                <a:solidFill>
                  <a:srgbClr val="000000"/>
                </a:solidFill>
              </a:rPr>
              <a:t>by mohla společnost zvážit pro expanzi na Vámi navržený nový trh? Zhodnoťte jejich výhody a nevýhody.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Jakou </a:t>
            </a:r>
            <a:r>
              <a:rPr lang="cs-CZ" sz="1600" b="1" dirty="0">
                <a:solidFill>
                  <a:srgbClr val="000000"/>
                </a:solidFill>
              </a:rPr>
              <a:t>mezinárodní rozvojovou strategii </a:t>
            </a:r>
            <a:r>
              <a:rPr lang="cs-CZ" sz="1600" b="1" dirty="0" err="1">
                <a:solidFill>
                  <a:srgbClr val="000000"/>
                </a:solidFill>
              </a:rPr>
              <a:t>retailingu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společnost realizuje? Odůvodněte svá tvrzení.</a:t>
            </a:r>
          </a:p>
        </p:txBody>
      </p:sp>
      <p:sp>
        <p:nvSpPr>
          <p:cNvPr id="3" name="Obdélník 2"/>
          <p:cNvSpPr/>
          <p:nvPr/>
        </p:nvSpPr>
        <p:spPr>
          <a:xfrm>
            <a:off x="755576" y="19548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KONKRÉTNÍ ÚKOLY K PŘÍPADOVÉ STUDII „GLOBUS“</a:t>
            </a:r>
            <a:endParaRPr lang="en-GB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4227934"/>
            <a:ext cx="89289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Vzhledem k tomu, že máte jako manažeři v zadání studie dostupné informace pouze do roku 2016, tak je nutné, abyste si případné další informace, které budete potřebovat pro zpracování úkolů </a:t>
            </a:r>
            <a:r>
              <a:rPr lang="cs-CZ" sz="1600" b="1" dirty="0">
                <a:solidFill>
                  <a:srgbClr val="000000"/>
                </a:solidFill>
              </a:rPr>
              <a:t>sami vyhledali z dostupných sekundárních zdrojů</a:t>
            </a:r>
            <a:r>
              <a:rPr lang="cs-CZ" sz="1600" dirty="0">
                <a:solidFill>
                  <a:srgbClr val="000000"/>
                </a:solidFill>
              </a:rPr>
              <a:t>. 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88367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779662"/>
            <a:ext cx="5688632" cy="1368152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000000"/>
                </a:solidFill>
                <a:sym typeface="Wingdings" panose="05000000000000000000" pitchFamily="2" charset="2"/>
              </a:rPr>
              <a:t>https://web.microsoftstream.com/video/af67070b-582f-4155-8b07-ba7efa84eed4 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13773A9-4C56-4FBD-A224-0C246B33BA59}"/>
              </a:ext>
            </a:extLst>
          </p:cNvPr>
          <p:cNvSpPr txBox="1"/>
          <p:nvPr/>
        </p:nvSpPr>
        <p:spPr>
          <a:xfrm>
            <a:off x="1691680" y="12347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ODKAZ NA NAHRANÝ SEMINÁŘ</a:t>
            </a:r>
          </a:p>
        </p:txBody>
      </p:sp>
    </p:spTree>
    <p:extLst>
      <p:ext uri="{BB962C8B-B14F-4D97-AF65-F5344CB8AC3E}">
        <p14:creationId xmlns:p14="http://schemas.microsoft.com/office/powerpoint/2010/main" val="25454449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771550"/>
            <a:ext cx="7560840" cy="381642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779662"/>
            <a:ext cx="5688632" cy="1368152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chemeClr val="bg1"/>
                </a:solidFill>
              </a:rPr>
              <a:t>Děkuji za pozornost</a:t>
            </a:r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 </a:t>
            </a:r>
            <a:r>
              <a:rPr lang="cs-CZ" sz="48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cs-CZ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68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</p:spPr>
        <p:txBody>
          <a:bodyPr/>
          <a:lstStyle/>
          <a:p>
            <a:r>
              <a:rPr lang="cs-CZ" dirty="0"/>
              <a:t>CÍL SEMINÁŘE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757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Společně si projít výsledky cvičení z minulého semináře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Aplikace teoretických znalostí při řešení úkolu orientovaného na obchodní strategie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Aplikace teoretických znalostí z oblasti strategií obchodních organizací v případové studii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Posílit schopnost prezentace      výsledky případové studie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4355976" y="3723878"/>
            <a:ext cx="216024" cy="1467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83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Cvičení: „Znám specifika maloobchodu v ČR“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4935" y="702685"/>
            <a:ext cx="3825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Postup: Vytvořte skupinky cca 5 studentů. Pomocí brainstormingu se pokuste správně přiřadit dobové fotografie k vývojovým trendům v ČR a tyto trendy krátce specifikovat </a:t>
            </a: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Období první republiky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CPE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Atomizace tuzemského obchodu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Internacionalizace a koncentrace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Konsolidace trhu</a:t>
            </a:r>
          </a:p>
          <a:p>
            <a:pPr marL="342900" indent="-342900"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00" y="830322"/>
            <a:ext cx="476634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134400" y="3723878"/>
            <a:ext cx="483008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Využijte také sekundární zdroje a zkuste ke každému období přiřadit nějaké zajímavosti z oblasti maloobchodu. </a:t>
            </a:r>
          </a:p>
        </p:txBody>
      </p:sp>
    </p:spTree>
    <p:extLst>
      <p:ext uri="{BB962C8B-B14F-4D97-AF65-F5344CB8AC3E}">
        <p14:creationId xmlns:p14="http://schemas.microsoft.com/office/powerpoint/2010/main" val="16904165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5486"/>
            <a:ext cx="6975207" cy="47853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136557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B)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47" y="1203598"/>
            <a:ext cx="6357782" cy="3573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251520" y="1635646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V tomto období vstupují na český trh první mezinárodní řetězce, které jsou nositeli obecných vývojových trendů. S nimi přicházejí první supermarkety, diskonty.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685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C)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9502"/>
            <a:ext cx="7572375" cy="4629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87909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D)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11510"/>
            <a:ext cx="6435757" cy="42424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179512" y="1347614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 tomto období přicházejí na český trh další mezinárodní řetězce a s nimi první hypermarkety a nákupní centra.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566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E)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93072"/>
            <a:ext cx="5389753" cy="40760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712" y="2422510"/>
            <a:ext cx="2592288" cy="25830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140684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V tomto období dochází poprvé k odchodu významných mezinárodních řetězců z českého trhu.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4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Cvičení: „Znám specifika maloobchodu v ČR“ správné řešení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0DE6CC-ADD1-4A33-8ECC-1C14D6B92E17}"/>
              </a:ext>
            </a:extLst>
          </p:cNvPr>
          <p:cNvSpPr/>
          <p:nvPr/>
        </p:nvSpPr>
        <p:spPr>
          <a:xfrm>
            <a:off x="2051720" y="19956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Období první republiky - C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CPE - A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Atomizace tuzemského obchodu - B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Internacionalizace a koncentrace - D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Konsolidace trhu - E</a:t>
            </a:r>
          </a:p>
        </p:txBody>
      </p:sp>
    </p:spTree>
    <p:extLst>
      <p:ext uri="{BB962C8B-B14F-4D97-AF65-F5344CB8AC3E}">
        <p14:creationId xmlns:p14="http://schemas.microsoft.com/office/powerpoint/2010/main" val="358264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744</Words>
  <Application>Microsoft Office PowerPoint</Application>
  <PresentationFormat>Předvádění na obrazovce (16:9)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SLU</vt:lpstr>
      <vt:lpstr>Strategie obchodních organizací</vt:lpstr>
      <vt:lpstr>CÍL SEMINÁŘE</vt:lpstr>
      <vt:lpstr>Cvičení: „Znám specifika maloobchodu v ČR“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Cvičení: „Znám specifika maloobchodu v ČR“ správné řešení</vt:lpstr>
      <vt:lpstr>Která strategie vystihuje následující kroky společnosti?</vt:lpstr>
      <vt:lpstr>PŘIŘAĎTE SPOLEČNOSTI K ODPOVÍDAJÍCÍM MEZINÁRODNÍM ROZVOJOVÝM STRATEGIÍM</vt:lpstr>
      <vt:lpstr>Prezentace aplikace PowerPoint</vt:lpstr>
      <vt:lpstr>Prezentace aplikace PowerPoint</vt:lpstr>
      <vt:lpstr>https://web.microsoftstream.com/video/af67070b-582f-4155-8b07-ba7efa84eed4 </vt:lpstr>
      <vt:lpstr>Děkuji za pozornost 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bau0001</cp:lastModifiedBy>
  <cp:revision>129</cp:revision>
  <dcterms:created xsi:type="dcterms:W3CDTF">2016-07-06T15:42:34Z</dcterms:created>
  <dcterms:modified xsi:type="dcterms:W3CDTF">2020-10-06T12:47:07Z</dcterms:modified>
</cp:coreProperties>
</file>