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8" r:id="rId3"/>
    <p:sldId id="279" r:id="rId4"/>
    <p:sldId id="282" r:id="rId5"/>
    <p:sldId id="283" r:id="rId6"/>
    <p:sldId id="280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35837C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331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25.9.2020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-468560" y="627534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„Pravidla hry“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723878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Radka Bauerová, Ph.D.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seminář 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22. 9. 2020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008" y="2126229"/>
            <a:ext cx="2703160" cy="25058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1452844"/>
            <a:ext cx="2088232" cy="205228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123478"/>
            <a:ext cx="5256584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CÍLE ÚVODNÍHO SEMINÁŘE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458254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Podat základní informace o vyučujícím a možnosti konzultací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Představit požadavky pro úspěšné absolvování předmětu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Informovat o způsobu výuky předmětu</a:t>
            </a: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1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7861"/>
            <a:ext cx="6480720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INFORMACE O VYUČUJÍCÍM A PŘEDMĚTU</a:t>
            </a: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3680056"/>
            <a:ext cx="1626242" cy="141197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84990" y="733969"/>
            <a:ext cx="892899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Ing</a:t>
            </a:r>
            <a:r>
              <a:rPr lang="en-GB" b="1" dirty="0" smtClean="0">
                <a:solidFill>
                  <a:srgbClr val="000000"/>
                </a:solidFill>
              </a:rPr>
              <a:t>. </a:t>
            </a:r>
            <a:r>
              <a:rPr lang="en-GB" b="1" dirty="0">
                <a:solidFill>
                  <a:srgbClr val="000000"/>
                </a:solidFill>
              </a:rPr>
              <a:t>Radka </a:t>
            </a:r>
            <a:r>
              <a:rPr lang="en-GB" b="1" dirty="0" smtClean="0">
                <a:solidFill>
                  <a:srgbClr val="000000"/>
                </a:solidFill>
              </a:rPr>
              <a:t>Bauerová</a:t>
            </a:r>
            <a:r>
              <a:rPr lang="cs-CZ" b="1" dirty="0" smtClean="0">
                <a:solidFill>
                  <a:srgbClr val="000000"/>
                </a:solidFill>
              </a:rPr>
              <a:t>, Ph.D.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E-mail</a:t>
            </a:r>
            <a:r>
              <a:rPr lang="en-GB" dirty="0">
                <a:solidFill>
                  <a:srgbClr val="000000"/>
                </a:solidFill>
              </a:rPr>
              <a:t>:			</a:t>
            </a:r>
            <a:r>
              <a:rPr lang="en-GB" dirty="0" smtClean="0">
                <a:solidFill>
                  <a:srgbClr val="000000"/>
                </a:solidFill>
              </a:rPr>
              <a:t>bauerova@opf.slu.cz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Konzultační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hodiny</a:t>
            </a:r>
            <a:r>
              <a:rPr lang="en-GB" dirty="0" smtClean="0">
                <a:solidFill>
                  <a:srgbClr val="000000"/>
                </a:solidFill>
              </a:rPr>
              <a:t>:</a:t>
            </a:r>
            <a:r>
              <a:rPr lang="cs-CZ" dirty="0" smtClean="0">
                <a:solidFill>
                  <a:srgbClr val="000000"/>
                </a:solidFill>
              </a:rPr>
              <a:t> 	úterý od 9:45 do 10:30 a od 11:25 do 12:10, 					středa od 10:35 do 11:20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Místnost</a:t>
            </a:r>
            <a:r>
              <a:rPr lang="en-GB" dirty="0" smtClean="0">
                <a:solidFill>
                  <a:srgbClr val="000000"/>
                </a:solidFill>
              </a:rPr>
              <a:t>:</a:t>
            </a:r>
            <a:r>
              <a:rPr lang="en-GB" dirty="0">
                <a:solidFill>
                  <a:srgbClr val="000000"/>
                </a:solidFill>
              </a:rPr>
              <a:t>		</a:t>
            </a:r>
            <a:r>
              <a:rPr lang="cs-CZ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00"/>
                </a:solidFill>
              </a:rPr>
              <a:t>B </a:t>
            </a:r>
            <a:r>
              <a:rPr lang="cs-CZ" dirty="0">
                <a:solidFill>
                  <a:srgbClr val="000000"/>
                </a:solidFill>
              </a:rPr>
              <a:t>3</a:t>
            </a:r>
            <a:r>
              <a:rPr lang="en-GB" dirty="0" smtClean="0">
                <a:solidFill>
                  <a:srgbClr val="000000"/>
                </a:solidFill>
              </a:rPr>
              <a:t>01</a:t>
            </a:r>
            <a:endParaRPr lang="cs-CZ" dirty="0" smtClean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Online konzultační hodiny: </a:t>
            </a:r>
            <a:r>
              <a:rPr lang="cs-CZ" dirty="0" smtClean="0">
                <a:solidFill>
                  <a:srgbClr val="000000"/>
                </a:solidFill>
              </a:rPr>
              <a:t>	v </a:t>
            </a:r>
            <a:r>
              <a:rPr lang="cs-CZ" dirty="0">
                <a:solidFill>
                  <a:srgbClr val="000000"/>
                </a:solidFill>
              </a:rPr>
              <a:t>případě potřeby studentů, kteří budou v </a:t>
            </a:r>
            <a:r>
              <a:rPr lang="cs-CZ" dirty="0" smtClean="0">
                <a:solidFill>
                  <a:srgbClr val="000000"/>
                </a:solidFill>
              </a:rPr>
              <a:t>karanténě přes 				MS </a:t>
            </a:r>
            <a:r>
              <a:rPr lang="cs-CZ" dirty="0" err="1" smtClean="0">
                <a:solidFill>
                  <a:srgbClr val="000000"/>
                </a:solidFill>
              </a:rPr>
              <a:t>Teams</a:t>
            </a:r>
            <a:r>
              <a:rPr lang="cs-CZ" dirty="0" smtClean="0">
                <a:solidFill>
                  <a:srgbClr val="000000"/>
                </a:solidFill>
              </a:rPr>
              <a:t> po předchozí domluvě e-mailem - &gt; Tým s názvem: 			„Bauerová – konzultace“.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			Kód pro vstup do týmu: </a:t>
            </a:r>
            <a:r>
              <a:rPr lang="cs-CZ" b="1" dirty="0" smtClean="0"/>
              <a:t>ppfm7ar</a:t>
            </a:r>
            <a:endParaRPr lang="en-GB" dirty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7504" y="3541457"/>
            <a:ext cx="7416824" cy="147732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Možnost získat </a:t>
            </a:r>
            <a:r>
              <a:rPr lang="cs-CZ" b="1" dirty="0" smtClean="0">
                <a:solidFill>
                  <a:srgbClr val="000000"/>
                </a:solidFill>
              </a:rPr>
              <a:t>bonusové body </a:t>
            </a:r>
            <a:r>
              <a:rPr lang="cs-CZ" dirty="0" smtClean="0">
                <a:solidFill>
                  <a:srgbClr val="000000"/>
                </a:solidFill>
              </a:rPr>
              <a:t>za aktivitu vypracováním předem určených úkolů: </a:t>
            </a:r>
            <a:r>
              <a:rPr lang="cs-CZ" b="1" dirty="0" smtClean="0">
                <a:solidFill>
                  <a:srgbClr val="000000"/>
                </a:solidFill>
              </a:rPr>
              <a:t>až 5 bodů za semestr </a:t>
            </a:r>
            <a:r>
              <a:rPr lang="cs-CZ" dirty="0" smtClean="0">
                <a:solidFill>
                  <a:srgbClr val="000000"/>
                </a:solidFill>
              </a:rPr>
              <a:t>– bodovaný úkol bude avizován vždy dostatečně dopředu.</a:t>
            </a:r>
          </a:p>
          <a:p>
            <a:r>
              <a:rPr lang="cs-CZ" b="1" dirty="0" smtClean="0">
                <a:solidFill>
                  <a:srgbClr val="000000"/>
                </a:solidFill>
              </a:rPr>
              <a:t>Průběžný </a:t>
            </a:r>
            <a:r>
              <a:rPr lang="cs-CZ" b="1" dirty="0">
                <a:solidFill>
                  <a:srgbClr val="000000"/>
                </a:solidFill>
              </a:rPr>
              <a:t>test: </a:t>
            </a:r>
            <a:r>
              <a:rPr lang="cs-CZ" dirty="0" smtClean="0">
                <a:solidFill>
                  <a:srgbClr val="000000"/>
                </a:solidFill>
              </a:rPr>
              <a:t>PT bude </a:t>
            </a:r>
            <a:r>
              <a:rPr lang="cs-CZ" b="1" dirty="0" smtClean="0">
                <a:solidFill>
                  <a:srgbClr val="000000"/>
                </a:solidFill>
              </a:rPr>
              <a:t>online </a:t>
            </a:r>
            <a:r>
              <a:rPr lang="cs-CZ" dirty="0" smtClean="0">
                <a:solidFill>
                  <a:srgbClr val="000000"/>
                </a:solidFill>
              </a:rPr>
              <a:t>přes nový informační systém IS/SU. Na testu bude učivo od 1.do 6. tématu, online test proběhne v 9. výukovém týdnu.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71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370" y="191839"/>
            <a:ext cx="7416824" cy="507703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cs-CZ" dirty="0" smtClean="0">
                <a:solidFill>
                  <a:srgbClr val="000000"/>
                </a:solidFill>
              </a:rPr>
              <a:t>POŽADAVKY NA ABSOLVOVÁNÍ PŘEDMĚTU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86236" y="713999"/>
            <a:ext cx="870624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Online průběžný test ve stanoveném termínu – možnost získat až 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30 bodů, 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absolvování PT je dobrovolné, avšak počítá se s ním v celkovém hodnocení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Písemná z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kouška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–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možnost získat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 až 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70 bodů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Další bonusové body za dobrovolné úkoly na přednáškách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a v seminářích – možnost získat až cca 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0 bodů (</a:t>
            </a:r>
            <a:r>
              <a:rPr lang="cs-CZ" sz="2000" b="1" dirty="0">
                <a:solidFill>
                  <a:srgbClr val="000000"/>
                </a:solidFill>
                <a:latin typeface="Times New Roman"/>
              </a:rPr>
              <a:t>5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b. v seminářích, cca </a:t>
            </a:r>
            <a:r>
              <a:rPr lang="cs-CZ" sz="2000" b="1" dirty="0">
                <a:solidFill>
                  <a:srgbClr val="000000"/>
                </a:solidFill>
                <a:latin typeface="Times New Roman"/>
              </a:rPr>
              <a:t>5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b. na přednáškách)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2000" baseline="0" dirty="0" smtClean="0">
                <a:solidFill>
                  <a:srgbClr val="000000"/>
                </a:solidFill>
                <a:latin typeface="Times New Roman"/>
              </a:rPr>
              <a:t>Minimální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 účast na seminářích je </a:t>
            </a:r>
            <a:r>
              <a:rPr lang="cs-CZ" sz="2000" b="1" strike="sngStrike" dirty="0" smtClean="0">
                <a:solidFill>
                  <a:srgbClr val="000000"/>
                </a:solidFill>
                <a:latin typeface="Times New Roman"/>
              </a:rPr>
              <a:t>50 % 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-&gt; tento semestr nebude vyžadována </a:t>
            </a:r>
            <a:endParaRPr kumimoji="0" lang="cs-CZ" sz="2000" b="1" i="0" u="non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86236" y="2652991"/>
            <a:ext cx="7122068" cy="230832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Celkové hodnocení: </a:t>
            </a:r>
            <a:r>
              <a:rPr lang="cs-CZ" dirty="0" smtClean="0">
                <a:solidFill>
                  <a:srgbClr val="000000"/>
                </a:solidFill>
              </a:rPr>
              <a:t>průběžný test + závěrečný písemný test + případné bonusy: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A (1)    100 -  93 </a:t>
            </a:r>
            <a:r>
              <a:rPr lang="cs-CZ" dirty="0" smtClean="0">
                <a:solidFill>
                  <a:srgbClr val="000000"/>
                </a:solidFill>
              </a:rPr>
              <a:t>bodů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B </a:t>
            </a:r>
            <a:r>
              <a:rPr lang="en-GB" dirty="0">
                <a:solidFill>
                  <a:srgbClr val="000000"/>
                </a:solidFill>
              </a:rPr>
              <a:t>(1,5)    92 -  85 bodů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C </a:t>
            </a:r>
            <a:r>
              <a:rPr lang="en-GB" dirty="0">
                <a:solidFill>
                  <a:srgbClr val="000000"/>
                </a:solidFill>
              </a:rPr>
              <a:t>(2)       84 -  77 bodů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D </a:t>
            </a:r>
            <a:r>
              <a:rPr lang="en-GB" dirty="0">
                <a:solidFill>
                  <a:srgbClr val="000000"/>
                </a:solidFill>
              </a:rPr>
              <a:t>(2,5)    76 -  69 bodů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b="1" dirty="0" smtClean="0">
                <a:solidFill>
                  <a:srgbClr val="000000"/>
                </a:solidFill>
              </a:rPr>
              <a:t>E </a:t>
            </a:r>
            <a:r>
              <a:rPr lang="en-GB" b="1" dirty="0">
                <a:solidFill>
                  <a:srgbClr val="000000"/>
                </a:solidFill>
              </a:rPr>
              <a:t>(3)        68 -  60 bodů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F </a:t>
            </a:r>
            <a:r>
              <a:rPr lang="en-GB" dirty="0">
                <a:solidFill>
                  <a:srgbClr val="FF0000"/>
                </a:solidFill>
              </a:rPr>
              <a:t>(4)         59 -    0 bodů</a:t>
            </a:r>
            <a:endParaRPr lang="en-GB" b="0" i="0" dirty="0">
              <a:solidFill>
                <a:srgbClr val="FF0000"/>
              </a:solidFill>
              <a:effectLst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8571" y="3460553"/>
            <a:ext cx="1741641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297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370" y="191839"/>
            <a:ext cx="7416824" cy="507703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cs-CZ" dirty="0" smtClean="0">
                <a:solidFill>
                  <a:srgbClr val="000000"/>
                </a:solidFill>
              </a:rPr>
              <a:t>ZPŮSOB VÝUKY OBCHODNÍCH ORGANIZACÍ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86236" y="720596"/>
            <a:ext cx="8706244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Seminář se skládá ze dvou částí: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cs-CZ" sz="2000" b="1" i="0" u="non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První</a:t>
            </a:r>
            <a:r>
              <a:rPr lang="cs-CZ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část: 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společné zopakování teorie z přednášky potřebné pro vypracování případových studií, či úkolů v rámci druhé části semináře. Případně diskuze nad vypracovanými studiemi a úkoly z minulého semináře.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Times New Roman"/>
              </a:rPr>
              <a:t>Druhá část: 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aktivní vypracování zadaných případových studií nebo úkolů samostatně a jejich prezentace v semináři. Rozsáhlejší studie a úkoly budou poskytovány dopředu pro kvalitnější zpracování.</a:t>
            </a:r>
            <a:endParaRPr kumimoji="0" lang="cs-CZ" sz="2000" b="1" i="0" u="non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86236" y="3435846"/>
            <a:ext cx="8778252" cy="15542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cs-CZ" sz="1900" b="1" i="0" dirty="0" smtClean="0">
                <a:solidFill>
                  <a:srgbClr val="000000"/>
                </a:solidFill>
                <a:effectLst/>
              </a:rPr>
              <a:t>V případě zavedení online výuky </a:t>
            </a:r>
            <a:r>
              <a:rPr lang="cs-CZ" sz="1900" b="0" i="0" dirty="0" smtClean="0">
                <a:solidFill>
                  <a:srgbClr val="000000"/>
                </a:solidFill>
                <a:effectLst/>
              </a:rPr>
              <a:t>(pouze za předpokladu, že takové nařízení bude vyhlášené při zhoršující se epidemické situaci!) bude první část semináře odučena online prostřednictvím MS </a:t>
            </a:r>
            <a:r>
              <a:rPr lang="cs-CZ" sz="1900" b="0" i="0" dirty="0" err="1" smtClean="0">
                <a:solidFill>
                  <a:srgbClr val="000000"/>
                </a:solidFill>
                <a:effectLst/>
              </a:rPr>
              <a:t>Teams</a:t>
            </a:r>
            <a:r>
              <a:rPr lang="cs-CZ" sz="1900" b="0" i="0" dirty="0" smtClean="0">
                <a:solidFill>
                  <a:srgbClr val="000000"/>
                </a:solidFill>
                <a:effectLst/>
              </a:rPr>
              <a:t> </a:t>
            </a:r>
            <a:r>
              <a:rPr lang="cs-CZ" sz="1900" b="1" i="0" dirty="0" smtClean="0">
                <a:solidFill>
                  <a:srgbClr val="000000"/>
                </a:solidFill>
                <a:effectLst/>
              </a:rPr>
              <a:t>– týmu </a:t>
            </a:r>
            <a:r>
              <a:rPr lang="cs-CZ" sz="1900" b="1" i="0" dirty="0" smtClean="0">
                <a:solidFill>
                  <a:srgbClr val="000000"/>
                </a:solidFill>
                <a:effectLst/>
              </a:rPr>
              <a:t>„Obchodní organizace – výuka seminářů “</a:t>
            </a:r>
            <a:r>
              <a:rPr lang="cs-CZ" sz="1900" b="0" i="0" dirty="0" smtClean="0">
                <a:solidFill>
                  <a:srgbClr val="000000"/>
                </a:solidFill>
                <a:effectLst/>
              </a:rPr>
              <a:t>, </a:t>
            </a:r>
            <a:r>
              <a:rPr lang="cs-CZ" sz="1900" b="1" dirty="0" smtClean="0">
                <a:solidFill>
                  <a:srgbClr val="000000"/>
                </a:solidFill>
              </a:rPr>
              <a:t>v</a:t>
            </a:r>
            <a:r>
              <a:rPr lang="cs-CZ" sz="1900" dirty="0" smtClean="0">
                <a:solidFill>
                  <a:srgbClr val="000000"/>
                </a:solidFill>
              </a:rPr>
              <a:t> </a:t>
            </a:r>
            <a:r>
              <a:rPr lang="cs-CZ" sz="1900" b="1" dirty="0">
                <a:solidFill>
                  <a:srgbClr val="000000"/>
                </a:solidFill>
              </a:rPr>
              <a:t>obvyklých časech seminářů dle </a:t>
            </a:r>
            <a:r>
              <a:rPr lang="cs-CZ" sz="1900" b="1" dirty="0" smtClean="0">
                <a:solidFill>
                  <a:srgbClr val="000000"/>
                </a:solidFill>
              </a:rPr>
              <a:t>rozvrhu, </a:t>
            </a:r>
            <a:r>
              <a:rPr lang="cs-CZ" sz="1900" b="0" i="0" dirty="0" smtClean="0">
                <a:solidFill>
                  <a:srgbClr val="000000"/>
                </a:solidFill>
                <a:effectLst/>
              </a:rPr>
              <a:t>a druhá část semináře bude zpracovávána studenty doma a zaslána vyučujícímu na e-mail. </a:t>
            </a:r>
            <a:r>
              <a:rPr lang="cs-CZ" sz="1900" b="0" i="0" dirty="0" smtClean="0">
                <a:solidFill>
                  <a:srgbClr val="000000"/>
                </a:solidFill>
                <a:effectLst/>
              </a:rPr>
              <a:t>Kód pro připojení do týmu je: </a:t>
            </a:r>
            <a:r>
              <a:rPr lang="cs-CZ" sz="1900" b="1" dirty="0" err="1">
                <a:solidFill>
                  <a:srgbClr val="000000"/>
                </a:solidFill>
              </a:rPr>
              <a:t>nynftaj</a:t>
            </a:r>
            <a:endParaRPr lang="en-GB" sz="19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6246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955" y="627534"/>
            <a:ext cx="396044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12700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solidFill>
                  <a:srgbClr val="30787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Přeji hodně štěstí v zimním semestru</a:t>
            </a:r>
          </a:p>
          <a:p>
            <a:pPr algn="ctr"/>
            <a:r>
              <a:rPr lang="cs-CZ" sz="4400" b="1" cap="none" spc="0" dirty="0" smtClean="0">
                <a:ln w="12700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solidFill>
                  <a:srgbClr val="30787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sym typeface="Wingdings" panose="05000000000000000000" pitchFamily="2" charset="2"/>
              </a:rPr>
              <a:t></a:t>
            </a:r>
            <a:endParaRPr lang="cs-CZ" sz="4400" b="1" cap="none" spc="0" dirty="0">
              <a:ln w="12700">
                <a:solidFill>
                  <a:schemeClr val="tx1">
                    <a:lumMod val="7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9995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541</Words>
  <Application>Microsoft Office PowerPoint</Application>
  <PresentationFormat>Předvádění na obrazovce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SLU</vt:lpstr>
      <vt:lpstr>„Pravidla hry“ </vt:lpstr>
      <vt:lpstr>CÍLE ÚVODNÍHO SEMINÁŘE</vt:lpstr>
      <vt:lpstr>INFORMACE O VYUČUJÍCÍM A PŘEDMĚTU</vt:lpstr>
      <vt:lpstr>POŽADAVKY NA ABSOLVOVÁNÍ PŘEDMĚTU</vt:lpstr>
      <vt:lpstr>ZPŮSOB VÝUKY OBCHODNÍCH ORGANIZACÍ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Radka Bauerová</cp:lastModifiedBy>
  <cp:revision>165</cp:revision>
  <dcterms:created xsi:type="dcterms:W3CDTF">2016-07-06T15:42:34Z</dcterms:created>
  <dcterms:modified xsi:type="dcterms:W3CDTF">2020-09-25T06:46:20Z</dcterms:modified>
</cp:coreProperties>
</file>