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35837C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-468560" y="627534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„Pravidla hry“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seminář 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22. 9. 2020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08" y="2126229"/>
            <a:ext cx="2703160" cy="2505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D)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11510"/>
            <a:ext cx="6435757" cy="42424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179512" y="1347614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 tomto období přicházejí na český trh další mezinárodní řetězce a s nimi první hypermarkety a nákupní centra.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566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E)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93072"/>
            <a:ext cx="5389753" cy="40760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12" y="2422510"/>
            <a:ext cx="2592288" cy="25830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140684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V tomto období dochází poprvé k odchodu významných mezinárodních řetězců z českého trhu.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4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23478"/>
            <a:ext cx="75608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Diskuze a vyhodnocení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419622"/>
            <a:ext cx="47663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>
            <a:off x="312737" y="23557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Bude součástí dalšího semináře 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552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955" y="627534"/>
            <a:ext cx="39604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Přeji hodně štěstí v zimním semestru</a:t>
            </a:r>
          </a:p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</a:t>
            </a:r>
            <a:endParaRPr lang="cs-CZ" sz="4400" b="1" cap="none" spc="0" dirty="0">
              <a:ln w="12700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9958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5256584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CÍLE ÚVODNÍHO SEMINÁŘE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5825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Podat základní informace o vyučujícím a možnosti konzultací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Představit požadavky pro úspěšné absolvování předmětu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Informovat o způsobu výuky předmětu</a:t>
            </a:r>
          </a:p>
        </p:txBody>
      </p:sp>
    </p:spTree>
    <p:extLst>
      <p:ext uri="{BB962C8B-B14F-4D97-AF65-F5344CB8AC3E}">
        <p14:creationId xmlns:p14="http://schemas.microsoft.com/office/powerpoint/2010/main" val="434815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7861"/>
            <a:ext cx="6480720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INFORMACE O VYUČUJÍCÍM A PŘEDMĚTU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3680056"/>
            <a:ext cx="1626242" cy="14119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4990" y="733969"/>
            <a:ext cx="89289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Ing</a:t>
            </a:r>
            <a:r>
              <a:rPr lang="en-GB" b="1" dirty="0">
                <a:solidFill>
                  <a:srgbClr val="000000"/>
                </a:solidFill>
              </a:rPr>
              <a:t>. Radka Bauerová</a:t>
            </a:r>
            <a:r>
              <a:rPr lang="cs-CZ" b="1" dirty="0">
                <a:solidFill>
                  <a:srgbClr val="000000"/>
                </a:solidFill>
              </a:rPr>
              <a:t>, Ph.D.</a:t>
            </a:r>
          </a:p>
          <a:p>
            <a:r>
              <a:rPr lang="en-GB" dirty="0">
                <a:solidFill>
                  <a:srgbClr val="000000"/>
                </a:solidFill>
              </a:rPr>
              <a:t>E-mail:			bauerova@opf.slu.cz</a:t>
            </a:r>
          </a:p>
          <a:p>
            <a:r>
              <a:rPr lang="cs-CZ" dirty="0">
                <a:solidFill>
                  <a:srgbClr val="000000"/>
                </a:solidFill>
              </a:rPr>
              <a:t>Konzultační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hodiny</a:t>
            </a:r>
            <a:r>
              <a:rPr lang="en-GB" dirty="0">
                <a:solidFill>
                  <a:srgbClr val="000000"/>
                </a:solidFill>
              </a:rPr>
              <a:t>:</a:t>
            </a:r>
            <a:r>
              <a:rPr lang="cs-CZ" dirty="0">
                <a:solidFill>
                  <a:srgbClr val="000000"/>
                </a:solidFill>
              </a:rPr>
              <a:t> 	úterý od 9:45 do 10:30 a od 11:25 do 12:10, 					středa od 10:35 do 11:20 </a:t>
            </a:r>
          </a:p>
          <a:p>
            <a:r>
              <a:rPr lang="cs-CZ" dirty="0">
                <a:solidFill>
                  <a:srgbClr val="000000"/>
                </a:solidFill>
              </a:rPr>
              <a:t>Místnost</a:t>
            </a:r>
            <a:r>
              <a:rPr lang="en-GB" dirty="0">
                <a:solidFill>
                  <a:srgbClr val="000000"/>
                </a:solidFill>
              </a:rPr>
              <a:t>:		</a:t>
            </a: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B </a:t>
            </a:r>
            <a:r>
              <a:rPr lang="cs-CZ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01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Online konzultační hodiny: 	v případě potřeby studentů, kteří budou v karanténě přes 				MS </a:t>
            </a:r>
            <a:r>
              <a:rPr lang="cs-CZ" dirty="0" err="1">
                <a:solidFill>
                  <a:srgbClr val="000000"/>
                </a:solidFill>
              </a:rPr>
              <a:t>Teams</a:t>
            </a:r>
            <a:r>
              <a:rPr lang="cs-CZ" dirty="0">
                <a:solidFill>
                  <a:srgbClr val="000000"/>
                </a:solidFill>
              </a:rPr>
              <a:t> po předchozí domluvě e-mailem - &gt; Tým s názvem: 			„Bauerová – konzultace“.</a:t>
            </a:r>
          </a:p>
          <a:p>
            <a:r>
              <a:rPr lang="cs-CZ" dirty="0">
                <a:solidFill>
                  <a:srgbClr val="000000"/>
                </a:solidFill>
              </a:rPr>
              <a:t>			Kód pro vstup do týmu: </a:t>
            </a:r>
            <a:r>
              <a:rPr lang="cs-CZ" b="1" dirty="0"/>
              <a:t>ppfm7ar</a:t>
            </a:r>
            <a:endParaRPr lang="en-GB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3541457"/>
            <a:ext cx="7416824" cy="14773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Možnost získat </a:t>
            </a:r>
            <a:r>
              <a:rPr lang="cs-CZ" b="1" dirty="0">
                <a:solidFill>
                  <a:srgbClr val="000000"/>
                </a:solidFill>
              </a:rPr>
              <a:t>bonusové body </a:t>
            </a:r>
            <a:r>
              <a:rPr lang="cs-CZ" dirty="0">
                <a:solidFill>
                  <a:srgbClr val="000000"/>
                </a:solidFill>
              </a:rPr>
              <a:t>za aktivitu vypracováním předem určených úkolů: </a:t>
            </a:r>
            <a:r>
              <a:rPr lang="cs-CZ" b="1" dirty="0">
                <a:solidFill>
                  <a:srgbClr val="000000"/>
                </a:solidFill>
              </a:rPr>
              <a:t>až 5 bodů za semestr </a:t>
            </a:r>
            <a:r>
              <a:rPr lang="cs-CZ" dirty="0">
                <a:solidFill>
                  <a:srgbClr val="000000"/>
                </a:solidFill>
              </a:rPr>
              <a:t>– bodovaný úkol bude avizován vždy dostatečně dopředu.</a:t>
            </a:r>
          </a:p>
          <a:p>
            <a:r>
              <a:rPr lang="cs-CZ" b="1" dirty="0">
                <a:solidFill>
                  <a:srgbClr val="000000"/>
                </a:solidFill>
              </a:rPr>
              <a:t>Průběžný test: </a:t>
            </a:r>
            <a:r>
              <a:rPr lang="cs-CZ" dirty="0">
                <a:solidFill>
                  <a:srgbClr val="000000"/>
                </a:solidFill>
              </a:rPr>
              <a:t>PT bude </a:t>
            </a:r>
            <a:r>
              <a:rPr lang="cs-CZ" b="1" dirty="0">
                <a:solidFill>
                  <a:srgbClr val="000000"/>
                </a:solidFill>
              </a:rPr>
              <a:t>online </a:t>
            </a:r>
            <a:r>
              <a:rPr lang="cs-CZ" dirty="0">
                <a:solidFill>
                  <a:srgbClr val="000000"/>
                </a:solidFill>
              </a:rPr>
              <a:t>přes nový informační systém IS/SU. Na testu bude učivo od 1.do 6. tématu, online test proběhne v 9. výukovém týdnu.</a:t>
            </a:r>
          </a:p>
        </p:txBody>
      </p:sp>
    </p:spTree>
    <p:extLst>
      <p:ext uri="{BB962C8B-B14F-4D97-AF65-F5344CB8AC3E}">
        <p14:creationId xmlns:p14="http://schemas.microsoft.com/office/powerpoint/2010/main" val="2569671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dirty="0">
                <a:solidFill>
                  <a:srgbClr val="000000"/>
                </a:solidFill>
              </a:rPr>
              <a:t>POŽADAVKY NA ABSOLVOVÁNÍ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6236" y="713999"/>
            <a:ext cx="87062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Online průběžný test ve stanoveném termínu – možnost získat až 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30 bodů, 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absolvování PT je dobrovolné, avšak počítá se s ním v celkovém hodnocení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000000"/>
                </a:solidFill>
                <a:latin typeface="Times New Roman"/>
              </a:rPr>
              <a:t>Písemná z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kouška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–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možnost získat</a:t>
            </a:r>
            <a:r>
              <a:rPr lang="cs-CZ" sz="2000" dirty="0">
                <a:solidFill>
                  <a:srgbClr val="000000"/>
                </a:solidFill>
                <a:latin typeface="Times New Roman"/>
              </a:rPr>
              <a:t> až 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70 bodů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Další bonusové body za dobrovolné úkoly na přednáškách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a v seminářích – možnost získat až cca 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0 bodů (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b. v seminářích, cca 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b. na přednáškách)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baseline="0" dirty="0">
                <a:solidFill>
                  <a:srgbClr val="000000"/>
                </a:solidFill>
                <a:latin typeface="Times New Roman"/>
              </a:rPr>
              <a:t>Minimální</a:t>
            </a:r>
            <a:r>
              <a:rPr lang="cs-CZ" sz="2000" dirty="0">
                <a:solidFill>
                  <a:srgbClr val="000000"/>
                </a:solidFill>
                <a:latin typeface="Times New Roman"/>
              </a:rPr>
              <a:t> účast na seminářích je </a:t>
            </a:r>
            <a:r>
              <a:rPr lang="cs-CZ" sz="2000" b="1" strike="sngStrike" dirty="0">
                <a:solidFill>
                  <a:srgbClr val="000000"/>
                </a:solidFill>
                <a:latin typeface="Times New Roman"/>
              </a:rPr>
              <a:t>50 % 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-&gt; tento semestr nebude vyžadována </a:t>
            </a:r>
            <a:endParaRPr kumimoji="0" lang="cs-CZ" sz="20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6236" y="2652991"/>
            <a:ext cx="7122068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Celkové hodnocení: </a:t>
            </a:r>
            <a:r>
              <a:rPr lang="cs-CZ" dirty="0">
                <a:solidFill>
                  <a:srgbClr val="000000"/>
                </a:solidFill>
              </a:rPr>
              <a:t>průběžný test + závěrečný písemný test + případné bonusy: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A (1)    100 -  93 </a:t>
            </a:r>
            <a:r>
              <a:rPr lang="cs-CZ" dirty="0">
                <a:solidFill>
                  <a:srgbClr val="000000"/>
                </a:solidFill>
              </a:rPr>
              <a:t>bodů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B (1,5)    92 -  85 bodů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C (2)       84 -  77 bodů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D (2,5)    76 -  69 bodů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b="1" dirty="0">
                <a:solidFill>
                  <a:srgbClr val="000000"/>
                </a:solidFill>
              </a:rPr>
              <a:t>E (3)        68 -  60 bodů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F (4)         59 -    0 bodů</a:t>
            </a:r>
            <a:endParaRPr lang="en-GB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71" y="3460553"/>
            <a:ext cx="174164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70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dirty="0">
                <a:solidFill>
                  <a:srgbClr val="000000"/>
                </a:solidFill>
              </a:rPr>
              <a:t>ZPŮSOB VÝUKY OBCHODNÍCH ORGANIZACÍ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6236" y="720596"/>
            <a:ext cx="870624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2000" dirty="0">
                <a:solidFill>
                  <a:srgbClr val="000000"/>
                </a:solidFill>
                <a:latin typeface="Times New Roman"/>
              </a:rPr>
              <a:t>Seminář se skládá ze dvou částí: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cs-CZ" sz="20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První</a:t>
            </a: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 část: </a:t>
            </a:r>
            <a:r>
              <a:rPr lang="cs-CZ" sz="2000" dirty="0">
                <a:solidFill>
                  <a:srgbClr val="000000"/>
                </a:solidFill>
                <a:latin typeface="Times New Roman"/>
              </a:rPr>
              <a:t>společné zopakování teorie z přednášky potřebné pro vypracování případových studií, či úkolů v rámci druhé části semináře. Případně diskuze nad vypracovanými studiemi a úkoly z minulého semináře.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000000"/>
                </a:solidFill>
                <a:latin typeface="Times New Roman"/>
              </a:rPr>
              <a:t>Druhá část: </a:t>
            </a:r>
            <a:r>
              <a:rPr lang="cs-CZ" sz="2000" dirty="0">
                <a:solidFill>
                  <a:srgbClr val="000000"/>
                </a:solidFill>
                <a:latin typeface="Times New Roman"/>
              </a:rPr>
              <a:t>aktivní vypracování zadaných případových studií nebo úkolů samostatně a jejich prezentace v semináři. Rozsáhlejší studie a úkoly budou poskytovány dopředu pro kvalitnější zpracování.</a:t>
            </a:r>
            <a:endParaRPr kumimoji="0" lang="cs-CZ" sz="20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6236" y="3435846"/>
            <a:ext cx="8778252" cy="15542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900" b="1" i="0" dirty="0">
                <a:solidFill>
                  <a:srgbClr val="000000"/>
                </a:solidFill>
                <a:effectLst/>
              </a:rPr>
              <a:t>V případě zavedení online výuky </a:t>
            </a:r>
            <a:r>
              <a:rPr lang="cs-CZ" sz="1900" b="0" i="0" dirty="0">
                <a:solidFill>
                  <a:srgbClr val="000000"/>
                </a:solidFill>
                <a:effectLst/>
              </a:rPr>
              <a:t>(pouze za předpokladu, že takové nařízení bude vyhlášené při zhoršující se epidemické situaci!) bude první část semináře odučena online prostřednictvím MS </a:t>
            </a:r>
            <a:r>
              <a:rPr lang="cs-CZ" sz="1900" b="0" i="0" dirty="0" err="1">
                <a:solidFill>
                  <a:srgbClr val="000000"/>
                </a:solidFill>
                <a:effectLst/>
              </a:rPr>
              <a:t>Teams</a:t>
            </a:r>
            <a:r>
              <a:rPr lang="cs-CZ" sz="19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900" b="1" i="0" dirty="0">
                <a:solidFill>
                  <a:srgbClr val="000000"/>
                </a:solidFill>
                <a:effectLst/>
              </a:rPr>
              <a:t>– týmu „Obchodní organizace – výuka seminářů “</a:t>
            </a:r>
            <a:r>
              <a:rPr lang="cs-CZ" sz="1900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sz="1900" b="1" dirty="0">
                <a:solidFill>
                  <a:srgbClr val="000000"/>
                </a:solidFill>
              </a:rPr>
              <a:t>v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  <a:r>
              <a:rPr lang="cs-CZ" sz="1900" b="1" dirty="0">
                <a:solidFill>
                  <a:srgbClr val="000000"/>
                </a:solidFill>
              </a:rPr>
              <a:t>obvyklých časech seminářů dle rozvrhu, </a:t>
            </a:r>
            <a:r>
              <a:rPr lang="cs-CZ" sz="1900" b="0" i="0" dirty="0">
                <a:solidFill>
                  <a:srgbClr val="000000"/>
                </a:solidFill>
                <a:effectLst/>
              </a:rPr>
              <a:t>a druhá část semináře bude zpracovávána studenty doma a zaslána vyučujícímu na e-mail. Kód pro připojení do týmu je: </a:t>
            </a:r>
            <a:r>
              <a:rPr lang="cs-CZ" sz="1900" b="1" dirty="0" err="1">
                <a:solidFill>
                  <a:srgbClr val="000000"/>
                </a:solidFill>
              </a:rPr>
              <a:t>nynftaj</a:t>
            </a:r>
            <a:endParaRPr lang="en-GB" sz="19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62462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Cvičení: „Znám specifika maloobchodu v ČR“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4935" y="702685"/>
            <a:ext cx="3825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Postup: Vytvořte skupinky cca 5 studentů. Pomocí brainstormingu se pokuste správně přiřadit dobové fotografie k vývojovým trendům v ČR a tyto trendy krátce specifikovat </a:t>
            </a: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Období první republiky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CPE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Atomizace tuzemského obchodu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Internacionalizace a koncentrace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Konsolidace trhu</a:t>
            </a:r>
          </a:p>
          <a:p>
            <a:pPr marL="342900" indent="-342900"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00" y="830322"/>
            <a:ext cx="47663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134400" y="3723878"/>
            <a:ext cx="483008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Využijte také sekundární zdroje a zkuste ke každému období přiřadit nějaké zajímavosti z oblasti maloobchodu. </a:t>
            </a:r>
          </a:p>
        </p:txBody>
      </p:sp>
    </p:spTree>
    <p:extLst>
      <p:ext uri="{BB962C8B-B14F-4D97-AF65-F5344CB8AC3E}">
        <p14:creationId xmlns:p14="http://schemas.microsoft.com/office/powerpoint/2010/main" val="16904165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5486"/>
            <a:ext cx="6975207" cy="47853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136557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B)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47" y="1203598"/>
            <a:ext cx="6357782" cy="3573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251520" y="1635646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V tomto období vstupují na český trh první mezinárodní řetězce, které jsou nositeli obecných vývojových trendů. S nimi přicházejí první supermarkety, diskonty.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685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8351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C)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9502"/>
            <a:ext cx="7572375" cy="4629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87909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503</Words>
  <Application>Microsoft Office PowerPoint</Application>
  <PresentationFormat>Předvádění na obrazovce (16:9)</PresentationFormat>
  <Paragraphs>50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SLU</vt:lpstr>
      <vt:lpstr>„Pravidla hry“ </vt:lpstr>
      <vt:lpstr>CÍLE ÚVODNÍHO SEMINÁŘE</vt:lpstr>
      <vt:lpstr>INFORMACE O VYUČUJÍCÍM A PŘEDMĚTU</vt:lpstr>
      <vt:lpstr>POŽADAVKY NA ABSOLVOVÁNÍ PŘEDMĚTU</vt:lpstr>
      <vt:lpstr>ZPŮSOB VÝUKY OBCHODNÍCH ORGANIZACÍ</vt:lpstr>
      <vt:lpstr>Cvičení: „Znám specifika maloobchodu v ČR“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Diskuze a vyhodnocení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169</cp:revision>
  <dcterms:created xsi:type="dcterms:W3CDTF">2016-07-06T15:42:34Z</dcterms:created>
  <dcterms:modified xsi:type="dcterms:W3CDTF">2020-09-29T11:22:36Z</dcterms:modified>
</cp:coreProperties>
</file>