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9" r:id="rId3"/>
    <p:sldId id="262" r:id="rId4"/>
    <p:sldId id="272" r:id="rId5"/>
    <p:sldId id="273" r:id="rId6"/>
    <p:sldId id="274" r:id="rId7"/>
    <p:sldId id="279" r:id="rId8"/>
    <p:sldId id="280" r:id="rId9"/>
    <p:sldId id="281" r:id="rId10"/>
    <p:sldId id="282" r:id="rId11"/>
    <p:sldId id="275" r:id="rId12"/>
    <p:sldId id="276" r:id="rId13"/>
    <p:sldId id="283" r:id="rId14"/>
    <p:sldId id="284" r:id="rId15"/>
    <p:sldId id="285" r:id="rId16"/>
    <p:sldId id="286" r:id="rId17"/>
    <p:sldId id="277" r:id="rId18"/>
    <p:sldId id="278" r:id="rId19"/>
    <p:sldId id="287" r:id="rId20"/>
    <p:sldId id="288" r:id="rId21"/>
    <p:sldId id="289" r:id="rId22"/>
    <p:sldId id="290" r:id="rId23"/>
    <p:sldId id="261" r:id="rId24"/>
    <p:sldId id="291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331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28AC95-1B2B-4C21-B4BA-5DF6CC9153B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AE9CB394-4C9E-47F7-9E93-C85AA132163E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cs-CZ" sz="1400" b="1" dirty="0" smtClean="0">
              <a:solidFill>
                <a:srgbClr val="000000"/>
              </a:solidFill>
            </a:rPr>
            <a:t>METODY ÚZEMNÍ A TRŽNÍ ANALÝZY</a:t>
          </a:r>
          <a:endParaRPr lang="cs-CZ" sz="1400" b="1" dirty="0">
            <a:solidFill>
              <a:srgbClr val="000000"/>
            </a:solidFill>
          </a:endParaRPr>
        </a:p>
      </dgm:t>
    </dgm:pt>
    <dgm:pt modelId="{9603FB09-A281-4404-83F2-0D503744D4A2}" type="parTrans" cxnId="{CE689B76-2002-4CF1-97F6-BDD1889B1605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31E46AFA-B320-4166-930F-BFAD017F3F25}" type="sibTrans" cxnId="{CE689B76-2002-4CF1-97F6-BDD1889B1605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E9A2B483-E913-434D-AF00-F73EA2A73349}" type="asst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KVALITATIVNÍ</a:t>
          </a:r>
          <a:endParaRPr lang="cs-CZ" sz="1400" dirty="0">
            <a:solidFill>
              <a:srgbClr val="000000"/>
            </a:solidFill>
          </a:endParaRPr>
        </a:p>
      </dgm:t>
    </dgm:pt>
    <dgm:pt modelId="{30FEA4CA-51DD-4259-ABCC-2614EC5E4E29}" type="parTrans" cxnId="{74E5D334-C900-4FC3-9D4D-45C248CCFF38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722DF178-C80C-494E-8334-32B458F243EA}" type="sibTrans" cxnId="{74E5D334-C900-4FC3-9D4D-45C248CCFF38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EBE61595-C26B-46DD-80F2-027514DFA60F}" type="asst">
      <dgm:prSet phldrT="[Text]" custT="1"/>
      <dgm:spPr>
        <a:solidFill>
          <a:schemeClr val="tx1">
            <a:lumMod val="40000"/>
            <a:lumOff val="60000"/>
          </a:schemeClr>
        </a:solidFill>
      </dgm:spPr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KVANTITATIVNÍ</a:t>
          </a:r>
          <a:endParaRPr lang="cs-CZ" sz="1400" dirty="0">
            <a:solidFill>
              <a:srgbClr val="000000"/>
            </a:solidFill>
          </a:endParaRPr>
        </a:p>
      </dgm:t>
    </dgm:pt>
    <dgm:pt modelId="{8F181079-76FB-4A4B-853C-4F065B384DA8}" type="parTrans" cxnId="{C2AAE00E-F525-406B-8C9B-FCB969D1C31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C1D2B69C-4248-434C-8F98-111287DF0BD0}" type="sibTrans" cxnId="{C2AAE00E-F525-406B-8C9B-FCB969D1C31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C085F56A-8E2A-45DB-B7CF-B5E72628F8CF}" type="asst">
      <dgm:prSet phldrT="[Text]" custT="1"/>
      <dgm:spPr>
        <a:solidFill>
          <a:schemeClr val="tx1">
            <a:lumMod val="20000"/>
            <a:lumOff val="80000"/>
          </a:schemeClr>
        </a:solidFill>
      </dgm:spPr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Vymezení zájmové oblasti</a:t>
          </a:r>
          <a:endParaRPr lang="cs-CZ" sz="1400" dirty="0">
            <a:solidFill>
              <a:srgbClr val="000000"/>
            </a:solidFill>
          </a:endParaRPr>
        </a:p>
      </dgm:t>
    </dgm:pt>
    <dgm:pt modelId="{46FB4937-C070-4713-9636-19E287C96201}" type="parTrans" cxnId="{AB4D3438-8A9C-42DD-8480-A0716BD6B53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2701F9B9-1562-4304-8BBC-8C8780F26531}" type="sibTrans" cxnId="{AB4D3438-8A9C-42DD-8480-A0716BD6B53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6CD4181C-F10A-463B-850D-D760C467B667}" type="asst">
      <dgm:prSet phldrT="[Text]" custT="1"/>
      <dgm:spPr>
        <a:solidFill>
          <a:schemeClr val="tx1">
            <a:lumMod val="20000"/>
            <a:lumOff val="80000"/>
          </a:schemeClr>
        </a:solidFill>
      </dgm:spPr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Stanovení kupního potenciálu</a:t>
          </a:r>
          <a:endParaRPr lang="cs-CZ" sz="1400" dirty="0">
            <a:solidFill>
              <a:srgbClr val="000000"/>
            </a:solidFill>
          </a:endParaRPr>
        </a:p>
      </dgm:t>
    </dgm:pt>
    <dgm:pt modelId="{D551FE10-ECE3-46B2-99E9-63AEDDEE9AE9}" type="parTrans" cxnId="{546DD7E7-D280-4B5C-BA95-7882BA8973CC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C386F9F8-3A25-4A5A-BBD7-B7ABA24A7FE9}" type="sibTrans" cxnId="{546DD7E7-D280-4B5C-BA95-7882BA8973CC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3FDD0B91-4378-493D-B38F-B3AAC04C2C2F}" type="asst">
      <dgm:prSet phldrT="[Text]" custT="1"/>
      <dgm:spPr/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Kruhová metoda (A1)</a:t>
          </a:r>
          <a:endParaRPr lang="cs-CZ" sz="1400" dirty="0">
            <a:solidFill>
              <a:srgbClr val="000000"/>
            </a:solidFill>
          </a:endParaRPr>
        </a:p>
      </dgm:t>
    </dgm:pt>
    <dgm:pt modelId="{1B44C14B-DD06-4A39-9DB1-4B7237D43EE4}" type="parTrans" cxnId="{554CEB5A-F5CF-40B6-AFDA-BC0F605D761E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D2451A4B-9312-4A9A-8BD9-8F4DB33FB4CF}" type="sibTrans" cxnId="{554CEB5A-F5CF-40B6-AFDA-BC0F605D761E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7257ACC4-5F6C-40AD-BF5D-B578270B0FE7}" type="asst">
      <dgm:prSet phldrT="[Text]" custT="1"/>
      <dgm:spPr/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Metoda časových vzdáleností (A2)</a:t>
          </a:r>
          <a:endParaRPr lang="cs-CZ" sz="1400" dirty="0">
            <a:solidFill>
              <a:srgbClr val="000000"/>
            </a:solidFill>
          </a:endParaRPr>
        </a:p>
      </dgm:t>
    </dgm:pt>
    <dgm:pt modelId="{8F31E093-2C24-4112-9B69-E158104C8FCC}" type="parTrans" cxnId="{4415AD9F-649C-467E-888C-2970DC1E96B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07C53223-FE1C-42F6-A091-9B158C63F604}" type="sibTrans" cxnId="{4415AD9F-649C-467E-888C-2970DC1E96B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0831F21B-E245-41A9-A57A-EEAD7216AA14}" type="asst">
      <dgm:prSet phldrT="[Text]" custT="1"/>
      <dgm:spPr/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Metoda ekonometrická (A3)</a:t>
          </a:r>
          <a:endParaRPr lang="cs-CZ" sz="1400" dirty="0">
            <a:solidFill>
              <a:srgbClr val="000000"/>
            </a:solidFill>
          </a:endParaRPr>
        </a:p>
      </dgm:t>
    </dgm:pt>
    <dgm:pt modelId="{0F73CC52-2413-4504-9FD8-AA240801B80B}" type="parTrans" cxnId="{B162E522-4B1A-4AC7-8BA4-6304B831F2CB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0638DEA2-D6AD-41AB-A24F-3D3467B48F12}" type="sibTrans" cxnId="{B162E522-4B1A-4AC7-8BA4-6304B831F2CB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B78834E4-DB15-4B28-9657-4C59417BF466}" type="asst">
      <dgm:prSet phldrT="[Text]" custT="1"/>
      <dgm:spPr/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Metoda pravděpodobnostní (A4)</a:t>
          </a:r>
          <a:endParaRPr lang="cs-CZ" sz="1400" dirty="0">
            <a:solidFill>
              <a:srgbClr val="000000"/>
            </a:solidFill>
          </a:endParaRPr>
        </a:p>
      </dgm:t>
    </dgm:pt>
    <dgm:pt modelId="{CE229A5B-E54A-4C73-9AD6-BD54B39CEE99}" type="parTrans" cxnId="{0E33C3F7-33B6-46B6-94CF-E05E76F278F4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32D4980C-CF4E-4F7C-83AA-5DB76A91928B}" type="sibTrans" cxnId="{0E33C3F7-33B6-46B6-94CF-E05E76F278F4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CF345A2E-BD51-4706-B73F-D3E0845736E9}" type="asst">
      <dgm:prSet phldrT="[Text]" custT="1"/>
      <dgm:spPr/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Metoda obratová (B1)</a:t>
          </a:r>
          <a:endParaRPr lang="cs-CZ" sz="1400" dirty="0">
            <a:solidFill>
              <a:srgbClr val="000000"/>
            </a:solidFill>
          </a:endParaRPr>
        </a:p>
      </dgm:t>
    </dgm:pt>
    <dgm:pt modelId="{F4E92E66-719C-4984-8ADE-01E2545AE5A7}" type="parTrans" cxnId="{B3D8C14F-4A65-4356-86F4-E5CC9955B51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FB1E2DA4-4D88-45A6-93ED-B24340085876}" type="sibTrans" cxnId="{B3D8C14F-4A65-4356-86F4-E5CC9955B51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32FD9688-1D90-4C53-A267-D8319B01C73A}" type="asst">
      <dgm:prSet phldrT="[Text]" custT="1"/>
      <dgm:spPr/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Metoda regresní analýzy (B2)</a:t>
          </a:r>
        </a:p>
      </dgm:t>
    </dgm:pt>
    <dgm:pt modelId="{86C378E8-D234-4E75-910C-BB33B3311CC8}" type="parTrans" cxnId="{36D5E247-BD0C-4830-901A-74CDEA6E7F09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294FB8AE-BEE7-4AAE-8317-C2D64F177C51}" type="sibTrans" cxnId="{36D5E247-BD0C-4830-901A-74CDEA6E7F09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F5A3E6F0-4B42-4400-83E6-C28ED8D0388D}" type="asst">
      <dgm:prSet phldrT="[Text]" custT="1"/>
      <dgm:spPr/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Metoda pravděpodobnostní (B3)</a:t>
          </a:r>
        </a:p>
      </dgm:t>
    </dgm:pt>
    <dgm:pt modelId="{8C12DF42-26AD-460C-A3A0-E0EA51D96A91}" type="parTrans" cxnId="{B0A428F8-C095-4C37-859E-756EC5F7DBFD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CE40D0CB-5E1E-4BE6-B924-5A77E11D6595}" type="sibTrans" cxnId="{B0A428F8-C095-4C37-859E-756EC5F7DBFD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F8B2D0FB-9C11-4220-B54E-90CC6FC894AF}" type="asst">
      <dgm:prSet phldrT="[Text]" custT="1"/>
      <dgm:spPr/>
      <dgm:t>
        <a:bodyPr/>
        <a:lstStyle/>
        <a:p>
          <a:r>
            <a:rPr lang="cs-CZ" sz="1400" dirty="0" smtClean="0">
              <a:solidFill>
                <a:srgbClr val="000000"/>
              </a:solidFill>
            </a:rPr>
            <a:t>Dopravní podmínky, stav komunikací a dostupnost prodejny, nákladovost dopravy, úroveň služeb prodejen</a:t>
          </a:r>
          <a:endParaRPr lang="cs-CZ" sz="1400" dirty="0">
            <a:solidFill>
              <a:srgbClr val="000000"/>
            </a:solidFill>
          </a:endParaRPr>
        </a:p>
      </dgm:t>
    </dgm:pt>
    <dgm:pt modelId="{A0E74FFF-8E35-424A-9D78-F50704CA5726}" type="parTrans" cxnId="{593CD2B4-509C-45A7-BFF5-25D5C0CDBC8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E606344D-21BC-4E2E-BA2A-734EFEBA61AA}" type="sibTrans" cxnId="{593CD2B4-509C-45A7-BFF5-25D5C0CDBC80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502BB2EC-F20E-4380-A17E-62C0804714D0}" type="pres">
      <dgm:prSet presAssocID="{4328AC95-1B2B-4C21-B4BA-5DF6CC9153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55EA701C-E165-4367-B892-2AE9C650FBF7}" type="pres">
      <dgm:prSet presAssocID="{AE9CB394-4C9E-47F7-9E93-C85AA132163E}" presName="hierRoot1" presStyleCnt="0">
        <dgm:presLayoutVars>
          <dgm:hierBranch val="init"/>
        </dgm:presLayoutVars>
      </dgm:prSet>
      <dgm:spPr/>
    </dgm:pt>
    <dgm:pt modelId="{616B7B51-1799-4405-8F86-5C4B6A27A494}" type="pres">
      <dgm:prSet presAssocID="{AE9CB394-4C9E-47F7-9E93-C85AA132163E}" presName="rootComposite1" presStyleCnt="0"/>
      <dgm:spPr/>
    </dgm:pt>
    <dgm:pt modelId="{D659A92E-3007-487C-BB14-0DFE7FD44579}" type="pres">
      <dgm:prSet presAssocID="{AE9CB394-4C9E-47F7-9E93-C85AA132163E}" presName="rootText1" presStyleLbl="node0" presStyleIdx="0" presStyleCnt="1" custScaleX="159543" custScaleY="134239" custLinFactNeighborX="-31763" custLinFactNeighborY="-7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8C76BA4-188B-49F5-B5A4-DC1D3DFB2CFE}" type="pres">
      <dgm:prSet presAssocID="{AE9CB394-4C9E-47F7-9E93-C85AA132163E}" presName="rootConnector1" presStyleLbl="node1" presStyleIdx="0" presStyleCnt="0"/>
      <dgm:spPr/>
      <dgm:t>
        <a:bodyPr/>
        <a:lstStyle/>
        <a:p>
          <a:endParaRPr lang="cs-CZ"/>
        </a:p>
      </dgm:t>
    </dgm:pt>
    <dgm:pt modelId="{A95F6B8D-A9BD-4DA3-A99B-AD747FFA848C}" type="pres">
      <dgm:prSet presAssocID="{AE9CB394-4C9E-47F7-9E93-C85AA132163E}" presName="hierChild2" presStyleCnt="0"/>
      <dgm:spPr/>
    </dgm:pt>
    <dgm:pt modelId="{E9BFC0C8-2BBD-498B-8D13-8AA12E69D96E}" type="pres">
      <dgm:prSet presAssocID="{AE9CB394-4C9E-47F7-9E93-C85AA132163E}" presName="hierChild3" presStyleCnt="0"/>
      <dgm:spPr/>
    </dgm:pt>
    <dgm:pt modelId="{93C7931F-5A41-44A5-99A8-9BB828264C4A}" type="pres">
      <dgm:prSet presAssocID="{8F181079-76FB-4A4B-853C-4F065B384DA8}" presName="Name111" presStyleLbl="parChTrans1D2" presStyleIdx="0" presStyleCnt="2"/>
      <dgm:spPr/>
      <dgm:t>
        <a:bodyPr/>
        <a:lstStyle/>
        <a:p>
          <a:endParaRPr lang="cs-CZ"/>
        </a:p>
      </dgm:t>
    </dgm:pt>
    <dgm:pt modelId="{6643A8E5-9E74-45D8-B42F-76A4CCF69A24}" type="pres">
      <dgm:prSet presAssocID="{EBE61595-C26B-46DD-80F2-027514DFA60F}" presName="hierRoot3" presStyleCnt="0">
        <dgm:presLayoutVars>
          <dgm:hierBranch val="init"/>
        </dgm:presLayoutVars>
      </dgm:prSet>
      <dgm:spPr/>
    </dgm:pt>
    <dgm:pt modelId="{98140237-C3EA-4130-8A8C-836CD94D9B81}" type="pres">
      <dgm:prSet presAssocID="{EBE61595-C26B-46DD-80F2-027514DFA60F}" presName="rootComposite3" presStyleCnt="0"/>
      <dgm:spPr/>
    </dgm:pt>
    <dgm:pt modelId="{2B17A852-8F3D-4AE2-9987-37D7F76B44C1}" type="pres">
      <dgm:prSet presAssocID="{EBE61595-C26B-46DD-80F2-027514DFA60F}" presName="rootText3" presStyleLbl="asst1" presStyleIdx="0" presStyleCnt="12" custScaleX="133048" custLinFactNeighborX="914" custLinFactNeighborY="-3084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309C7DE-53B1-4A7C-9D9A-992417F74CCA}" type="pres">
      <dgm:prSet presAssocID="{EBE61595-C26B-46DD-80F2-027514DFA60F}" presName="rootConnector3" presStyleLbl="asst1" presStyleIdx="0" presStyleCnt="12"/>
      <dgm:spPr/>
      <dgm:t>
        <a:bodyPr/>
        <a:lstStyle/>
        <a:p>
          <a:endParaRPr lang="cs-CZ"/>
        </a:p>
      </dgm:t>
    </dgm:pt>
    <dgm:pt modelId="{11511461-08AC-42B2-B352-3EC2E454455F}" type="pres">
      <dgm:prSet presAssocID="{EBE61595-C26B-46DD-80F2-027514DFA60F}" presName="hierChild6" presStyleCnt="0"/>
      <dgm:spPr/>
    </dgm:pt>
    <dgm:pt modelId="{96062E82-7587-4D34-B73F-3324457F507F}" type="pres">
      <dgm:prSet presAssocID="{EBE61595-C26B-46DD-80F2-027514DFA60F}" presName="hierChild7" presStyleCnt="0"/>
      <dgm:spPr/>
    </dgm:pt>
    <dgm:pt modelId="{970CAF48-E78D-4090-82BB-51A2DBED016F}" type="pres">
      <dgm:prSet presAssocID="{46FB4937-C070-4713-9636-19E287C96201}" presName="Name111" presStyleLbl="parChTrans1D3" presStyleIdx="0" presStyleCnt="3"/>
      <dgm:spPr/>
      <dgm:t>
        <a:bodyPr/>
        <a:lstStyle/>
        <a:p>
          <a:endParaRPr lang="cs-CZ"/>
        </a:p>
      </dgm:t>
    </dgm:pt>
    <dgm:pt modelId="{87A18829-3F8C-4968-ACD4-23F35AE24F55}" type="pres">
      <dgm:prSet presAssocID="{C085F56A-8E2A-45DB-B7CF-B5E72628F8CF}" presName="hierRoot3" presStyleCnt="0">
        <dgm:presLayoutVars>
          <dgm:hierBranch val="init"/>
        </dgm:presLayoutVars>
      </dgm:prSet>
      <dgm:spPr/>
    </dgm:pt>
    <dgm:pt modelId="{25A79177-BF9C-4B01-8E87-44A0CBB60AE7}" type="pres">
      <dgm:prSet presAssocID="{C085F56A-8E2A-45DB-B7CF-B5E72628F8CF}" presName="rootComposite3" presStyleCnt="0"/>
      <dgm:spPr/>
    </dgm:pt>
    <dgm:pt modelId="{36C0C221-8381-4E98-8F93-1A1C655543B2}" type="pres">
      <dgm:prSet presAssocID="{C085F56A-8E2A-45DB-B7CF-B5E72628F8CF}" presName="rootText3" presStyleLbl="asst1" presStyleIdx="1" presStyleCnt="12" custScaleX="13318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1A8132B-1011-491F-926C-B819F1BD0856}" type="pres">
      <dgm:prSet presAssocID="{C085F56A-8E2A-45DB-B7CF-B5E72628F8CF}" presName="rootConnector3" presStyleLbl="asst1" presStyleIdx="1" presStyleCnt="12"/>
      <dgm:spPr/>
      <dgm:t>
        <a:bodyPr/>
        <a:lstStyle/>
        <a:p>
          <a:endParaRPr lang="cs-CZ"/>
        </a:p>
      </dgm:t>
    </dgm:pt>
    <dgm:pt modelId="{E18E5046-D23C-4C89-9A6F-826EAC25CAB0}" type="pres">
      <dgm:prSet presAssocID="{C085F56A-8E2A-45DB-B7CF-B5E72628F8CF}" presName="hierChild6" presStyleCnt="0"/>
      <dgm:spPr/>
    </dgm:pt>
    <dgm:pt modelId="{70027C8E-E373-4E23-937F-D820E1E634F4}" type="pres">
      <dgm:prSet presAssocID="{C085F56A-8E2A-45DB-B7CF-B5E72628F8CF}" presName="hierChild7" presStyleCnt="0"/>
      <dgm:spPr/>
    </dgm:pt>
    <dgm:pt modelId="{B654BB29-31A6-4037-9162-CBE20FE16166}" type="pres">
      <dgm:prSet presAssocID="{1B44C14B-DD06-4A39-9DB1-4B7237D43EE4}" presName="Name111" presStyleLbl="parChTrans1D4" presStyleIdx="0" presStyleCnt="7"/>
      <dgm:spPr/>
      <dgm:t>
        <a:bodyPr/>
        <a:lstStyle/>
        <a:p>
          <a:endParaRPr lang="cs-CZ"/>
        </a:p>
      </dgm:t>
    </dgm:pt>
    <dgm:pt modelId="{1EBC2C89-4976-4E34-93F0-904B3DA6D6CA}" type="pres">
      <dgm:prSet presAssocID="{3FDD0B91-4378-493D-B38F-B3AAC04C2C2F}" presName="hierRoot3" presStyleCnt="0">
        <dgm:presLayoutVars>
          <dgm:hierBranch val="init"/>
        </dgm:presLayoutVars>
      </dgm:prSet>
      <dgm:spPr/>
    </dgm:pt>
    <dgm:pt modelId="{92647289-C3DE-4E4F-A581-B9AA8CC0E54E}" type="pres">
      <dgm:prSet presAssocID="{3FDD0B91-4378-493D-B38F-B3AAC04C2C2F}" presName="rootComposite3" presStyleCnt="0"/>
      <dgm:spPr/>
    </dgm:pt>
    <dgm:pt modelId="{11366EC4-BB5C-4B1E-8B47-E1A99F342319}" type="pres">
      <dgm:prSet presAssocID="{3FDD0B91-4378-493D-B38F-B3AAC04C2C2F}" presName="rootText3" presStyleLbl="asst1" presStyleIdx="2" presStyleCnt="12" custScaleX="116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9F2E3A-D78B-471E-9827-A240862C9DE4}" type="pres">
      <dgm:prSet presAssocID="{3FDD0B91-4378-493D-B38F-B3AAC04C2C2F}" presName="rootConnector3" presStyleLbl="asst1" presStyleIdx="2" presStyleCnt="12"/>
      <dgm:spPr/>
      <dgm:t>
        <a:bodyPr/>
        <a:lstStyle/>
        <a:p>
          <a:endParaRPr lang="cs-CZ"/>
        </a:p>
      </dgm:t>
    </dgm:pt>
    <dgm:pt modelId="{B76A13B7-ADA6-4B0A-8988-1858A6EB5FE8}" type="pres">
      <dgm:prSet presAssocID="{3FDD0B91-4378-493D-B38F-B3AAC04C2C2F}" presName="hierChild6" presStyleCnt="0"/>
      <dgm:spPr/>
    </dgm:pt>
    <dgm:pt modelId="{63F267AB-FBC1-4017-AD48-F180E70BE52F}" type="pres">
      <dgm:prSet presAssocID="{3FDD0B91-4378-493D-B38F-B3AAC04C2C2F}" presName="hierChild7" presStyleCnt="0"/>
      <dgm:spPr/>
    </dgm:pt>
    <dgm:pt modelId="{96A0D93F-04FD-4007-9F46-27471C7FB3C2}" type="pres">
      <dgm:prSet presAssocID="{8F31E093-2C24-4112-9B69-E158104C8FCC}" presName="Name111" presStyleLbl="parChTrans1D4" presStyleIdx="1" presStyleCnt="7"/>
      <dgm:spPr/>
      <dgm:t>
        <a:bodyPr/>
        <a:lstStyle/>
        <a:p>
          <a:endParaRPr lang="cs-CZ"/>
        </a:p>
      </dgm:t>
    </dgm:pt>
    <dgm:pt modelId="{A519D044-6010-49E3-AD2B-E3DD53EFB2C6}" type="pres">
      <dgm:prSet presAssocID="{7257ACC4-5F6C-40AD-BF5D-B578270B0FE7}" presName="hierRoot3" presStyleCnt="0">
        <dgm:presLayoutVars>
          <dgm:hierBranch val="init"/>
        </dgm:presLayoutVars>
      </dgm:prSet>
      <dgm:spPr/>
    </dgm:pt>
    <dgm:pt modelId="{72A656BA-ECF4-4E2C-913F-A7E0C456ABF6}" type="pres">
      <dgm:prSet presAssocID="{7257ACC4-5F6C-40AD-BF5D-B578270B0FE7}" presName="rootComposite3" presStyleCnt="0"/>
      <dgm:spPr/>
    </dgm:pt>
    <dgm:pt modelId="{F547B3ED-E2ED-4374-BCE4-0C5CFE555514}" type="pres">
      <dgm:prSet presAssocID="{7257ACC4-5F6C-40AD-BF5D-B578270B0FE7}" presName="rootText3" presStyleLbl="asst1" presStyleIdx="3" presStyleCnt="12" custScaleX="116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A81EACE-EDFB-47A1-B0BC-7E0F4FC0CD97}" type="pres">
      <dgm:prSet presAssocID="{7257ACC4-5F6C-40AD-BF5D-B578270B0FE7}" presName="rootConnector3" presStyleLbl="asst1" presStyleIdx="3" presStyleCnt="12"/>
      <dgm:spPr/>
      <dgm:t>
        <a:bodyPr/>
        <a:lstStyle/>
        <a:p>
          <a:endParaRPr lang="cs-CZ"/>
        </a:p>
      </dgm:t>
    </dgm:pt>
    <dgm:pt modelId="{303CACD2-8842-4F73-90AF-94CC1E4EB99A}" type="pres">
      <dgm:prSet presAssocID="{7257ACC4-5F6C-40AD-BF5D-B578270B0FE7}" presName="hierChild6" presStyleCnt="0"/>
      <dgm:spPr/>
    </dgm:pt>
    <dgm:pt modelId="{BE0F704E-D0BE-4770-80D7-7625C98AA58F}" type="pres">
      <dgm:prSet presAssocID="{7257ACC4-5F6C-40AD-BF5D-B578270B0FE7}" presName="hierChild7" presStyleCnt="0"/>
      <dgm:spPr/>
    </dgm:pt>
    <dgm:pt modelId="{43BCF3C3-0E4E-47F4-A93B-89E6963F89BA}" type="pres">
      <dgm:prSet presAssocID="{0F73CC52-2413-4504-9FD8-AA240801B80B}" presName="Name111" presStyleLbl="parChTrans1D4" presStyleIdx="2" presStyleCnt="7"/>
      <dgm:spPr/>
      <dgm:t>
        <a:bodyPr/>
        <a:lstStyle/>
        <a:p>
          <a:endParaRPr lang="cs-CZ"/>
        </a:p>
      </dgm:t>
    </dgm:pt>
    <dgm:pt modelId="{3FBE0AB2-4693-4717-A23C-83C2DD92F916}" type="pres">
      <dgm:prSet presAssocID="{0831F21B-E245-41A9-A57A-EEAD7216AA14}" presName="hierRoot3" presStyleCnt="0">
        <dgm:presLayoutVars>
          <dgm:hierBranch val="init"/>
        </dgm:presLayoutVars>
      </dgm:prSet>
      <dgm:spPr/>
    </dgm:pt>
    <dgm:pt modelId="{86A61E2D-7018-4022-861D-1426D3087449}" type="pres">
      <dgm:prSet presAssocID="{0831F21B-E245-41A9-A57A-EEAD7216AA14}" presName="rootComposite3" presStyleCnt="0"/>
      <dgm:spPr/>
    </dgm:pt>
    <dgm:pt modelId="{D28034FA-2703-4D1A-88CF-FA032967D39F}" type="pres">
      <dgm:prSet presAssocID="{0831F21B-E245-41A9-A57A-EEAD7216AA14}" presName="rootText3" presStyleLbl="asst1" presStyleIdx="4" presStyleCnt="12" custScaleX="116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5CE15A-57FA-4742-BCA6-3036C60ABE49}" type="pres">
      <dgm:prSet presAssocID="{0831F21B-E245-41A9-A57A-EEAD7216AA14}" presName="rootConnector3" presStyleLbl="asst1" presStyleIdx="4" presStyleCnt="12"/>
      <dgm:spPr/>
      <dgm:t>
        <a:bodyPr/>
        <a:lstStyle/>
        <a:p>
          <a:endParaRPr lang="cs-CZ"/>
        </a:p>
      </dgm:t>
    </dgm:pt>
    <dgm:pt modelId="{0A071026-B2FD-4DBD-8A55-64826E1247A3}" type="pres">
      <dgm:prSet presAssocID="{0831F21B-E245-41A9-A57A-EEAD7216AA14}" presName="hierChild6" presStyleCnt="0"/>
      <dgm:spPr/>
    </dgm:pt>
    <dgm:pt modelId="{10CDB656-1C57-4E7F-AA5E-507FCA228FBB}" type="pres">
      <dgm:prSet presAssocID="{0831F21B-E245-41A9-A57A-EEAD7216AA14}" presName="hierChild7" presStyleCnt="0"/>
      <dgm:spPr/>
    </dgm:pt>
    <dgm:pt modelId="{F416AB82-F7A1-4D32-A165-3C99C492FF83}" type="pres">
      <dgm:prSet presAssocID="{CE229A5B-E54A-4C73-9AD6-BD54B39CEE99}" presName="Name111" presStyleLbl="parChTrans1D4" presStyleIdx="3" presStyleCnt="7"/>
      <dgm:spPr/>
      <dgm:t>
        <a:bodyPr/>
        <a:lstStyle/>
        <a:p>
          <a:endParaRPr lang="cs-CZ"/>
        </a:p>
      </dgm:t>
    </dgm:pt>
    <dgm:pt modelId="{1F19231F-9291-4024-B753-FD27D666ECC5}" type="pres">
      <dgm:prSet presAssocID="{B78834E4-DB15-4B28-9657-4C59417BF466}" presName="hierRoot3" presStyleCnt="0">
        <dgm:presLayoutVars>
          <dgm:hierBranch val="init"/>
        </dgm:presLayoutVars>
      </dgm:prSet>
      <dgm:spPr/>
    </dgm:pt>
    <dgm:pt modelId="{E2B58A9F-26D1-457E-9208-BE8BC2AAE955}" type="pres">
      <dgm:prSet presAssocID="{B78834E4-DB15-4B28-9657-4C59417BF466}" presName="rootComposite3" presStyleCnt="0"/>
      <dgm:spPr/>
    </dgm:pt>
    <dgm:pt modelId="{DCCA4C39-BD17-4D5E-8D1C-1CC74148A9ED}" type="pres">
      <dgm:prSet presAssocID="{B78834E4-DB15-4B28-9657-4C59417BF466}" presName="rootText3" presStyleLbl="asst1" presStyleIdx="5" presStyleCnt="12" custScaleX="116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013AB14-9114-4E15-80F6-707CBB4B717A}" type="pres">
      <dgm:prSet presAssocID="{B78834E4-DB15-4B28-9657-4C59417BF466}" presName="rootConnector3" presStyleLbl="asst1" presStyleIdx="5" presStyleCnt="12"/>
      <dgm:spPr/>
      <dgm:t>
        <a:bodyPr/>
        <a:lstStyle/>
        <a:p>
          <a:endParaRPr lang="cs-CZ"/>
        </a:p>
      </dgm:t>
    </dgm:pt>
    <dgm:pt modelId="{EA77C3F6-ABB2-431C-A1EF-ABD722AC1A2F}" type="pres">
      <dgm:prSet presAssocID="{B78834E4-DB15-4B28-9657-4C59417BF466}" presName="hierChild6" presStyleCnt="0"/>
      <dgm:spPr/>
    </dgm:pt>
    <dgm:pt modelId="{7B6F3A01-8997-41A1-B800-44510139B904}" type="pres">
      <dgm:prSet presAssocID="{B78834E4-DB15-4B28-9657-4C59417BF466}" presName="hierChild7" presStyleCnt="0"/>
      <dgm:spPr/>
    </dgm:pt>
    <dgm:pt modelId="{4DF4BDA0-4540-4842-8B27-F8F323EECDB6}" type="pres">
      <dgm:prSet presAssocID="{D551FE10-ECE3-46B2-99E9-63AEDDEE9AE9}" presName="Name111" presStyleLbl="parChTrans1D3" presStyleIdx="1" presStyleCnt="3"/>
      <dgm:spPr/>
      <dgm:t>
        <a:bodyPr/>
        <a:lstStyle/>
        <a:p>
          <a:endParaRPr lang="cs-CZ"/>
        </a:p>
      </dgm:t>
    </dgm:pt>
    <dgm:pt modelId="{CDA3AF2A-7502-48C5-AF84-4334AB81C705}" type="pres">
      <dgm:prSet presAssocID="{6CD4181C-F10A-463B-850D-D760C467B667}" presName="hierRoot3" presStyleCnt="0">
        <dgm:presLayoutVars>
          <dgm:hierBranch val="init"/>
        </dgm:presLayoutVars>
      </dgm:prSet>
      <dgm:spPr/>
    </dgm:pt>
    <dgm:pt modelId="{887203F5-C13F-456E-9E6E-DF918AF436F1}" type="pres">
      <dgm:prSet presAssocID="{6CD4181C-F10A-463B-850D-D760C467B667}" presName="rootComposite3" presStyleCnt="0"/>
      <dgm:spPr/>
    </dgm:pt>
    <dgm:pt modelId="{E349F6D3-D42C-4651-921C-EFCF064E7143}" type="pres">
      <dgm:prSet presAssocID="{6CD4181C-F10A-463B-850D-D760C467B667}" presName="rootText3" presStyleLbl="asst1" presStyleIdx="6" presStyleCnt="12" custScaleX="13942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965AE5B-0427-4A86-9CDF-B189C7360857}" type="pres">
      <dgm:prSet presAssocID="{6CD4181C-F10A-463B-850D-D760C467B667}" presName="rootConnector3" presStyleLbl="asst1" presStyleIdx="6" presStyleCnt="12"/>
      <dgm:spPr/>
      <dgm:t>
        <a:bodyPr/>
        <a:lstStyle/>
        <a:p>
          <a:endParaRPr lang="cs-CZ"/>
        </a:p>
      </dgm:t>
    </dgm:pt>
    <dgm:pt modelId="{262F539B-8CDD-4C43-B467-24D3BE7E9BAA}" type="pres">
      <dgm:prSet presAssocID="{6CD4181C-F10A-463B-850D-D760C467B667}" presName="hierChild6" presStyleCnt="0"/>
      <dgm:spPr/>
    </dgm:pt>
    <dgm:pt modelId="{DF0DDB1F-80B3-48F1-87B2-7FC3B1F466BD}" type="pres">
      <dgm:prSet presAssocID="{6CD4181C-F10A-463B-850D-D760C467B667}" presName="hierChild7" presStyleCnt="0"/>
      <dgm:spPr/>
    </dgm:pt>
    <dgm:pt modelId="{D338A236-8F18-4288-A917-42A2E557D906}" type="pres">
      <dgm:prSet presAssocID="{F4E92E66-719C-4984-8ADE-01E2545AE5A7}" presName="Name111" presStyleLbl="parChTrans1D4" presStyleIdx="4" presStyleCnt="7"/>
      <dgm:spPr/>
      <dgm:t>
        <a:bodyPr/>
        <a:lstStyle/>
        <a:p>
          <a:endParaRPr lang="cs-CZ"/>
        </a:p>
      </dgm:t>
    </dgm:pt>
    <dgm:pt modelId="{F09753FD-A460-4E99-9B78-05BE0A19C9BC}" type="pres">
      <dgm:prSet presAssocID="{CF345A2E-BD51-4706-B73F-D3E0845736E9}" presName="hierRoot3" presStyleCnt="0">
        <dgm:presLayoutVars>
          <dgm:hierBranch val="init"/>
        </dgm:presLayoutVars>
      </dgm:prSet>
      <dgm:spPr/>
    </dgm:pt>
    <dgm:pt modelId="{75FE2DA5-C0DA-4EB2-934E-A5023ECC404F}" type="pres">
      <dgm:prSet presAssocID="{CF345A2E-BD51-4706-B73F-D3E0845736E9}" presName="rootComposite3" presStyleCnt="0"/>
      <dgm:spPr/>
    </dgm:pt>
    <dgm:pt modelId="{9230254F-B951-4F57-A8E4-B97FF593E030}" type="pres">
      <dgm:prSet presAssocID="{CF345A2E-BD51-4706-B73F-D3E0845736E9}" presName="rootText3" presStyleLbl="asst1" presStyleIdx="7" presStyleCnt="12" custScaleX="116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DE3F7E5-7EA6-470E-931E-3C9CC521AFCF}" type="pres">
      <dgm:prSet presAssocID="{CF345A2E-BD51-4706-B73F-D3E0845736E9}" presName="rootConnector3" presStyleLbl="asst1" presStyleIdx="7" presStyleCnt="12"/>
      <dgm:spPr/>
      <dgm:t>
        <a:bodyPr/>
        <a:lstStyle/>
        <a:p>
          <a:endParaRPr lang="cs-CZ"/>
        </a:p>
      </dgm:t>
    </dgm:pt>
    <dgm:pt modelId="{F8EE704E-5FB1-489A-AC70-A3768A5BDD6F}" type="pres">
      <dgm:prSet presAssocID="{CF345A2E-BD51-4706-B73F-D3E0845736E9}" presName="hierChild6" presStyleCnt="0"/>
      <dgm:spPr/>
    </dgm:pt>
    <dgm:pt modelId="{592DAC4A-81EA-4F4B-A668-3349AC186492}" type="pres">
      <dgm:prSet presAssocID="{CF345A2E-BD51-4706-B73F-D3E0845736E9}" presName="hierChild7" presStyleCnt="0"/>
      <dgm:spPr/>
    </dgm:pt>
    <dgm:pt modelId="{3C5FD1D3-2E49-4089-A1BB-66E74810D511}" type="pres">
      <dgm:prSet presAssocID="{86C378E8-D234-4E75-910C-BB33B3311CC8}" presName="Name111" presStyleLbl="parChTrans1D4" presStyleIdx="5" presStyleCnt="7"/>
      <dgm:spPr/>
      <dgm:t>
        <a:bodyPr/>
        <a:lstStyle/>
        <a:p>
          <a:endParaRPr lang="cs-CZ"/>
        </a:p>
      </dgm:t>
    </dgm:pt>
    <dgm:pt modelId="{A2BC6531-6724-4848-AFD5-7C780D014A61}" type="pres">
      <dgm:prSet presAssocID="{32FD9688-1D90-4C53-A267-D8319B01C73A}" presName="hierRoot3" presStyleCnt="0">
        <dgm:presLayoutVars>
          <dgm:hierBranch val="init"/>
        </dgm:presLayoutVars>
      </dgm:prSet>
      <dgm:spPr/>
    </dgm:pt>
    <dgm:pt modelId="{4CD2A967-FE94-4535-9022-E670DBDE4BC8}" type="pres">
      <dgm:prSet presAssocID="{32FD9688-1D90-4C53-A267-D8319B01C73A}" presName="rootComposite3" presStyleCnt="0"/>
      <dgm:spPr/>
    </dgm:pt>
    <dgm:pt modelId="{75D8E5B9-8715-4EE1-B886-BDDF6D4A1430}" type="pres">
      <dgm:prSet presAssocID="{32FD9688-1D90-4C53-A267-D8319B01C73A}" presName="rootText3" presStyleLbl="asst1" presStyleIdx="8" presStyleCnt="12" custScaleX="116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D9DAA58-C299-4D20-8D30-3B90F1438A60}" type="pres">
      <dgm:prSet presAssocID="{32FD9688-1D90-4C53-A267-D8319B01C73A}" presName="rootConnector3" presStyleLbl="asst1" presStyleIdx="8" presStyleCnt="12"/>
      <dgm:spPr/>
      <dgm:t>
        <a:bodyPr/>
        <a:lstStyle/>
        <a:p>
          <a:endParaRPr lang="cs-CZ"/>
        </a:p>
      </dgm:t>
    </dgm:pt>
    <dgm:pt modelId="{2DBAA3EA-E553-4232-B0C4-43B217C31AFC}" type="pres">
      <dgm:prSet presAssocID="{32FD9688-1D90-4C53-A267-D8319B01C73A}" presName="hierChild6" presStyleCnt="0"/>
      <dgm:spPr/>
    </dgm:pt>
    <dgm:pt modelId="{B2284B4B-54E4-488C-8B5B-DDDD062B188E}" type="pres">
      <dgm:prSet presAssocID="{32FD9688-1D90-4C53-A267-D8319B01C73A}" presName="hierChild7" presStyleCnt="0"/>
      <dgm:spPr/>
    </dgm:pt>
    <dgm:pt modelId="{BAA5B789-7C8B-4177-9374-26DD4A63F801}" type="pres">
      <dgm:prSet presAssocID="{8C12DF42-26AD-460C-A3A0-E0EA51D96A91}" presName="Name111" presStyleLbl="parChTrans1D4" presStyleIdx="6" presStyleCnt="7"/>
      <dgm:spPr/>
      <dgm:t>
        <a:bodyPr/>
        <a:lstStyle/>
        <a:p>
          <a:endParaRPr lang="cs-CZ"/>
        </a:p>
      </dgm:t>
    </dgm:pt>
    <dgm:pt modelId="{D40CD660-B1D9-46E8-9120-CBEDFC82F558}" type="pres">
      <dgm:prSet presAssocID="{F5A3E6F0-4B42-4400-83E6-C28ED8D0388D}" presName="hierRoot3" presStyleCnt="0">
        <dgm:presLayoutVars>
          <dgm:hierBranch val="init"/>
        </dgm:presLayoutVars>
      </dgm:prSet>
      <dgm:spPr/>
    </dgm:pt>
    <dgm:pt modelId="{73A64444-373D-4467-A064-7D4603369DF3}" type="pres">
      <dgm:prSet presAssocID="{F5A3E6F0-4B42-4400-83E6-C28ED8D0388D}" presName="rootComposite3" presStyleCnt="0"/>
      <dgm:spPr/>
    </dgm:pt>
    <dgm:pt modelId="{35E48C02-E779-494E-BC70-BFC9041E1C1D}" type="pres">
      <dgm:prSet presAssocID="{F5A3E6F0-4B42-4400-83E6-C28ED8D0388D}" presName="rootText3" presStyleLbl="asst1" presStyleIdx="9" presStyleCnt="12" custScaleX="116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6DE01A5-9249-4FC1-A158-2DD0417A592A}" type="pres">
      <dgm:prSet presAssocID="{F5A3E6F0-4B42-4400-83E6-C28ED8D0388D}" presName="rootConnector3" presStyleLbl="asst1" presStyleIdx="9" presStyleCnt="12"/>
      <dgm:spPr/>
      <dgm:t>
        <a:bodyPr/>
        <a:lstStyle/>
        <a:p>
          <a:endParaRPr lang="cs-CZ"/>
        </a:p>
      </dgm:t>
    </dgm:pt>
    <dgm:pt modelId="{FD2FB8C6-4EC1-4E00-AFD6-44C4B6684E39}" type="pres">
      <dgm:prSet presAssocID="{F5A3E6F0-4B42-4400-83E6-C28ED8D0388D}" presName="hierChild6" presStyleCnt="0"/>
      <dgm:spPr/>
    </dgm:pt>
    <dgm:pt modelId="{63820F29-16F7-4D52-B1E8-D016BF2B0CEF}" type="pres">
      <dgm:prSet presAssocID="{F5A3E6F0-4B42-4400-83E6-C28ED8D0388D}" presName="hierChild7" presStyleCnt="0"/>
      <dgm:spPr/>
    </dgm:pt>
    <dgm:pt modelId="{1F9E36A7-710F-4FD1-8B7C-044B1B48575F}" type="pres">
      <dgm:prSet presAssocID="{30FEA4CA-51DD-4259-ABCC-2614EC5E4E29}" presName="Name111" presStyleLbl="parChTrans1D2" presStyleIdx="1" presStyleCnt="2"/>
      <dgm:spPr/>
      <dgm:t>
        <a:bodyPr/>
        <a:lstStyle/>
        <a:p>
          <a:endParaRPr lang="cs-CZ"/>
        </a:p>
      </dgm:t>
    </dgm:pt>
    <dgm:pt modelId="{9DD44905-11B6-4F65-A686-9781458787C7}" type="pres">
      <dgm:prSet presAssocID="{E9A2B483-E913-434D-AF00-F73EA2A73349}" presName="hierRoot3" presStyleCnt="0">
        <dgm:presLayoutVars>
          <dgm:hierBranch val="init"/>
        </dgm:presLayoutVars>
      </dgm:prSet>
      <dgm:spPr/>
    </dgm:pt>
    <dgm:pt modelId="{22518A6E-7C80-48CE-AB1B-15968CBEE596}" type="pres">
      <dgm:prSet presAssocID="{E9A2B483-E913-434D-AF00-F73EA2A73349}" presName="rootComposite3" presStyleCnt="0"/>
      <dgm:spPr/>
    </dgm:pt>
    <dgm:pt modelId="{26A181CB-79DF-408B-85CF-B12A0F487CC9}" type="pres">
      <dgm:prSet presAssocID="{E9A2B483-E913-434D-AF00-F73EA2A73349}" presName="rootText3" presStyleLbl="asst1" presStyleIdx="10" presStyleCnt="12" custScaleX="119975" custLinFactNeighborX="2603" custLinFactNeighborY="-3084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A8F6054-9850-474C-AC3E-C13FA38FDBD5}" type="pres">
      <dgm:prSet presAssocID="{E9A2B483-E913-434D-AF00-F73EA2A73349}" presName="rootConnector3" presStyleLbl="asst1" presStyleIdx="10" presStyleCnt="12"/>
      <dgm:spPr/>
      <dgm:t>
        <a:bodyPr/>
        <a:lstStyle/>
        <a:p>
          <a:endParaRPr lang="cs-CZ"/>
        </a:p>
      </dgm:t>
    </dgm:pt>
    <dgm:pt modelId="{95AB7588-A587-4C99-996A-E66B1BB56C9C}" type="pres">
      <dgm:prSet presAssocID="{E9A2B483-E913-434D-AF00-F73EA2A73349}" presName="hierChild6" presStyleCnt="0"/>
      <dgm:spPr/>
    </dgm:pt>
    <dgm:pt modelId="{04A8DDEE-A04E-4FFB-82C8-B8EF1433D53D}" type="pres">
      <dgm:prSet presAssocID="{E9A2B483-E913-434D-AF00-F73EA2A73349}" presName="hierChild7" presStyleCnt="0"/>
      <dgm:spPr/>
    </dgm:pt>
    <dgm:pt modelId="{ADF54E4A-8BF8-437F-A22D-61F4B027A00F}" type="pres">
      <dgm:prSet presAssocID="{A0E74FFF-8E35-424A-9D78-F50704CA5726}" presName="Name111" presStyleLbl="parChTrans1D3" presStyleIdx="2" presStyleCnt="3"/>
      <dgm:spPr/>
      <dgm:t>
        <a:bodyPr/>
        <a:lstStyle/>
        <a:p>
          <a:endParaRPr lang="cs-CZ"/>
        </a:p>
      </dgm:t>
    </dgm:pt>
    <dgm:pt modelId="{64403F17-FC5D-4037-8B70-5ED1AF4B657A}" type="pres">
      <dgm:prSet presAssocID="{F8B2D0FB-9C11-4220-B54E-90CC6FC894AF}" presName="hierRoot3" presStyleCnt="0">
        <dgm:presLayoutVars>
          <dgm:hierBranch val="init"/>
        </dgm:presLayoutVars>
      </dgm:prSet>
      <dgm:spPr/>
    </dgm:pt>
    <dgm:pt modelId="{932A517E-F642-407C-80E6-CAFE6CDE5522}" type="pres">
      <dgm:prSet presAssocID="{F8B2D0FB-9C11-4220-B54E-90CC6FC894AF}" presName="rootComposite3" presStyleCnt="0"/>
      <dgm:spPr/>
    </dgm:pt>
    <dgm:pt modelId="{1D7005B1-A274-43C5-8947-C772CA1682C6}" type="pres">
      <dgm:prSet presAssocID="{F8B2D0FB-9C11-4220-B54E-90CC6FC894AF}" presName="rootText3" presStyleLbl="asst1" presStyleIdx="11" presStyleCnt="12" custScaleX="128580" custScaleY="216210" custLinFactNeighborX="51529" custLinFactNeighborY="838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DFEBE36-B5BA-4933-BC84-F8670DB4219E}" type="pres">
      <dgm:prSet presAssocID="{F8B2D0FB-9C11-4220-B54E-90CC6FC894AF}" presName="rootConnector3" presStyleLbl="asst1" presStyleIdx="11" presStyleCnt="12"/>
      <dgm:spPr/>
      <dgm:t>
        <a:bodyPr/>
        <a:lstStyle/>
        <a:p>
          <a:endParaRPr lang="cs-CZ"/>
        </a:p>
      </dgm:t>
    </dgm:pt>
    <dgm:pt modelId="{6207F207-4405-406B-860A-FB60FBFCD79F}" type="pres">
      <dgm:prSet presAssocID="{F8B2D0FB-9C11-4220-B54E-90CC6FC894AF}" presName="hierChild6" presStyleCnt="0"/>
      <dgm:spPr/>
    </dgm:pt>
    <dgm:pt modelId="{28DE24CF-C3C6-4AE2-B42C-55F6A6409BA3}" type="pres">
      <dgm:prSet presAssocID="{F8B2D0FB-9C11-4220-B54E-90CC6FC894AF}" presName="hierChild7" presStyleCnt="0"/>
      <dgm:spPr/>
    </dgm:pt>
  </dgm:ptLst>
  <dgm:cxnLst>
    <dgm:cxn modelId="{D5F0B441-1B18-4586-9B80-89CD5800185D}" type="presOf" srcId="{E9A2B483-E913-434D-AF00-F73EA2A73349}" destId="{7A8F6054-9850-474C-AC3E-C13FA38FDBD5}" srcOrd="1" destOrd="0" presId="urn:microsoft.com/office/officeart/2005/8/layout/orgChart1"/>
    <dgm:cxn modelId="{D896D2F1-623E-4CC0-B858-50EE520BEA73}" type="presOf" srcId="{F4E92E66-719C-4984-8ADE-01E2545AE5A7}" destId="{D338A236-8F18-4288-A917-42A2E557D906}" srcOrd="0" destOrd="0" presId="urn:microsoft.com/office/officeart/2005/8/layout/orgChart1"/>
    <dgm:cxn modelId="{7714E59A-1273-4F9F-B07C-EFF8B4326973}" type="presOf" srcId="{0831F21B-E245-41A9-A57A-EEAD7216AA14}" destId="{D28034FA-2703-4D1A-88CF-FA032967D39F}" srcOrd="0" destOrd="0" presId="urn:microsoft.com/office/officeart/2005/8/layout/orgChart1"/>
    <dgm:cxn modelId="{F1F644C8-9070-4BF9-961E-CBFE0188AB2E}" type="presOf" srcId="{EBE61595-C26B-46DD-80F2-027514DFA60F}" destId="{2B17A852-8F3D-4AE2-9987-37D7F76B44C1}" srcOrd="0" destOrd="0" presId="urn:microsoft.com/office/officeart/2005/8/layout/orgChart1"/>
    <dgm:cxn modelId="{6F6E869F-CB97-49B9-85C5-55E95680E639}" type="presOf" srcId="{D551FE10-ECE3-46B2-99E9-63AEDDEE9AE9}" destId="{4DF4BDA0-4540-4842-8B27-F8F323EECDB6}" srcOrd="0" destOrd="0" presId="urn:microsoft.com/office/officeart/2005/8/layout/orgChart1"/>
    <dgm:cxn modelId="{CF0597A8-9D60-4F5A-A160-2C239274D047}" type="presOf" srcId="{AE9CB394-4C9E-47F7-9E93-C85AA132163E}" destId="{F8C76BA4-188B-49F5-B5A4-DC1D3DFB2CFE}" srcOrd="1" destOrd="0" presId="urn:microsoft.com/office/officeart/2005/8/layout/orgChart1"/>
    <dgm:cxn modelId="{3029C0BE-8394-4363-8454-C38ED869C9EB}" type="presOf" srcId="{32FD9688-1D90-4C53-A267-D8319B01C73A}" destId="{9D9DAA58-C299-4D20-8D30-3B90F1438A60}" srcOrd="1" destOrd="0" presId="urn:microsoft.com/office/officeart/2005/8/layout/orgChart1"/>
    <dgm:cxn modelId="{623767DC-88D5-45A0-B8B3-2D301F705A39}" type="presOf" srcId="{6CD4181C-F10A-463B-850D-D760C467B667}" destId="{E349F6D3-D42C-4651-921C-EFCF064E7143}" srcOrd="0" destOrd="0" presId="urn:microsoft.com/office/officeart/2005/8/layout/orgChart1"/>
    <dgm:cxn modelId="{311AFFC3-86C0-48F4-82B1-ACA973C71A44}" type="presOf" srcId="{7257ACC4-5F6C-40AD-BF5D-B578270B0FE7}" destId="{F547B3ED-E2ED-4374-BCE4-0C5CFE555514}" srcOrd="0" destOrd="0" presId="urn:microsoft.com/office/officeart/2005/8/layout/orgChart1"/>
    <dgm:cxn modelId="{1C1BC743-7596-4423-BFC1-B15D2BF7FE08}" type="presOf" srcId="{4328AC95-1B2B-4C21-B4BA-5DF6CC9153B4}" destId="{502BB2EC-F20E-4380-A17E-62C0804714D0}" srcOrd="0" destOrd="0" presId="urn:microsoft.com/office/officeart/2005/8/layout/orgChart1"/>
    <dgm:cxn modelId="{B8783E50-5FE7-4BF0-AA41-0BB26F4C4554}" type="presOf" srcId="{C085F56A-8E2A-45DB-B7CF-B5E72628F8CF}" destId="{36C0C221-8381-4E98-8F93-1A1C655543B2}" srcOrd="0" destOrd="0" presId="urn:microsoft.com/office/officeart/2005/8/layout/orgChart1"/>
    <dgm:cxn modelId="{B9EB09DF-6C1E-4D60-8F27-05041DC18A1B}" type="presOf" srcId="{8F181079-76FB-4A4B-853C-4F065B384DA8}" destId="{93C7931F-5A41-44A5-99A8-9BB828264C4A}" srcOrd="0" destOrd="0" presId="urn:microsoft.com/office/officeart/2005/8/layout/orgChart1"/>
    <dgm:cxn modelId="{3D311932-F05F-4902-B770-5E691AEFBB52}" type="presOf" srcId="{F5A3E6F0-4B42-4400-83E6-C28ED8D0388D}" destId="{D6DE01A5-9249-4FC1-A158-2DD0417A592A}" srcOrd="1" destOrd="0" presId="urn:microsoft.com/office/officeart/2005/8/layout/orgChart1"/>
    <dgm:cxn modelId="{4415AD9F-649C-467E-888C-2970DC1E96B0}" srcId="{C085F56A-8E2A-45DB-B7CF-B5E72628F8CF}" destId="{7257ACC4-5F6C-40AD-BF5D-B578270B0FE7}" srcOrd="1" destOrd="0" parTransId="{8F31E093-2C24-4112-9B69-E158104C8FCC}" sibTransId="{07C53223-FE1C-42F6-A091-9B158C63F604}"/>
    <dgm:cxn modelId="{F8CE0B8F-1634-4502-80B1-CE901BDE4BAA}" type="presOf" srcId="{8C12DF42-26AD-460C-A3A0-E0EA51D96A91}" destId="{BAA5B789-7C8B-4177-9374-26DD4A63F801}" srcOrd="0" destOrd="0" presId="urn:microsoft.com/office/officeart/2005/8/layout/orgChart1"/>
    <dgm:cxn modelId="{554CEB5A-F5CF-40B6-AFDA-BC0F605D761E}" srcId="{C085F56A-8E2A-45DB-B7CF-B5E72628F8CF}" destId="{3FDD0B91-4378-493D-B38F-B3AAC04C2C2F}" srcOrd="0" destOrd="0" parTransId="{1B44C14B-DD06-4A39-9DB1-4B7237D43EE4}" sibTransId="{D2451A4B-9312-4A9A-8BD9-8F4DB33FB4CF}"/>
    <dgm:cxn modelId="{708389DF-4807-461B-B7E1-C21BC7ED1F0E}" type="presOf" srcId="{F8B2D0FB-9C11-4220-B54E-90CC6FC894AF}" destId="{1D7005B1-A274-43C5-8947-C772CA1682C6}" srcOrd="0" destOrd="0" presId="urn:microsoft.com/office/officeart/2005/8/layout/orgChart1"/>
    <dgm:cxn modelId="{506ADF53-F24E-40FA-A2EA-C8C7824C3A3F}" type="presOf" srcId="{AE9CB394-4C9E-47F7-9E93-C85AA132163E}" destId="{D659A92E-3007-487C-BB14-0DFE7FD44579}" srcOrd="0" destOrd="0" presId="urn:microsoft.com/office/officeart/2005/8/layout/orgChart1"/>
    <dgm:cxn modelId="{FB5A9FDD-E250-4141-8B2A-EC9D37A7BAB2}" type="presOf" srcId="{3FDD0B91-4378-493D-B38F-B3AAC04C2C2F}" destId="{11366EC4-BB5C-4B1E-8B47-E1A99F342319}" srcOrd="0" destOrd="0" presId="urn:microsoft.com/office/officeart/2005/8/layout/orgChart1"/>
    <dgm:cxn modelId="{546DD7E7-D280-4B5C-BA95-7882BA8973CC}" srcId="{EBE61595-C26B-46DD-80F2-027514DFA60F}" destId="{6CD4181C-F10A-463B-850D-D760C467B667}" srcOrd="1" destOrd="0" parTransId="{D551FE10-ECE3-46B2-99E9-63AEDDEE9AE9}" sibTransId="{C386F9F8-3A25-4A5A-BBD7-B7ABA24A7FE9}"/>
    <dgm:cxn modelId="{B54A089C-38B8-4156-A5E4-320DC452DB15}" type="presOf" srcId="{CF345A2E-BD51-4706-B73F-D3E0845736E9}" destId="{9DE3F7E5-7EA6-470E-931E-3C9CC521AFCF}" srcOrd="1" destOrd="0" presId="urn:microsoft.com/office/officeart/2005/8/layout/orgChart1"/>
    <dgm:cxn modelId="{FE57AE8C-74CD-4957-A54A-75F115479B18}" type="presOf" srcId="{F5A3E6F0-4B42-4400-83E6-C28ED8D0388D}" destId="{35E48C02-E779-494E-BC70-BFC9041E1C1D}" srcOrd="0" destOrd="0" presId="urn:microsoft.com/office/officeart/2005/8/layout/orgChart1"/>
    <dgm:cxn modelId="{F31E8FEB-7F75-4D0F-B0A5-0B73953468D7}" type="presOf" srcId="{F8B2D0FB-9C11-4220-B54E-90CC6FC894AF}" destId="{4DFEBE36-B5BA-4933-BC84-F8670DB4219E}" srcOrd="1" destOrd="0" presId="urn:microsoft.com/office/officeart/2005/8/layout/orgChart1"/>
    <dgm:cxn modelId="{2CC94713-25ED-478D-AC7E-86E71520714F}" type="presOf" srcId="{30FEA4CA-51DD-4259-ABCC-2614EC5E4E29}" destId="{1F9E36A7-710F-4FD1-8B7C-044B1B48575F}" srcOrd="0" destOrd="0" presId="urn:microsoft.com/office/officeart/2005/8/layout/orgChart1"/>
    <dgm:cxn modelId="{AB4D3438-8A9C-42DD-8480-A0716BD6B530}" srcId="{EBE61595-C26B-46DD-80F2-027514DFA60F}" destId="{C085F56A-8E2A-45DB-B7CF-B5E72628F8CF}" srcOrd="0" destOrd="0" parTransId="{46FB4937-C070-4713-9636-19E287C96201}" sibTransId="{2701F9B9-1562-4304-8BBC-8C8780F26531}"/>
    <dgm:cxn modelId="{0E33C3F7-33B6-46B6-94CF-E05E76F278F4}" srcId="{C085F56A-8E2A-45DB-B7CF-B5E72628F8CF}" destId="{B78834E4-DB15-4B28-9657-4C59417BF466}" srcOrd="3" destOrd="0" parTransId="{CE229A5B-E54A-4C73-9AD6-BD54B39CEE99}" sibTransId="{32D4980C-CF4E-4F7C-83AA-5DB76A91928B}"/>
    <dgm:cxn modelId="{A232F892-6F5D-4711-B00A-F2D6B70467D0}" type="presOf" srcId="{A0E74FFF-8E35-424A-9D78-F50704CA5726}" destId="{ADF54E4A-8BF8-437F-A22D-61F4B027A00F}" srcOrd="0" destOrd="0" presId="urn:microsoft.com/office/officeart/2005/8/layout/orgChart1"/>
    <dgm:cxn modelId="{B0A428F8-C095-4C37-859E-756EC5F7DBFD}" srcId="{6CD4181C-F10A-463B-850D-D760C467B667}" destId="{F5A3E6F0-4B42-4400-83E6-C28ED8D0388D}" srcOrd="2" destOrd="0" parTransId="{8C12DF42-26AD-460C-A3A0-E0EA51D96A91}" sibTransId="{CE40D0CB-5E1E-4BE6-B924-5A77E11D6595}"/>
    <dgm:cxn modelId="{74E5D334-C900-4FC3-9D4D-45C248CCFF38}" srcId="{AE9CB394-4C9E-47F7-9E93-C85AA132163E}" destId="{E9A2B483-E913-434D-AF00-F73EA2A73349}" srcOrd="1" destOrd="0" parTransId="{30FEA4CA-51DD-4259-ABCC-2614EC5E4E29}" sibTransId="{722DF178-C80C-494E-8334-32B458F243EA}"/>
    <dgm:cxn modelId="{CE689B76-2002-4CF1-97F6-BDD1889B1605}" srcId="{4328AC95-1B2B-4C21-B4BA-5DF6CC9153B4}" destId="{AE9CB394-4C9E-47F7-9E93-C85AA132163E}" srcOrd="0" destOrd="0" parTransId="{9603FB09-A281-4404-83F2-0D503744D4A2}" sibTransId="{31E46AFA-B320-4166-930F-BFAD017F3F25}"/>
    <dgm:cxn modelId="{C3631F3C-5958-4EE7-A128-C0DA10C5BAA7}" type="presOf" srcId="{32FD9688-1D90-4C53-A267-D8319B01C73A}" destId="{75D8E5B9-8715-4EE1-B886-BDDF6D4A1430}" srcOrd="0" destOrd="0" presId="urn:microsoft.com/office/officeart/2005/8/layout/orgChart1"/>
    <dgm:cxn modelId="{8E89AEB2-F5A5-46A4-95D4-F348607AFCDF}" type="presOf" srcId="{CF345A2E-BD51-4706-B73F-D3E0845736E9}" destId="{9230254F-B951-4F57-A8E4-B97FF593E030}" srcOrd="0" destOrd="0" presId="urn:microsoft.com/office/officeart/2005/8/layout/orgChart1"/>
    <dgm:cxn modelId="{153E9F86-2051-4895-B4C2-E30D98B8D5C7}" type="presOf" srcId="{0831F21B-E245-41A9-A57A-EEAD7216AA14}" destId="{6D5CE15A-57FA-4742-BCA6-3036C60ABE49}" srcOrd="1" destOrd="0" presId="urn:microsoft.com/office/officeart/2005/8/layout/orgChart1"/>
    <dgm:cxn modelId="{B3D8C14F-4A65-4356-86F4-E5CC9955B510}" srcId="{6CD4181C-F10A-463B-850D-D760C467B667}" destId="{CF345A2E-BD51-4706-B73F-D3E0845736E9}" srcOrd="0" destOrd="0" parTransId="{F4E92E66-719C-4984-8ADE-01E2545AE5A7}" sibTransId="{FB1E2DA4-4D88-45A6-93ED-B24340085876}"/>
    <dgm:cxn modelId="{36D5E247-BD0C-4830-901A-74CDEA6E7F09}" srcId="{6CD4181C-F10A-463B-850D-D760C467B667}" destId="{32FD9688-1D90-4C53-A267-D8319B01C73A}" srcOrd="1" destOrd="0" parTransId="{86C378E8-D234-4E75-910C-BB33B3311CC8}" sibTransId="{294FB8AE-BEE7-4AAE-8317-C2D64F177C51}"/>
    <dgm:cxn modelId="{BD3943CE-86B3-42DE-9C3B-D4C3380C91CB}" type="presOf" srcId="{6CD4181C-F10A-463B-850D-D760C467B667}" destId="{9965AE5B-0427-4A86-9CDF-B189C7360857}" srcOrd="1" destOrd="0" presId="urn:microsoft.com/office/officeart/2005/8/layout/orgChart1"/>
    <dgm:cxn modelId="{99692E41-FC37-41CD-A036-B650F84FF67D}" type="presOf" srcId="{E9A2B483-E913-434D-AF00-F73EA2A73349}" destId="{26A181CB-79DF-408B-85CF-B12A0F487CC9}" srcOrd="0" destOrd="0" presId="urn:microsoft.com/office/officeart/2005/8/layout/orgChart1"/>
    <dgm:cxn modelId="{41C10B98-B6D4-484F-AFFC-AA4B650F0A9D}" type="presOf" srcId="{EBE61595-C26B-46DD-80F2-027514DFA60F}" destId="{8309C7DE-53B1-4A7C-9D9A-992417F74CCA}" srcOrd="1" destOrd="0" presId="urn:microsoft.com/office/officeart/2005/8/layout/orgChart1"/>
    <dgm:cxn modelId="{6B8FE1DF-06C6-4D93-9C3B-58EB7DE223C2}" type="presOf" srcId="{CE229A5B-E54A-4C73-9AD6-BD54B39CEE99}" destId="{F416AB82-F7A1-4D32-A165-3C99C492FF83}" srcOrd="0" destOrd="0" presId="urn:microsoft.com/office/officeart/2005/8/layout/orgChart1"/>
    <dgm:cxn modelId="{EB10765F-0EC8-4872-9E7D-288C3963DDF0}" type="presOf" srcId="{0F73CC52-2413-4504-9FD8-AA240801B80B}" destId="{43BCF3C3-0E4E-47F4-A93B-89E6963F89BA}" srcOrd="0" destOrd="0" presId="urn:microsoft.com/office/officeart/2005/8/layout/orgChart1"/>
    <dgm:cxn modelId="{2080C4C1-9A37-4198-9E4C-EEA110062443}" type="presOf" srcId="{3FDD0B91-4378-493D-B38F-B3AAC04C2C2F}" destId="{199F2E3A-D78B-471E-9827-A240862C9DE4}" srcOrd="1" destOrd="0" presId="urn:microsoft.com/office/officeart/2005/8/layout/orgChart1"/>
    <dgm:cxn modelId="{4EFC9C49-19DC-444C-9866-4B23DB323F0D}" type="presOf" srcId="{B78834E4-DB15-4B28-9657-4C59417BF466}" destId="{E013AB14-9114-4E15-80F6-707CBB4B717A}" srcOrd="1" destOrd="0" presId="urn:microsoft.com/office/officeart/2005/8/layout/orgChart1"/>
    <dgm:cxn modelId="{2A22B0E8-9AF9-4C34-8B73-EE5F3CE4054A}" type="presOf" srcId="{B78834E4-DB15-4B28-9657-4C59417BF466}" destId="{DCCA4C39-BD17-4D5E-8D1C-1CC74148A9ED}" srcOrd="0" destOrd="0" presId="urn:microsoft.com/office/officeart/2005/8/layout/orgChart1"/>
    <dgm:cxn modelId="{593CD2B4-509C-45A7-BFF5-25D5C0CDBC80}" srcId="{E9A2B483-E913-434D-AF00-F73EA2A73349}" destId="{F8B2D0FB-9C11-4220-B54E-90CC6FC894AF}" srcOrd="0" destOrd="0" parTransId="{A0E74FFF-8E35-424A-9D78-F50704CA5726}" sibTransId="{E606344D-21BC-4E2E-BA2A-734EFEBA61AA}"/>
    <dgm:cxn modelId="{7346AD62-DC13-4DB8-819C-8D9D247B09C0}" type="presOf" srcId="{8F31E093-2C24-4112-9B69-E158104C8FCC}" destId="{96A0D93F-04FD-4007-9F46-27471C7FB3C2}" srcOrd="0" destOrd="0" presId="urn:microsoft.com/office/officeart/2005/8/layout/orgChart1"/>
    <dgm:cxn modelId="{40292847-DE88-4E60-96BD-BAAD82434E42}" type="presOf" srcId="{46FB4937-C070-4713-9636-19E287C96201}" destId="{970CAF48-E78D-4090-82BB-51A2DBED016F}" srcOrd="0" destOrd="0" presId="urn:microsoft.com/office/officeart/2005/8/layout/orgChart1"/>
    <dgm:cxn modelId="{208C454B-0E84-47D7-A94B-EAB41087E64D}" type="presOf" srcId="{C085F56A-8E2A-45DB-B7CF-B5E72628F8CF}" destId="{F1A8132B-1011-491F-926C-B819F1BD0856}" srcOrd="1" destOrd="0" presId="urn:microsoft.com/office/officeart/2005/8/layout/orgChart1"/>
    <dgm:cxn modelId="{E4F1735A-7D33-4D06-9AA2-E7A223CD1142}" type="presOf" srcId="{86C378E8-D234-4E75-910C-BB33B3311CC8}" destId="{3C5FD1D3-2E49-4089-A1BB-66E74810D511}" srcOrd="0" destOrd="0" presId="urn:microsoft.com/office/officeart/2005/8/layout/orgChart1"/>
    <dgm:cxn modelId="{B3A218A8-AA56-46F0-8F14-63BED7E6AA15}" type="presOf" srcId="{7257ACC4-5F6C-40AD-BF5D-B578270B0FE7}" destId="{0A81EACE-EDFB-47A1-B0BC-7E0F4FC0CD97}" srcOrd="1" destOrd="0" presId="urn:microsoft.com/office/officeart/2005/8/layout/orgChart1"/>
    <dgm:cxn modelId="{C2AAE00E-F525-406B-8C9B-FCB969D1C310}" srcId="{AE9CB394-4C9E-47F7-9E93-C85AA132163E}" destId="{EBE61595-C26B-46DD-80F2-027514DFA60F}" srcOrd="0" destOrd="0" parTransId="{8F181079-76FB-4A4B-853C-4F065B384DA8}" sibTransId="{C1D2B69C-4248-434C-8F98-111287DF0BD0}"/>
    <dgm:cxn modelId="{B162E522-4B1A-4AC7-8BA4-6304B831F2CB}" srcId="{C085F56A-8E2A-45DB-B7CF-B5E72628F8CF}" destId="{0831F21B-E245-41A9-A57A-EEAD7216AA14}" srcOrd="2" destOrd="0" parTransId="{0F73CC52-2413-4504-9FD8-AA240801B80B}" sibTransId="{0638DEA2-D6AD-41AB-A24F-3D3467B48F12}"/>
    <dgm:cxn modelId="{7BEFBDC7-3A0C-43EB-944B-B8D5285AD324}" type="presOf" srcId="{1B44C14B-DD06-4A39-9DB1-4B7237D43EE4}" destId="{B654BB29-31A6-4037-9162-CBE20FE16166}" srcOrd="0" destOrd="0" presId="urn:microsoft.com/office/officeart/2005/8/layout/orgChart1"/>
    <dgm:cxn modelId="{9AF06A04-8517-4DF3-A5AF-101AC873F9D5}" type="presParOf" srcId="{502BB2EC-F20E-4380-A17E-62C0804714D0}" destId="{55EA701C-E165-4367-B892-2AE9C650FBF7}" srcOrd="0" destOrd="0" presId="urn:microsoft.com/office/officeart/2005/8/layout/orgChart1"/>
    <dgm:cxn modelId="{B8A47320-3B9C-46E0-A47D-E0DB64EAA708}" type="presParOf" srcId="{55EA701C-E165-4367-B892-2AE9C650FBF7}" destId="{616B7B51-1799-4405-8F86-5C4B6A27A494}" srcOrd="0" destOrd="0" presId="urn:microsoft.com/office/officeart/2005/8/layout/orgChart1"/>
    <dgm:cxn modelId="{56A6B68E-1178-452C-B804-D1290575C782}" type="presParOf" srcId="{616B7B51-1799-4405-8F86-5C4B6A27A494}" destId="{D659A92E-3007-487C-BB14-0DFE7FD44579}" srcOrd="0" destOrd="0" presId="urn:microsoft.com/office/officeart/2005/8/layout/orgChart1"/>
    <dgm:cxn modelId="{0BAD0113-545B-40DA-B5A9-B785EDD99B52}" type="presParOf" srcId="{616B7B51-1799-4405-8F86-5C4B6A27A494}" destId="{F8C76BA4-188B-49F5-B5A4-DC1D3DFB2CFE}" srcOrd="1" destOrd="0" presId="urn:microsoft.com/office/officeart/2005/8/layout/orgChart1"/>
    <dgm:cxn modelId="{E06BEDFB-180B-4DEE-BAB9-89F44AC5C2D6}" type="presParOf" srcId="{55EA701C-E165-4367-B892-2AE9C650FBF7}" destId="{A95F6B8D-A9BD-4DA3-A99B-AD747FFA848C}" srcOrd="1" destOrd="0" presId="urn:microsoft.com/office/officeart/2005/8/layout/orgChart1"/>
    <dgm:cxn modelId="{5D8F1030-B15C-4326-BACE-2975AA737ABB}" type="presParOf" srcId="{55EA701C-E165-4367-B892-2AE9C650FBF7}" destId="{E9BFC0C8-2BBD-498B-8D13-8AA12E69D96E}" srcOrd="2" destOrd="0" presId="urn:microsoft.com/office/officeart/2005/8/layout/orgChart1"/>
    <dgm:cxn modelId="{6B8BF006-0277-4F3B-972B-7A0943BD456D}" type="presParOf" srcId="{E9BFC0C8-2BBD-498B-8D13-8AA12E69D96E}" destId="{93C7931F-5A41-44A5-99A8-9BB828264C4A}" srcOrd="0" destOrd="0" presId="urn:microsoft.com/office/officeart/2005/8/layout/orgChart1"/>
    <dgm:cxn modelId="{9483B038-DDFC-42A3-9515-3C53C08E319E}" type="presParOf" srcId="{E9BFC0C8-2BBD-498B-8D13-8AA12E69D96E}" destId="{6643A8E5-9E74-45D8-B42F-76A4CCF69A24}" srcOrd="1" destOrd="0" presId="urn:microsoft.com/office/officeart/2005/8/layout/orgChart1"/>
    <dgm:cxn modelId="{1B5F2362-D694-4C56-B410-0E6B6B24AF54}" type="presParOf" srcId="{6643A8E5-9E74-45D8-B42F-76A4CCF69A24}" destId="{98140237-C3EA-4130-8A8C-836CD94D9B81}" srcOrd="0" destOrd="0" presId="urn:microsoft.com/office/officeart/2005/8/layout/orgChart1"/>
    <dgm:cxn modelId="{42823A21-EEB3-42BB-A2A7-CFD1FED400D0}" type="presParOf" srcId="{98140237-C3EA-4130-8A8C-836CD94D9B81}" destId="{2B17A852-8F3D-4AE2-9987-37D7F76B44C1}" srcOrd="0" destOrd="0" presId="urn:microsoft.com/office/officeart/2005/8/layout/orgChart1"/>
    <dgm:cxn modelId="{56F38C33-A29D-47C4-98C4-1D47B2A84019}" type="presParOf" srcId="{98140237-C3EA-4130-8A8C-836CD94D9B81}" destId="{8309C7DE-53B1-4A7C-9D9A-992417F74CCA}" srcOrd="1" destOrd="0" presId="urn:microsoft.com/office/officeart/2005/8/layout/orgChart1"/>
    <dgm:cxn modelId="{6A9844C2-FDCB-4E9B-8F97-1CD00026B575}" type="presParOf" srcId="{6643A8E5-9E74-45D8-B42F-76A4CCF69A24}" destId="{11511461-08AC-42B2-B352-3EC2E454455F}" srcOrd="1" destOrd="0" presId="urn:microsoft.com/office/officeart/2005/8/layout/orgChart1"/>
    <dgm:cxn modelId="{2733C978-FFF5-4A18-B7C9-F3FFA8A865F8}" type="presParOf" srcId="{6643A8E5-9E74-45D8-B42F-76A4CCF69A24}" destId="{96062E82-7587-4D34-B73F-3324457F507F}" srcOrd="2" destOrd="0" presId="urn:microsoft.com/office/officeart/2005/8/layout/orgChart1"/>
    <dgm:cxn modelId="{48525D49-D4AE-4D98-949A-0DB4B7AAA113}" type="presParOf" srcId="{96062E82-7587-4D34-B73F-3324457F507F}" destId="{970CAF48-E78D-4090-82BB-51A2DBED016F}" srcOrd="0" destOrd="0" presId="urn:microsoft.com/office/officeart/2005/8/layout/orgChart1"/>
    <dgm:cxn modelId="{4FC867C1-D700-451F-A1DC-6A9276339951}" type="presParOf" srcId="{96062E82-7587-4D34-B73F-3324457F507F}" destId="{87A18829-3F8C-4968-ACD4-23F35AE24F55}" srcOrd="1" destOrd="0" presId="urn:microsoft.com/office/officeart/2005/8/layout/orgChart1"/>
    <dgm:cxn modelId="{A3F1A5A9-58BF-481E-BA18-AA882EF7064E}" type="presParOf" srcId="{87A18829-3F8C-4968-ACD4-23F35AE24F55}" destId="{25A79177-BF9C-4B01-8E87-44A0CBB60AE7}" srcOrd="0" destOrd="0" presId="urn:microsoft.com/office/officeart/2005/8/layout/orgChart1"/>
    <dgm:cxn modelId="{8842E62D-2336-4FB6-BBED-500B143818D6}" type="presParOf" srcId="{25A79177-BF9C-4B01-8E87-44A0CBB60AE7}" destId="{36C0C221-8381-4E98-8F93-1A1C655543B2}" srcOrd="0" destOrd="0" presId="urn:microsoft.com/office/officeart/2005/8/layout/orgChart1"/>
    <dgm:cxn modelId="{6BCA813D-E54F-4EAB-9269-AC809813860A}" type="presParOf" srcId="{25A79177-BF9C-4B01-8E87-44A0CBB60AE7}" destId="{F1A8132B-1011-491F-926C-B819F1BD0856}" srcOrd="1" destOrd="0" presId="urn:microsoft.com/office/officeart/2005/8/layout/orgChart1"/>
    <dgm:cxn modelId="{4834DDBC-3F3C-44B0-B354-59D60C13DFE2}" type="presParOf" srcId="{87A18829-3F8C-4968-ACD4-23F35AE24F55}" destId="{E18E5046-D23C-4C89-9A6F-826EAC25CAB0}" srcOrd="1" destOrd="0" presId="urn:microsoft.com/office/officeart/2005/8/layout/orgChart1"/>
    <dgm:cxn modelId="{26E1CB71-A97D-4758-9717-2F96C8AFCFB5}" type="presParOf" srcId="{87A18829-3F8C-4968-ACD4-23F35AE24F55}" destId="{70027C8E-E373-4E23-937F-D820E1E634F4}" srcOrd="2" destOrd="0" presId="urn:microsoft.com/office/officeart/2005/8/layout/orgChart1"/>
    <dgm:cxn modelId="{31DE2142-F51A-4258-A772-2FC7D665DAF7}" type="presParOf" srcId="{70027C8E-E373-4E23-937F-D820E1E634F4}" destId="{B654BB29-31A6-4037-9162-CBE20FE16166}" srcOrd="0" destOrd="0" presId="urn:microsoft.com/office/officeart/2005/8/layout/orgChart1"/>
    <dgm:cxn modelId="{4EE6F8B7-487C-4CF2-B168-6A1845F4E9E8}" type="presParOf" srcId="{70027C8E-E373-4E23-937F-D820E1E634F4}" destId="{1EBC2C89-4976-4E34-93F0-904B3DA6D6CA}" srcOrd="1" destOrd="0" presId="urn:microsoft.com/office/officeart/2005/8/layout/orgChart1"/>
    <dgm:cxn modelId="{D9469470-FAC5-43F0-978A-939F59B761A0}" type="presParOf" srcId="{1EBC2C89-4976-4E34-93F0-904B3DA6D6CA}" destId="{92647289-C3DE-4E4F-A581-B9AA8CC0E54E}" srcOrd="0" destOrd="0" presId="urn:microsoft.com/office/officeart/2005/8/layout/orgChart1"/>
    <dgm:cxn modelId="{6459F920-EEA4-453F-9EDD-FE1076F5262C}" type="presParOf" srcId="{92647289-C3DE-4E4F-A581-B9AA8CC0E54E}" destId="{11366EC4-BB5C-4B1E-8B47-E1A99F342319}" srcOrd="0" destOrd="0" presId="urn:microsoft.com/office/officeart/2005/8/layout/orgChart1"/>
    <dgm:cxn modelId="{B2F4D822-CDEC-413F-9A66-36EBBF3F8476}" type="presParOf" srcId="{92647289-C3DE-4E4F-A581-B9AA8CC0E54E}" destId="{199F2E3A-D78B-471E-9827-A240862C9DE4}" srcOrd="1" destOrd="0" presId="urn:microsoft.com/office/officeart/2005/8/layout/orgChart1"/>
    <dgm:cxn modelId="{5D3C65DD-7971-4CFE-AE52-D556F49AB883}" type="presParOf" srcId="{1EBC2C89-4976-4E34-93F0-904B3DA6D6CA}" destId="{B76A13B7-ADA6-4B0A-8988-1858A6EB5FE8}" srcOrd="1" destOrd="0" presId="urn:microsoft.com/office/officeart/2005/8/layout/orgChart1"/>
    <dgm:cxn modelId="{4E154E5C-7381-4160-88EA-44DCEA396A76}" type="presParOf" srcId="{1EBC2C89-4976-4E34-93F0-904B3DA6D6CA}" destId="{63F267AB-FBC1-4017-AD48-F180E70BE52F}" srcOrd="2" destOrd="0" presId="urn:microsoft.com/office/officeart/2005/8/layout/orgChart1"/>
    <dgm:cxn modelId="{8ABA6A2E-C698-440C-933B-779BC11E968E}" type="presParOf" srcId="{70027C8E-E373-4E23-937F-D820E1E634F4}" destId="{96A0D93F-04FD-4007-9F46-27471C7FB3C2}" srcOrd="2" destOrd="0" presId="urn:microsoft.com/office/officeart/2005/8/layout/orgChart1"/>
    <dgm:cxn modelId="{962AAD1F-9FD2-4990-BAFA-419273FF844B}" type="presParOf" srcId="{70027C8E-E373-4E23-937F-D820E1E634F4}" destId="{A519D044-6010-49E3-AD2B-E3DD53EFB2C6}" srcOrd="3" destOrd="0" presId="urn:microsoft.com/office/officeart/2005/8/layout/orgChart1"/>
    <dgm:cxn modelId="{98DDE066-0B1C-480D-B727-CF600D0A935C}" type="presParOf" srcId="{A519D044-6010-49E3-AD2B-E3DD53EFB2C6}" destId="{72A656BA-ECF4-4E2C-913F-A7E0C456ABF6}" srcOrd="0" destOrd="0" presId="urn:microsoft.com/office/officeart/2005/8/layout/orgChart1"/>
    <dgm:cxn modelId="{E19AD3F4-9D48-4A55-872C-3735829C6459}" type="presParOf" srcId="{72A656BA-ECF4-4E2C-913F-A7E0C456ABF6}" destId="{F547B3ED-E2ED-4374-BCE4-0C5CFE555514}" srcOrd="0" destOrd="0" presId="urn:microsoft.com/office/officeart/2005/8/layout/orgChart1"/>
    <dgm:cxn modelId="{A1A3CD34-64C5-4BE9-80D2-52794582A817}" type="presParOf" srcId="{72A656BA-ECF4-4E2C-913F-A7E0C456ABF6}" destId="{0A81EACE-EDFB-47A1-B0BC-7E0F4FC0CD97}" srcOrd="1" destOrd="0" presId="urn:microsoft.com/office/officeart/2005/8/layout/orgChart1"/>
    <dgm:cxn modelId="{4200D1C5-8561-4D82-BEF3-6794A22E3675}" type="presParOf" srcId="{A519D044-6010-49E3-AD2B-E3DD53EFB2C6}" destId="{303CACD2-8842-4F73-90AF-94CC1E4EB99A}" srcOrd="1" destOrd="0" presId="urn:microsoft.com/office/officeart/2005/8/layout/orgChart1"/>
    <dgm:cxn modelId="{884154F7-3A91-4375-93FD-6D9F64AF31B9}" type="presParOf" srcId="{A519D044-6010-49E3-AD2B-E3DD53EFB2C6}" destId="{BE0F704E-D0BE-4770-80D7-7625C98AA58F}" srcOrd="2" destOrd="0" presId="urn:microsoft.com/office/officeart/2005/8/layout/orgChart1"/>
    <dgm:cxn modelId="{9EC4EE95-934A-4A46-ABA0-ED8077682118}" type="presParOf" srcId="{70027C8E-E373-4E23-937F-D820E1E634F4}" destId="{43BCF3C3-0E4E-47F4-A93B-89E6963F89BA}" srcOrd="4" destOrd="0" presId="urn:microsoft.com/office/officeart/2005/8/layout/orgChart1"/>
    <dgm:cxn modelId="{E59D1423-78AB-477F-B5CE-5493B55D2115}" type="presParOf" srcId="{70027C8E-E373-4E23-937F-D820E1E634F4}" destId="{3FBE0AB2-4693-4717-A23C-83C2DD92F916}" srcOrd="5" destOrd="0" presId="urn:microsoft.com/office/officeart/2005/8/layout/orgChart1"/>
    <dgm:cxn modelId="{AF871659-F349-4D96-9A26-906764026F21}" type="presParOf" srcId="{3FBE0AB2-4693-4717-A23C-83C2DD92F916}" destId="{86A61E2D-7018-4022-861D-1426D3087449}" srcOrd="0" destOrd="0" presId="urn:microsoft.com/office/officeart/2005/8/layout/orgChart1"/>
    <dgm:cxn modelId="{ACB1B972-4909-48F2-8D50-F40CE9B19040}" type="presParOf" srcId="{86A61E2D-7018-4022-861D-1426D3087449}" destId="{D28034FA-2703-4D1A-88CF-FA032967D39F}" srcOrd="0" destOrd="0" presId="urn:microsoft.com/office/officeart/2005/8/layout/orgChart1"/>
    <dgm:cxn modelId="{55BBE3D8-0BD2-4CFA-95A1-EE83C59A9FE5}" type="presParOf" srcId="{86A61E2D-7018-4022-861D-1426D3087449}" destId="{6D5CE15A-57FA-4742-BCA6-3036C60ABE49}" srcOrd="1" destOrd="0" presId="urn:microsoft.com/office/officeart/2005/8/layout/orgChart1"/>
    <dgm:cxn modelId="{C2D43BA5-0E50-4BFE-901B-B278F2232997}" type="presParOf" srcId="{3FBE0AB2-4693-4717-A23C-83C2DD92F916}" destId="{0A071026-B2FD-4DBD-8A55-64826E1247A3}" srcOrd="1" destOrd="0" presId="urn:microsoft.com/office/officeart/2005/8/layout/orgChart1"/>
    <dgm:cxn modelId="{E334B479-72C9-4D5E-BCDE-B9D9DFDB5F4B}" type="presParOf" srcId="{3FBE0AB2-4693-4717-A23C-83C2DD92F916}" destId="{10CDB656-1C57-4E7F-AA5E-507FCA228FBB}" srcOrd="2" destOrd="0" presId="urn:microsoft.com/office/officeart/2005/8/layout/orgChart1"/>
    <dgm:cxn modelId="{36C683CF-415B-4A1E-9BC4-865AB80D0625}" type="presParOf" srcId="{70027C8E-E373-4E23-937F-D820E1E634F4}" destId="{F416AB82-F7A1-4D32-A165-3C99C492FF83}" srcOrd="6" destOrd="0" presId="urn:microsoft.com/office/officeart/2005/8/layout/orgChart1"/>
    <dgm:cxn modelId="{8A6ACFE1-947B-4A69-893A-7E0F70339A98}" type="presParOf" srcId="{70027C8E-E373-4E23-937F-D820E1E634F4}" destId="{1F19231F-9291-4024-B753-FD27D666ECC5}" srcOrd="7" destOrd="0" presId="urn:microsoft.com/office/officeart/2005/8/layout/orgChart1"/>
    <dgm:cxn modelId="{5D6DFB7F-3EBC-44F2-94AA-2BE7B9F9A132}" type="presParOf" srcId="{1F19231F-9291-4024-B753-FD27D666ECC5}" destId="{E2B58A9F-26D1-457E-9208-BE8BC2AAE955}" srcOrd="0" destOrd="0" presId="urn:microsoft.com/office/officeart/2005/8/layout/orgChart1"/>
    <dgm:cxn modelId="{D100273D-F0D9-4039-87FB-C58AC2B66FCA}" type="presParOf" srcId="{E2B58A9F-26D1-457E-9208-BE8BC2AAE955}" destId="{DCCA4C39-BD17-4D5E-8D1C-1CC74148A9ED}" srcOrd="0" destOrd="0" presId="urn:microsoft.com/office/officeart/2005/8/layout/orgChart1"/>
    <dgm:cxn modelId="{0E28E8B4-71E9-4A0A-B541-80A6848394F7}" type="presParOf" srcId="{E2B58A9F-26D1-457E-9208-BE8BC2AAE955}" destId="{E013AB14-9114-4E15-80F6-707CBB4B717A}" srcOrd="1" destOrd="0" presId="urn:microsoft.com/office/officeart/2005/8/layout/orgChart1"/>
    <dgm:cxn modelId="{EA9F9294-059B-42F1-9146-822894C5C1F6}" type="presParOf" srcId="{1F19231F-9291-4024-B753-FD27D666ECC5}" destId="{EA77C3F6-ABB2-431C-A1EF-ABD722AC1A2F}" srcOrd="1" destOrd="0" presId="urn:microsoft.com/office/officeart/2005/8/layout/orgChart1"/>
    <dgm:cxn modelId="{E60BA9E5-8868-46CB-8A56-41CA56FAB4BE}" type="presParOf" srcId="{1F19231F-9291-4024-B753-FD27D666ECC5}" destId="{7B6F3A01-8997-41A1-B800-44510139B904}" srcOrd="2" destOrd="0" presId="urn:microsoft.com/office/officeart/2005/8/layout/orgChart1"/>
    <dgm:cxn modelId="{835D39FA-F432-41E7-84C4-52198276C686}" type="presParOf" srcId="{96062E82-7587-4D34-B73F-3324457F507F}" destId="{4DF4BDA0-4540-4842-8B27-F8F323EECDB6}" srcOrd="2" destOrd="0" presId="urn:microsoft.com/office/officeart/2005/8/layout/orgChart1"/>
    <dgm:cxn modelId="{C8E0A8A4-07F4-42F3-A6BA-BBE24179653D}" type="presParOf" srcId="{96062E82-7587-4D34-B73F-3324457F507F}" destId="{CDA3AF2A-7502-48C5-AF84-4334AB81C705}" srcOrd="3" destOrd="0" presId="urn:microsoft.com/office/officeart/2005/8/layout/orgChart1"/>
    <dgm:cxn modelId="{079D8F6A-011A-4DA6-8734-D2DFE316B592}" type="presParOf" srcId="{CDA3AF2A-7502-48C5-AF84-4334AB81C705}" destId="{887203F5-C13F-456E-9E6E-DF918AF436F1}" srcOrd="0" destOrd="0" presId="urn:microsoft.com/office/officeart/2005/8/layout/orgChart1"/>
    <dgm:cxn modelId="{186DD867-BCBB-435B-8196-2782A08AA8A1}" type="presParOf" srcId="{887203F5-C13F-456E-9E6E-DF918AF436F1}" destId="{E349F6D3-D42C-4651-921C-EFCF064E7143}" srcOrd="0" destOrd="0" presId="urn:microsoft.com/office/officeart/2005/8/layout/orgChart1"/>
    <dgm:cxn modelId="{E12905CC-85E3-4010-86BB-8E9BCAE71D0A}" type="presParOf" srcId="{887203F5-C13F-456E-9E6E-DF918AF436F1}" destId="{9965AE5B-0427-4A86-9CDF-B189C7360857}" srcOrd="1" destOrd="0" presId="urn:microsoft.com/office/officeart/2005/8/layout/orgChart1"/>
    <dgm:cxn modelId="{88F8F266-3BFD-4281-9A6E-6BD75A5645C6}" type="presParOf" srcId="{CDA3AF2A-7502-48C5-AF84-4334AB81C705}" destId="{262F539B-8CDD-4C43-B467-24D3BE7E9BAA}" srcOrd="1" destOrd="0" presId="urn:microsoft.com/office/officeart/2005/8/layout/orgChart1"/>
    <dgm:cxn modelId="{93F57D4E-46FB-4315-BCA9-725794073ABF}" type="presParOf" srcId="{CDA3AF2A-7502-48C5-AF84-4334AB81C705}" destId="{DF0DDB1F-80B3-48F1-87B2-7FC3B1F466BD}" srcOrd="2" destOrd="0" presId="urn:microsoft.com/office/officeart/2005/8/layout/orgChart1"/>
    <dgm:cxn modelId="{993D9823-617C-4CA5-A3EC-6C311CFBA3C2}" type="presParOf" srcId="{DF0DDB1F-80B3-48F1-87B2-7FC3B1F466BD}" destId="{D338A236-8F18-4288-A917-42A2E557D906}" srcOrd="0" destOrd="0" presId="urn:microsoft.com/office/officeart/2005/8/layout/orgChart1"/>
    <dgm:cxn modelId="{CF3A8576-DC3E-491A-9C57-35C4D6AA52C6}" type="presParOf" srcId="{DF0DDB1F-80B3-48F1-87B2-7FC3B1F466BD}" destId="{F09753FD-A460-4E99-9B78-05BE0A19C9BC}" srcOrd="1" destOrd="0" presId="urn:microsoft.com/office/officeart/2005/8/layout/orgChart1"/>
    <dgm:cxn modelId="{47671326-8837-4D7C-82D8-F79F5A27F88E}" type="presParOf" srcId="{F09753FD-A460-4E99-9B78-05BE0A19C9BC}" destId="{75FE2DA5-C0DA-4EB2-934E-A5023ECC404F}" srcOrd="0" destOrd="0" presId="urn:microsoft.com/office/officeart/2005/8/layout/orgChart1"/>
    <dgm:cxn modelId="{7F12A612-6BB2-4587-913B-DD5979F97C2D}" type="presParOf" srcId="{75FE2DA5-C0DA-4EB2-934E-A5023ECC404F}" destId="{9230254F-B951-4F57-A8E4-B97FF593E030}" srcOrd="0" destOrd="0" presId="urn:microsoft.com/office/officeart/2005/8/layout/orgChart1"/>
    <dgm:cxn modelId="{E66F657E-B021-48A7-9FA8-87BAE99ED28A}" type="presParOf" srcId="{75FE2DA5-C0DA-4EB2-934E-A5023ECC404F}" destId="{9DE3F7E5-7EA6-470E-931E-3C9CC521AFCF}" srcOrd="1" destOrd="0" presId="urn:microsoft.com/office/officeart/2005/8/layout/orgChart1"/>
    <dgm:cxn modelId="{6B1D94B9-3BE7-4F24-BF49-6E628AC31756}" type="presParOf" srcId="{F09753FD-A460-4E99-9B78-05BE0A19C9BC}" destId="{F8EE704E-5FB1-489A-AC70-A3768A5BDD6F}" srcOrd="1" destOrd="0" presId="urn:microsoft.com/office/officeart/2005/8/layout/orgChart1"/>
    <dgm:cxn modelId="{1879324E-1775-476B-999B-F979560B5800}" type="presParOf" srcId="{F09753FD-A460-4E99-9B78-05BE0A19C9BC}" destId="{592DAC4A-81EA-4F4B-A668-3349AC186492}" srcOrd="2" destOrd="0" presId="urn:microsoft.com/office/officeart/2005/8/layout/orgChart1"/>
    <dgm:cxn modelId="{D466213D-A5F7-4D34-A3AE-075A4A38A8B6}" type="presParOf" srcId="{DF0DDB1F-80B3-48F1-87B2-7FC3B1F466BD}" destId="{3C5FD1D3-2E49-4089-A1BB-66E74810D511}" srcOrd="2" destOrd="0" presId="urn:microsoft.com/office/officeart/2005/8/layout/orgChart1"/>
    <dgm:cxn modelId="{6842E32B-F93F-445D-A874-C87520EE5D79}" type="presParOf" srcId="{DF0DDB1F-80B3-48F1-87B2-7FC3B1F466BD}" destId="{A2BC6531-6724-4848-AFD5-7C780D014A61}" srcOrd="3" destOrd="0" presId="urn:microsoft.com/office/officeart/2005/8/layout/orgChart1"/>
    <dgm:cxn modelId="{7905CFCB-E734-4417-9DFF-4193738E2546}" type="presParOf" srcId="{A2BC6531-6724-4848-AFD5-7C780D014A61}" destId="{4CD2A967-FE94-4535-9022-E670DBDE4BC8}" srcOrd="0" destOrd="0" presId="urn:microsoft.com/office/officeart/2005/8/layout/orgChart1"/>
    <dgm:cxn modelId="{4925E87A-C5FF-42E7-A82C-ACA6644850E5}" type="presParOf" srcId="{4CD2A967-FE94-4535-9022-E670DBDE4BC8}" destId="{75D8E5B9-8715-4EE1-B886-BDDF6D4A1430}" srcOrd="0" destOrd="0" presId="urn:microsoft.com/office/officeart/2005/8/layout/orgChart1"/>
    <dgm:cxn modelId="{376B2E82-5A70-4817-B7D7-9B26BE27D534}" type="presParOf" srcId="{4CD2A967-FE94-4535-9022-E670DBDE4BC8}" destId="{9D9DAA58-C299-4D20-8D30-3B90F1438A60}" srcOrd="1" destOrd="0" presId="urn:microsoft.com/office/officeart/2005/8/layout/orgChart1"/>
    <dgm:cxn modelId="{38B6E993-D485-4237-A124-7BEE4ED2A6C8}" type="presParOf" srcId="{A2BC6531-6724-4848-AFD5-7C780D014A61}" destId="{2DBAA3EA-E553-4232-B0C4-43B217C31AFC}" srcOrd="1" destOrd="0" presId="urn:microsoft.com/office/officeart/2005/8/layout/orgChart1"/>
    <dgm:cxn modelId="{A3C2CE31-27A6-4E25-B93C-6DD45EE33766}" type="presParOf" srcId="{A2BC6531-6724-4848-AFD5-7C780D014A61}" destId="{B2284B4B-54E4-488C-8B5B-DDDD062B188E}" srcOrd="2" destOrd="0" presId="urn:microsoft.com/office/officeart/2005/8/layout/orgChart1"/>
    <dgm:cxn modelId="{468E720B-05C6-4545-B388-24E41318C5E2}" type="presParOf" srcId="{DF0DDB1F-80B3-48F1-87B2-7FC3B1F466BD}" destId="{BAA5B789-7C8B-4177-9374-26DD4A63F801}" srcOrd="4" destOrd="0" presId="urn:microsoft.com/office/officeart/2005/8/layout/orgChart1"/>
    <dgm:cxn modelId="{BCF31988-06E3-4BED-9CB7-4C7DE5508494}" type="presParOf" srcId="{DF0DDB1F-80B3-48F1-87B2-7FC3B1F466BD}" destId="{D40CD660-B1D9-46E8-9120-CBEDFC82F558}" srcOrd="5" destOrd="0" presId="urn:microsoft.com/office/officeart/2005/8/layout/orgChart1"/>
    <dgm:cxn modelId="{8CC90478-5593-49EF-921D-20A9A7F2F4C9}" type="presParOf" srcId="{D40CD660-B1D9-46E8-9120-CBEDFC82F558}" destId="{73A64444-373D-4467-A064-7D4603369DF3}" srcOrd="0" destOrd="0" presId="urn:microsoft.com/office/officeart/2005/8/layout/orgChart1"/>
    <dgm:cxn modelId="{C4DEAF2D-92A5-425C-A380-1E7DFDB367AA}" type="presParOf" srcId="{73A64444-373D-4467-A064-7D4603369DF3}" destId="{35E48C02-E779-494E-BC70-BFC9041E1C1D}" srcOrd="0" destOrd="0" presId="urn:microsoft.com/office/officeart/2005/8/layout/orgChart1"/>
    <dgm:cxn modelId="{964AB97D-7610-4DA8-9BA3-2BECF7A52883}" type="presParOf" srcId="{73A64444-373D-4467-A064-7D4603369DF3}" destId="{D6DE01A5-9249-4FC1-A158-2DD0417A592A}" srcOrd="1" destOrd="0" presId="urn:microsoft.com/office/officeart/2005/8/layout/orgChart1"/>
    <dgm:cxn modelId="{05DD9D29-CD48-43D2-9076-AFC7137B43DD}" type="presParOf" srcId="{D40CD660-B1D9-46E8-9120-CBEDFC82F558}" destId="{FD2FB8C6-4EC1-4E00-AFD6-44C4B6684E39}" srcOrd="1" destOrd="0" presId="urn:microsoft.com/office/officeart/2005/8/layout/orgChart1"/>
    <dgm:cxn modelId="{9EC7A911-4723-4C95-9824-85F2F08138CE}" type="presParOf" srcId="{D40CD660-B1D9-46E8-9120-CBEDFC82F558}" destId="{63820F29-16F7-4D52-B1E8-D016BF2B0CEF}" srcOrd="2" destOrd="0" presId="urn:microsoft.com/office/officeart/2005/8/layout/orgChart1"/>
    <dgm:cxn modelId="{EF270071-4375-4383-AAD0-7219B2C60324}" type="presParOf" srcId="{E9BFC0C8-2BBD-498B-8D13-8AA12E69D96E}" destId="{1F9E36A7-710F-4FD1-8B7C-044B1B48575F}" srcOrd="2" destOrd="0" presId="urn:microsoft.com/office/officeart/2005/8/layout/orgChart1"/>
    <dgm:cxn modelId="{28F47B13-1D8D-4704-BCD2-26E5E09A1045}" type="presParOf" srcId="{E9BFC0C8-2BBD-498B-8D13-8AA12E69D96E}" destId="{9DD44905-11B6-4F65-A686-9781458787C7}" srcOrd="3" destOrd="0" presId="urn:microsoft.com/office/officeart/2005/8/layout/orgChart1"/>
    <dgm:cxn modelId="{C55AE64C-D286-47DF-BCA3-1144D9F3B1BD}" type="presParOf" srcId="{9DD44905-11B6-4F65-A686-9781458787C7}" destId="{22518A6E-7C80-48CE-AB1B-15968CBEE596}" srcOrd="0" destOrd="0" presId="urn:microsoft.com/office/officeart/2005/8/layout/orgChart1"/>
    <dgm:cxn modelId="{DA7CE184-23DE-42EC-A1DF-9BF68A809116}" type="presParOf" srcId="{22518A6E-7C80-48CE-AB1B-15968CBEE596}" destId="{26A181CB-79DF-408B-85CF-B12A0F487CC9}" srcOrd="0" destOrd="0" presId="urn:microsoft.com/office/officeart/2005/8/layout/orgChart1"/>
    <dgm:cxn modelId="{03DC2D31-AA75-40CD-BC20-27F1FA2CD238}" type="presParOf" srcId="{22518A6E-7C80-48CE-AB1B-15968CBEE596}" destId="{7A8F6054-9850-474C-AC3E-C13FA38FDBD5}" srcOrd="1" destOrd="0" presId="urn:microsoft.com/office/officeart/2005/8/layout/orgChart1"/>
    <dgm:cxn modelId="{6A39FABC-9337-46A2-A544-9E532ECE1BA9}" type="presParOf" srcId="{9DD44905-11B6-4F65-A686-9781458787C7}" destId="{95AB7588-A587-4C99-996A-E66B1BB56C9C}" srcOrd="1" destOrd="0" presId="urn:microsoft.com/office/officeart/2005/8/layout/orgChart1"/>
    <dgm:cxn modelId="{CAA1B6E1-EBAA-465D-82EB-8141CA970E87}" type="presParOf" srcId="{9DD44905-11B6-4F65-A686-9781458787C7}" destId="{04A8DDEE-A04E-4FFB-82C8-B8EF1433D53D}" srcOrd="2" destOrd="0" presId="urn:microsoft.com/office/officeart/2005/8/layout/orgChart1"/>
    <dgm:cxn modelId="{AB953B2C-7106-47BC-AEB8-705B5148D8F2}" type="presParOf" srcId="{04A8DDEE-A04E-4FFB-82C8-B8EF1433D53D}" destId="{ADF54E4A-8BF8-437F-A22D-61F4B027A00F}" srcOrd="0" destOrd="0" presId="urn:microsoft.com/office/officeart/2005/8/layout/orgChart1"/>
    <dgm:cxn modelId="{045A7CAC-5EBD-4A16-93EE-FE51CD764026}" type="presParOf" srcId="{04A8DDEE-A04E-4FFB-82C8-B8EF1433D53D}" destId="{64403F17-FC5D-4037-8B70-5ED1AF4B657A}" srcOrd="1" destOrd="0" presId="urn:microsoft.com/office/officeart/2005/8/layout/orgChart1"/>
    <dgm:cxn modelId="{5004F9C9-6742-40CF-91A9-40C6B07051A2}" type="presParOf" srcId="{64403F17-FC5D-4037-8B70-5ED1AF4B657A}" destId="{932A517E-F642-407C-80E6-CAFE6CDE5522}" srcOrd="0" destOrd="0" presId="urn:microsoft.com/office/officeart/2005/8/layout/orgChart1"/>
    <dgm:cxn modelId="{59EC23D6-D5AD-4889-8A14-74D98C027217}" type="presParOf" srcId="{932A517E-F642-407C-80E6-CAFE6CDE5522}" destId="{1D7005B1-A274-43C5-8947-C772CA1682C6}" srcOrd="0" destOrd="0" presId="urn:microsoft.com/office/officeart/2005/8/layout/orgChart1"/>
    <dgm:cxn modelId="{CF922861-36BD-4E33-8D6A-F4D25D5837D4}" type="presParOf" srcId="{932A517E-F642-407C-80E6-CAFE6CDE5522}" destId="{4DFEBE36-B5BA-4933-BC84-F8670DB4219E}" srcOrd="1" destOrd="0" presId="urn:microsoft.com/office/officeart/2005/8/layout/orgChart1"/>
    <dgm:cxn modelId="{A19E5C46-97A9-4DB2-ACFD-8B7389DD94D8}" type="presParOf" srcId="{64403F17-FC5D-4037-8B70-5ED1AF4B657A}" destId="{6207F207-4405-406B-860A-FB60FBFCD79F}" srcOrd="1" destOrd="0" presId="urn:microsoft.com/office/officeart/2005/8/layout/orgChart1"/>
    <dgm:cxn modelId="{E0F12D00-C6EF-470F-981F-DF9339501D87}" type="presParOf" srcId="{64403F17-FC5D-4037-8B70-5ED1AF4B657A}" destId="{28DE24CF-C3C6-4AE2-B42C-55F6A6409BA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F54E4A-8BF8-437F-A22D-61F4B027A00F}">
      <dsp:nvSpPr>
        <dsp:cNvPr id="0" name=""/>
        <dsp:cNvSpPr/>
      </dsp:nvSpPr>
      <dsp:spPr>
        <a:xfrm>
          <a:off x="8213851" y="1746043"/>
          <a:ext cx="488773" cy="1128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8773" y="112859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E36A7-710F-4FD1-8B7C-044B1B48575F}">
      <dsp:nvSpPr>
        <dsp:cNvPr id="0" name=""/>
        <dsp:cNvSpPr/>
      </dsp:nvSpPr>
      <dsp:spPr>
        <a:xfrm>
          <a:off x="6051618" y="1083077"/>
          <a:ext cx="1447092" cy="364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928"/>
              </a:lnTo>
              <a:lnTo>
                <a:pt x="1447092" y="36492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5B789-7C8B-4177-9374-26DD4A63F801}">
      <dsp:nvSpPr>
        <dsp:cNvPr id="0" name=""/>
        <dsp:cNvSpPr/>
      </dsp:nvSpPr>
      <dsp:spPr>
        <a:xfrm>
          <a:off x="4666329" y="2776346"/>
          <a:ext cx="125175" cy="1394814"/>
        </a:xfrm>
        <a:custGeom>
          <a:avLst/>
          <a:gdLst/>
          <a:ahLst/>
          <a:cxnLst/>
          <a:rect l="0" t="0" r="0" b="0"/>
          <a:pathLst>
            <a:path>
              <a:moveTo>
                <a:pt x="125175" y="0"/>
              </a:moveTo>
              <a:lnTo>
                <a:pt x="125175" y="1394814"/>
              </a:lnTo>
              <a:lnTo>
                <a:pt x="0" y="139481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5FD1D3-2E49-4089-A1BB-66E74810D511}">
      <dsp:nvSpPr>
        <dsp:cNvPr id="0" name=""/>
        <dsp:cNvSpPr/>
      </dsp:nvSpPr>
      <dsp:spPr>
        <a:xfrm>
          <a:off x="4791505" y="2776346"/>
          <a:ext cx="125175" cy="548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8388"/>
              </a:lnTo>
              <a:lnTo>
                <a:pt x="125175" y="54838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38A236-8F18-4288-A917-42A2E557D906}">
      <dsp:nvSpPr>
        <dsp:cNvPr id="0" name=""/>
        <dsp:cNvSpPr/>
      </dsp:nvSpPr>
      <dsp:spPr>
        <a:xfrm>
          <a:off x="4666329" y="2776346"/>
          <a:ext cx="125175" cy="548388"/>
        </a:xfrm>
        <a:custGeom>
          <a:avLst/>
          <a:gdLst/>
          <a:ahLst/>
          <a:cxnLst/>
          <a:rect l="0" t="0" r="0" b="0"/>
          <a:pathLst>
            <a:path>
              <a:moveTo>
                <a:pt x="125175" y="0"/>
              </a:moveTo>
              <a:lnTo>
                <a:pt x="125175" y="548388"/>
              </a:lnTo>
              <a:lnTo>
                <a:pt x="0" y="54838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4BDA0-4540-4842-8B27-F8F323EECDB6}">
      <dsp:nvSpPr>
        <dsp:cNvPr id="0" name=""/>
        <dsp:cNvSpPr/>
      </dsp:nvSpPr>
      <dsp:spPr>
        <a:xfrm>
          <a:off x="3163625" y="1746043"/>
          <a:ext cx="796814" cy="732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2265"/>
              </a:lnTo>
              <a:lnTo>
                <a:pt x="796814" y="73226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16AB82-F7A1-4D32-A165-3C99C492FF83}">
      <dsp:nvSpPr>
        <dsp:cNvPr id="0" name=""/>
        <dsp:cNvSpPr/>
      </dsp:nvSpPr>
      <dsp:spPr>
        <a:xfrm>
          <a:off x="1513953" y="2776346"/>
          <a:ext cx="125175" cy="1394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814"/>
              </a:lnTo>
              <a:lnTo>
                <a:pt x="125175" y="139481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BCF3C3-0E4E-47F4-A93B-89E6963F89BA}">
      <dsp:nvSpPr>
        <dsp:cNvPr id="0" name=""/>
        <dsp:cNvSpPr/>
      </dsp:nvSpPr>
      <dsp:spPr>
        <a:xfrm>
          <a:off x="1388778" y="2776346"/>
          <a:ext cx="125175" cy="1394814"/>
        </a:xfrm>
        <a:custGeom>
          <a:avLst/>
          <a:gdLst/>
          <a:ahLst/>
          <a:cxnLst/>
          <a:rect l="0" t="0" r="0" b="0"/>
          <a:pathLst>
            <a:path>
              <a:moveTo>
                <a:pt x="125175" y="0"/>
              </a:moveTo>
              <a:lnTo>
                <a:pt x="125175" y="1394814"/>
              </a:lnTo>
              <a:lnTo>
                <a:pt x="0" y="139481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A0D93F-04FD-4007-9F46-27471C7FB3C2}">
      <dsp:nvSpPr>
        <dsp:cNvPr id="0" name=""/>
        <dsp:cNvSpPr/>
      </dsp:nvSpPr>
      <dsp:spPr>
        <a:xfrm>
          <a:off x="1513953" y="2776346"/>
          <a:ext cx="125175" cy="548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8388"/>
              </a:lnTo>
              <a:lnTo>
                <a:pt x="125175" y="54838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54BB29-31A6-4037-9162-CBE20FE16166}">
      <dsp:nvSpPr>
        <dsp:cNvPr id="0" name=""/>
        <dsp:cNvSpPr/>
      </dsp:nvSpPr>
      <dsp:spPr>
        <a:xfrm>
          <a:off x="1388778" y="2776346"/>
          <a:ext cx="125175" cy="548388"/>
        </a:xfrm>
        <a:custGeom>
          <a:avLst/>
          <a:gdLst/>
          <a:ahLst/>
          <a:cxnLst/>
          <a:rect l="0" t="0" r="0" b="0"/>
          <a:pathLst>
            <a:path>
              <a:moveTo>
                <a:pt x="125175" y="0"/>
              </a:moveTo>
              <a:lnTo>
                <a:pt x="125175" y="548388"/>
              </a:lnTo>
              <a:lnTo>
                <a:pt x="0" y="54838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0CAF48-E78D-4090-82BB-51A2DBED016F}">
      <dsp:nvSpPr>
        <dsp:cNvPr id="0" name=""/>
        <dsp:cNvSpPr/>
      </dsp:nvSpPr>
      <dsp:spPr>
        <a:xfrm>
          <a:off x="2307829" y="1746043"/>
          <a:ext cx="855796" cy="732265"/>
        </a:xfrm>
        <a:custGeom>
          <a:avLst/>
          <a:gdLst/>
          <a:ahLst/>
          <a:cxnLst/>
          <a:rect l="0" t="0" r="0" b="0"/>
          <a:pathLst>
            <a:path>
              <a:moveTo>
                <a:pt x="855796" y="0"/>
              </a:moveTo>
              <a:lnTo>
                <a:pt x="855796" y="732265"/>
              </a:lnTo>
              <a:lnTo>
                <a:pt x="0" y="73226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7931F-5A41-44A5-99A8-9BB828264C4A}">
      <dsp:nvSpPr>
        <dsp:cNvPr id="0" name=""/>
        <dsp:cNvSpPr/>
      </dsp:nvSpPr>
      <dsp:spPr>
        <a:xfrm>
          <a:off x="3956691" y="1083077"/>
          <a:ext cx="2094927" cy="364928"/>
        </a:xfrm>
        <a:custGeom>
          <a:avLst/>
          <a:gdLst/>
          <a:ahLst/>
          <a:cxnLst/>
          <a:rect l="0" t="0" r="0" b="0"/>
          <a:pathLst>
            <a:path>
              <a:moveTo>
                <a:pt x="2094927" y="0"/>
              </a:moveTo>
              <a:lnTo>
                <a:pt x="2094927" y="364928"/>
              </a:lnTo>
              <a:lnTo>
                <a:pt x="0" y="36492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59A92E-3007-487C-BB14-0DFE7FD44579}">
      <dsp:nvSpPr>
        <dsp:cNvPr id="0" name=""/>
        <dsp:cNvSpPr/>
      </dsp:nvSpPr>
      <dsp:spPr>
        <a:xfrm>
          <a:off x="5100623" y="282912"/>
          <a:ext cx="1901990" cy="800164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solidFill>
                <a:srgbClr val="000000"/>
              </a:solidFill>
            </a:rPr>
            <a:t>METODY ÚZEMNÍ A TRŽNÍ ANALÝZY</a:t>
          </a:r>
          <a:endParaRPr lang="cs-CZ" sz="1400" b="1" kern="1200" dirty="0">
            <a:solidFill>
              <a:srgbClr val="000000"/>
            </a:solidFill>
          </a:endParaRPr>
        </a:p>
      </dsp:txBody>
      <dsp:txXfrm>
        <a:off x="5100623" y="282912"/>
        <a:ext cx="1901990" cy="800164"/>
      </dsp:txXfrm>
    </dsp:sp>
    <dsp:sp modelId="{2B17A852-8F3D-4AE2-9987-37D7F76B44C1}">
      <dsp:nvSpPr>
        <dsp:cNvPr id="0" name=""/>
        <dsp:cNvSpPr/>
      </dsp:nvSpPr>
      <dsp:spPr>
        <a:xfrm>
          <a:off x="2370560" y="1149968"/>
          <a:ext cx="1586130" cy="596074"/>
        </a:xfrm>
        <a:prstGeom prst="rect">
          <a:avLst/>
        </a:prstGeom>
        <a:solidFill>
          <a:schemeClr val="tx1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KVANTITATIVNÍ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2370560" y="1149968"/>
        <a:ext cx="1586130" cy="596074"/>
      </dsp:txXfrm>
    </dsp:sp>
    <dsp:sp modelId="{36C0C221-8381-4E98-8F93-1A1C655543B2}">
      <dsp:nvSpPr>
        <dsp:cNvPr id="0" name=""/>
        <dsp:cNvSpPr/>
      </dsp:nvSpPr>
      <dsp:spPr>
        <a:xfrm>
          <a:off x="720078" y="2180271"/>
          <a:ext cx="1587751" cy="596074"/>
        </a:xfrm>
        <a:prstGeom prst="rect">
          <a:avLst/>
        </a:prstGeom>
        <a:solidFill>
          <a:schemeClr val="tx1">
            <a:lumMod val="20000"/>
            <a:lumOff val="8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Vymezení zájmové oblasti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720078" y="2180271"/>
        <a:ext cx="1587751" cy="596074"/>
      </dsp:txXfrm>
    </dsp:sp>
    <dsp:sp modelId="{11366EC4-BB5C-4B1E-8B47-E1A99F342319}">
      <dsp:nvSpPr>
        <dsp:cNvPr id="0" name=""/>
        <dsp:cNvSpPr/>
      </dsp:nvSpPr>
      <dsp:spPr>
        <a:xfrm>
          <a:off x="353" y="3026697"/>
          <a:ext cx="1388424" cy="596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Kruhová metoda (A1)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353" y="3026697"/>
        <a:ext cx="1388424" cy="596074"/>
      </dsp:txXfrm>
    </dsp:sp>
    <dsp:sp modelId="{F547B3ED-E2ED-4374-BCE4-0C5CFE555514}">
      <dsp:nvSpPr>
        <dsp:cNvPr id="0" name=""/>
        <dsp:cNvSpPr/>
      </dsp:nvSpPr>
      <dsp:spPr>
        <a:xfrm>
          <a:off x="1639129" y="3026697"/>
          <a:ext cx="1388424" cy="596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Metoda časových vzdáleností (A2)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1639129" y="3026697"/>
        <a:ext cx="1388424" cy="596074"/>
      </dsp:txXfrm>
    </dsp:sp>
    <dsp:sp modelId="{D28034FA-2703-4D1A-88CF-FA032967D39F}">
      <dsp:nvSpPr>
        <dsp:cNvPr id="0" name=""/>
        <dsp:cNvSpPr/>
      </dsp:nvSpPr>
      <dsp:spPr>
        <a:xfrm>
          <a:off x="353" y="3873123"/>
          <a:ext cx="1388424" cy="596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Metoda ekonometrická (A3)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353" y="3873123"/>
        <a:ext cx="1388424" cy="596074"/>
      </dsp:txXfrm>
    </dsp:sp>
    <dsp:sp modelId="{DCCA4C39-BD17-4D5E-8D1C-1CC74148A9ED}">
      <dsp:nvSpPr>
        <dsp:cNvPr id="0" name=""/>
        <dsp:cNvSpPr/>
      </dsp:nvSpPr>
      <dsp:spPr>
        <a:xfrm>
          <a:off x="1639129" y="3873123"/>
          <a:ext cx="1388424" cy="596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Metoda pravděpodobnostní (A4)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1639129" y="3873123"/>
        <a:ext cx="1388424" cy="596074"/>
      </dsp:txXfrm>
    </dsp:sp>
    <dsp:sp modelId="{E349F6D3-D42C-4651-921C-EFCF064E7143}">
      <dsp:nvSpPr>
        <dsp:cNvPr id="0" name=""/>
        <dsp:cNvSpPr/>
      </dsp:nvSpPr>
      <dsp:spPr>
        <a:xfrm>
          <a:off x="3960440" y="2180271"/>
          <a:ext cx="1662129" cy="596074"/>
        </a:xfrm>
        <a:prstGeom prst="rect">
          <a:avLst/>
        </a:prstGeom>
        <a:solidFill>
          <a:schemeClr val="tx1">
            <a:lumMod val="20000"/>
            <a:lumOff val="8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Stanovení kupního potenciálu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3960440" y="2180271"/>
        <a:ext cx="1662129" cy="596074"/>
      </dsp:txXfrm>
    </dsp:sp>
    <dsp:sp modelId="{9230254F-B951-4F57-A8E4-B97FF593E030}">
      <dsp:nvSpPr>
        <dsp:cNvPr id="0" name=""/>
        <dsp:cNvSpPr/>
      </dsp:nvSpPr>
      <dsp:spPr>
        <a:xfrm>
          <a:off x="3277905" y="3026697"/>
          <a:ext cx="1388424" cy="596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Metoda obratová (B1)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3277905" y="3026697"/>
        <a:ext cx="1388424" cy="596074"/>
      </dsp:txXfrm>
    </dsp:sp>
    <dsp:sp modelId="{75D8E5B9-8715-4EE1-B886-BDDF6D4A1430}">
      <dsp:nvSpPr>
        <dsp:cNvPr id="0" name=""/>
        <dsp:cNvSpPr/>
      </dsp:nvSpPr>
      <dsp:spPr>
        <a:xfrm>
          <a:off x="4916681" y="3026697"/>
          <a:ext cx="1388424" cy="596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Metoda regresní analýzy (B2)</a:t>
          </a:r>
        </a:p>
      </dsp:txBody>
      <dsp:txXfrm>
        <a:off x="4916681" y="3026697"/>
        <a:ext cx="1388424" cy="596074"/>
      </dsp:txXfrm>
    </dsp:sp>
    <dsp:sp modelId="{35E48C02-E779-494E-BC70-BFC9041E1C1D}">
      <dsp:nvSpPr>
        <dsp:cNvPr id="0" name=""/>
        <dsp:cNvSpPr/>
      </dsp:nvSpPr>
      <dsp:spPr>
        <a:xfrm>
          <a:off x="3277905" y="3873123"/>
          <a:ext cx="1388424" cy="596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Metoda pravděpodobnostní (B3)</a:t>
          </a:r>
        </a:p>
      </dsp:txBody>
      <dsp:txXfrm>
        <a:off x="3277905" y="3873123"/>
        <a:ext cx="1388424" cy="596074"/>
      </dsp:txXfrm>
    </dsp:sp>
    <dsp:sp modelId="{26A181CB-79DF-408B-85CF-B12A0F487CC9}">
      <dsp:nvSpPr>
        <dsp:cNvPr id="0" name=""/>
        <dsp:cNvSpPr/>
      </dsp:nvSpPr>
      <dsp:spPr>
        <a:xfrm>
          <a:off x="7498711" y="1149968"/>
          <a:ext cx="1430280" cy="596074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KVALITATIVNÍ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7498711" y="1149968"/>
        <a:ext cx="1430280" cy="596074"/>
      </dsp:txXfrm>
    </dsp:sp>
    <dsp:sp modelId="{1D7005B1-A274-43C5-8947-C772CA1682C6}">
      <dsp:nvSpPr>
        <dsp:cNvPr id="0" name=""/>
        <dsp:cNvSpPr/>
      </dsp:nvSpPr>
      <dsp:spPr>
        <a:xfrm>
          <a:off x="7169759" y="2230252"/>
          <a:ext cx="1532865" cy="12887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Dopravní podmínky, stav komunikací a dostupnost prodejny, nákladovost dopravy, úroveň služeb prodejen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7169759" y="2230252"/>
        <a:ext cx="1532865" cy="1288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9.11.2020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38642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Územní a tržní analýza – část druhá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723878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Radka Bauerová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č. 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11. 2020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2156883"/>
            <a:ext cx="2588742" cy="226989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13690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Výpočet příkladu č. 3 - klasická obratová metoda </a:t>
            </a:r>
            <a:r>
              <a:rPr lang="cs-CZ" b="1" dirty="0">
                <a:solidFill>
                  <a:srgbClr val="000000"/>
                </a:solidFill>
              </a:rPr>
              <a:t>(</a:t>
            </a:r>
            <a:r>
              <a:rPr lang="cs-CZ" b="1" dirty="0" smtClean="0">
                <a:solidFill>
                  <a:srgbClr val="000000"/>
                </a:solidFill>
              </a:rPr>
              <a:t>B1)</a:t>
            </a:r>
            <a:r>
              <a:rPr lang="cs-CZ" sz="2000" b="1" dirty="0">
                <a:solidFill>
                  <a:srgbClr val="000000"/>
                </a:solidFill>
              </a:rPr>
              <a:t/>
            </a:r>
            <a:br>
              <a:rPr lang="cs-CZ" sz="2000" b="1" dirty="0">
                <a:solidFill>
                  <a:srgbClr val="000000"/>
                </a:solidFill>
              </a:rPr>
            </a:b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3528" y="1059582"/>
            <a:ext cx="849694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. MO´ =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20 000* 25 000 * 0,93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= 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465 000 000 Kč 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2. MO´´ =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465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 000 000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* 0,98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=  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455 700 000 Kč 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3. KP</a:t>
            </a:r>
            <a:r>
              <a:rPr kumimoji="0" lang="cs-CZ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PP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 =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455 700 000/100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000 = 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4 557 m</a:t>
            </a:r>
            <a:r>
              <a:rPr kumimoji="0" lang="cs-CZ" sz="20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4. ∆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KP</a:t>
            </a:r>
            <a:r>
              <a:rPr kumimoji="0" lang="cs-CZ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PP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4 557 -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5 000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 - 443 m</a:t>
            </a:r>
            <a:r>
              <a:rPr kumimoji="0" lang="cs-CZ" sz="20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3090907"/>
            <a:ext cx="8424936" cy="1107996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Odp.: Ve městě jsou skutečné prodejní plochy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vyšší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443 m²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než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plochy účelné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. V lokalitě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není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volný kupní potenciál, konkurence je </a:t>
            </a:r>
            <a:r>
              <a:rPr lang="cs-CZ" sz="2200" dirty="0" smtClean="0">
                <a:solidFill>
                  <a:srgbClr val="000000"/>
                </a:solidFill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velká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. Dříve nebo později někdo z trhu odejde.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0112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Index maloobchodní saturace (B1)</a:t>
            </a:r>
            <a:br>
              <a:rPr lang="cs-CZ" b="1" dirty="0">
                <a:solidFill>
                  <a:srgbClr val="000000"/>
                </a:solidFill>
              </a:rPr>
            </a:b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34584" y="771550"/>
            <a:ext cx="660648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Příklad č. </a:t>
            </a:r>
            <a:r>
              <a:rPr lang="cs-CZ" b="1" dirty="0" smtClean="0">
                <a:solidFill>
                  <a:srgbClr val="000000"/>
                </a:solidFill>
              </a:rPr>
              <a:t>1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sz="2000" dirty="0">
                <a:solidFill>
                  <a:srgbClr val="000000"/>
                </a:solidFill>
              </a:rPr>
              <a:t>Zjistěte, jaká je nasycenost trhu prodejními plochami (zda je tam volný kupní potenciál) v jednom městě Moravskoslezského kraje na základě výpočtu indexu maloobchodní saturace, máme-li tyto údaje:</a:t>
            </a:r>
          </a:p>
          <a:p>
            <a:r>
              <a:rPr lang="cs-CZ" sz="2000" dirty="0">
                <a:solidFill>
                  <a:srgbClr val="000000"/>
                </a:solidFill>
              </a:rPr>
              <a:t>O </a:t>
            </a:r>
            <a:r>
              <a:rPr lang="cs-CZ" sz="2000" baseline="-25000" dirty="0" err="1">
                <a:solidFill>
                  <a:srgbClr val="000000"/>
                </a:solidFill>
              </a:rPr>
              <a:t>lk</a:t>
            </a:r>
            <a:r>
              <a:rPr lang="cs-CZ" sz="2000" baseline="-25000" dirty="0">
                <a:solidFill>
                  <a:srgbClr val="000000"/>
                </a:solidFill>
              </a:rPr>
              <a:t>  </a:t>
            </a:r>
            <a:r>
              <a:rPr lang="cs-CZ" sz="2000" dirty="0">
                <a:solidFill>
                  <a:srgbClr val="000000"/>
                </a:solidFill>
              </a:rPr>
              <a:t>……….   </a:t>
            </a:r>
            <a:r>
              <a:rPr lang="cs-CZ" sz="2000" dirty="0" smtClean="0">
                <a:solidFill>
                  <a:srgbClr val="000000"/>
                </a:solidFill>
              </a:rPr>
              <a:t>25 </a:t>
            </a:r>
            <a:r>
              <a:rPr lang="cs-CZ" sz="2000" dirty="0">
                <a:solidFill>
                  <a:srgbClr val="000000"/>
                </a:solidFill>
              </a:rPr>
              <a:t>000</a:t>
            </a:r>
          </a:p>
          <a:p>
            <a:r>
              <a:rPr lang="cs-CZ" sz="2000" dirty="0" err="1">
                <a:solidFill>
                  <a:srgbClr val="000000"/>
                </a:solidFill>
              </a:rPr>
              <a:t>V</a:t>
            </a:r>
            <a:r>
              <a:rPr lang="cs-CZ" sz="2000" baseline="-25000" dirty="0" err="1">
                <a:solidFill>
                  <a:srgbClr val="000000"/>
                </a:solidFill>
              </a:rPr>
              <a:t>o</a:t>
            </a:r>
            <a:r>
              <a:rPr lang="cs-CZ" sz="2000" baseline="-25000" dirty="0">
                <a:solidFill>
                  <a:srgbClr val="000000"/>
                </a:solidFill>
              </a:rPr>
              <a:t>  </a:t>
            </a:r>
            <a:r>
              <a:rPr lang="cs-CZ" sz="2000" dirty="0">
                <a:solidFill>
                  <a:srgbClr val="000000"/>
                </a:solidFill>
              </a:rPr>
              <a:t>…………  </a:t>
            </a:r>
            <a:r>
              <a:rPr lang="cs-CZ" sz="2000" dirty="0" smtClean="0">
                <a:solidFill>
                  <a:srgbClr val="000000"/>
                </a:solidFill>
              </a:rPr>
              <a:t>26 800 </a:t>
            </a:r>
            <a:r>
              <a:rPr lang="cs-CZ" sz="2000" dirty="0">
                <a:solidFill>
                  <a:srgbClr val="000000"/>
                </a:solidFill>
              </a:rPr>
              <a:t>Kč  (potraviny)</a:t>
            </a:r>
          </a:p>
          <a:p>
            <a:r>
              <a:rPr lang="cs-CZ" sz="2000" dirty="0">
                <a:solidFill>
                  <a:srgbClr val="000000"/>
                </a:solidFill>
              </a:rPr>
              <a:t>I</a:t>
            </a:r>
            <a:r>
              <a:rPr lang="cs-CZ" sz="2000" baseline="-25000" dirty="0">
                <a:solidFill>
                  <a:srgbClr val="000000"/>
                </a:solidFill>
              </a:rPr>
              <a:t>KS  </a:t>
            </a:r>
            <a:r>
              <a:rPr lang="cs-CZ" sz="2000" dirty="0">
                <a:solidFill>
                  <a:srgbClr val="000000"/>
                </a:solidFill>
              </a:rPr>
              <a:t>………     </a:t>
            </a:r>
            <a:r>
              <a:rPr lang="cs-CZ" sz="2000" dirty="0" smtClean="0">
                <a:solidFill>
                  <a:srgbClr val="000000"/>
                </a:solidFill>
              </a:rPr>
              <a:t>0,85</a:t>
            </a:r>
            <a:endParaRPr lang="cs-CZ" sz="2000" dirty="0">
              <a:solidFill>
                <a:srgbClr val="000000"/>
              </a:solidFill>
            </a:endParaRPr>
          </a:p>
          <a:p>
            <a:r>
              <a:rPr lang="cs-CZ" sz="2000" dirty="0">
                <a:solidFill>
                  <a:srgbClr val="000000"/>
                </a:solidFill>
              </a:rPr>
              <a:t>I </a:t>
            </a:r>
            <a:r>
              <a:rPr lang="cs-CZ" sz="2000" baseline="-25000" dirty="0">
                <a:solidFill>
                  <a:srgbClr val="000000"/>
                </a:solidFill>
              </a:rPr>
              <a:t>MR</a:t>
            </a:r>
            <a:r>
              <a:rPr lang="cs-CZ" sz="2000" dirty="0">
                <a:solidFill>
                  <a:srgbClr val="000000"/>
                </a:solidFill>
              </a:rPr>
              <a:t> ……….   </a:t>
            </a:r>
            <a:r>
              <a:rPr lang="cs-CZ" sz="2000" dirty="0" smtClean="0">
                <a:solidFill>
                  <a:srgbClr val="000000"/>
                </a:solidFill>
              </a:rPr>
              <a:t>1,3</a:t>
            </a:r>
            <a:endParaRPr lang="cs-CZ" sz="2000" dirty="0">
              <a:solidFill>
                <a:srgbClr val="000000"/>
              </a:solidFill>
            </a:endParaRPr>
          </a:p>
          <a:p>
            <a:r>
              <a:rPr lang="cs-CZ" sz="2000" dirty="0">
                <a:solidFill>
                  <a:srgbClr val="000000"/>
                </a:solidFill>
              </a:rPr>
              <a:t>Normativ využití m</a:t>
            </a:r>
            <a:r>
              <a:rPr lang="cs-CZ" sz="2000" baseline="30000" dirty="0">
                <a:solidFill>
                  <a:srgbClr val="000000"/>
                </a:solidFill>
              </a:rPr>
              <a:t>2 </a:t>
            </a:r>
            <a:r>
              <a:rPr lang="cs-CZ" sz="2000" dirty="0">
                <a:solidFill>
                  <a:srgbClr val="000000"/>
                </a:solidFill>
              </a:rPr>
              <a:t>  prodejní plochy: </a:t>
            </a:r>
            <a:r>
              <a:rPr lang="cs-CZ" sz="2000" dirty="0" smtClean="0">
                <a:solidFill>
                  <a:srgbClr val="000000"/>
                </a:solidFill>
              </a:rPr>
              <a:t>110 </a:t>
            </a:r>
            <a:r>
              <a:rPr lang="cs-CZ" sz="2000" dirty="0">
                <a:solidFill>
                  <a:srgbClr val="000000"/>
                </a:solidFill>
              </a:rPr>
              <a:t>000Kč/ m</a:t>
            </a:r>
            <a:r>
              <a:rPr lang="cs-CZ" sz="2000" baseline="30000" dirty="0">
                <a:solidFill>
                  <a:srgbClr val="000000"/>
                </a:solidFill>
              </a:rPr>
              <a:t>2 </a:t>
            </a:r>
            <a:r>
              <a:rPr lang="cs-CZ" sz="2000" dirty="0">
                <a:solidFill>
                  <a:srgbClr val="000000"/>
                </a:solidFill>
              </a:rPr>
              <a:t>/rok</a:t>
            </a:r>
          </a:p>
          <a:p>
            <a:r>
              <a:rPr lang="cs-CZ" sz="2000" dirty="0">
                <a:solidFill>
                  <a:srgbClr val="000000"/>
                </a:solidFill>
              </a:rPr>
              <a:t>Skutečné prodejní plochy: 3 000 m</a:t>
            </a:r>
            <a:r>
              <a:rPr lang="cs-CZ" sz="2000" baseline="30000" dirty="0">
                <a:solidFill>
                  <a:srgbClr val="000000"/>
                </a:solidFill>
              </a:rPr>
              <a:t>2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" name="Obdélník 5"/>
          <p:cNvSpPr/>
          <p:nvPr/>
        </p:nvSpPr>
        <p:spPr>
          <a:xfrm>
            <a:off x="8388424" y="2571750"/>
            <a:ext cx="576064" cy="93610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221647"/>
              </p:ext>
            </p:extLst>
          </p:nvPr>
        </p:nvGraphicFramePr>
        <p:xfrm>
          <a:off x="5181254" y="2571750"/>
          <a:ext cx="3207170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Rovnice" r:id="rId3" imgW="1244600" imgH="393700" progId="Equation.3">
                  <p:embed/>
                </p:oleObj>
              </mc:Choice>
              <mc:Fallback>
                <p:oleObj name="Rovnice" r:id="rId3" imgW="1244600" imgH="393700" progId="Equation.3">
                  <p:embed/>
                  <p:pic>
                    <p:nvPicPr>
                      <p:cNvPr id="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254" y="2571750"/>
                        <a:ext cx="3207170" cy="936104"/>
                      </a:xfrm>
                      <a:prstGeom prst="rect">
                        <a:avLst/>
                      </a:prstGeom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316416" y="2639692"/>
            <a:ext cx="827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00000"/>
                </a:solidFill>
              </a:rPr>
              <a:t>* I</a:t>
            </a:r>
            <a:r>
              <a:rPr lang="cs-CZ" sz="1400" dirty="0" smtClean="0">
                <a:solidFill>
                  <a:srgbClr val="000000"/>
                </a:solidFill>
              </a:rPr>
              <a:t>KS</a:t>
            </a:r>
            <a:endParaRPr lang="en-GB" sz="1400" dirty="0">
              <a:solidFill>
                <a:srgbClr val="000000"/>
              </a:solidFill>
            </a:endParaRPr>
          </a:p>
        </p:txBody>
      </p:sp>
      <p:cxnSp>
        <p:nvCxnSpPr>
          <p:cNvPr id="8" name="Přímá spojnice 7"/>
          <p:cNvCxnSpPr>
            <a:endCxn id="6" idx="3"/>
          </p:cNvCxnSpPr>
          <p:nvPr/>
        </p:nvCxnSpPr>
        <p:spPr>
          <a:xfrm>
            <a:off x="6444208" y="3039802"/>
            <a:ext cx="252028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5181254" y="2571750"/>
            <a:ext cx="3783234" cy="93610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Jaký použijeme vzorec pro výpočet?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3186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900100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Výpočet příkladu č. 1</a:t>
            </a:r>
            <a:r>
              <a:rPr lang="cs-CZ" b="1" dirty="0" smtClean="0">
                <a:solidFill>
                  <a:srgbClr val="000000"/>
                </a:solidFill>
              </a:rPr>
              <a:t> - Index maloobchodní saturace (B1)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915566"/>
            <a:ext cx="8280920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rgbClr val="000000"/>
                </a:solidFill>
              </a:rPr>
              <a:t>IMS </a:t>
            </a:r>
            <a:r>
              <a:rPr lang="cs-CZ" sz="2400" baseline="-25000" dirty="0" err="1">
                <a:solidFill>
                  <a:srgbClr val="000000"/>
                </a:solidFill>
              </a:rPr>
              <a:t>lk</a:t>
            </a:r>
            <a:r>
              <a:rPr lang="cs-CZ" sz="2400" dirty="0">
                <a:solidFill>
                  <a:srgbClr val="000000"/>
                </a:solidFill>
              </a:rPr>
              <a:t> =  (</a:t>
            </a:r>
            <a:r>
              <a:rPr lang="cs-CZ" sz="2400" dirty="0" smtClean="0">
                <a:solidFill>
                  <a:srgbClr val="000000"/>
                </a:solidFill>
              </a:rPr>
              <a:t>25 </a:t>
            </a:r>
            <a:r>
              <a:rPr lang="cs-CZ" sz="2400" dirty="0">
                <a:solidFill>
                  <a:srgbClr val="000000"/>
                </a:solidFill>
              </a:rPr>
              <a:t>000 x </a:t>
            </a:r>
            <a:r>
              <a:rPr lang="cs-CZ" sz="2400" dirty="0" smtClean="0">
                <a:solidFill>
                  <a:srgbClr val="000000"/>
                </a:solidFill>
              </a:rPr>
              <a:t>26 800 </a:t>
            </a:r>
            <a:r>
              <a:rPr lang="cs-CZ" sz="2400" dirty="0">
                <a:solidFill>
                  <a:srgbClr val="000000"/>
                </a:solidFill>
              </a:rPr>
              <a:t>x </a:t>
            </a:r>
            <a:r>
              <a:rPr lang="cs-CZ" sz="2400" dirty="0" smtClean="0">
                <a:solidFill>
                  <a:srgbClr val="000000"/>
                </a:solidFill>
              </a:rPr>
              <a:t>1,3 </a:t>
            </a:r>
            <a:r>
              <a:rPr lang="cs-CZ" sz="2400" dirty="0">
                <a:solidFill>
                  <a:srgbClr val="000000"/>
                </a:solidFill>
              </a:rPr>
              <a:t>x </a:t>
            </a:r>
            <a:r>
              <a:rPr lang="cs-CZ" sz="2400" dirty="0" smtClean="0">
                <a:solidFill>
                  <a:srgbClr val="000000"/>
                </a:solidFill>
              </a:rPr>
              <a:t>0,85) </a:t>
            </a:r>
            <a:r>
              <a:rPr lang="cs-CZ" sz="2400" dirty="0">
                <a:solidFill>
                  <a:srgbClr val="000000"/>
                </a:solidFill>
              </a:rPr>
              <a:t>/3000 </a:t>
            </a:r>
          </a:p>
          <a:p>
            <a:r>
              <a:rPr lang="cs-CZ" sz="2400" dirty="0" smtClean="0">
                <a:solidFill>
                  <a:srgbClr val="000000"/>
                </a:solidFill>
              </a:rPr>
              <a:t>IMS </a:t>
            </a:r>
            <a:r>
              <a:rPr lang="cs-CZ" sz="1600" dirty="0" err="1" smtClean="0">
                <a:solidFill>
                  <a:srgbClr val="000000"/>
                </a:solidFill>
              </a:rPr>
              <a:t>lk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=  </a:t>
            </a:r>
            <a:r>
              <a:rPr lang="cs-CZ" sz="2400" b="1" dirty="0" smtClean="0">
                <a:solidFill>
                  <a:srgbClr val="000000"/>
                </a:solidFill>
              </a:rPr>
              <a:t>246 783,33 </a:t>
            </a:r>
            <a:r>
              <a:rPr lang="cs-CZ" sz="2400" b="1" dirty="0" err="1" smtClean="0">
                <a:solidFill>
                  <a:srgbClr val="000000"/>
                </a:solidFill>
              </a:rPr>
              <a:t>kč</a:t>
            </a:r>
            <a:r>
              <a:rPr lang="cs-CZ" sz="2400" b="1" dirty="0" smtClean="0">
                <a:solidFill>
                  <a:srgbClr val="000000"/>
                </a:solidFill>
              </a:rPr>
              <a:t>/m</a:t>
            </a:r>
            <a:r>
              <a:rPr lang="cs-CZ" sz="2400" b="1" baseline="30000" dirty="0" smtClean="0">
                <a:solidFill>
                  <a:srgbClr val="000000"/>
                </a:solidFill>
              </a:rPr>
              <a:t>2</a:t>
            </a:r>
            <a:r>
              <a:rPr lang="cs-CZ" sz="2400" b="1" dirty="0" smtClean="0">
                <a:solidFill>
                  <a:srgbClr val="000000"/>
                </a:solidFill>
              </a:rPr>
              <a:t>/rok</a:t>
            </a:r>
            <a:endParaRPr lang="cs-CZ" sz="2400" b="1" dirty="0">
              <a:solidFill>
                <a:srgbClr val="000000"/>
              </a:solidFill>
            </a:endParaRPr>
          </a:p>
          <a:p>
            <a:r>
              <a:rPr lang="cs-CZ" sz="2400" b="1" dirty="0">
                <a:solidFill>
                  <a:srgbClr val="000000"/>
                </a:solidFill>
              </a:rPr>
              <a:t> </a:t>
            </a:r>
            <a:endParaRPr lang="cs-CZ" sz="2400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r>
              <a:rPr lang="cs-CZ" sz="1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366703" y="2643758"/>
                <a:ext cx="8424936" cy="1785104"/>
              </a:xfrm>
              <a:prstGeom prst="rect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2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Odp.: V daném městě je </a:t>
                </a:r>
                <a:r>
                  <a:rPr kumimoji="0" lang="cs-CZ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IMS vyšší než doporučený normativ</a:t>
                </a:r>
                <a:r>
                  <a:rPr kumimoji="0" lang="cs-CZ" sz="2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. To znamená, že </a:t>
                </a:r>
                <a:r>
                  <a:rPr kumimoji="0" lang="cs-CZ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je zde volný kupní potenciál</a:t>
                </a:r>
                <a:r>
                  <a:rPr kumimoji="0" lang="cs-CZ" sz="2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kumimoji="0" lang="cs-CZ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Firmy dosahují vyššího výkonu  na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cs-CZ" sz="2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cs-CZ" sz="2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kumimoji="0" lang="cs-CZ" sz="2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cs-CZ" sz="2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, než je doporučený optimální</a:t>
                </a:r>
                <a:r>
                  <a:rPr kumimoji="0" lang="cs-CZ" sz="2200" b="0" i="0" u="none" strike="noStrike" kern="1200" cap="none" spc="0" normalizeH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 výkon, což naznačuje, že je jich málo.  Je zde </a:t>
                </a:r>
                <a:r>
                  <a:rPr kumimoji="0" lang="cs-CZ" sz="2200" b="1" i="0" u="none" strike="noStrike" kern="1200" cap="none" spc="0" normalizeH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slabá konkurence </a:t>
                </a:r>
                <a:r>
                  <a:rPr kumimoji="0" lang="cs-CZ" sz="2200" b="0" i="0" u="none" strike="noStrike" kern="1200" cap="none" spc="0" normalizeH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a podmínky pro vstup nové firmy jsou příznivé.</a:t>
                </a:r>
                <a:endParaRPr kumimoji="0" lang="cs-CZ" sz="2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03" y="2643758"/>
                <a:ext cx="8424936" cy="1785104"/>
              </a:xfrm>
              <a:prstGeom prst="rect">
                <a:avLst/>
              </a:prstGeom>
              <a:blipFill>
                <a:blip r:embed="rId2"/>
                <a:stretch>
                  <a:fillRect l="-941" t="-2389" r="-941" b="-6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90247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Index maloobchodní saturace (B1)</a:t>
            </a:r>
            <a:br>
              <a:rPr lang="cs-CZ" b="1" dirty="0">
                <a:solidFill>
                  <a:srgbClr val="000000"/>
                </a:solidFill>
              </a:rPr>
            </a:b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43132" y="987574"/>
            <a:ext cx="87299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Příklad </a:t>
            </a: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č. </a:t>
            </a:r>
            <a:r>
              <a:rPr lang="cs-CZ" sz="2200" b="1" dirty="0">
                <a:solidFill>
                  <a:srgbClr val="000000"/>
                </a:solidFill>
                <a:latin typeface="Times New Roman"/>
              </a:rPr>
              <a:t>2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Zjistěte, jaká je nasycenost trhu prodejními plochami (zda je tam volný kupní potenciál) v jednom městě Moravskoslezského kraje na základě výpočtu indexu maloobchodní saturace, máme-li tyto údaje: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O </a:t>
            </a:r>
            <a:r>
              <a:rPr kumimoji="0" lang="cs-CZ" sz="2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lk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……….   </a:t>
            </a:r>
            <a:r>
              <a:rPr lang="cs-CZ" sz="2200" dirty="0">
                <a:solidFill>
                  <a:srgbClr val="000000"/>
                </a:solidFill>
                <a:latin typeface="Times New Roman"/>
              </a:rPr>
              <a:t>3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5 500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V</a:t>
            </a:r>
            <a:r>
              <a:rPr kumimoji="0" lang="cs-CZ" sz="2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o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………… 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24 000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Kč  (potraviny)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I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KS 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………    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0,9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I 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MR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……….  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1,2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Normativ využití m</a:t>
            </a:r>
            <a:r>
              <a:rPr kumimoji="0" lang="cs-CZ" sz="2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2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 prodejní plochy: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100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000Kč/ m</a:t>
            </a:r>
            <a:r>
              <a:rPr kumimoji="0" lang="cs-CZ" sz="2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2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/rok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Skutečné prodejní plochy: 3 000 m</a:t>
            </a:r>
            <a:r>
              <a:rPr kumimoji="0" lang="cs-CZ" sz="2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2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24811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900100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Výpočet příkladu č. </a:t>
            </a:r>
            <a:r>
              <a:rPr lang="cs-CZ" b="1" dirty="0" smtClean="0">
                <a:solidFill>
                  <a:srgbClr val="000000"/>
                </a:solidFill>
              </a:rPr>
              <a:t>2 - Index maloobchodní saturace (B1)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915566"/>
            <a:ext cx="8280920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IMS </a:t>
            </a:r>
            <a:r>
              <a:rPr kumimoji="0" lang="cs-CZ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lk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</a:t>
            </a:r>
            <a:r>
              <a:rPr lang="cs-CZ" sz="2400" dirty="0" smtClean="0">
                <a:solidFill>
                  <a:srgbClr val="000000"/>
                </a:solidFill>
                <a:latin typeface="Times New Roman"/>
              </a:rPr>
              <a:t>35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500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24 000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1,2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0,9)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/3000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IMS </a:t>
            </a:r>
            <a:r>
              <a:rPr kumimoji="0" lang="cs-CZ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lk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 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306 720 </a:t>
            </a:r>
            <a:r>
              <a:rPr kumimoji="0" lang="cs-C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kč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/m</a:t>
            </a:r>
            <a:r>
              <a:rPr kumimoji="0" lang="cs-CZ" sz="24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/rok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 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366703" y="2643758"/>
                <a:ext cx="8424936" cy="1785104"/>
              </a:xfrm>
              <a:prstGeom prst="rect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2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Odp.: V daném městě je IMS vyšší než doporučený normativ. To znamená, že je zde volný kupní potenciál. Firmy dosahují vyššího výkonu  na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cs-CZ" sz="2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cs-CZ" sz="2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kumimoji="0" lang="cs-CZ" sz="2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cs-CZ" sz="2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, než je doporučený optimální výkon, což naznačuje, že je jich málo.  Je zde slabá konkurence a podmínky pro vstup nové firmy jsou příznivé.</a:t>
                </a:r>
                <a:endParaRPr kumimoji="0" lang="cs-CZ" sz="2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03" y="2643758"/>
                <a:ext cx="8424936" cy="1785104"/>
              </a:xfrm>
              <a:prstGeom prst="rect">
                <a:avLst/>
              </a:prstGeom>
              <a:blipFill>
                <a:blip r:embed="rId2"/>
                <a:stretch>
                  <a:fillRect l="-941" t="-2389" r="-941" b="-58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9927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352928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Index maloobchodní saturace (B1</a:t>
            </a:r>
            <a:r>
              <a:rPr lang="cs-CZ" b="1" dirty="0" smtClean="0">
                <a:solidFill>
                  <a:srgbClr val="000000"/>
                </a:solidFill>
              </a:rPr>
              <a:t>) - </a:t>
            </a:r>
            <a:r>
              <a:rPr lang="cs-CZ" b="1" dirty="0">
                <a:solidFill>
                  <a:srgbClr val="FF0000"/>
                </a:solidFill>
              </a:rPr>
              <a:t>Příklad za bonusový bod</a:t>
            </a:r>
            <a:r>
              <a:rPr lang="cs-CZ" b="1" dirty="0">
                <a:solidFill>
                  <a:srgbClr val="000000"/>
                </a:solidFill>
              </a:rPr>
              <a:t/>
            </a:r>
            <a:br>
              <a:rPr lang="cs-CZ" b="1" dirty="0">
                <a:solidFill>
                  <a:srgbClr val="000000"/>
                </a:solidFill>
              </a:rPr>
            </a:b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43132" y="987574"/>
            <a:ext cx="87299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</a:t>
            </a: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č. </a:t>
            </a: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Zjistěte, jaká je nasycenost trhu prodejními plochami (zda je tam volný kupní potenciál) v jednom městě Moravskoslezského kraje na základě výpočtu indexu maloobchodní saturace, máme-li tyto údaje: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 </a:t>
            </a:r>
            <a:r>
              <a:rPr kumimoji="0" lang="cs-CZ" sz="2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lk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……….   </a:t>
            </a:r>
            <a:r>
              <a:rPr lang="cs-CZ" sz="2200" dirty="0" smtClean="0">
                <a:solidFill>
                  <a:srgbClr val="000000"/>
                </a:solidFill>
                <a:latin typeface="Times New Roman"/>
              </a:rPr>
              <a:t>12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500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</a:t>
            </a:r>
            <a:r>
              <a:rPr kumimoji="0" lang="cs-CZ" sz="2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…………  </a:t>
            </a:r>
            <a:r>
              <a:rPr lang="cs-CZ" sz="2200" dirty="0" smtClean="0">
                <a:solidFill>
                  <a:srgbClr val="000000"/>
                </a:solidFill>
                <a:latin typeface="Times New Roman"/>
              </a:rPr>
              <a:t>19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000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Kč  (potraviny)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KS 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………    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0,8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MR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……….   </a:t>
            </a:r>
            <a:r>
              <a:rPr lang="cs-CZ" sz="2200" dirty="0">
                <a:solidFill>
                  <a:srgbClr val="000000"/>
                </a:solidFill>
                <a:latin typeface="Times New Roman"/>
              </a:rPr>
              <a:t>0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,7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Normativ využití m</a:t>
            </a:r>
            <a:r>
              <a:rPr kumimoji="0" lang="cs-CZ" sz="2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prodejní plochy: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100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000Kč/ m</a:t>
            </a:r>
            <a:r>
              <a:rPr kumimoji="0" lang="cs-CZ" sz="2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/rok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Skutečné prodejní plochy: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1 500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</a:t>
            </a:r>
            <a:r>
              <a:rPr kumimoji="0" lang="cs-CZ" sz="2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11841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900100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Výpočet příkladu č. </a:t>
            </a:r>
            <a:r>
              <a:rPr lang="cs-CZ" b="1" dirty="0" smtClean="0">
                <a:solidFill>
                  <a:srgbClr val="000000"/>
                </a:solidFill>
              </a:rPr>
              <a:t>3 - Index maloobchodní saturace (B1)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915566"/>
            <a:ext cx="8280920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IMS </a:t>
            </a:r>
            <a:r>
              <a:rPr kumimoji="0" lang="cs-CZ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lk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(12 500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 </a:t>
            </a:r>
            <a:r>
              <a:rPr lang="cs-CZ" sz="2400" dirty="0" smtClean="0">
                <a:solidFill>
                  <a:srgbClr val="000000"/>
                </a:solidFill>
                <a:latin typeface="Times New Roman"/>
              </a:rPr>
              <a:t>19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000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 </a:t>
            </a:r>
            <a:r>
              <a:rPr lang="cs-CZ" sz="2400" dirty="0" smtClean="0">
                <a:solidFill>
                  <a:srgbClr val="000000"/>
                </a:solidFill>
                <a:latin typeface="Times New Roman"/>
              </a:rPr>
              <a:t>0,7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0,8) /</a:t>
            </a:r>
            <a:r>
              <a:rPr lang="cs-CZ" sz="2400" dirty="0" smtClean="0">
                <a:solidFill>
                  <a:srgbClr val="000000"/>
                </a:solidFill>
                <a:latin typeface="Times New Roman"/>
              </a:rPr>
              <a:t>1 5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00 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IMS </a:t>
            </a:r>
            <a:r>
              <a:rPr kumimoji="0" lang="cs-CZ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lk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 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88 666,66</a:t>
            </a:r>
            <a:r>
              <a:rPr kumimoji="0" lang="cs-CZ" sz="24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kč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/m</a:t>
            </a:r>
            <a:r>
              <a:rPr kumimoji="0" lang="cs-CZ" sz="24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/rok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 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366703" y="2643758"/>
                <a:ext cx="8424936" cy="1785104"/>
              </a:xfrm>
              <a:prstGeom prst="rect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2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Odp.: V daném městě je </a:t>
                </a:r>
                <a:r>
                  <a:rPr kumimoji="0" lang="cs-CZ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IMS</a:t>
                </a:r>
                <a:r>
                  <a:rPr kumimoji="0" lang="cs-CZ" sz="2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cs-CZ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nižší než doporučený normativ</a:t>
                </a:r>
                <a:r>
                  <a:rPr kumimoji="0" lang="cs-CZ" sz="2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. To znamená, že zde </a:t>
                </a:r>
                <a:r>
                  <a:rPr kumimoji="0" lang="cs-CZ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není volný kupní potenciál</a:t>
                </a:r>
                <a:r>
                  <a:rPr kumimoji="0" lang="cs-CZ" sz="2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. Fi</a:t>
                </a:r>
                <a:r>
                  <a:rPr kumimoji="0" lang="cs-CZ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rmy nedosahují vyššího výkonu  na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cs-CZ" sz="2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cs-CZ" sz="2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kumimoji="0" lang="cs-CZ" sz="2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cs-CZ" sz="2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, než je doporučený optimální výkon, což naznačuje, že je jich mnoho.  Je zde </a:t>
                </a:r>
                <a:r>
                  <a:rPr kumimoji="0" lang="cs-CZ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velká konkurence </a:t>
                </a:r>
                <a:r>
                  <a:rPr kumimoji="0" lang="cs-CZ" sz="2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Calibri" panose="020F0502020204030204" pitchFamily="34" charset="0"/>
                    <a:cs typeface="Times New Roman" panose="02020603050405020304" pitchFamily="18" charset="0"/>
                  </a:rPr>
                  <a:t>a podmínky pro vstup nové firmy nejsou příznivé.</a:t>
                </a:r>
                <a:endParaRPr kumimoji="0" lang="cs-CZ" sz="2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03" y="2643758"/>
                <a:ext cx="8424936" cy="1785104"/>
              </a:xfrm>
              <a:prstGeom prst="rect">
                <a:avLst/>
              </a:prstGeom>
              <a:blipFill>
                <a:blip r:embed="rId2"/>
                <a:stretch>
                  <a:fillRect l="-941" t="-2389" r="-941" b="-6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33646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Metoda plošného standardu (B2)</a:t>
            </a:r>
            <a:br>
              <a:rPr lang="cs-CZ" b="1" dirty="0">
                <a:solidFill>
                  <a:srgbClr val="000000"/>
                </a:solidFill>
              </a:rPr>
            </a:b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854170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00"/>
                </a:solidFill>
              </a:rPr>
              <a:t>Příklad </a:t>
            </a:r>
            <a:r>
              <a:rPr lang="cs-CZ" b="1" dirty="0">
                <a:solidFill>
                  <a:srgbClr val="000000"/>
                </a:solidFill>
              </a:rPr>
              <a:t>č. </a:t>
            </a:r>
            <a:r>
              <a:rPr lang="cs-CZ" b="1" dirty="0" smtClean="0">
                <a:solidFill>
                  <a:srgbClr val="000000"/>
                </a:solidFill>
              </a:rPr>
              <a:t>1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Zjistěte, zda v daném městě je ještě volný kupní potenciál pro případný vstup, jestliže jsou dány tyto údaje:</a:t>
            </a:r>
          </a:p>
          <a:p>
            <a:r>
              <a:rPr lang="cs-CZ" dirty="0">
                <a:solidFill>
                  <a:srgbClr val="000000"/>
                </a:solidFill>
              </a:rPr>
              <a:t>Počet obyvatel …………….. </a:t>
            </a:r>
            <a:r>
              <a:rPr lang="cs-CZ" dirty="0" smtClean="0">
                <a:solidFill>
                  <a:srgbClr val="000000"/>
                </a:solidFill>
              </a:rPr>
              <a:t>20 </a:t>
            </a:r>
            <a:r>
              <a:rPr lang="cs-CZ" dirty="0">
                <a:solidFill>
                  <a:srgbClr val="000000"/>
                </a:solidFill>
              </a:rPr>
              <a:t>000</a:t>
            </a:r>
          </a:p>
          <a:p>
            <a:r>
              <a:rPr lang="cs-CZ" dirty="0">
                <a:solidFill>
                  <a:srgbClr val="000000"/>
                </a:solidFill>
              </a:rPr>
              <a:t>Plošný standard……………  </a:t>
            </a:r>
            <a:r>
              <a:rPr lang="cs-CZ" dirty="0" smtClean="0">
                <a:solidFill>
                  <a:srgbClr val="000000"/>
                </a:solidFill>
              </a:rPr>
              <a:t>300 </a:t>
            </a:r>
            <a:r>
              <a:rPr lang="cs-CZ" dirty="0">
                <a:solidFill>
                  <a:srgbClr val="000000"/>
                </a:solidFill>
              </a:rPr>
              <a:t>m</a:t>
            </a:r>
            <a:r>
              <a:rPr lang="cs-CZ" baseline="30000" dirty="0">
                <a:solidFill>
                  <a:srgbClr val="000000"/>
                </a:solidFill>
              </a:rPr>
              <a:t>2</a:t>
            </a:r>
            <a:r>
              <a:rPr lang="cs-CZ" dirty="0">
                <a:solidFill>
                  <a:srgbClr val="000000"/>
                </a:solidFill>
              </a:rPr>
              <a:t> / 1000 obyv.</a:t>
            </a:r>
            <a:r>
              <a:rPr lang="cs-CZ" baseline="-25000" dirty="0">
                <a:solidFill>
                  <a:srgbClr val="000000"/>
                </a:solidFill>
              </a:rPr>
              <a:t> 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I </a:t>
            </a:r>
            <a:r>
              <a:rPr lang="cs-CZ" baseline="-25000" dirty="0">
                <a:solidFill>
                  <a:srgbClr val="000000"/>
                </a:solidFill>
              </a:rPr>
              <a:t>K S    </a:t>
            </a:r>
            <a:r>
              <a:rPr lang="cs-CZ" dirty="0">
                <a:solidFill>
                  <a:srgbClr val="000000"/>
                </a:solidFill>
              </a:rPr>
              <a:t>=  </a:t>
            </a:r>
            <a:r>
              <a:rPr lang="cs-CZ" dirty="0" smtClean="0">
                <a:solidFill>
                  <a:srgbClr val="000000"/>
                </a:solidFill>
              </a:rPr>
              <a:t>0,85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I </a:t>
            </a:r>
            <a:r>
              <a:rPr lang="cs-CZ" baseline="-25000" dirty="0">
                <a:solidFill>
                  <a:srgbClr val="000000"/>
                </a:solidFill>
              </a:rPr>
              <a:t>M R </a:t>
            </a:r>
            <a:r>
              <a:rPr lang="cs-CZ" dirty="0">
                <a:solidFill>
                  <a:srgbClr val="000000"/>
                </a:solidFill>
              </a:rPr>
              <a:t> = </a:t>
            </a:r>
            <a:r>
              <a:rPr lang="cs-CZ" dirty="0" smtClean="0">
                <a:solidFill>
                  <a:srgbClr val="000000"/>
                </a:solidFill>
              </a:rPr>
              <a:t>1,1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Prodejní plochy skutečné….. 15 000 m</a:t>
            </a:r>
            <a:r>
              <a:rPr lang="cs-CZ" baseline="30000" dirty="0">
                <a:solidFill>
                  <a:srgbClr val="000000"/>
                </a:solidFill>
              </a:rPr>
              <a:t>2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499669" y="2420769"/>
            <a:ext cx="4355976" cy="72008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1600" b="1" dirty="0">
                <a:solidFill>
                  <a:srgbClr val="000000"/>
                </a:solidFill>
              </a:rPr>
              <a:t>(</a:t>
            </a:r>
            <a:r>
              <a:rPr lang="cs-CZ" sz="2000" b="1" dirty="0">
                <a:solidFill>
                  <a:srgbClr val="000000"/>
                </a:solidFill>
              </a:rPr>
              <a:t>rozšířený vzorec:  KP </a:t>
            </a:r>
            <a:r>
              <a:rPr lang="cs-CZ" sz="2000" b="1" baseline="-25000" dirty="0">
                <a:solidFill>
                  <a:srgbClr val="000000"/>
                </a:solidFill>
              </a:rPr>
              <a:t>p p </a:t>
            </a:r>
            <a:r>
              <a:rPr lang="cs-CZ" sz="2000" b="1" dirty="0">
                <a:solidFill>
                  <a:srgbClr val="000000"/>
                </a:solidFill>
              </a:rPr>
              <a:t>=  O</a:t>
            </a:r>
            <a:r>
              <a:rPr lang="cs-CZ" sz="2000" b="1" baseline="-25000" dirty="0">
                <a:solidFill>
                  <a:srgbClr val="000000"/>
                </a:solidFill>
              </a:rPr>
              <a:t> l k </a:t>
            </a:r>
            <a:r>
              <a:rPr lang="cs-CZ" sz="2000" b="1" dirty="0">
                <a:solidFill>
                  <a:srgbClr val="000000"/>
                </a:solidFill>
              </a:rPr>
              <a:t> </a:t>
            </a:r>
            <a:r>
              <a:rPr lang="cs-CZ" sz="2000" b="1" baseline="-25000" dirty="0">
                <a:solidFill>
                  <a:srgbClr val="000000"/>
                </a:solidFill>
              </a:rPr>
              <a:t>* </a:t>
            </a:r>
            <a:r>
              <a:rPr lang="cs-CZ" sz="2000" b="1" dirty="0">
                <a:solidFill>
                  <a:srgbClr val="000000"/>
                </a:solidFill>
              </a:rPr>
              <a:t>PS </a:t>
            </a:r>
            <a:r>
              <a:rPr lang="cs-CZ" sz="2000" b="1" baseline="-25000" dirty="0">
                <a:solidFill>
                  <a:srgbClr val="000000"/>
                </a:solidFill>
              </a:rPr>
              <a:t>i </a:t>
            </a:r>
            <a:r>
              <a:rPr lang="cs-CZ" sz="2000" b="1" dirty="0">
                <a:solidFill>
                  <a:srgbClr val="000000"/>
                </a:solidFill>
              </a:rPr>
              <a:t> </a:t>
            </a:r>
            <a:r>
              <a:rPr lang="cs-CZ" sz="2000" b="1" baseline="-25000" dirty="0">
                <a:solidFill>
                  <a:srgbClr val="000000"/>
                </a:solidFill>
              </a:rPr>
              <a:t>* </a:t>
            </a:r>
            <a:r>
              <a:rPr lang="cs-CZ" sz="2000" b="1" dirty="0">
                <a:solidFill>
                  <a:srgbClr val="000000"/>
                </a:solidFill>
              </a:rPr>
              <a:t>I </a:t>
            </a:r>
            <a:r>
              <a:rPr lang="cs-CZ" sz="2000" b="1" baseline="-25000" dirty="0">
                <a:solidFill>
                  <a:srgbClr val="000000"/>
                </a:solidFill>
              </a:rPr>
              <a:t>M R </a:t>
            </a:r>
            <a:r>
              <a:rPr lang="cs-CZ" sz="2000" b="1" dirty="0">
                <a:solidFill>
                  <a:srgbClr val="000000"/>
                </a:solidFill>
              </a:rPr>
              <a:t> </a:t>
            </a:r>
            <a:r>
              <a:rPr lang="cs-CZ" sz="2000" b="1" baseline="-25000" dirty="0">
                <a:solidFill>
                  <a:srgbClr val="000000"/>
                </a:solidFill>
              </a:rPr>
              <a:t>* </a:t>
            </a:r>
            <a:r>
              <a:rPr lang="cs-CZ" sz="2000" b="1" dirty="0">
                <a:solidFill>
                  <a:srgbClr val="000000"/>
                </a:solidFill>
              </a:rPr>
              <a:t>I </a:t>
            </a:r>
            <a:r>
              <a:rPr lang="cs-CZ" sz="2000" b="1" baseline="-25000" dirty="0">
                <a:solidFill>
                  <a:srgbClr val="000000"/>
                </a:solidFill>
              </a:rPr>
              <a:t>K S </a:t>
            </a:r>
            <a:endParaRPr lang="cs-CZ" sz="2000" b="1" dirty="0">
              <a:solidFill>
                <a:srgbClr val="000000"/>
              </a:solidFill>
            </a:endParaRPr>
          </a:p>
          <a:p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27584" y="3291830"/>
            <a:ext cx="7632203" cy="136872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 sz="1200" dirty="0"/>
          </a:p>
          <a:p>
            <a:pPr algn="ctr"/>
            <a:r>
              <a:rPr lang="cs-CZ" sz="2000" b="1" dirty="0">
                <a:solidFill>
                  <a:srgbClr val="000000"/>
                </a:solidFill>
              </a:rPr>
              <a:t>Plošný standard je vyjádřen v m</a:t>
            </a:r>
            <a:r>
              <a:rPr lang="cs-CZ" sz="2000" b="1" baseline="30000" dirty="0">
                <a:solidFill>
                  <a:srgbClr val="000000"/>
                </a:solidFill>
              </a:rPr>
              <a:t>2</a:t>
            </a:r>
            <a:r>
              <a:rPr lang="cs-CZ" sz="2000" b="1" dirty="0">
                <a:solidFill>
                  <a:srgbClr val="000000"/>
                </a:solidFill>
              </a:rPr>
              <a:t> připadajících </a:t>
            </a:r>
            <a:endParaRPr lang="cs-CZ" sz="2000" b="1" dirty="0" smtClean="0">
              <a:solidFill>
                <a:srgbClr val="000000"/>
              </a:solidFill>
            </a:endParaRPr>
          </a:p>
          <a:p>
            <a:pPr algn="ctr"/>
            <a:r>
              <a:rPr lang="cs-CZ" sz="2000" b="1" dirty="0" smtClean="0">
                <a:solidFill>
                  <a:srgbClr val="000000"/>
                </a:solidFill>
              </a:rPr>
              <a:t>na  </a:t>
            </a:r>
            <a:r>
              <a:rPr lang="cs-CZ" sz="2000" b="1" dirty="0">
                <a:solidFill>
                  <a:srgbClr val="000000"/>
                </a:solidFill>
              </a:rPr>
              <a:t>1000 obyvatel sídelního útvaru. </a:t>
            </a:r>
          </a:p>
          <a:p>
            <a:pPr algn="ctr"/>
            <a:r>
              <a:rPr lang="cs-CZ" sz="2000" b="1" dirty="0">
                <a:solidFill>
                  <a:srgbClr val="000000"/>
                </a:solidFill>
              </a:rPr>
              <a:t>Plošný standard: m</a:t>
            </a:r>
            <a:r>
              <a:rPr lang="cs-CZ" sz="2000" b="1" baseline="30000" dirty="0">
                <a:solidFill>
                  <a:srgbClr val="000000"/>
                </a:solidFill>
              </a:rPr>
              <a:t>2</a:t>
            </a:r>
            <a:r>
              <a:rPr lang="cs-CZ" sz="2000" b="1" dirty="0">
                <a:solidFill>
                  <a:srgbClr val="000000"/>
                </a:solidFill>
              </a:rPr>
              <a:t>/ 1000 </a:t>
            </a:r>
            <a:r>
              <a:rPr lang="cs-CZ" sz="2000" b="1" dirty="0" smtClean="0">
                <a:solidFill>
                  <a:srgbClr val="000000"/>
                </a:solidFill>
              </a:rPr>
              <a:t>obyvatel !!!</a:t>
            </a:r>
            <a:endParaRPr lang="cs-CZ" sz="2000" b="1" dirty="0">
              <a:solidFill>
                <a:srgbClr val="000000"/>
              </a:solidFill>
            </a:endParaRPr>
          </a:p>
          <a:p>
            <a:endParaRPr lang="cs-CZ" sz="2000" dirty="0"/>
          </a:p>
        </p:txBody>
      </p:sp>
      <p:sp>
        <p:nvSpPr>
          <p:cNvPr id="6" name="Obdélník 5"/>
          <p:cNvSpPr/>
          <p:nvPr/>
        </p:nvSpPr>
        <p:spPr>
          <a:xfrm>
            <a:off x="4499669" y="2420769"/>
            <a:ext cx="4355976" cy="7200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Jaký vzorec použijeme pro výpočet?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0544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992888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Výpočet příkladu č. </a:t>
            </a:r>
            <a:r>
              <a:rPr lang="cs-CZ" b="1" dirty="0" smtClean="0">
                <a:solidFill>
                  <a:srgbClr val="000000"/>
                </a:solidFill>
              </a:rPr>
              <a:t>1 </a:t>
            </a:r>
            <a:r>
              <a:rPr lang="cs-CZ" b="1" dirty="0">
                <a:solidFill>
                  <a:srgbClr val="000000"/>
                </a:solidFill>
              </a:rPr>
              <a:t>- </a:t>
            </a:r>
            <a:r>
              <a:rPr lang="cs-CZ" b="1" dirty="0" smtClean="0">
                <a:solidFill>
                  <a:srgbClr val="000000"/>
                </a:solidFill>
              </a:rPr>
              <a:t>Metoda </a:t>
            </a:r>
            <a:r>
              <a:rPr lang="cs-CZ" b="1" dirty="0">
                <a:solidFill>
                  <a:srgbClr val="000000"/>
                </a:solidFill>
              </a:rPr>
              <a:t>plošného standardu (B2)</a:t>
            </a:r>
            <a:br>
              <a:rPr lang="cs-CZ" b="1" dirty="0">
                <a:solidFill>
                  <a:srgbClr val="000000"/>
                </a:solidFill>
              </a:rPr>
            </a:b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1275606"/>
            <a:ext cx="83529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>
                <a:solidFill>
                  <a:srgbClr val="000000"/>
                </a:solidFill>
              </a:rPr>
              <a:t>KP </a:t>
            </a:r>
            <a:r>
              <a:rPr lang="cs-CZ" sz="2200" baseline="-25000" dirty="0">
                <a:solidFill>
                  <a:srgbClr val="000000"/>
                </a:solidFill>
              </a:rPr>
              <a:t>p </a:t>
            </a:r>
            <a:r>
              <a:rPr lang="cs-CZ" sz="2200" baseline="-25000" dirty="0" err="1">
                <a:solidFill>
                  <a:srgbClr val="000000"/>
                </a:solidFill>
              </a:rPr>
              <a:t>p</a:t>
            </a:r>
            <a:r>
              <a:rPr lang="cs-CZ" sz="2200" baseline="-25000" dirty="0">
                <a:solidFill>
                  <a:srgbClr val="000000"/>
                </a:solidFill>
              </a:rPr>
              <a:t> </a:t>
            </a:r>
            <a:r>
              <a:rPr lang="cs-CZ" sz="2200" dirty="0">
                <a:solidFill>
                  <a:srgbClr val="000000"/>
                </a:solidFill>
              </a:rPr>
              <a:t>=  </a:t>
            </a:r>
            <a:r>
              <a:rPr lang="cs-CZ" sz="2200" dirty="0" smtClean="0">
                <a:solidFill>
                  <a:srgbClr val="000000"/>
                </a:solidFill>
              </a:rPr>
              <a:t>20  </a:t>
            </a:r>
            <a:r>
              <a:rPr lang="cs-CZ" sz="2200" dirty="0">
                <a:solidFill>
                  <a:srgbClr val="000000"/>
                </a:solidFill>
              </a:rPr>
              <a:t>x</a:t>
            </a:r>
            <a:r>
              <a:rPr lang="cs-CZ" sz="2200" baseline="-25000" dirty="0">
                <a:solidFill>
                  <a:srgbClr val="000000"/>
                </a:solidFill>
              </a:rPr>
              <a:t>  </a:t>
            </a:r>
            <a:r>
              <a:rPr lang="cs-CZ" sz="2200" dirty="0">
                <a:solidFill>
                  <a:srgbClr val="000000"/>
                </a:solidFill>
              </a:rPr>
              <a:t>3</a:t>
            </a:r>
            <a:r>
              <a:rPr lang="cs-CZ" sz="2200" dirty="0" smtClean="0">
                <a:solidFill>
                  <a:srgbClr val="000000"/>
                </a:solidFill>
              </a:rPr>
              <a:t>00 </a:t>
            </a:r>
            <a:r>
              <a:rPr lang="cs-CZ" sz="2200" dirty="0">
                <a:solidFill>
                  <a:srgbClr val="000000"/>
                </a:solidFill>
              </a:rPr>
              <a:t>x </a:t>
            </a:r>
            <a:r>
              <a:rPr lang="cs-CZ" sz="2200" dirty="0" smtClean="0">
                <a:solidFill>
                  <a:srgbClr val="000000"/>
                </a:solidFill>
              </a:rPr>
              <a:t>1,1</a:t>
            </a:r>
            <a:r>
              <a:rPr lang="cs-CZ" sz="2200" baseline="-25000" dirty="0" smtClean="0">
                <a:solidFill>
                  <a:srgbClr val="000000"/>
                </a:solidFill>
              </a:rPr>
              <a:t> 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>
                <a:solidFill>
                  <a:srgbClr val="000000"/>
                </a:solidFill>
              </a:rPr>
              <a:t>x </a:t>
            </a:r>
            <a:r>
              <a:rPr lang="cs-CZ" sz="2200" dirty="0" smtClean="0">
                <a:solidFill>
                  <a:srgbClr val="000000"/>
                </a:solidFill>
              </a:rPr>
              <a:t>0,85 </a:t>
            </a:r>
            <a:r>
              <a:rPr lang="cs-CZ" sz="2200" dirty="0">
                <a:solidFill>
                  <a:srgbClr val="000000"/>
                </a:solidFill>
              </a:rPr>
              <a:t>= </a:t>
            </a:r>
            <a:r>
              <a:rPr lang="cs-CZ" sz="2200" b="1" dirty="0" smtClean="0">
                <a:solidFill>
                  <a:srgbClr val="000000"/>
                </a:solidFill>
              </a:rPr>
              <a:t>5 610 m</a:t>
            </a:r>
            <a:r>
              <a:rPr lang="cs-CZ" sz="2200" b="1" baseline="30000" dirty="0" smtClean="0">
                <a:solidFill>
                  <a:srgbClr val="000000"/>
                </a:solidFill>
              </a:rPr>
              <a:t>2</a:t>
            </a:r>
            <a:r>
              <a:rPr lang="cs-CZ" sz="2200" b="1" baseline="-25000" dirty="0" smtClean="0">
                <a:solidFill>
                  <a:srgbClr val="000000"/>
                </a:solidFill>
              </a:rPr>
              <a:t> </a:t>
            </a:r>
            <a:endParaRPr lang="cs-CZ" sz="2200" b="1" dirty="0">
              <a:solidFill>
                <a:srgbClr val="000000"/>
              </a:solidFill>
            </a:endParaRPr>
          </a:p>
          <a:p>
            <a:r>
              <a:rPr lang="cs-CZ" sz="2200" dirty="0">
                <a:solidFill>
                  <a:srgbClr val="000000"/>
                </a:solidFill>
              </a:rPr>
              <a:t>∆ KP </a:t>
            </a:r>
            <a:r>
              <a:rPr lang="cs-CZ" sz="2200" baseline="-25000" dirty="0">
                <a:solidFill>
                  <a:srgbClr val="000000"/>
                </a:solidFill>
              </a:rPr>
              <a:t>p </a:t>
            </a:r>
            <a:r>
              <a:rPr lang="cs-CZ" sz="2200" baseline="-25000" dirty="0" err="1">
                <a:solidFill>
                  <a:srgbClr val="000000"/>
                </a:solidFill>
              </a:rPr>
              <a:t>p</a:t>
            </a:r>
            <a:r>
              <a:rPr lang="cs-CZ" sz="2200" dirty="0">
                <a:solidFill>
                  <a:srgbClr val="000000"/>
                </a:solidFill>
              </a:rPr>
              <a:t> = </a:t>
            </a:r>
            <a:r>
              <a:rPr lang="cs-CZ" sz="2200" dirty="0" smtClean="0">
                <a:solidFill>
                  <a:srgbClr val="000000"/>
                </a:solidFill>
              </a:rPr>
              <a:t>5 610 - </a:t>
            </a:r>
            <a:r>
              <a:rPr lang="cs-CZ" sz="2200" dirty="0">
                <a:solidFill>
                  <a:srgbClr val="000000"/>
                </a:solidFill>
              </a:rPr>
              <a:t>15 000 = </a:t>
            </a:r>
            <a:r>
              <a:rPr lang="cs-CZ" sz="2200" b="1" dirty="0">
                <a:solidFill>
                  <a:srgbClr val="000000"/>
                </a:solidFill>
              </a:rPr>
              <a:t>- </a:t>
            </a:r>
            <a:r>
              <a:rPr lang="cs-CZ" sz="2200" b="1" dirty="0" smtClean="0">
                <a:solidFill>
                  <a:srgbClr val="000000"/>
                </a:solidFill>
              </a:rPr>
              <a:t>9 390 m</a:t>
            </a:r>
            <a:r>
              <a:rPr lang="cs-CZ" sz="2200" b="1" baseline="30000" dirty="0" smtClean="0">
                <a:solidFill>
                  <a:srgbClr val="000000"/>
                </a:solidFill>
              </a:rPr>
              <a:t>2 </a:t>
            </a:r>
            <a:endParaRPr lang="cs-CZ" sz="2200" b="1" dirty="0">
              <a:solidFill>
                <a:srgbClr val="000000"/>
              </a:solidFill>
            </a:endParaRPr>
          </a:p>
          <a:p>
            <a:r>
              <a:rPr lang="cs-CZ" sz="2200" b="1" dirty="0">
                <a:solidFill>
                  <a:srgbClr val="000000"/>
                </a:solidFill>
              </a:rPr>
              <a:t> </a:t>
            </a:r>
            <a:endParaRPr lang="cs-CZ" sz="2200" b="1" dirty="0" smtClean="0">
              <a:solidFill>
                <a:srgbClr val="000000"/>
              </a:solidFill>
            </a:endParaRPr>
          </a:p>
          <a:p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2931790"/>
            <a:ext cx="8712968" cy="1107996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cs-CZ" sz="2200" dirty="0">
                <a:solidFill>
                  <a:srgbClr val="000000"/>
                </a:solidFill>
              </a:rPr>
              <a:t>Odpověď:  V dané lokalitě </a:t>
            </a:r>
            <a:r>
              <a:rPr lang="cs-CZ" sz="2200" b="1" dirty="0">
                <a:solidFill>
                  <a:srgbClr val="000000"/>
                </a:solidFill>
              </a:rPr>
              <a:t>není volný kupní potenciál</a:t>
            </a:r>
            <a:r>
              <a:rPr lang="cs-CZ" sz="2200" dirty="0">
                <a:solidFill>
                  <a:srgbClr val="000000"/>
                </a:solidFill>
              </a:rPr>
              <a:t>. Je zde mnoho firem a silná konkurence, která dříve nebo později povede k zániku nejslabších z nich.</a:t>
            </a:r>
          </a:p>
        </p:txBody>
      </p:sp>
    </p:spTree>
    <p:extLst>
      <p:ext uri="{BB962C8B-B14F-4D97-AF65-F5344CB8AC3E}">
        <p14:creationId xmlns:p14="http://schemas.microsoft.com/office/powerpoint/2010/main" val="2647091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Metoda plošného standardu (B2)</a:t>
            </a:r>
            <a:br>
              <a:rPr lang="cs-CZ" b="1" dirty="0">
                <a:solidFill>
                  <a:srgbClr val="000000"/>
                </a:solidFill>
              </a:rPr>
            </a:b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854170"/>
            <a:ext cx="69127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Příklad </a:t>
            </a: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č. </a:t>
            </a:r>
            <a:r>
              <a:rPr lang="cs-CZ" sz="2200" b="1" dirty="0">
                <a:solidFill>
                  <a:srgbClr val="000000"/>
                </a:solidFill>
                <a:latin typeface="Times New Roman"/>
              </a:rPr>
              <a:t>2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Zjistěte, zda v daném městě je ještě volný kupní potenciál pro případný vstup, jestliže jsou dány tyto údaje: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Počet obyvatel …………….. </a:t>
            </a:r>
            <a:r>
              <a:rPr lang="cs-CZ" sz="2200" dirty="0">
                <a:solidFill>
                  <a:srgbClr val="000000"/>
                </a:solidFill>
                <a:latin typeface="Times New Roman"/>
              </a:rPr>
              <a:t>3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0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000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Plošný standard……………  </a:t>
            </a:r>
            <a:r>
              <a:rPr lang="cs-CZ" sz="2200" dirty="0">
                <a:solidFill>
                  <a:srgbClr val="000000"/>
                </a:solidFill>
                <a:latin typeface="Times New Roman"/>
              </a:rPr>
              <a:t>4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00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m</a:t>
            </a:r>
            <a:r>
              <a:rPr kumimoji="0" lang="cs-CZ" sz="2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2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/ 1000 obyv.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I 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K S   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= 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0,9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I 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M R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=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1,2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Prodejní plochy skutečné…..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16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000 m</a:t>
            </a:r>
            <a:r>
              <a:rPr kumimoji="0" lang="cs-CZ" sz="2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2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49567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1452844"/>
            <a:ext cx="2088232" cy="205228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87824" y="123478"/>
            <a:ext cx="3240360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CÍL SEMINÁŘE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458254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Aplikace metod pro stanovení kupního potenciálu</a:t>
            </a:r>
          </a:p>
        </p:txBody>
      </p:sp>
    </p:spTree>
    <p:extLst>
      <p:ext uri="{BB962C8B-B14F-4D97-AF65-F5344CB8AC3E}">
        <p14:creationId xmlns:p14="http://schemas.microsoft.com/office/powerpoint/2010/main" val="33898354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992888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Výpočet příkladu č. </a:t>
            </a:r>
            <a:r>
              <a:rPr lang="cs-CZ" b="1" dirty="0" smtClean="0">
                <a:solidFill>
                  <a:srgbClr val="000000"/>
                </a:solidFill>
              </a:rPr>
              <a:t>2 </a:t>
            </a:r>
            <a:r>
              <a:rPr lang="cs-CZ" b="1" dirty="0">
                <a:solidFill>
                  <a:srgbClr val="000000"/>
                </a:solidFill>
              </a:rPr>
              <a:t>- </a:t>
            </a:r>
            <a:r>
              <a:rPr lang="cs-CZ" b="1" dirty="0" smtClean="0">
                <a:solidFill>
                  <a:srgbClr val="000000"/>
                </a:solidFill>
              </a:rPr>
              <a:t>Metoda </a:t>
            </a:r>
            <a:r>
              <a:rPr lang="cs-CZ" b="1" dirty="0">
                <a:solidFill>
                  <a:srgbClr val="000000"/>
                </a:solidFill>
              </a:rPr>
              <a:t>plošného standardu (B2)</a:t>
            </a:r>
            <a:br>
              <a:rPr lang="cs-CZ" b="1" dirty="0">
                <a:solidFill>
                  <a:srgbClr val="000000"/>
                </a:solidFill>
              </a:rPr>
            </a:b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1275606"/>
            <a:ext cx="83529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KP 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 </a:t>
            </a:r>
            <a:r>
              <a:rPr kumimoji="0" lang="cs-CZ" sz="2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 </a:t>
            </a:r>
            <a:r>
              <a:rPr lang="cs-CZ" sz="2200" dirty="0">
                <a:solidFill>
                  <a:srgbClr val="000000"/>
                </a:solidFill>
                <a:latin typeface="Times New Roman"/>
              </a:rPr>
              <a:t>3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 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400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1,2</a:t>
            </a:r>
            <a:r>
              <a:rPr kumimoji="0" lang="cs-CZ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0,9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12 960 m</a:t>
            </a:r>
            <a:r>
              <a:rPr kumimoji="0" lang="cs-CZ" sz="2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sz="2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endParaRPr kumimoji="0" lang="cs-CZ" sz="2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∆ KP 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 </a:t>
            </a:r>
            <a:r>
              <a:rPr kumimoji="0" lang="cs-CZ" sz="2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12 960 - 16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000 = </a:t>
            </a: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 </a:t>
            </a:r>
            <a:r>
              <a:rPr lang="cs-CZ" sz="2200" b="1" dirty="0">
                <a:solidFill>
                  <a:srgbClr val="000000"/>
                </a:solidFill>
                <a:latin typeface="Times New Roman"/>
              </a:rPr>
              <a:t>3</a:t>
            </a: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040 m</a:t>
            </a:r>
            <a:r>
              <a:rPr kumimoji="0" lang="cs-CZ" sz="2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 </a:t>
            </a:r>
            <a:endParaRPr kumimoji="0" lang="cs-CZ" sz="2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 </a:t>
            </a:r>
            <a:endParaRPr kumimoji="0" lang="cs-CZ" sz="2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2931790"/>
            <a:ext cx="8712968" cy="1107996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Odpověď:  V dané lokalitě </a:t>
            </a: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není volný kupní potenciál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Je zde mnoho firem a silná konkurence, která dříve nebo později povede k zániku nejslabších z nich.</a:t>
            </a:r>
          </a:p>
        </p:txBody>
      </p:sp>
    </p:spTree>
    <p:extLst>
      <p:ext uri="{BB962C8B-B14F-4D97-AF65-F5344CB8AC3E}">
        <p14:creationId xmlns:p14="http://schemas.microsoft.com/office/powerpoint/2010/main" val="26242605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352928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Metoda plošného standardu (B2</a:t>
            </a:r>
            <a:r>
              <a:rPr lang="cs-CZ" b="1" dirty="0" smtClean="0">
                <a:solidFill>
                  <a:srgbClr val="000000"/>
                </a:solidFill>
              </a:rPr>
              <a:t>) - </a:t>
            </a:r>
            <a:r>
              <a:rPr lang="cs-CZ" b="1" dirty="0">
                <a:solidFill>
                  <a:srgbClr val="FF0000"/>
                </a:solidFill>
              </a:rPr>
              <a:t>Příklad za bonusový bod</a:t>
            </a:r>
            <a:r>
              <a:rPr lang="cs-CZ" b="1" dirty="0">
                <a:solidFill>
                  <a:srgbClr val="000000"/>
                </a:solidFill>
              </a:rPr>
              <a:t/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b="1" dirty="0">
                <a:solidFill>
                  <a:srgbClr val="000000"/>
                </a:solidFill>
              </a:rPr>
              <a:t/>
            </a:r>
            <a:br>
              <a:rPr lang="cs-CZ" b="1" dirty="0">
                <a:solidFill>
                  <a:srgbClr val="000000"/>
                </a:solidFill>
              </a:rPr>
            </a:b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854170"/>
            <a:ext cx="69127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</a:t>
            </a: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č. </a:t>
            </a: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Zjistěte, zda v daném městě je ještě volný kupní potenciál pro případný vstup, jestliže jsou dány tyto údaje: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obyvatel ……………..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r>
              <a:rPr lang="cs-CZ" sz="2200" dirty="0">
                <a:solidFill>
                  <a:srgbClr val="000000"/>
                </a:solidFill>
                <a:latin typeface="Times New Roman"/>
              </a:rPr>
              <a:t>5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000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Plošný standard…………… 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450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</a:t>
            </a:r>
            <a:r>
              <a:rPr kumimoji="0" lang="cs-CZ" sz="2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/ 1000 obyv.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 S   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0,85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 R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lang="cs-CZ" sz="2200" dirty="0">
                <a:solidFill>
                  <a:srgbClr val="000000"/>
                </a:solidFill>
                <a:latin typeface="Times New Roman"/>
              </a:rPr>
              <a:t>0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,95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Prodejní plochy skutečné…..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000 m</a:t>
            </a:r>
            <a:r>
              <a:rPr kumimoji="0" lang="cs-CZ" sz="2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45292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992888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Výpočet příkladu č. 3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b="1" dirty="0">
                <a:solidFill>
                  <a:srgbClr val="000000"/>
                </a:solidFill>
              </a:rPr>
              <a:t>- </a:t>
            </a:r>
            <a:r>
              <a:rPr lang="cs-CZ" b="1" dirty="0" smtClean="0">
                <a:solidFill>
                  <a:srgbClr val="000000"/>
                </a:solidFill>
              </a:rPr>
              <a:t>Metoda </a:t>
            </a:r>
            <a:r>
              <a:rPr lang="cs-CZ" b="1" dirty="0">
                <a:solidFill>
                  <a:srgbClr val="000000"/>
                </a:solidFill>
              </a:rPr>
              <a:t>plošného standardu (B2)</a:t>
            </a:r>
            <a:br>
              <a:rPr lang="cs-CZ" b="1" dirty="0">
                <a:solidFill>
                  <a:srgbClr val="000000"/>
                </a:solidFill>
              </a:rPr>
            </a:b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1275606"/>
            <a:ext cx="83529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KP 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 </a:t>
            </a:r>
            <a:r>
              <a:rPr kumimoji="0" lang="cs-CZ" sz="2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r>
              <a:rPr lang="cs-CZ" sz="2200" dirty="0">
                <a:solidFill>
                  <a:srgbClr val="000000"/>
                </a:solidFill>
                <a:latin typeface="Times New Roman"/>
              </a:rPr>
              <a:t>5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450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0,85</a:t>
            </a:r>
            <a:r>
              <a:rPr kumimoji="0" lang="cs-CZ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0,95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12 718,13 m</a:t>
            </a:r>
            <a:r>
              <a:rPr kumimoji="0" lang="cs-CZ" sz="2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sz="2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endParaRPr kumimoji="0" lang="cs-CZ" sz="2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∆ KP 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 </a:t>
            </a:r>
            <a:r>
              <a:rPr kumimoji="0" lang="cs-CZ" sz="2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lang="cs-CZ" sz="2200" dirty="0" smtClean="0">
                <a:solidFill>
                  <a:srgbClr val="000000"/>
                </a:solidFill>
                <a:latin typeface="Times New Roman"/>
              </a:rPr>
              <a:t>12 718,13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- 10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000 = </a:t>
            </a: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2 718,13 m</a:t>
            </a:r>
            <a:r>
              <a:rPr kumimoji="0" lang="cs-CZ" sz="2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 </a:t>
            </a:r>
            <a:endParaRPr kumimoji="0" lang="cs-CZ" sz="2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 </a:t>
            </a:r>
            <a:endParaRPr kumimoji="0" lang="cs-CZ" sz="2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2931790"/>
            <a:ext cx="8712968" cy="769441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Odpověď:  V dané lokalitě </a:t>
            </a: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je </a:t>
            </a: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volný kupní potenciál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Je zde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slabá</a:t>
            </a:r>
            <a:r>
              <a:rPr kumimoji="0" lang="cs-CZ" sz="22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konkurence. Podmínky pro vstup nové firmy jsou příznivé.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09468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8826" y="2211710"/>
            <a:ext cx="5688632" cy="864096"/>
          </a:xfrm>
        </p:spPr>
        <p:txBody>
          <a:bodyPr/>
          <a:lstStyle/>
          <a:p>
            <a:r>
              <a:rPr lang="cs-CZ" sz="4400" dirty="0" smtClean="0">
                <a:solidFill>
                  <a:schemeClr val="bg1"/>
                </a:solidFill>
              </a:rPr>
              <a:t>Děkuji za pozornost </a:t>
            </a:r>
            <a:r>
              <a:rPr lang="cs-CZ" sz="4400" dirty="0" smtClean="0">
                <a:solidFill>
                  <a:schemeClr val="bg1"/>
                </a:solidFill>
                <a:sym typeface="Wingdings" panose="05000000000000000000" pitchFamily="2" charset="2"/>
              </a:rPr>
              <a:t> </a:t>
            </a:r>
            <a:endParaRPr lang="cs-CZ" sz="4400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7544" y="2571750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https://web.microsoftstream.com/video/7805a383-c9a3-4eac-9735-f4badeaec807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334850" y="195486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ODKAZ NA NAHRANÝ SEMINÁŘ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8368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7940" y="771550"/>
            <a:ext cx="7410404" cy="388843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8826" y="2211710"/>
            <a:ext cx="5688632" cy="864096"/>
          </a:xfrm>
        </p:spPr>
        <p:txBody>
          <a:bodyPr/>
          <a:lstStyle/>
          <a:p>
            <a:r>
              <a:rPr lang="cs-CZ" sz="4400" dirty="0" smtClean="0">
                <a:solidFill>
                  <a:schemeClr val="bg1"/>
                </a:solidFill>
              </a:rPr>
              <a:t>Děkuji za pozornost </a:t>
            </a:r>
            <a:r>
              <a:rPr lang="cs-CZ" sz="4400" dirty="0" smtClean="0">
                <a:solidFill>
                  <a:schemeClr val="bg1"/>
                </a:solidFill>
                <a:sym typeface="Wingdings" panose="05000000000000000000" pitchFamily="2" charset="2"/>
              </a:rPr>
              <a:t> </a:t>
            </a:r>
            <a:endParaRPr lang="cs-CZ" sz="4400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55776" y="12521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https://web.microsoftstream.com/video/7805a383-c9a3-4eac-9735-f4badeaec807</a:t>
            </a:r>
          </a:p>
        </p:txBody>
      </p:sp>
    </p:spTree>
    <p:extLst>
      <p:ext uri="{BB962C8B-B14F-4D97-AF65-F5344CB8AC3E}">
        <p14:creationId xmlns:p14="http://schemas.microsoft.com/office/powerpoint/2010/main" val="19040327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4447824"/>
              </p:ext>
            </p:extLst>
          </p:nvPr>
        </p:nvGraphicFramePr>
        <p:xfrm>
          <a:off x="107504" y="195486"/>
          <a:ext cx="892899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76767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Skupina 18"/>
          <p:cNvGrpSpPr/>
          <p:nvPr/>
        </p:nvGrpSpPr>
        <p:grpSpPr>
          <a:xfrm>
            <a:off x="179512" y="699542"/>
            <a:ext cx="8447760" cy="4383492"/>
            <a:chOff x="225441" y="695030"/>
            <a:chExt cx="8218976" cy="5971496"/>
          </a:xfrm>
        </p:grpSpPr>
        <p:sp>
          <p:nvSpPr>
            <p:cNvPr id="4" name="Text Box 4"/>
            <p:cNvSpPr txBox="1">
              <a:spLocks noChangeArrowheads="1"/>
            </p:cNvSpPr>
            <p:nvPr/>
          </p:nvSpPr>
          <p:spPr bwMode="auto">
            <a:xfrm>
              <a:off x="225441" y="695030"/>
              <a:ext cx="4752454" cy="492502"/>
            </a:xfrm>
            <a:prstGeom prst="rect">
              <a:avLst/>
            </a:prstGeom>
            <a:solidFill>
              <a:schemeClr val="tx1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sz="2400" b="1" dirty="0">
                  <a:solidFill>
                    <a:srgbClr val="000000"/>
                  </a:solidFill>
                </a:rPr>
                <a:t>1. Zjištění očekávaného obratu</a:t>
              </a:r>
              <a:endParaRPr lang="cs-CZ" sz="2400" dirty="0">
                <a:solidFill>
                  <a:srgbClr val="000000"/>
                </a:solidFill>
              </a:endParaRPr>
            </a:p>
          </p:txBody>
        </p:sp>
        <p:sp>
          <p:nvSpPr>
            <p:cNvPr id="5" name="Text Box 11"/>
            <p:cNvSpPr txBox="1">
              <a:spLocks noChangeArrowheads="1"/>
            </p:cNvSpPr>
            <p:nvPr/>
          </p:nvSpPr>
          <p:spPr bwMode="auto">
            <a:xfrm>
              <a:off x="710629" y="1215491"/>
              <a:ext cx="2736850" cy="576263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cs-CZ" sz="2400" dirty="0">
                  <a:solidFill>
                    <a:srgbClr val="000000"/>
                  </a:solidFill>
                </a:rPr>
                <a:t>MO</a:t>
              </a:r>
              <a:r>
                <a:rPr lang="cs-CZ" sz="2400" baseline="30000" dirty="0">
                  <a:solidFill>
                    <a:srgbClr val="000000"/>
                  </a:solidFill>
                </a:rPr>
                <a:t>´</a:t>
              </a:r>
              <a:r>
                <a:rPr lang="cs-CZ" sz="2400" dirty="0">
                  <a:solidFill>
                    <a:srgbClr val="000000"/>
                  </a:solidFill>
                </a:rPr>
                <a:t> </a:t>
              </a:r>
              <a:r>
                <a:rPr lang="cs-CZ" sz="2400" baseline="-25000" dirty="0">
                  <a:solidFill>
                    <a:srgbClr val="000000"/>
                  </a:solidFill>
                </a:rPr>
                <a:t>l k </a:t>
              </a:r>
              <a:r>
                <a:rPr lang="cs-CZ" sz="2400" dirty="0">
                  <a:solidFill>
                    <a:srgbClr val="000000"/>
                  </a:solidFill>
                </a:rPr>
                <a:t>= O </a:t>
              </a:r>
              <a:r>
                <a:rPr lang="cs-CZ" sz="2400" baseline="-25000" dirty="0">
                  <a:solidFill>
                    <a:srgbClr val="000000"/>
                  </a:solidFill>
                </a:rPr>
                <a:t>l k  * </a:t>
              </a:r>
              <a:r>
                <a:rPr lang="cs-CZ" sz="2400" dirty="0">
                  <a:solidFill>
                    <a:srgbClr val="000000"/>
                  </a:solidFill>
                </a:rPr>
                <a:t>V </a:t>
              </a:r>
              <a:r>
                <a:rPr lang="cs-CZ" sz="2400" baseline="-25000" dirty="0">
                  <a:solidFill>
                    <a:srgbClr val="000000"/>
                  </a:solidFill>
                </a:rPr>
                <a:t>o</a:t>
              </a:r>
              <a:endParaRPr lang="cs-CZ" sz="2400" dirty="0">
                <a:solidFill>
                  <a:srgbClr val="000000"/>
                </a:solidFill>
              </a:endParaRPr>
            </a:p>
          </p:txBody>
        </p:sp>
        <p:sp>
          <p:nvSpPr>
            <p:cNvPr id="6" name="Text Box 12"/>
            <p:cNvSpPr txBox="1">
              <a:spLocks noChangeArrowheads="1"/>
            </p:cNvSpPr>
            <p:nvPr/>
          </p:nvSpPr>
          <p:spPr bwMode="auto">
            <a:xfrm>
              <a:off x="3694746" y="1247181"/>
              <a:ext cx="4175125" cy="574675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cs-CZ" sz="2400" dirty="0">
                  <a:solidFill>
                    <a:srgbClr val="000000"/>
                  </a:solidFill>
                </a:rPr>
                <a:t>resp. MO</a:t>
              </a:r>
              <a:r>
                <a:rPr lang="cs-CZ" sz="2400" baseline="30000" dirty="0">
                  <a:solidFill>
                    <a:srgbClr val="000000"/>
                  </a:solidFill>
                </a:rPr>
                <a:t>´</a:t>
              </a:r>
              <a:r>
                <a:rPr lang="cs-CZ" sz="2400" dirty="0">
                  <a:solidFill>
                    <a:srgbClr val="000000"/>
                  </a:solidFill>
                </a:rPr>
                <a:t> </a:t>
              </a:r>
              <a:r>
                <a:rPr lang="cs-CZ" sz="2400" baseline="-25000" dirty="0">
                  <a:solidFill>
                    <a:srgbClr val="000000"/>
                  </a:solidFill>
                </a:rPr>
                <a:t>l k </a:t>
              </a:r>
              <a:r>
                <a:rPr lang="cs-CZ" sz="2400" dirty="0">
                  <a:solidFill>
                    <a:srgbClr val="000000"/>
                  </a:solidFill>
                </a:rPr>
                <a:t>= O </a:t>
              </a:r>
              <a:r>
                <a:rPr lang="cs-CZ" sz="2400" baseline="-25000" dirty="0">
                  <a:solidFill>
                    <a:srgbClr val="000000"/>
                  </a:solidFill>
                </a:rPr>
                <a:t>l k  * </a:t>
              </a:r>
              <a:r>
                <a:rPr lang="cs-CZ" sz="2400" dirty="0">
                  <a:solidFill>
                    <a:srgbClr val="000000"/>
                  </a:solidFill>
                </a:rPr>
                <a:t>V </a:t>
              </a:r>
              <a:r>
                <a:rPr lang="cs-CZ" sz="2400" baseline="-25000" dirty="0">
                  <a:solidFill>
                    <a:srgbClr val="000000"/>
                  </a:solidFill>
                </a:rPr>
                <a:t>o *</a:t>
              </a:r>
              <a:r>
                <a:rPr lang="cs-CZ" sz="2400" dirty="0">
                  <a:solidFill>
                    <a:srgbClr val="000000"/>
                  </a:solidFill>
                </a:rPr>
                <a:t> I </a:t>
              </a:r>
              <a:r>
                <a:rPr lang="cs-CZ" sz="2400" baseline="-25000" dirty="0">
                  <a:solidFill>
                    <a:srgbClr val="000000"/>
                  </a:solidFill>
                </a:rPr>
                <a:t>K S</a:t>
              </a:r>
              <a:endParaRPr lang="cs-CZ" sz="2400" dirty="0">
                <a:solidFill>
                  <a:srgbClr val="000000"/>
                </a:solidFill>
              </a:endParaRPr>
            </a:p>
          </p:txBody>
        </p:sp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225441" y="1877756"/>
              <a:ext cx="5184502" cy="478681"/>
            </a:xfrm>
            <a:prstGeom prst="rect">
              <a:avLst/>
            </a:prstGeom>
            <a:solidFill>
              <a:schemeClr val="tx1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sz="2400" b="1" dirty="0">
                  <a:solidFill>
                    <a:srgbClr val="000000"/>
                  </a:solidFill>
                </a:rPr>
                <a:t>2. Korekce pomocí míry realizace</a:t>
              </a:r>
              <a:endParaRPr lang="cs-CZ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776228" y="2395012"/>
              <a:ext cx="4535487" cy="649288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cs-CZ" sz="2400" dirty="0">
                  <a:solidFill>
                    <a:srgbClr val="000000"/>
                  </a:solidFill>
                  <a:cs typeface="Times New Roman" pitchFamily="18" charset="0"/>
                </a:rPr>
                <a:t>MO´´ </a:t>
              </a:r>
              <a:r>
                <a:rPr lang="cs-CZ" sz="2400" baseline="-30000" dirty="0">
                  <a:solidFill>
                    <a:srgbClr val="000000"/>
                  </a:solidFill>
                  <a:cs typeface="Times New Roman" pitchFamily="18" charset="0"/>
                </a:rPr>
                <a:t>l k</a:t>
              </a:r>
              <a:r>
                <a:rPr lang="cs-CZ" sz="2400" dirty="0">
                  <a:solidFill>
                    <a:srgbClr val="000000"/>
                  </a:solidFill>
                  <a:cs typeface="Times New Roman" pitchFamily="18" charset="0"/>
                </a:rPr>
                <a:t> = MO´ </a:t>
              </a:r>
              <a:r>
                <a:rPr lang="cs-CZ" sz="2400" baseline="-30000" dirty="0">
                  <a:solidFill>
                    <a:srgbClr val="000000"/>
                  </a:solidFill>
                  <a:cs typeface="Times New Roman" pitchFamily="18" charset="0"/>
                </a:rPr>
                <a:t>l k  *</a:t>
              </a:r>
              <a:r>
                <a:rPr lang="cs-CZ" sz="2400" dirty="0">
                  <a:solidFill>
                    <a:srgbClr val="000000"/>
                  </a:solidFill>
                  <a:cs typeface="Times New Roman" pitchFamily="18" charset="0"/>
                </a:rPr>
                <a:t> I </a:t>
              </a:r>
              <a:r>
                <a:rPr lang="cs-CZ" sz="2400" baseline="-30000" dirty="0">
                  <a:solidFill>
                    <a:srgbClr val="000000"/>
                  </a:solidFill>
                  <a:cs typeface="Times New Roman" pitchFamily="18" charset="0"/>
                </a:rPr>
                <a:t>M R</a:t>
              </a:r>
              <a:r>
                <a:rPr lang="cs-CZ" sz="1600" b="1" dirty="0">
                  <a:solidFill>
                    <a:srgbClr val="000000"/>
                  </a:solidFill>
                  <a:cs typeface="Times New Roman" pitchFamily="18" charset="0"/>
                </a:rPr>
                <a:t> </a:t>
              </a:r>
              <a:endParaRPr lang="cs-CZ" dirty="0">
                <a:solidFill>
                  <a:srgbClr val="000000"/>
                </a:solidFill>
              </a:endParaRPr>
            </a:p>
          </p:txBody>
        </p: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269802" y="3082875"/>
              <a:ext cx="6330904" cy="625634"/>
            </a:xfrm>
            <a:prstGeom prst="rect">
              <a:avLst/>
            </a:prstGeom>
            <a:solidFill>
              <a:schemeClr val="tx1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sz="2400" b="1" dirty="0">
                  <a:solidFill>
                    <a:srgbClr val="000000"/>
                  </a:solidFill>
                </a:rPr>
                <a:t>3. </a:t>
              </a:r>
              <a:r>
                <a:rPr lang="cs-CZ" sz="2400" b="1" dirty="0" smtClean="0">
                  <a:solidFill>
                    <a:srgbClr val="000000"/>
                  </a:solidFill>
                </a:rPr>
                <a:t>Stanovení potřebné (účelné) prodejní plochy</a:t>
              </a:r>
              <a:endParaRPr lang="cs-CZ" sz="2400" dirty="0">
                <a:solidFill>
                  <a:srgbClr val="000000"/>
                </a:solidFill>
              </a:endParaRPr>
            </a:p>
          </p:txBody>
        </p:sp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bg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749440" y="3799000"/>
              <a:ext cx="2880320" cy="984496"/>
            </a:xfrm>
            <a:prstGeom prst="rect">
              <a:avLst/>
            </a:prstGeom>
            <a:solidFill>
              <a:schemeClr val="tx1">
                <a:lumMod val="40000"/>
                <a:lumOff val="60000"/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pic>
        <p:sp>
          <p:nvSpPr>
            <p:cNvPr id="11" name="TextovéPole 10"/>
            <p:cNvSpPr txBox="1"/>
            <p:nvPr/>
          </p:nvSpPr>
          <p:spPr>
            <a:xfrm>
              <a:off x="6084167" y="4164572"/>
              <a:ext cx="2160240" cy="536810"/>
            </a:xfrm>
            <a:prstGeom prst="rect">
              <a:avLst/>
            </a:prstGeom>
            <a:solidFill>
              <a:schemeClr val="tx1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cs-CZ" sz="2000" b="1" dirty="0" smtClean="0">
                  <a:solidFill>
                    <a:srgbClr val="000000"/>
                  </a:solidFill>
                </a:rPr>
                <a:t>Účelná kapacita</a:t>
              </a:r>
              <a:endParaRPr lang="cs-CZ" sz="2000" b="1" dirty="0">
                <a:solidFill>
                  <a:srgbClr val="000000"/>
                </a:solidFill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5564097" y="5714449"/>
              <a:ext cx="2880320" cy="53681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cs-CZ" sz="2000" b="1" dirty="0" smtClean="0">
                  <a:solidFill>
                    <a:srgbClr val="000000"/>
                  </a:solidFill>
                </a:rPr>
                <a:t>Skutečná  kapacita</a:t>
              </a:r>
              <a:endParaRPr lang="cs-CZ" sz="2000" b="1" dirty="0">
                <a:solidFill>
                  <a:srgbClr val="000000"/>
                </a:solidFill>
              </a:endParaRPr>
            </a:p>
          </p:txBody>
        </p:sp>
        <p:sp>
          <p:nvSpPr>
            <p:cNvPr id="13" name="Obousměrná vodorovná šipka 12"/>
            <p:cNvSpPr/>
            <p:nvPr/>
          </p:nvSpPr>
          <p:spPr>
            <a:xfrm>
              <a:off x="4387207" y="4122313"/>
              <a:ext cx="1216152" cy="484632"/>
            </a:xfrm>
            <a:prstGeom prst="leftRightArrow">
              <a:avLst/>
            </a:prstGeom>
            <a:solidFill>
              <a:schemeClr val="tx1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solidFill>
                  <a:srgbClr val="000000"/>
                </a:solidFill>
              </a:endParaRPr>
            </a:p>
          </p:txBody>
        </p:sp>
        <p:sp>
          <p:nvSpPr>
            <p:cNvPr id="14" name="Šipka doprava 13"/>
            <p:cNvSpPr/>
            <p:nvPr/>
          </p:nvSpPr>
          <p:spPr>
            <a:xfrm>
              <a:off x="332440" y="5672189"/>
              <a:ext cx="978408" cy="484632"/>
            </a:xfrm>
            <a:prstGeom prst="rightArrow">
              <a:avLst/>
            </a:prstGeom>
            <a:solidFill>
              <a:schemeClr val="tx1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solidFill>
                  <a:srgbClr val="000000"/>
                </a:solidFill>
              </a:endParaRPr>
            </a:p>
          </p:txBody>
        </p:sp>
        <p:sp>
          <p:nvSpPr>
            <p:cNvPr id="15" name="Text Box 4"/>
            <p:cNvSpPr txBox="1">
              <a:spLocks noChangeArrowheads="1"/>
            </p:cNvSpPr>
            <p:nvPr/>
          </p:nvSpPr>
          <p:spPr bwMode="auto">
            <a:xfrm>
              <a:off x="339764" y="4915025"/>
              <a:ext cx="6751348" cy="625634"/>
            </a:xfrm>
            <a:prstGeom prst="rect">
              <a:avLst/>
            </a:prstGeom>
            <a:solidFill>
              <a:schemeClr val="tx1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sz="2400" b="1" dirty="0">
                  <a:solidFill>
                    <a:srgbClr val="000000"/>
                  </a:solidFill>
                </a:rPr>
                <a:t>4</a:t>
              </a:r>
              <a:r>
                <a:rPr lang="cs-CZ" sz="2400" b="1" dirty="0" smtClean="0">
                  <a:solidFill>
                    <a:srgbClr val="000000"/>
                  </a:solidFill>
                </a:rPr>
                <a:t>. Porovnání účeln</a:t>
              </a:r>
              <a:r>
                <a:rPr lang="cs-CZ" sz="2400" b="1" dirty="0">
                  <a:solidFill>
                    <a:srgbClr val="000000"/>
                  </a:solidFill>
                </a:rPr>
                <a:t>é</a:t>
              </a:r>
              <a:r>
                <a:rPr lang="cs-CZ" sz="2400" b="1" dirty="0" smtClean="0">
                  <a:solidFill>
                    <a:srgbClr val="000000"/>
                  </a:solidFill>
                </a:rPr>
                <a:t> kapacity se skutečnou -PP</a:t>
              </a:r>
              <a:r>
                <a:rPr lang="cs-CZ" sz="2400" b="1" baseline="-25000" dirty="0" smtClean="0">
                  <a:solidFill>
                    <a:srgbClr val="000000"/>
                  </a:solidFill>
                </a:rPr>
                <a:t> </a:t>
              </a:r>
              <a:r>
                <a:rPr lang="cs-CZ" sz="2400" b="1" baseline="-25000" dirty="0">
                  <a:solidFill>
                    <a:srgbClr val="000000"/>
                  </a:solidFill>
                </a:rPr>
                <a:t>l</a:t>
              </a:r>
              <a:r>
                <a:rPr lang="cs-CZ" sz="2400" baseline="-25000" dirty="0">
                  <a:solidFill>
                    <a:srgbClr val="000000"/>
                  </a:solidFill>
                </a:rPr>
                <a:t> </a:t>
              </a:r>
              <a:r>
                <a:rPr lang="cs-CZ" sz="2400" baseline="-25000" dirty="0" smtClean="0">
                  <a:solidFill>
                    <a:srgbClr val="000000"/>
                  </a:solidFill>
                </a:rPr>
                <a:t>k</a:t>
              </a:r>
              <a:endParaRPr lang="cs-CZ" sz="2400" dirty="0">
                <a:solidFill>
                  <a:srgbClr val="000000"/>
                </a:solidFill>
              </a:endParaRPr>
            </a:p>
            <a:p>
              <a:endParaRPr lang="cs-CZ" sz="2400" dirty="0">
                <a:solidFill>
                  <a:srgbClr val="000000"/>
                </a:solidFill>
              </a:endParaRPr>
            </a:p>
          </p:txBody>
        </p:sp>
        <p:sp>
          <p:nvSpPr>
            <p:cNvPr id="16" name="Text Box 5"/>
            <p:cNvSpPr txBox="1">
              <a:spLocks noChangeArrowheads="1"/>
            </p:cNvSpPr>
            <p:nvPr/>
          </p:nvSpPr>
          <p:spPr bwMode="auto">
            <a:xfrm>
              <a:off x="1672966" y="5639547"/>
              <a:ext cx="3529013" cy="503237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sz="2000" b="1" dirty="0">
                  <a:solidFill>
                    <a:srgbClr val="000000"/>
                  </a:solidFill>
                </a:rPr>
                <a:t>∆ KP </a:t>
              </a:r>
              <a:r>
                <a:rPr lang="cs-CZ" sz="2000" b="1" baseline="-25000" dirty="0">
                  <a:solidFill>
                    <a:srgbClr val="000000"/>
                  </a:solidFill>
                </a:rPr>
                <a:t>p p</a:t>
              </a:r>
              <a:r>
                <a:rPr lang="cs-CZ" sz="2000" b="1" dirty="0">
                  <a:solidFill>
                    <a:srgbClr val="000000"/>
                  </a:solidFill>
                </a:rPr>
                <a:t>  = </a:t>
              </a:r>
              <a:r>
                <a:rPr lang="cs-CZ" sz="2000" b="1" dirty="0" smtClean="0">
                  <a:solidFill>
                    <a:srgbClr val="000000"/>
                  </a:solidFill>
                </a:rPr>
                <a:t>KP </a:t>
              </a:r>
              <a:r>
                <a:rPr lang="cs-CZ" sz="2000" b="1" baseline="-25000" dirty="0">
                  <a:solidFill>
                    <a:srgbClr val="000000"/>
                  </a:solidFill>
                </a:rPr>
                <a:t>P P </a:t>
              </a:r>
              <a:r>
                <a:rPr lang="cs-CZ" sz="2000" b="1" dirty="0" smtClean="0">
                  <a:solidFill>
                    <a:srgbClr val="000000"/>
                  </a:solidFill>
                </a:rPr>
                <a:t>-</a:t>
              </a:r>
              <a:r>
                <a:rPr lang="cs-CZ" sz="2000" b="1" baseline="-25000" dirty="0" smtClean="0">
                  <a:solidFill>
                    <a:srgbClr val="000000"/>
                  </a:solidFill>
                </a:rPr>
                <a:t> </a:t>
              </a:r>
              <a:r>
                <a:rPr lang="cs-CZ" sz="2000" b="1" dirty="0" smtClean="0">
                  <a:solidFill>
                    <a:srgbClr val="000000"/>
                  </a:solidFill>
                </a:rPr>
                <a:t>PP</a:t>
              </a:r>
              <a:r>
                <a:rPr lang="cs-CZ" sz="2000" b="1" baseline="-25000" dirty="0" smtClean="0">
                  <a:solidFill>
                    <a:srgbClr val="000000"/>
                  </a:solidFill>
                </a:rPr>
                <a:t> l</a:t>
              </a:r>
              <a:r>
                <a:rPr lang="cs-CZ" sz="2000" baseline="-25000" dirty="0" smtClean="0">
                  <a:solidFill>
                    <a:srgbClr val="000000"/>
                  </a:solidFill>
                </a:rPr>
                <a:t> k</a:t>
              </a:r>
              <a:endParaRPr lang="cs-CZ" sz="2000" dirty="0">
                <a:solidFill>
                  <a:srgbClr val="000000"/>
                </a:solidFill>
              </a:endParaRP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366118" y="6171010"/>
              <a:ext cx="7878290" cy="495516"/>
            </a:xfrm>
            <a:prstGeom prst="rect">
              <a:avLst/>
            </a:prstGeom>
            <a:solidFill>
              <a:schemeClr val="tx1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>
                  <a:solidFill>
                    <a:srgbClr val="000000"/>
                  </a:solidFill>
                </a:rPr>
                <a:t>Je li účelná kapacita vyšší než skutečná, je zde volný kupní potenciál a naopak</a:t>
              </a:r>
              <a:endParaRPr lang="cs-CZ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Obdélník 1"/>
          <p:cNvSpPr/>
          <p:nvPr/>
        </p:nvSpPr>
        <p:spPr>
          <a:xfrm>
            <a:off x="1835696" y="137712"/>
            <a:ext cx="45272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000000"/>
                </a:solidFill>
              </a:rPr>
              <a:t>Obratová metoda – klasická (B1)</a:t>
            </a: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06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Klasická obratová metoda </a:t>
            </a:r>
            <a:r>
              <a:rPr lang="cs-CZ" b="1" dirty="0">
                <a:solidFill>
                  <a:srgbClr val="000000"/>
                </a:solidFill>
              </a:rPr>
              <a:t>(B1)</a:t>
            </a:r>
            <a:br>
              <a:rPr lang="cs-CZ" b="1" dirty="0">
                <a:solidFill>
                  <a:srgbClr val="000000"/>
                </a:solidFill>
              </a:rPr>
            </a:b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</a:rPr>
              <a:t>Příklad </a:t>
            </a:r>
            <a:r>
              <a:rPr lang="cs-CZ" sz="2000" b="1" dirty="0">
                <a:solidFill>
                  <a:srgbClr val="000000"/>
                </a:solidFill>
              </a:rPr>
              <a:t>č. </a:t>
            </a:r>
            <a:r>
              <a:rPr lang="cs-CZ" sz="2000" b="1" dirty="0" smtClean="0">
                <a:solidFill>
                  <a:srgbClr val="000000"/>
                </a:solidFill>
              </a:rPr>
              <a:t>1</a:t>
            </a:r>
            <a:endParaRPr lang="cs-CZ" sz="2000" dirty="0">
              <a:solidFill>
                <a:srgbClr val="000000"/>
              </a:solidFill>
            </a:endParaRPr>
          </a:p>
          <a:p>
            <a:r>
              <a:rPr lang="cs-CZ" sz="2000" dirty="0">
                <a:solidFill>
                  <a:srgbClr val="000000"/>
                </a:solidFill>
              </a:rPr>
              <a:t>Firma XY má záměr zřídit v dané lokalitě supermarket. Zjistěte, zda je zde pro ni volný kupní potenciál, jestliže je dáno:</a:t>
            </a:r>
          </a:p>
          <a:p>
            <a:r>
              <a:rPr lang="cs-CZ" sz="2000" dirty="0">
                <a:solidFill>
                  <a:srgbClr val="000000"/>
                </a:solidFill>
              </a:rPr>
              <a:t>Počet obyvatel města (O </a:t>
            </a:r>
            <a:r>
              <a:rPr lang="cs-CZ" sz="2000" baseline="-25000" dirty="0">
                <a:solidFill>
                  <a:srgbClr val="000000"/>
                </a:solidFill>
              </a:rPr>
              <a:t>l k</a:t>
            </a:r>
            <a:r>
              <a:rPr lang="cs-CZ" sz="2000" dirty="0">
                <a:solidFill>
                  <a:srgbClr val="000000"/>
                </a:solidFill>
              </a:rPr>
              <a:t>)</a:t>
            </a:r>
            <a:r>
              <a:rPr lang="cs-CZ" sz="2000" baseline="-25000" dirty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…………………………</a:t>
            </a:r>
            <a:r>
              <a:rPr lang="cs-CZ" sz="2000" dirty="0" smtClean="0">
                <a:solidFill>
                  <a:srgbClr val="000000"/>
                </a:solidFill>
              </a:rPr>
              <a:t>22 </a:t>
            </a:r>
            <a:r>
              <a:rPr lang="cs-CZ" sz="2000" dirty="0">
                <a:solidFill>
                  <a:srgbClr val="000000"/>
                </a:solidFill>
              </a:rPr>
              <a:t>000</a:t>
            </a:r>
          </a:p>
          <a:p>
            <a:r>
              <a:rPr lang="cs-CZ" sz="2000" dirty="0">
                <a:solidFill>
                  <a:srgbClr val="000000"/>
                </a:solidFill>
              </a:rPr>
              <a:t>Spotřební výdaj, potraviny (V </a:t>
            </a:r>
            <a:r>
              <a:rPr lang="cs-CZ" sz="2000" baseline="-25000" dirty="0">
                <a:solidFill>
                  <a:srgbClr val="000000"/>
                </a:solidFill>
              </a:rPr>
              <a:t>o</a:t>
            </a:r>
            <a:r>
              <a:rPr lang="cs-CZ" sz="2000" dirty="0">
                <a:solidFill>
                  <a:srgbClr val="000000"/>
                </a:solidFill>
              </a:rPr>
              <a:t>)……………………</a:t>
            </a:r>
            <a:r>
              <a:rPr lang="cs-CZ" sz="2000" dirty="0" smtClean="0">
                <a:solidFill>
                  <a:srgbClr val="000000"/>
                </a:solidFill>
              </a:rPr>
              <a:t>20 </a:t>
            </a:r>
            <a:r>
              <a:rPr lang="cs-CZ" sz="2000" dirty="0">
                <a:solidFill>
                  <a:srgbClr val="000000"/>
                </a:solidFill>
              </a:rPr>
              <a:t>000 Kč</a:t>
            </a:r>
          </a:p>
          <a:p>
            <a:r>
              <a:rPr lang="cs-CZ" sz="2000" dirty="0">
                <a:solidFill>
                  <a:srgbClr val="000000"/>
                </a:solidFill>
              </a:rPr>
              <a:t>Normativ prodejní plochy…………………..100 000 Kč/ m</a:t>
            </a:r>
            <a:r>
              <a:rPr lang="cs-CZ" sz="2000" baseline="30000" dirty="0">
                <a:solidFill>
                  <a:srgbClr val="000000"/>
                </a:solidFill>
              </a:rPr>
              <a:t>2</a:t>
            </a:r>
            <a:r>
              <a:rPr lang="cs-CZ" sz="2000" dirty="0">
                <a:solidFill>
                  <a:srgbClr val="000000"/>
                </a:solidFill>
              </a:rPr>
              <a:t>/r</a:t>
            </a:r>
          </a:p>
          <a:p>
            <a:r>
              <a:rPr lang="cs-CZ" sz="2000" dirty="0">
                <a:solidFill>
                  <a:srgbClr val="000000"/>
                </a:solidFill>
              </a:rPr>
              <a:t>PP</a:t>
            </a:r>
            <a:r>
              <a:rPr lang="cs-CZ" sz="2000" baseline="-25000" dirty="0">
                <a:solidFill>
                  <a:srgbClr val="000000"/>
                </a:solidFill>
              </a:rPr>
              <a:t> l  k</a:t>
            </a:r>
            <a:r>
              <a:rPr lang="cs-CZ" sz="2000" dirty="0">
                <a:solidFill>
                  <a:srgbClr val="000000"/>
                </a:solidFill>
              </a:rPr>
              <a:t> ……………………5000 m²</a:t>
            </a:r>
          </a:p>
          <a:p>
            <a:r>
              <a:rPr lang="cs-CZ" sz="2000" dirty="0">
                <a:solidFill>
                  <a:srgbClr val="000000"/>
                </a:solidFill>
              </a:rPr>
              <a:t>I</a:t>
            </a:r>
            <a:r>
              <a:rPr lang="cs-CZ" sz="2000" baseline="-25000" dirty="0">
                <a:solidFill>
                  <a:srgbClr val="000000"/>
                </a:solidFill>
              </a:rPr>
              <a:t> K S </a:t>
            </a:r>
            <a:r>
              <a:rPr lang="cs-CZ" sz="2000" dirty="0">
                <a:solidFill>
                  <a:srgbClr val="000000"/>
                </a:solidFill>
              </a:rPr>
              <a:t>………………</a:t>
            </a:r>
            <a:r>
              <a:rPr lang="cs-CZ" sz="2000" dirty="0" smtClean="0">
                <a:solidFill>
                  <a:srgbClr val="000000"/>
                </a:solidFill>
              </a:rPr>
              <a:t>0,91</a:t>
            </a:r>
            <a:endParaRPr lang="cs-CZ" sz="2000" dirty="0">
              <a:solidFill>
                <a:srgbClr val="000000"/>
              </a:solidFill>
            </a:endParaRPr>
          </a:p>
          <a:p>
            <a:r>
              <a:rPr lang="cs-CZ" sz="2000" dirty="0">
                <a:solidFill>
                  <a:srgbClr val="000000"/>
                </a:solidFill>
              </a:rPr>
              <a:t>I</a:t>
            </a:r>
            <a:r>
              <a:rPr lang="cs-CZ" sz="2000" baseline="-25000" dirty="0">
                <a:solidFill>
                  <a:srgbClr val="000000"/>
                </a:solidFill>
              </a:rPr>
              <a:t> M R</a:t>
            </a:r>
            <a:r>
              <a:rPr lang="cs-CZ" sz="2000" dirty="0">
                <a:solidFill>
                  <a:srgbClr val="000000"/>
                </a:solidFill>
              </a:rPr>
              <a:t>………………</a:t>
            </a:r>
            <a:r>
              <a:rPr lang="cs-CZ" sz="2000" dirty="0" smtClean="0">
                <a:solidFill>
                  <a:srgbClr val="000000"/>
                </a:solidFill>
              </a:rPr>
              <a:t>0,95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494069" y="2773671"/>
            <a:ext cx="3649931" cy="23698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5090624" y="2773671"/>
            <a:ext cx="4291344" cy="42185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s-CZ" sz="2400" dirty="0" smtClean="0">
                <a:solidFill>
                  <a:srgbClr val="000000"/>
                </a:solidFill>
              </a:rPr>
              <a:t>1) MO</a:t>
            </a:r>
            <a:r>
              <a:rPr lang="cs-CZ" sz="2400" baseline="30000" dirty="0">
                <a:solidFill>
                  <a:srgbClr val="000000"/>
                </a:solidFill>
              </a:rPr>
              <a:t>´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baseline="-25000" dirty="0">
                <a:solidFill>
                  <a:srgbClr val="000000"/>
                </a:solidFill>
              </a:rPr>
              <a:t>l k </a:t>
            </a:r>
            <a:r>
              <a:rPr lang="cs-CZ" sz="2400" dirty="0">
                <a:solidFill>
                  <a:srgbClr val="000000"/>
                </a:solidFill>
              </a:rPr>
              <a:t>= O </a:t>
            </a:r>
            <a:r>
              <a:rPr lang="cs-CZ" sz="2400" baseline="-25000" dirty="0">
                <a:solidFill>
                  <a:srgbClr val="000000"/>
                </a:solidFill>
              </a:rPr>
              <a:t>l k  * </a:t>
            </a:r>
            <a:r>
              <a:rPr lang="cs-CZ" sz="2400" dirty="0">
                <a:solidFill>
                  <a:srgbClr val="000000"/>
                </a:solidFill>
              </a:rPr>
              <a:t>V </a:t>
            </a:r>
            <a:r>
              <a:rPr lang="cs-CZ" sz="2400" baseline="-25000" dirty="0">
                <a:solidFill>
                  <a:srgbClr val="000000"/>
                </a:solidFill>
              </a:rPr>
              <a:t>o *</a:t>
            </a:r>
            <a:r>
              <a:rPr lang="cs-CZ" sz="2400" dirty="0">
                <a:solidFill>
                  <a:srgbClr val="000000"/>
                </a:solidFill>
              </a:rPr>
              <a:t> I </a:t>
            </a:r>
            <a:r>
              <a:rPr lang="cs-CZ" sz="2400" baseline="-25000" dirty="0">
                <a:solidFill>
                  <a:srgbClr val="000000"/>
                </a:solidFill>
              </a:rPr>
              <a:t>K S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905427" y="3299158"/>
            <a:ext cx="4661737" cy="47662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2) MO´´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l k</a:t>
            </a:r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 = MO´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l k  *</a:t>
            </a:r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 I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M R</a:t>
            </a:r>
            <a:r>
              <a:rPr lang="cs-CZ" sz="1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12160" y="3879416"/>
            <a:ext cx="2960497" cy="722688"/>
          </a:xfrm>
          <a:prstGeom prst="rect">
            <a:avLst/>
          </a:prstGeom>
          <a:solidFill>
            <a:schemeClr val="tx1">
              <a:lumMod val="40000"/>
              <a:lumOff val="6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541135" y="4705740"/>
            <a:ext cx="3627247" cy="36941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cs-CZ" sz="2000" dirty="0" smtClean="0">
                <a:solidFill>
                  <a:srgbClr val="000000"/>
                </a:solidFill>
              </a:rPr>
              <a:t>4) </a:t>
            </a:r>
            <a:r>
              <a:rPr lang="cs-CZ" sz="2000" b="1" dirty="0" smtClean="0">
                <a:solidFill>
                  <a:srgbClr val="000000"/>
                </a:solidFill>
              </a:rPr>
              <a:t>∆ </a:t>
            </a:r>
            <a:r>
              <a:rPr lang="cs-CZ" sz="2000" b="1" dirty="0">
                <a:solidFill>
                  <a:srgbClr val="000000"/>
                </a:solidFill>
              </a:rPr>
              <a:t>KP </a:t>
            </a:r>
            <a:r>
              <a:rPr lang="cs-CZ" sz="2000" b="1" baseline="-25000" dirty="0">
                <a:solidFill>
                  <a:srgbClr val="000000"/>
                </a:solidFill>
              </a:rPr>
              <a:t>p p</a:t>
            </a:r>
            <a:r>
              <a:rPr lang="cs-CZ" sz="2000" b="1" dirty="0">
                <a:solidFill>
                  <a:srgbClr val="000000"/>
                </a:solidFill>
              </a:rPr>
              <a:t>  = </a:t>
            </a:r>
            <a:r>
              <a:rPr lang="cs-CZ" sz="2000" b="1" dirty="0" smtClean="0">
                <a:solidFill>
                  <a:srgbClr val="000000"/>
                </a:solidFill>
              </a:rPr>
              <a:t>KP </a:t>
            </a:r>
            <a:r>
              <a:rPr lang="cs-CZ" sz="2000" b="1" baseline="-25000" dirty="0">
                <a:solidFill>
                  <a:srgbClr val="000000"/>
                </a:solidFill>
              </a:rPr>
              <a:t>P P </a:t>
            </a:r>
            <a:r>
              <a:rPr lang="cs-CZ" sz="2000" b="1" dirty="0" smtClean="0">
                <a:solidFill>
                  <a:srgbClr val="000000"/>
                </a:solidFill>
              </a:rPr>
              <a:t>-</a:t>
            </a:r>
            <a:r>
              <a:rPr lang="cs-CZ" sz="2000" b="1" baseline="-25000" dirty="0" smtClean="0">
                <a:solidFill>
                  <a:srgbClr val="000000"/>
                </a:solidFill>
              </a:rPr>
              <a:t> </a:t>
            </a:r>
            <a:r>
              <a:rPr lang="cs-CZ" sz="2000" b="1" dirty="0" smtClean="0">
                <a:solidFill>
                  <a:srgbClr val="000000"/>
                </a:solidFill>
              </a:rPr>
              <a:t>PP</a:t>
            </a:r>
            <a:r>
              <a:rPr lang="cs-CZ" sz="2000" b="1" baseline="-25000" dirty="0" smtClean="0">
                <a:solidFill>
                  <a:srgbClr val="000000"/>
                </a:solidFill>
              </a:rPr>
              <a:t> l</a:t>
            </a:r>
            <a:r>
              <a:rPr lang="cs-CZ" sz="2000" baseline="-25000" dirty="0" smtClean="0">
                <a:solidFill>
                  <a:srgbClr val="000000"/>
                </a:solidFill>
              </a:rPr>
              <a:t> k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494069" y="3976590"/>
            <a:ext cx="5180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srgbClr val="000000"/>
                </a:solidFill>
                <a:cs typeface="Times New Roman" pitchFamily="18" charset="0"/>
              </a:rPr>
              <a:t>3) </a:t>
            </a:r>
            <a:endParaRPr lang="en-GB" sz="2400" dirty="0"/>
          </a:p>
        </p:txBody>
      </p:sp>
      <p:sp>
        <p:nvSpPr>
          <p:cNvPr id="10" name="Obdélník 9"/>
          <p:cNvSpPr/>
          <p:nvPr/>
        </p:nvSpPr>
        <p:spPr>
          <a:xfrm>
            <a:off x="5494069" y="2773671"/>
            <a:ext cx="3674313" cy="23698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Jak budete postupovat?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723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13690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Výpočet příkladu č. 1 - klasická obratová metoda </a:t>
            </a:r>
            <a:r>
              <a:rPr lang="cs-CZ" b="1" dirty="0">
                <a:solidFill>
                  <a:srgbClr val="000000"/>
                </a:solidFill>
              </a:rPr>
              <a:t>(</a:t>
            </a:r>
            <a:r>
              <a:rPr lang="cs-CZ" b="1" dirty="0" smtClean="0">
                <a:solidFill>
                  <a:srgbClr val="000000"/>
                </a:solidFill>
              </a:rPr>
              <a:t>B1)</a:t>
            </a:r>
            <a:r>
              <a:rPr lang="cs-CZ" sz="2000" b="1" dirty="0">
                <a:solidFill>
                  <a:srgbClr val="000000"/>
                </a:solidFill>
              </a:rPr>
              <a:t/>
            </a:r>
            <a:br>
              <a:rPr lang="cs-CZ" sz="2000" b="1" dirty="0">
                <a:solidFill>
                  <a:srgbClr val="000000"/>
                </a:solidFill>
              </a:rPr>
            </a:b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3528" y="1059582"/>
            <a:ext cx="849694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MO´ = </a:t>
            </a:r>
            <a:r>
              <a:rPr lang="cs-CZ" sz="2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22</a:t>
            </a: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000*20 000*0,91 </a:t>
            </a: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sz="20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400 400 </a:t>
            </a:r>
            <a:r>
              <a:rPr lang="cs-CZ" sz="20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000 Kč </a:t>
            </a:r>
          </a:p>
          <a:p>
            <a:pPr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2. MO´´ = </a:t>
            </a:r>
            <a:r>
              <a:rPr lang="cs-CZ" sz="2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400 400 000 </a:t>
            </a: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cs-CZ" sz="2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0,95 </a:t>
            </a: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=   </a:t>
            </a:r>
            <a:r>
              <a:rPr lang="cs-CZ" sz="20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380 380 </a:t>
            </a:r>
            <a:r>
              <a:rPr lang="cs-CZ" sz="20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000 Kč </a:t>
            </a:r>
            <a:endParaRPr lang="cs-CZ" sz="20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3. KP</a:t>
            </a:r>
            <a:r>
              <a:rPr lang="cs-CZ" sz="2000" baseline="-25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PP</a:t>
            </a: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=  </a:t>
            </a:r>
            <a:r>
              <a:rPr lang="cs-CZ" sz="2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380 380 000/100 </a:t>
            </a: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000 =  </a:t>
            </a:r>
            <a:r>
              <a:rPr lang="cs-CZ" sz="20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3 803,8 </a:t>
            </a:r>
            <a:r>
              <a:rPr lang="cs-CZ" sz="20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sz="2000" b="1" baseline="30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cs-CZ" sz="20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cs-CZ" sz="20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0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4. ∆ </a:t>
            </a: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KP</a:t>
            </a:r>
            <a:r>
              <a:rPr lang="cs-CZ" sz="2000" baseline="-25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PP </a:t>
            </a: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sz="2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3 803,8  </a:t>
            </a: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- 5 000 = </a:t>
            </a:r>
            <a:r>
              <a:rPr lang="cs-CZ" sz="20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0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1 196,2 </a:t>
            </a:r>
            <a:r>
              <a:rPr lang="cs-CZ" sz="20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sz="2000" b="1" baseline="30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sz="20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0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3219822"/>
            <a:ext cx="8424936" cy="1107996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2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Odp.: Ve městě jsou skutečné prodejní plochy vyšší o </a:t>
            </a:r>
            <a:r>
              <a:rPr lang="cs-CZ" sz="22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1 196,2 </a:t>
            </a:r>
            <a:r>
              <a:rPr lang="cs-CZ" sz="2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m² než </a:t>
            </a:r>
            <a:r>
              <a:rPr lang="cs-CZ" sz="22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plochy účelné</a:t>
            </a:r>
            <a:r>
              <a:rPr lang="cs-CZ" sz="2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V lokalitě není volný kupní potenciál, konkurence je velká. Dříve nebo později někdo z trhu odejde.</a:t>
            </a:r>
          </a:p>
        </p:txBody>
      </p:sp>
    </p:spTree>
    <p:extLst>
      <p:ext uri="{BB962C8B-B14F-4D97-AF65-F5344CB8AC3E}">
        <p14:creationId xmlns:p14="http://schemas.microsoft.com/office/powerpoint/2010/main" val="31377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Klasická obratová metoda </a:t>
            </a:r>
            <a:r>
              <a:rPr lang="cs-CZ" b="1" dirty="0">
                <a:solidFill>
                  <a:srgbClr val="000000"/>
                </a:solidFill>
              </a:rPr>
              <a:t>(B1)</a:t>
            </a:r>
            <a:br>
              <a:rPr lang="cs-CZ" b="1" dirty="0">
                <a:solidFill>
                  <a:srgbClr val="000000"/>
                </a:solidFill>
              </a:rPr>
            </a:b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č.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Firma XY má záměr zřídit v dané lokalitě supermarket. Zjistěte, zda je zde pro ni volný kupní potenciál, jestliže je dáno: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obyvatel města (O </a:t>
            </a:r>
            <a:r>
              <a:rPr kumimoji="0" lang="cs-CZ" sz="200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 k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r>
              <a:rPr kumimoji="0" lang="cs-CZ" sz="200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…………………………</a:t>
            </a:r>
            <a:r>
              <a:rPr lang="cs-CZ" sz="2000" dirty="0" smtClean="0">
                <a:solidFill>
                  <a:srgbClr val="000000"/>
                </a:solidFill>
                <a:latin typeface="Times New Roman"/>
              </a:rPr>
              <a:t>52</a:t>
            </a: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824</a:t>
            </a:r>
            <a:endParaRPr kumimoji="0" lang="cs-CZ" sz="2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Spotřební výdaj, potraviny (V </a:t>
            </a:r>
            <a:r>
              <a:rPr kumimoji="0" lang="cs-CZ" sz="200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)……………………</a:t>
            </a: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26 800 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Kč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Normativ prodejní plochy…………………..</a:t>
            </a: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180 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000 Kč/ m</a:t>
            </a:r>
            <a:r>
              <a:rPr kumimoji="0" lang="cs-CZ" sz="200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PP</a:t>
            </a:r>
            <a:r>
              <a:rPr kumimoji="0" lang="cs-CZ" sz="200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l  k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……………………5000 m²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sz="200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K S 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………………</a:t>
            </a: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0,95</a:t>
            </a:r>
            <a:endParaRPr kumimoji="0" lang="cs-CZ" sz="2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sz="200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 R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………………</a:t>
            </a: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0,98</a:t>
            </a:r>
            <a:endParaRPr kumimoji="0" lang="cs-CZ" sz="2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08747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13690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Výpočet příkladu č. </a:t>
            </a:r>
            <a:r>
              <a:rPr lang="cs-CZ" b="1" dirty="0">
                <a:solidFill>
                  <a:srgbClr val="000000"/>
                </a:solidFill>
              </a:rPr>
              <a:t>2</a:t>
            </a:r>
            <a:r>
              <a:rPr lang="cs-CZ" b="1" dirty="0" smtClean="0">
                <a:solidFill>
                  <a:srgbClr val="000000"/>
                </a:solidFill>
              </a:rPr>
              <a:t> - klasická obratová metoda </a:t>
            </a:r>
            <a:r>
              <a:rPr lang="cs-CZ" b="1" dirty="0">
                <a:solidFill>
                  <a:srgbClr val="000000"/>
                </a:solidFill>
              </a:rPr>
              <a:t>(</a:t>
            </a:r>
            <a:r>
              <a:rPr lang="cs-CZ" b="1" dirty="0" smtClean="0">
                <a:solidFill>
                  <a:srgbClr val="000000"/>
                </a:solidFill>
              </a:rPr>
              <a:t>B1)</a:t>
            </a:r>
            <a:r>
              <a:rPr lang="cs-CZ" sz="2000" b="1" dirty="0">
                <a:solidFill>
                  <a:srgbClr val="000000"/>
                </a:solidFill>
              </a:rPr>
              <a:t/>
            </a:r>
            <a:br>
              <a:rPr lang="cs-CZ" sz="2000" b="1" dirty="0">
                <a:solidFill>
                  <a:srgbClr val="000000"/>
                </a:solidFill>
              </a:rPr>
            </a:b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3528" y="1059582"/>
            <a:ext cx="849694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. MO´ =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52 824 * 26 800 * 0,95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= 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1 344 899 040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Kč </a:t>
            </a:r>
          </a:p>
          <a:p>
            <a:pPr lvl="0"/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2. MO´´ = </a:t>
            </a: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1 344 899 040 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0,98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=  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1 318 001 059,2 Kč 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3. KP</a:t>
            </a:r>
            <a:r>
              <a:rPr kumimoji="0" lang="cs-CZ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PP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 =  </a:t>
            </a: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1 318 001 059,2 /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180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000 = 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7 322,23 m</a:t>
            </a:r>
            <a:r>
              <a:rPr kumimoji="0" lang="cs-CZ" sz="20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4. ∆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KP</a:t>
            </a:r>
            <a:r>
              <a:rPr kumimoji="0" lang="cs-CZ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PP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7 322,23 -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5 000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 2 322,23 m</a:t>
            </a:r>
            <a:r>
              <a:rPr kumimoji="0" lang="cs-CZ" sz="20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3090907"/>
            <a:ext cx="8424936" cy="144655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Odp.: Ve městě jsou skutečné prodejní plochy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nižší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2 322,23 m²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než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plochy účelné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. V lokalitě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volný kupní potenciál, konkurence je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slabá. Prodejny budou ve frekvenčních špičkách značně přetíženy,</a:t>
            </a:r>
            <a:r>
              <a:rPr kumimoji="0" lang="cs-CZ" sz="22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 což bude negativně ovlivňovat nákupní podmínky.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3371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7686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Klasická obratová metoda </a:t>
            </a:r>
            <a:r>
              <a:rPr lang="cs-CZ" b="1" dirty="0">
                <a:solidFill>
                  <a:srgbClr val="000000"/>
                </a:solidFill>
              </a:rPr>
              <a:t>(B1</a:t>
            </a:r>
            <a:r>
              <a:rPr lang="cs-CZ" b="1" dirty="0" smtClean="0">
                <a:solidFill>
                  <a:srgbClr val="000000"/>
                </a:solidFill>
              </a:rPr>
              <a:t>) – </a:t>
            </a:r>
            <a:r>
              <a:rPr lang="cs-CZ" b="1" dirty="0" smtClean="0">
                <a:solidFill>
                  <a:srgbClr val="FF0000"/>
                </a:solidFill>
              </a:rPr>
              <a:t>Příklad za bonusový bod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76328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Příklad </a:t>
            </a: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č. </a:t>
            </a:r>
            <a:r>
              <a:rPr lang="cs-CZ" sz="2200" b="1" dirty="0">
                <a:solidFill>
                  <a:srgbClr val="000000"/>
                </a:solidFill>
                <a:latin typeface="Times New Roman"/>
              </a:rPr>
              <a:t>3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Firma XY má záměr zřídit v dané lokalitě supermarket. Zjistěte, zda je zde pro ni volný kupní potenciál, jestliže je dáno: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Počet obyvatel města (O 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l k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)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…………………………20 000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Spotřební výdaj, potraviny (V 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o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)……………………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25 000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Kč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Normativ prodejní plochy…………………..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100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000 Kč/ m</a:t>
            </a:r>
            <a:r>
              <a:rPr kumimoji="0" lang="cs-CZ" sz="2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2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/r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PP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l  k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……………………5000 m²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I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K S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………………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0,93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I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M R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………………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0,98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986433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6774</TotalTime>
  <Words>1885</Words>
  <Application>Microsoft Office PowerPoint</Application>
  <PresentationFormat>Předvádění na obrazovce (16:9)</PresentationFormat>
  <Paragraphs>185</Paragraphs>
  <Slides>24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Cambria Math</vt:lpstr>
      <vt:lpstr>Times New Roman</vt:lpstr>
      <vt:lpstr>Wingdings</vt:lpstr>
      <vt:lpstr>SLU</vt:lpstr>
      <vt:lpstr>Rovnice</vt:lpstr>
      <vt:lpstr>Územní a tržní analýza – část druhá</vt:lpstr>
      <vt:lpstr>CÍL SEMINÁŘE</vt:lpstr>
      <vt:lpstr>Prezentace aplikace PowerPoint</vt:lpstr>
      <vt:lpstr>Prezentace aplikace PowerPoint</vt:lpstr>
      <vt:lpstr>Klasická obratová metoda (B1) </vt:lpstr>
      <vt:lpstr>Výpočet příkladu č. 1 - klasická obratová metoda (B1) </vt:lpstr>
      <vt:lpstr>Klasická obratová metoda (B1) </vt:lpstr>
      <vt:lpstr>Výpočet příkladu č. 2 - klasická obratová metoda (B1) </vt:lpstr>
      <vt:lpstr>Klasická obratová metoda (B1) – Příklad za bonusový bod </vt:lpstr>
      <vt:lpstr>Výpočet příkladu č. 3 - klasická obratová metoda (B1) </vt:lpstr>
      <vt:lpstr>Index maloobchodní saturace (B1) </vt:lpstr>
      <vt:lpstr>Výpočet příkladu č. 1 - Index maloobchodní saturace (B1)</vt:lpstr>
      <vt:lpstr>Index maloobchodní saturace (B1) </vt:lpstr>
      <vt:lpstr>Výpočet příkladu č. 2 - Index maloobchodní saturace (B1)</vt:lpstr>
      <vt:lpstr>Index maloobchodní saturace (B1) - Příklad za bonusový bod </vt:lpstr>
      <vt:lpstr>Výpočet příkladu č. 3 - Index maloobchodní saturace (B1)</vt:lpstr>
      <vt:lpstr>Metoda plošného standardu (B2) </vt:lpstr>
      <vt:lpstr>Výpočet příkladu č. 1 - Metoda plošného standardu (B2) </vt:lpstr>
      <vt:lpstr>Metoda plošného standardu (B2) </vt:lpstr>
      <vt:lpstr>Výpočet příkladu č. 2 - Metoda plošného standardu (B2) </vt:lpstr>
      <vt:lpstr>Metoda plošného standardu (B2) - Příklad za bonusový bod  </vt:lpstr>
      <vt:lpstr>Výpočet příkladu č. 3 - Metoda plošného standardu (B2) </vt:lpstr>
      <vt:lpstr>Děkuji za pozornost  </vt:lpstr>
      <vt:lpstr>Děkuji za pozornost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Radka Bauerová</cp:lastModifiedBy>
  <cp:revision>148</cp:revision>
  <dcterms:created xsi:type="dcterms:W3CDTF">2016-07-06T15:42:34Z</dcterms:created>
  <dcterms:modified xsi:type="dcterms:W3CDTF">2020-11-10T13:01:54Z</dcterms:modified>
</cp:coreProperties>
</file>