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9" r:id="rId4"/>
    <p:sldId id="274" r:id="rId5"/>
    <p:sldId id="284" r:id="rId6"/>
    <p:sldId id="285" r:id="rId7"/>
    <p:sldId id="265" r:id="rId8"/>
    <p:sldId id="286" r:id="rId9"/>
    <p:sldId id="287" r:id="rId10"/>
    <p:sldId id="270" r:id="rId11"/>
    <p:sldId id="291" r:id="rId12"/>
    <p:sldId id="289" r:id="rId13"/>
    <p:sldId id="267" r:id="rId14"/>
    <p:sldId id="282" r:id="rId15"/>
    <p:sldId id="288" r:id="rId16"/>
    <p:sldId id="275" r:id="rId17"/>
    <p:sldId id="281" r:id="rId18"/>
    <p:sldId id="276" r:id="rId19"/>
    <p:sldId id="271" r:id="rId20"/>
    <p:sldId id="283" r:id="rId21"/>
    <p:sldId id="277" r:id="rId22"/>
    <p:sldId id="278" r:id="rId23"/>
    <p:sldId id="279" r:id="rId24"/>
    <p:sldId id="280" r:id="rId25"/>
    <p:sldId id="290" r:id="rId26"/>
    <p:sldId id="268" r:id="rId27"/>
    <p:sldId id="266" r:id="rId28"/>
    <p:sldId id="295" r:id="rId29"/>
    <p:sldId id="292" r:id="rId30"/>
    <p:sldId id="293" r:id="rId31"/>
    <p:sldId id="294" r:id="rId32"/>
    <p:sldId id="296"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23.11.2020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kontrola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8.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smtClean="0"/>
              <a:t>Základní typy kontrol</a:t>
            </a:r>
          </a:p>
          <a:p>
            <a:pPr marL="357188" lvl="1" indent="-357188">
              <a:buFont typeface="Arial" panose="020B0604020202020204" pitchFamily="34" charset="0"/>
              <a:buChar char="•"/>
            </a:pPr>
            <a:r>
              <a:rPr lang="cs-CZ" sz="1600" b="1" i="1" dirty="0" smtClean="0"/>
              <a:t>Kontrola </a:t>
            </a:r>
            <a:r>
              <a:rPr lang="cs-CZ" sz="1600" b="1" i="1" dirty="0"/>
              <a:t>ročního </a:t>
            </a:r>
            <a:r>
              <a:rPr lang="cs-CZ" sz="1600" b="1" i="1" dirty="0" smtClean="0"/>
              <a:t>plánu </a:t>
            </a:r>
            <a:r>
              <a:rPr lang="cs-CZ" sz="1600" dirty="0" smtClean="0"/>
              <a:t>– zjišťuje </a:t>
            </a:r>
            <a:r>
              <a:rPr lang="cs-CZ" sz="1600" dirty="0"/>
              <a:t>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smtClean="0"/>
              <a:t>Analýza ziskovosti </a:t>
            </a:r>
            <a:r>
              <a:rPr lang="cs-CZ" sz="1600" dirty="0" smtClean="0"/>
              <a:t>- </a:t>
            </a:r>
            <a:r>
              <a:rPr lang="cs-CZ" sz="1600" dirty="0"/>
              <a:t>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smtClean="0"/>
              <a:t>Analýza produktivity </a:t>
            </a:r>
            <a:r>
              <a:rPr lang="cs-CZ" sz="1600" dirty="0" smtClean="0"/>
              <a:t>- </a:t>
            </a:r>
            <a:r>
              <a:rPr lang="cs-CZ" sz="1600" dirty="0"/>
              <a:t>provádí posouzení, zda firma dosahuje u určitých produktů, oblastí a trhů přiměřeného zisku pomocí metod: analýza historických vztahů, analýza konkurenční parity, tržní experimenty, data z jediného zdroje, úsudkové </a:t>
            </a:r>
            <a:r>
              <a:rPr lang="cs-CZ" sz="1600" dirty="0" smtClean="0"/>
              <a:t>odhady</a:t>
            </a:r>
          </a:p>
          <a:p>
            <a:pPr marL="357188" lvl="1" indent="-357188">
              <a:buFont typeface="Arial" panose="020B0604020202020204" pitchFamily="34" charset="0"/>
              <a:buChar char="•"/>
            </a:pPr>
            <a:r>
              <a:rPr lang="cs-CZ" sz="1600" b="1" i="1" dirty="0" smtClean="0"/>
              <a:t>Strategická kontrola</a:t>
            </a:r>
          </a:p>
          <a:p>
            <a:endParaRPr lang="cs-CZ" sz="1600" dirty="0" smtClean="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různých hledisek</a:t>
            </a:r>
          </a:p>
          <a:p>
            <a:pPr algn="just"/>
            <a:r>
              <a:rPr lang="cs-CZ" sz="1600" dirty="0" smtClean="0"/>
              <a:t>Kontroly podle </a:t>
            </a:r>
            <a:r>
              <a:rPr lang="cs-CZ" sz="1600" dirty="0"/>
              <a:t>o</a:t>
            </a:r>
            <a:r>
              <a:rPr lang="cs-CZ" sz="1600" dirty="0" smtClean="0"/>
              <a:t>bsahové </a:t>
            </a:r>
            <a:r>
              <a:rPr lang="cs-CZ" sz="1600" dirty="0"/>
              <a:t>náplně – dle procesů, které jsou </a:t>
            </a:r>
            <a:r>
              <a:rPr lang="cs-CZ" sz="1600" dirty="0" smtClean="0"/>
              <a:t>řízeny</a:t>
            </a:r>
          </a:p>
          <a:p>
            <a:pPr algn="just"/>
            <a:r>
              <a:rPr lang="cs-CZ" sz="1600" dirty="0" smtClean="0"/>
              <a:t>Kontroly podle organizační </a:t>
            </a:r>
            <a:r>
              <a:rPr lang="cs-CZ" sz="1600" dirty="0"/>
              <a:t>úrovně – na různých úrovních řízení (vrcholové, střední a nižší úrovni) </a:t>
            </a:r>
            <a:endParaRPr lang="cs-CZ" sz="1600" dirty="0" smtClean="0"/>
          </a:p>
          <a:p>
            <a:pPr algn="just"/>
            <a:r>
              <a:rPr lang="cs-CZ" sz="1600" dirty="0" smtClean="0"/>
              <a:t>Kontrola podle zaměření – na finanční hodnoty, na fyzické hodnoty</a:t>
            </a:r>
          </a:p>
          <a:p>
            <a:pPr algn="just"/>
            <a:r>
              <a:rPr lang="cs-CZ" sz="1600" dirty="0" smtClean="0"/>
              <a:t>Kontrola podle hlediska doby trvání – nepřetržitá, občasná pravidelná, občasná nepravidelná</a:t>
            </a:r>
          </a:p>
          <a:p>
            <a:pPr algn="just"/>
            <a:r>
              <a:rPr lang="cs-CZ" sz="1600" b="1" i="1" dirty="0" smtClean="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endParaRPr lang="cs-CZ" sz="1600" dirty="0" smtClean="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a:t>
            </a:r>
            <a:endParaRPr lang="cs-CZ" dirty="0"/>
          </a:p>
        </p:txBody>
      </p:sp>
    </p:spTree>
    <p:extLst>
      <p:ext uri="{BB962C8B-B14F-4D97-AF65-F5344CB8AC3E}">
        <p14:creationId xmlns:p14="http://schemas.microsoft.com/office/powerpoint/2010/main" val="858112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charakteru </a:t>
            </a:r>
            <a:r>
              <a:rPr lang="cs-CZ" sz="1600" b="1" dirty="0"/>
              <a:t>provádění </a:t>
            </a:r>
            <a:r>
              <a:rPr lang="cs-CZ" sz="1600" b="1" dirty="0" smtClean="0"/>
              <a:t>členíme </a:t>
            </a:r>
            <a:r>
              <a:rPr lang="cs-CZ" sz="1600" b="1" dirty="0"/>
              <a:t>dále </a:t>
            </a:r>
            <a:r>
              <a:rPr lang="cs-CZ" sz="1600" b="1" dirty="0" smtClean="0"/>
              <a:t>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a:t>
            </a:r>
            <a:r>
              <a:rPr lang="cs-CZ" sz="1600" dirty="0" smtClean="0"/>
              <a:t>činnosti.</a:t>
            </a:r>
          </a:p>
          <a:p>
            <a:pPr algn="just"/>
            <a:r>
              <a:rPr lang="cs-CZ" sz="1600" b="1" i="1" dirty="0"/>
              <a:t>přímé a nepřímé</a:t>
            </a:r>
            <a:r>
              <a:rPr lang="cs-CZ" sz="1600" dirty="0"/>
              <a:t> – přímé kontroly se provádějí osobně řídícími orgány a nepřímé </a:t>
            </a:r>
            <a:r>
              <a:rPr lang="cs-CZ" sz="1600" dirty="0" smtClean="0"/>
              <a:t>zprostředkovaně</a:t>
            </a:r>
            <a:r>
              <a:rPr lang="cs-CZ" sz="1600" dirty="0"/>
              <a:t>, např. pomocí auditorů, speciálních kontrolorů </a:t>
            </a:r>
            <a:r>
              <a:rPr lang="cs-CZ" sz="1600" dirty="0" smtClean="0"/>
              <a:t>apod.</a:t>
            </a:r>
          </a:p>
          <a:p>
            <a:pPr algn="just"/>
            <a:r>
              <a:rPr lang="cs-CZ" sz="1600" b="1" i="1" dirty="0"/>
              <a:t>interní a externí</a:t>
            </a:r>
            <a:r>
              <a:rPr lang="cs-CZ" sz="1600" dirty="0"/>
              <a:t> – interní kontroly se provádějí vlastními silami, externí pak přes  experty a poradce</a:t>
            </a:r>
            <a:r>
              <a:rPr lang="cs-CZ" sz="1600" dirty="0" smtClean="0"/>
              <a:t>.</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a:t>
            </a:r>
            <a:r>
              <a:rPr lang="cs-CZ" sz="1600" dirty="0" smtClean="0"/>
              <a:t>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III</a:t>
            </a:r>
            <a:endParaRPr lang="cs-CZ" dirty="0"/>
          </a:p>
        </p:txBody>
      </p:sp>
    </p:spTree>
    <p:extLst>
      <p:ext uri="{BB962C8B-B14F-4D97-AF65-F5344CB8AC3E}">
        <p14:creationId xmlns:p14="http://schemas.microsoft.com/office/powerpoint/2010/main" val="374198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a:t>
            </a:r>
            <a:r>
              <a:rPr lang="cs-CZ" sz="1600" dirty="0" smtClean="0"/>
              <a:t>kontroly – co je cílem kontroly, jaký účel má splnit</a:t>
            </a:r>
          </a:p>
          <a:p>
            <a:pPr algn="just"/>
            <a:endParaRPr lang="cs-CZ" sz="1600" dirty="0"/>
          </a:p>
          <a:p>
            <a:pPr algn="just"/>
            <a:r>
              <a:rPr lang="cs-CZ" sz="1600" dirty="0"/>
              <a:t>Předmět </a:t>
            </a:r>
            <a:r>
              <a:rPr lang="cs-CZ" sz="1600" dirty="0" smtClean="0"/>
              <a:t>kontroly – co je předmětem kontroly, co bude kontrolováno</a:t>
            </a:r>
          </a:p>
          <a:p>
            <a:pPr algn="just"/>
            <a:endParaRPr lang="cs-CZ" sz="1600" dirty="0"/>
          </a:p>
          <a:p>
            <a:pPr algn="just"/>
            <a:r>
              <a:rPr lang="cs-CZ" sz="1600" dirty="0"/>
              <a:t>Subjekt </a:t>
            </a:r>
            <a:r>
              <a:rPr lang="cs-CZ" sz="1600" dirty="0" smtClean="0"/>
              <a:t>kontroly – kdo bude kontrolovat</a:t>
            </a:r>
          </a:p>
          <a:p>
            <a:pPr algn="just"/>
            <a:endParaRPr lang="cs-CZ" sz="1600" dirty="0"/>
          </a:p>
          <a:p>
            <a:pPr algn="just"/>
            <a:r>
              <a:rPr lang="cs-CZ" sz="1600" dirty="0"/>
              <a:t>Časová dimenze </a:t>
            </a:r>
            <a:r>
              <a:rPr lang="cs-CZ" sz="1600" dirty="0" smtClean="0"/>
              <a:t>kontroly – jak často a v jakých intervalech bude kontrola prováděna</a:t>
            </a:r>
          </a:p>
          <a:p>
            <a:pPr algn="just"/>
            <a:endParaRPr lang="cs-CZ" sz="1600" dirty="0"/>
          </a:p>
          <a:p>
            <a:pPr algn="just"/>
            <a:r>
              <a:rPr lang="cs-CZ" sz="1600" dirty="0"/>
              <a:t>Postupy, metody </a:t>
            </a:r>
            <a:r>
              <a:rPr lang="cs-CZ" sz="1600" dirty="0" smtClean="0"/>
              <a:t>kontroly – jakým způsobem bude kontrola prováděna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Tvorba kontrolního systému</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a:t>
            </a:r>
            <a:r>
              <a:rPr lang="cs-CZ" sz="1600" dirty="0" smtClean="0"/>
              <a:t>funkcemi. </a:t>
            </a:r>
            <a:endParaRPr lang="cs-CZ" sz="1600" dirty="0"/>
          </a:p>
          <a:p>
            <a:pPr algn="just"/>
            <a:r>
              <a:rPr lang="cs-CZ" sz="1600" b="1" dirty="0"/>
              <a:t>Přiměřenost</a:t>
            </a:r>
            <a:r>
              <a:rPr lang="cs-CZ" sz="1600" dirty="0"/>
              <a:t> – kontrola musí zjišťovat informace skutečně potřebné a závažné, ne </a:t>
            </a:r>
            <a:r>
              <a:rPr lang="cs-CZ" sz="1600" dirty="0" smtClean="0"/>
              <a:t>podružné. </a:t>
            </a:r>
            <a:endParaRPr lang="cs-CZ" sz="1600" dirty="0"/>
          </a:p>
          <a:p>
            <a:pPr algn="just"/>
            <a:r>
              <a:rPr lang="cs-CZ" sz="1600" b="1" dirty="0"/>
              <a:t>Efektivnost</a:t>
            </a:r>
            <a:r>
              <a:rPr lang="cs-CZ" sz="1600" dirty="0"/>
              <a:t> – nízké náklady, malé vedlejší účinky a vysoké přínosy kontroly (přínos musí být vyšší než náklady na kontrolu</a:t>
            </a:r>
            <a:r>
              <a:rPr lang="cs-CZ" sz="1600" dirty="0" smtClean="0"/>
              <a:t>). </a:t>
            </a:r>
            <a:endParaRPr lang="cs-CZ" sz="1600" dirty="0"/>
          </a:p>
          <a:p>
            <a:pPr algn="just"/>
            <a:r>
              <a:rPr lang="cs-CZ" sz="1600" b="1" dirty="0"/>
              <a:t>Budoucnost</a:t>
            </a:r>
            <a:r>
              <a:rPr lang="cs-CZ" sz="1600" dirty="0"/>
              <a:t> – na základě výsledků kontroly rozhodujeme o budoucím vývoji procesů (zjišťujeme současný a vlastně i minulý stav a náprava teprve nastane s časovým odstupem</a:t>
            </a:r>
            <a:r>
              <a:rPr lang="cs-CZ" sz="1600" dirty="0" smtClean="0"/>
              <a:t>). </a:t>
            </a:r>
            <a:endParaRPr lang="cs-CZ" sz="1600" dirty="0"/>
          </a:p>
          <a:p>
            <a:pPr algn="just"/>
            <a:r>
              <a:rPr lang="cs-CZ" sz="1600" b="1" dirty="0"/>
              <a:t>Pružnost</a:t>
            </a:r>
            <a:r>
              <a:rPr lang="cs-CZ" sz="1600" dirty="0"/>
              <a:t> – systém kontroly musí být schopen rychlé reakce na potřeby, neočekávané změny i možná nová </a:t>
            </a:r>
            <a:r>
              <a:rPr lang="cs-CZ" sz="1600" dirty="0" smtClean="0"/>
              <a:t>řešení.  </a:t>
            </a:r>
            <a:endParaRPr lang="cs-CZ" sz="1600" dirty="0"/>
          </a:p>
          <a:p>
            <a:pPr algn="just"/>
            <a:r>
              <a:rPr lang="cs-CZ" sz="1600" b="1" dirty="0"/>
              <a:t>Motivace</a:t>
            </a:r>
            <a:r>
              <a:rPr lang="cs-CZ" sz="1600" dirty="0"/>
              <a:t> – kontrola má mít motivační funkci. Jejím cílem je sjednocovat lidi, ale také vytvářet povědomí o tom, že jsem či mohu být </a:t>
            </a:r>
            <a:r>
              <a:rPr lang="cs-CZ" sz="1600" dirty="0" smtClean="0"/>
              <a:t>kontrolován.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Zásady efektivní kontroly</a:t>
            </a:r>
            <a:endParaRPr lang="cs-CZ" dirty="0"/>
          </a:p>
        </p:txBody>
      </p:sp>
    </p:spTree>
    <p:extLst>
      <p:ext uri="{BB962C8B-B14F-4D97-AF65-F5344CB8AC3E}">
        <p14:creationId xmlns:p14="http://schemas.microsoft.com/office/powerpoint/2010/main" val="386259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a:t>
            </a:r>
            <a:r>
              <a:rPr lang="cs-CZ" sz="1600" dirty="0" smtClean="0"/>
              <a:t>. </a:t>
            </a:r>
            <a:endParaRPr lang="cs-CZ" sz="1600" dirty="0"/>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a:t>
            </a:r>
            <a:r>
              <a:rPr lang="cs-CZ" sz="1600" dirty="0" smtClean="0"/>
              <a:t>!“  </a:t>
            </a:r>
            <a:endParaRPr lang="cs-CZ" sz="1600" dirty="0"/>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Nedostatky kontroly</a:t>
            </a:r>
            <a:endParaRPr lang="cs-CZ" dirty="0"/>
          </a:p>
        </p:txBody>
      </p:sp>
    </p:spTree>
    <p:extLst>
      <p:ext uri="{BB962C8B-B14F-4D97-AF65-F5344CB8AC3E}">
        <p14:creationId xmlns:p14="http://schemas.microsoft.com/office/powerpoint/2010/main" val="135465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Strategická kontrola </a:t>
            </a:r>
            <a:r>
              <a:rPr lang="cs-CZ" sz="1600" dirty="0" smtClean="0"/>
              <a:t>– směr </a:t>
            </a:r>
            <a:r>
              <a:rPr lang="cs-CZ" sz="1600" dirty="0"/>
              <a:t>vývoje </a:t>
            </a:r>
            <a:r>
              <a:rPr lang="cs-CZ" sz="1600" dirty="0" smtClean="0"/>
              <a:t>podniku, hodnocení </a:t>
            </a:r>
            <a:r>
              <a:rPr lang="cs-CZ" sz="1600" dirty="0"/>
              <a:t>strategie, celkové výsledky hospodaření, </a:t>
            </a:r>
            <a:r>
              <a:rPr lang="cs-CZ" sz="1600" dirty="0" smtClean="0"/>
              <a:t>vztahy </a:t>
            </a:r>
            <a:r>
              <a:rPr lang="cs-CZ" sz="1600" dirty="0"/>
              <a:t>s podnikatelským prostředím, vztahy mezi </a:t>
            </a:r>
            <a:r>
              <a:rPr lang="cs-CZ" sz="1600" dirty="0" smtClean="0"/>
              <a:t>organizačními jednotkami.</a:t>
            </a:r>
          </a:p>
          <a:p>
            <a:pPr algn="just"/>
            <a:endParaRPr lang="cs-CZ" sz="1600" dirty="0" smtClean="0"/>
          </a:p>
          <a:p>
            <a:pPr algn="just"/>
            <a:r>
              <a:rPr lang="cs-CZ" sz="1600" b="1" dirty="0" smtClean="0"/>
              <a:t>Taktická (manažerská) kontrola </a:t>
            </a:r>
            <a:r>
              <a:rPr lang="cs-CZ" sz="1600" dirty="0" smtClean="0"/>
              <a:t>– zaměření </a:t>
            </a:r>
            <a:r>
              <a:rPr lang="cs-CZ" sz="1600" dirty="0"/>
              <a:t>na </a:t>
            </a:r>
            <a:r>
              <a:rPr lang="cs-CZ" sz="1600" dirty="0" smtClean="0"/>
              <a:t>organizační </a:t>
            </a:r>
            <a:r>
              <a:rPr lang="pl-PL" sz="1600" dirty="0" smtClean="0"/>
              <a:t>jednotky </a:t>
            </a:r>
            <a:r>
              <a:rPr lang="pl-PL" sz="1600" dirty="0"/>
              <a:t>jako celek, kontroly zpravidla </a:t>
            </a:r>
            <a:r>
              <a:rPr lang="pl-PL" sz="1600" dirty="0" smtClean="0"/>
              <a:t>periodické. </a:t>
            </a:r>
          </a:p>
          <a:p>
            <a:pPr algn="just"/>
            <a:endParaRPr lang="cs-CZ" sz="1600" dirty="0" smtClean="0"/>
          </a:p>
          <a:p>
            <a:r>
              <a:rPr lang="cs-CZ" sz="1600" b="1" dirty="0" smtClean="0"/>
              <a:t>Operativní kontrola </a:t>
            </a:r>
            <a:r>
              <a:rPr lang="cs-CZ" sz="1600" dirty="0" smtClean="0"/>
              <a:t>– časové </a:t>
            </a:r>
            <a:r>
              <a:rPr lang="cs-CZ" sz="1600" dirty="0"/>
              <a:t>intervaly </a:t>
            </a:r>
            <a:r>
              <a:rPr lang="cs-CZ" sz="1600" dirty="0" smtClean="0"/>
              <a:t>kontroly kratší </a:t>
            </a:r>
            <a:r>
              <a:rPr lang="cs-CZ" sz="1600" dirty="0"/>
              <a:t>než u výše uvedených. Zaměřeno na </a:t>
            </a:r>
            <a:r>
              <a:rPr lang="cs-CZ" sz="1600" dirty="0" smtClean="0"/>
              <a:t>individuální </a:t>
            </a:r>
            <a:r>
              <a:rPr lang="cs-CZ" sz="1600" dirty="0"/>
              <a:t>a dílčí úkoly a činnosti – zda práce </a:t>
            </a:r>
            <a:r>
              <a:rPr lang="cs-CZ" sz="1600" dirty="0" smtClean="0"/>
              <a:t>provedena </a:t>
            </a:r>
            <a:r>
              <a:rPr lang="cs-CZ" sz="1600" dirty="0"/>
              <a:t>ve shodě s postupy, pravidly a </a:t>
            </a:r>
            <a:r>
              <a:rPr lang="cs-CZ" sz="1600" dirty="0" smtClean="0"/>
              <a:t>daných termínech.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Úrovně kontrol v podniku z pohledu řízení </a:t>
            </a:r>
            <a:endParaRPr lang="cs-CZ" dirty="0"/>
          </a:p>
        </p:txBody>
      </p:sp>
    </p:spTree>
    <p:extLst>
      <p:ext uri="{BB962C8B-B14F-4D97-AF65-F5344CB8AC3E}">
        <p14:creationId xmlns:p14="http://schemas.microsoft.com/office/powerpoint/2010/main" val="265221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a:t>
            </a:r>
            <a:r>
              <a:rPr lang="cs-CZ" sz="1600" dirty="0" smtClean="0"/>
              <a:t>kontrola je </a:t>
            </a:r>
            <a:r>
              <a:rPr lang="cs-CZ" sz="1600" dirty="0"/>
              <a:t>procesem sledování, rozboru a přijetí opatření vzniklých odchylek mezi záměry strategie a její postupnou realizaci, včetně sledování rozdílů v době její tvorby</a:t>
            </a:r>
            <a:r>
              <a:rPr lang="cs-CZ" sz="1600" dirty="0" smtClean="0"/>
              <a:t>.</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r>
              <a:rPr lang="cs-CZ" sz="1600" dirty="0" smtClean="0"/>
              <a:t>.</a:t>
            </a:r>
          </a:p>
          <a:p>
            <a:pPr lvl="0" algn="just"/>
            <a:r>
              <a:rPr lang="cs-CZ" sz="1600" dirty="0"/>
              <a:t>Strategická kontrola je velmi často prováděna v delším časovém intervalu a zejména se soustřeďuje na budoucnost. </a:t>
            </a:r>
            <a:endParaRPr lang="cs-CZ" sz="1600" dirty="0" smtClean="0"/>
          </a:p>
          <a:p>
            <a:pPr lvl="0" algn="just"/>
            <a:r>
              <a:rPr lang="cs-CZ" sz="1600" dirty="0" smtClean="0"/>
              <a:t>Její </a:t>
            </a:r>
            <a:r>
              <a:rPr lang="cs-CZ" sz="1600" dirty="0"/>
              <a:t>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a:t>
            </a:r>
            <a:r>
              <a:rPr lang="cs-CZ" sz="1600" dirty="0" smtClean="0"/>
              <a:t>změny.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Strategická kontrola</a:t>
            </a:r>
            <a:endParaRPr lang="cs-CZ" dirty="0"/>
          </a:p>
        </p:txBody>
      </p:sp>
    </p:spTree>
    <p:extLst>
      <p:ext uri="{BB962C8B-B14F-4D97-AF65-F5344CB8AC3E}">
        <p14:creationId xmlns:p14="http://schemas.microsoft.com/office/powerpoint/2010/main" val="163874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r>
              <a:rPr lang="cs-CZ" sz="1600" i="1" dirty="0" smtClean="0"/>
              <a:t>:</a:t>
            </a:r>
          </a:p>
          <a:p>
            <a:pPr marL="0" indent="0" algn="just">
              <a:buNone/>
            </a:pPr>
            <a:endParaRPr lang="cs-CZ" sz="1600" dirty="0"/>
          </a:p>
          <a:p>
            <a:pPr lvl="0" algn="just"/>
            <a:r>
              <a:rPr lang="cs-CZ" sz="1600" dirty="0"/>
              <a:t>kontrolou naplňování strategického záměru (sledování vývojového směru podniku</a:t>
            </a:r>
            <a:r>
              <a:rPr lang="cs-CZ" sz="1600" dirty="0" smtClean="0"/>
              <a:t>);</a:t>
            </a:r>
          </a:p>
          <a:p>
            <a:pPr lvl="0" algn="just"/>
            <a:endParaRPr lang="cs-CZ" sz="1600" dirty="0"/>
          </a:p>
          <a:p>
            <a:pPr lvl="0" algn="just"/>
            <a:r>
              <a:rPr lang="cs-CZ" sz="1600" dirty="0"/>
              <a:t>kontrolou analytického postupu prostředí i vnitřních stránek podniku a jeho aplikací do konkrétních podnikových podmínek</a:t>
            </a:r>
            <a:r>
              <a:rPr lang="cs-CZ" sz="1600" dirty="0" smtClean="0"/>
              <a:t>;</a:t>
            </a:r>
          </a:p>
          <a:p>
            <a:pPr lvl="0" algn="just"/>
            <a:endParaRPr lang="cs-CZ" sz="1600" dirty="0"/>
          </a:p>
          <a:p>
            <a:pPr lvl="0" algn="just"/>
            <a:r>
              <a:rPr lang="cs-CZ" sz="1600" dirty="0"/>
              <a:t>kontrolou vztahů mezi jednotlivými organizačními celky podniku prostřednictvím návaznosti a plněním funkčních strategií</a:t>
            </a:r>
            <a:r>
              <a:rPr lang="cs-CZ" sz="1600" dirty="0" smtClean="0"/>
              <a:t>;</a:t>
            </a:r>
          </a:p>
          <a:p>
            <a:pPr lvl="0" algn="just"/>
            <a:endParaRPr lang="cs-CZ" sz="1600" dirty="0"/>
          </a:p>
          <a:p>
            <a:pPr lvl="0" algn="just"/>
            <a:r>
              <a:rPr lang="cs-CZ" sz="1600" dirty="0"/>
              <a:t>kontrolou celkových výsledků hospodaření podniku</a:t>
            </a:r>
            <a:r>
              <a:rPr lang="cs-CZ" sz="1600" dirty="0" smtClean="0"/>
              <a:t>;</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Náplň strategického kontrolního procesu</a:t>
            </a:r>
            <a:endParaRPr lang="cs-CZ" dirty="0"/>
          </a:p>
        </p:txBody>
      </p:sp>
    </p:spTree>
    <p:extLst>
      <p:ext uri="{BB962C8B-B14F-4D97-AF65-F5344CB8AC3E}">
        <p14:creationId xmlns:p14="http://schemas.microsoft.com/office/powerpoint/2010/main" val="108660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Zaměření a oblasti strategické kontroly</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1440160"/>
          </a:xfrm>
          <a:prstGeom prst="rect">
            <a:avLst/>
          </a:prstGeom>
        </p:spPr>
        <p:txBody>
          <a:bodyPr>
            <a:noAutofit/>
          </a:bodyPr>
          <a:lstStyle/>
          <a:p>
            <a:pPr algn="just"/>
            <a:r>
              <a:rPr lang="cs-CZ" sz="1600" dirty="0" smtClean="0">
                <a:solidFill>
                  <a:srgbClr val="307871"/>
                </a:solidFill>
                <a:latin typeface="Times New Roman" panose="02020603050405020304" pitchFamily="18" charset="0"/>
                <a:cs typeface="Times New Roman" panose="02020603050405020304" pitchFamily="18" charset="0"/>
              </a:rPr>
              <a:t>Pojetí kontroly v managementu</a:t>
            </a:r>
          </a:p>
          <a:p>
            <a:pPr algn="just"/>
            <a:r>
              <a:rPr lang="cs-CZ" sz="1600" dirty="0" smtClean="0">
                <a:solidFill>
                  <a:srgbClr val="307871"/>
                </a:solidFill>
                <a:latin typeface="Times New Roman" panose="02020603050405020304" pitchFamily="18" charset="0"/>
                <a:cs typeface="Times New Roman" panose="02020603050405020304" pitchFamily="18" charset="0"/>
              </a:rPr>
              <a:t>Kontrolní proces, jeho průběh a funkce</a:t>
            </a:r>
          </a:p>
          <a:p>
            <a:pPr algn="just"/>
            <a:r>
              <a:rPr lang="cs-CZ" sz="1600" dirty="0" smtClean="0">
                <a:solidFill>
                  <a:srgbClr val="307871"/>
                </a:solidFill>
                <a:latin typeface="Times New Roman" panose="02020603050405020304" pitchFamily="18" charset="0"/>
                <a:cs typeface="Times New Roman" panose="02020603050405020304" pitchFamily="18" charset="0"/>
              </a:rPr>
              <a:t>Typy kontrol v podniku</a:t>
            </a:r>
            <a:endParaRPr lang="cs-CZ" sz="1600" dirty="0">
              <a:solidFill>
                <a:srgbClr val="307871"/>
              </a:solidFill>
              <a:latin typeface="Times New Roman" panose="02020603050405020304" pitchFamily="18" charset="0"/>
              <a:cs typeface="Times New Roman" panose="02020603050405020304" pitchFamily="18" charset="0"/>
            </a:endParaRPr>
          </a:p>
          <a:p>
            <a:pPr algn="just"/>
            <a:r>
              <a:rPr lang="cs-CZ" sz="1600" dirty="0" smtClean="0">
                <a:solidFill>
                  <a:srgbClr val="307871"/>
                </a:solidFill>
                <a:latin typeface="Times New Roman" panose="02020603050405020304" pitchFamily="18" charset="0"/>
                <a:cs typeface="Times New Roman" panose="02020603050405020304" pitchFamily="18" charset="0"/>
              </a:rPr>
              <a:t>Podstata strategické kontroly</a:t>
            </a:r>
          </a:p>
          <a:p>
            <a:pPr algn="just"/>
            <a:r>
              <a:rPr lang="cs-CZ" sz="1600" dirty="0" smtClean="0">
                <a:solidFill>
                  <a:srgbClr val="307871"/>
                </a:solidFill>
                <a:latin typeface="Times New Roman" panose="02020603050405020304" pitchFamily="18" charset="0"/>
                <a:cs typeface="Times New Roman" panose="02020603050405020304" pitchFamily="18" charset="0"/>
              </a:rPr>
              <a:t>Význam a náplň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Proces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Zaměření a obsah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Strategický audit</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Specifické formy kontroly</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Kontrola konzistence </a:t>
            </a:r>
            <a:r>
              <a:rPr lang="cs-CZ" sz="1600" dirty="0" smtClean="0"/>
              <a:t>– zahrnuje formální prověřování strategických podnikových plánů co do úplnosti, logické stavby a neexistence rozměrů z hlediska cílů, jakož i cílů jednotlivých dílčích plánů.</a:t>
            </a:r>
          </a:p>
          <a:p>
            <a:pPr algn="just"/>
            <a:endParaRPr lang="cs-CZ" sz="1600" dirty="0" smtClean="0"/>
          </a:p>
          <a:p>
            <a:pPr algn="just"/>
            <a:r>
              <a:rPr lang="cs-CZ" sz="1600" b="1" dirty="0" smtClean="0"/>
              <a:t>Kontrola premis </a:t>
            </a:r>
            <a:r>
              <a:rPr lang="cs-CZ" sz="1600" dirty="0" smtClean="0"/>
              <a:t>– představuje dohled nad kontrolou interního a externího vývoje předpokladů strategického podnikového plánu.</a:t>
            </a:r>
          </a:p>
          <a:p>
            <a:pPr algn="just"/>
            <a:endParaRPr lang="cs-CZ" sz="1600" dirty="0" smtClean="0"/>
          </a:p>
          <a:p>
            <a:pPr algn="just"/>
            <a:r>
              <a:rPr lang="cs-CZ" sz="1600" b="1" dirty="0" smtClean="0"/>
              <a:t>Kontrola provedení </a:t>
            </a:r>
            <a:r>
              <a:rPr lang="cs-CZ" sz="1600" dirty="0" smtClean="0"/>
              <a:t>– představuje prověření postupné realizace strategických cílů podle dílčích cílů, respektive trajektorie 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Základní aspekty strategické kontroly podle </a:t>
            </a:r>
            <a:r>
              <a:rPr lang="cs-CZ" dirty="0" err="1" smtClean="0"/>
              <a:t>Mefferta</a:t>
            </a:r>
            <a:endParaRPr lang="cs-CZ" dirty="0"/>
          </a:p>
        </p:txBody>
      </p:sp>
    </p:spTree>
    <p:extLst>
      <p:ext uri="{BB962C8B-B14F-4D97-AF65-F5344CB8AC3E}">
        <p14:creationId xmlns:p14="http://schemas.microsoft.com/office/powerpoint/2010/main" val="69136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a:t>
            </a:r>
            <a:r>
              <a:rPr lang="cs-CZ" sz="1600" i="1" dirty="0" smtClean="0"/>
              <a:t>těchto základních </a:t>
            </a:r>
            <a:r>
              <a:rPr lang="cs-CZ" sz="1600" i="1" dirty="0"/>
              <a:t>momentech</a:t>
            </a:r>
            <a:r>
              <a:rPr lang="cs-CZ" sz="1600" i="1" dirty="0" smtClean="0"/>
              <a:t>:</a:t>
            </a:r>
          </a:p>
          <a:p>
            <a:pPr lvl="0" algn="just"/>
            <a:r>
              <a:rPr lang="cs-CZ" sz="1600" b="1" dirty="0" smtClean="0"/>
              <a:t>Před </a:t>
            </a:r>
            <a:r>
              <a:rPr lang="cs-CZ" sz="1600" b="1" dirty="0"/>
              <a:t>zahájením prací na strategii </a:t>
            </a:r>
            <a:r>
              <a:rPr lang="cs-CZ" sz="1600" dirty="0"/>
              <a:t>(sledování a kontrola východisek – předpokladů úspěchu strategie</a:t>
            </a:r>
            <a:r>
              <a:rPr lang="cs-CZ" sz="1600" dirty="0" smtClean="0"/>
              <a:t>) – kontrola </a:t>
            </a:r>
            <a:r>
              <a:rPr lang="cs-CZ" sz="1600" dirty="0"/>
              <a:t>východisek strategie je typická již svým počátkem, neboť začíná ještě před zahájením strategie a je zaměřena na poznání, zda je únosné zpracovat podnikovou strategii s určitým zaměřením nebo zda je nutno její strategický záměr </a:t>
            </a:r>
            <a:r>
              <a:rPr lang="cs-CZ" sz="1600" dirty="0" smtClean="0"/>
              <a:t>přehodnotit.</a:t>
            </a:r>
          </a:p>
          <a:p>
            <a:pPr lvl="0" algn="just"/>
            <a:endParaRPr lang="cs-CZ" sz="1600" dirty="0"/>
          </a:p>
          <a:p>
            <a:pPr lvl="0" algn="just"/>
            <a:r>
              <a:rPr lang="cs-CZ" sz="1600" b="1" dirty="0"/>
              <a:t>P</a:t>
            </a:r>
            <a:r>
              <a:rPr lang="cs-CZ" sz="1600" b="1" dirty="0" smtClean="0"/>
              <a:t>řed </a:t>
            </a:r>
            <a:r>
              <a:rPr lang="cs-CZ" sz="1600" b="1" dirty="0"/>
              <a:t>implementací </a:t>
            </a:r>
            <a:r>
              <a:rPr lang="cs-CZ" sz="1600" dirty="0"/>
              <a:t>(průzkum tvorby strategie a kontrola dodržování základních metodických postupů</a:t>
            </a:r>
            <a:r>
              <a:rPr lang="cs-CZ" sz="1600" dirty="0" smtClean="0"/>
              <a:t>) – kontrola </a:t>
            </a:r>
            <a:r>
              <a:rPr lang="cs-CZ" sz="1600" dirty="0"/>
              <a:t>před </a:t>
            </a:r>
            <a:r>
              <a:rPr lang="cs-CZ" sz="1600" dirty="0" smtClean="0"/>
              <a:t>implementací </a:t>
            </a:r>
            <a:r>
              <a:rPr lang="cs-CZ" sz="1600" dirty="0"/>
              <a:t>strategie zahrnuje soulad strategie s budoucími klíčovými faktory a použitými metodami, její pevnost odolat možným hrozbám, možnost vytvořit schopnost konkurence a </a:t>
            </a:r>
            <a:r>
              <a:rPr lang="cs-CZ" sz="1600" dirty="0" smtClean="0"/>
              <a:t>realizovatelnost.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a:t>
            </a:r>
            <a:endParaRPr lang="cs-CZ" dirty="0"/>
          </a:p>
        </p:txBody>
      </p:sp>
    </p:spTree>
    <p:extLst>
      <p:ext uri="{BB962C8B-B14F-4D97-AF65-F5344CB8AC3E}">
        <p14:creationId xmlns:p14="http://schemas.microsoft.com/office/powerpoint/2010/main" val="161354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smtClean="0"/>
              <a:t>– kontrola </a:t>
            </a:r>
            <a:r>
              <a:rPr lang="cs-CZ" sz="1600" dirty="0"/>
              <a:t>úspěšnosti zavádění strategie do konkrétních podmínek reálné </a:t>
            </a:r>
            <a:r>
              <a:rPr lang="cs-CZ" sz="1600" dirty="0" smtClean="0"/>
              <a:t>situace. </a:t>
            </a:r>
          </a:p>
          <a:p>
            <a:pPr lvl="0" algn="just"/>
            <a:endParaRPr lang="cs-CZ" sz="1600" dirty="0"/>
          </a:p>
          <a:p>
            <a:pPr lvl="0" algn="just"/>
            <a:r>
              <a:rPr lang="cs-CZ" sz="1600" b="1" dirty="0" smtClean="0"/>
              <a:t>Po </a:t>
            </a:r>
            <a:r>
              <a:rPr lang="cs-CZ" sz="1600" b="1" dirty="0"/>
              <a:t>implementaci strategie </a:t>
            </a:r>
            <a:r>
              <a:rPr lang="cs-CZ" sz="1600" dirty="0"/>
              <a:t>(kontrola reakce na vyskytující se změny, kontrola dosažení strategického cíle v plánovaném čase, požadované kvalitě a při udržení plánovaných </a:t>
            </a:r>
            <a:r>
              <a:rPr lang="cs-CZ" sz="1600" dirty="0" smtClean="0"/>
              <a:t>nákladů) – </a:t>
            </a:r>
            <a:r>
              <a:rPr lang="cs-CZ" sz="1600" dirty="0"/>
              <a:t>k</a:t>
            </a:r>
            <a:r>
              <a:rPr lang="cs-CZ" sz="1600" dirty="0" smtClean="0"/>
              <a:t>ontrola </a:t>
            </a:r>
            <a:r>
              <a:rPr lang="cs-CZ" sz="1600" dirty="0"/>
              <a:t>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a:t>
            </a:r>
            <a:r>
              <a:rPr lang="cs-CZ" sz="1600" dirty="0" smtClean="0"/>
              <a:t>podniku.</a:t>
            </a:r>
          </a:p>
          <a:p>
            <a:pPr lvl="0" algn="just"/>
            <a:endParaRPr lang="cs-CZ" sz="1600" dirty="0"/>
          </a:p>
          <a:p>
            <a:pPr lvl="0" algn="just"/>
            <a:r>
              <a:rPr lang="cs-CZ" sz="1600" b="1" dirty="0" smtClean="0"/>
              <a:t>Trvalé </a:t>
            </a:r>
            <a:r>
              <a:rPr lang="cs-CZ" sz="1600" b="1" dirty="0"/>
              <a:t>sledování životnosti strategie </a:t>
            </a:r>
            <a:r>
              <a:rPr lang="cs-CZ" sz="1600" dirty="0"/>
              <a:t>(možné využívání předností používané strategie</a:t>
            </a:r>
            <a:r>
              <a:rPr lang="cs-CZ" sz="1600" dirty="0" smtClean="0"/>
              <a:t>) – kontrola </a:t>
            </a:r>
            <a:r>
              <a:rPr lang="cs-CZ" sz="1600" dirty="0"/>
              <a:t>životnosti bývá označována někdy jako </a:t>
            </a:r>
            <a:r>
              <a:rPr lang="cs-CZ" sz="1600" dirty="0" smtClean="0"/>
              <a:t>„strategické </a:t>
            </a:r>
            <a:r>
              <a:rPr lang="cs-CZ" sz="1600" dirty="0"/>
              <a:t>pozorování chování podniku“ neboť má za úkol monitorovat výskyt širokého spektra nejrůznějších události vně i uvnitř podniku a jejich </a:t>
            </a:r>
            <a:r>
              <a:rPr lang="cs-CZ" sz="1600" dirty="0" smtClean="0"/>
              <a:t>dopad.</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a:t>
            </a:r>
            <a:endParaRPr lang="cs-CZ" dirty="0"/>
          </a:p>
        </p:txBody>
      </p:sp>
    </p:spTree>
    <p:extLst>
      <p:ext uri="{BB962C8B-B14F-4D97-AF65-F5344CB8AC3E}">
        <p14:creationId xmlns:p14="http://schemas.microsoft.com/office/powerpoint/2010/main" val="213297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Sledování </a:t>
            </a:r>
            <a:r>
              <a:rPr lang="cs-CZ" sz="1600" b="1" dirty="0"/>
              <a:t>„přežití strategie“</a:t>
            </a:r>
            <a:r>
              <a:rPr lang="cs-CZ" sz="1600" dirty="0"/>
              <a:t>, kdy kontrola nastupuje okamžitě ve chvílích, kdy se objevují a začínají působit </a:t>
            </a:r>
            <a:r>
              <a:rPr lang="cs-CZ" sz="1600" dirty="0" smtClean="0"/>
              <a:t>hrozby – kontrola </a:t>
            </a:r>
            <a:r>
              <a:rPr lang="cs-CZ" sz="1600" dirty="0"/>
              <a:t>„přežití“ strategie má charakter rychlé, okamžité kontroly po výskytu nečekané a přitom negativní události (jevu</a:t>
            </a:r>
            <a:r>
              <a:rPr lang="cs-CZ" sz="1600" dirty="0" smtClean="0"/>
              <a:t>).</a:t>
            </a:r>
            <a:endParaRPr lang="cs-CZ" sz="1600" dirty="0"/>
          </a:p>
          <a:p>
            <a:pPr algn="just"/>
            <a:endParaRPr lang="cs-CZ" sz="1600" dirty="0" smtClean="0"/>
          </a:p>
          <a:p>
            <a:pPr algn="just"/>
            <a:r>
              <a:rPr lang="cs-CZ" sz="1600" dirty="0" smtClean="0"/>
              <a:t>Pokud </a:t>
            </a:r>
            <a:r>
              <a:rPr lang="cs-CZ" sz="1600" dirty="0"/>
              <a:t>nevznikají podstatné diskontinuity a okolí podniku je v „poměrném“ klidu, je výsledek kontroly směřován na udržení a plnění dosavadního strategického záměru. </a:t>
            </a:r>
            <a:endParaRPr lang="cs-CZ" sz="1600" dirty="0" smtClean="0"/>
          </a:p>
          <a:p>
            <a:pPr algn="just"/>
            <a:r>
              <a:rPr lang="cs-CZ" sz="1600" dirty="0" smtClean="0"/>
              <a:t>Naopak </a:t>
            </a:r>
            <a:r>
              <a:rPr lang="cs-CZ" sz="1600" dirty="0"/>
              <a:t>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III</a:t>
            </a:r>
            <a:endParaRPr lang="cs-CZ" dirty="0"/>
          </a:p>
        </p:txBody>
      </p:sp>
    </p:spTree>
    <p:extLst>
      <p:ext uri="{BB962C8B-B14F-4D97-AF65-F5344CB8AC3E}">
        <p14:creationId xmlns:p14="http://schemas.microsoft.com/office/powerpoint/2010/main" val="141622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endParaRPr lang="cs-CZ" sz="1600" dirty="0" smtClean="0"/>
          </a:p>
          <a:p>
            <a:pPr algn="just"/>
            <a:endParaRPr lang="cs-CZ" sz="1600" dirty="0" smtClean="0"/>
          </a:p>
          <a:p>
            <a:pPr algn="just"/>
            <a:r>
              <a:rPr lang="cs-CZ" sz="1600" dirty="0" smtClean="0"/>
              <a:t>Zároveň </a:t>
            </a:r>
            <a:r>
              <a:rPr lang="cs-CZ" sz="1600" dirty="0"/>
              <a:t>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endParaRPr lang="cs-CZ" sz="1600" dirty="0" smtClean="0"/>
          </a:p>
          <a:p>
            <a:pPr algn="just"/>
            <a:endParaRPr lang="cs-CZ" sz="1600" dirty="0" smtClean="0"/>
          </a:p>
          <a:p>
            <a:pPr algn="just"/>
            <a:r>
              <a:rPr lang="cs-CZ" sz="1600" dirty="0" smtClean="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a:t>
            </a:r>
            <a:endParaRPr lang="cs-CZ" dirty="0"/>
          </a:p>
        </p:txBody>
      </p:sp>
    </p:spTree>
    <p:extLst>
      <p:ext uri="{BB962C8B-B14F-4D97-AF65-F5344CB8AC3E}">
        <p14:creationId xmlns:p14="http://schemas.microsoft.com/office/powerpoint/2010/main" val="328188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a:t>
            </a:r>
            <a:r>
              <a:rPr lang="cs-CZ" sz="1600" b="1" dirty="0" smtClean="0"/>
              <a:t>(podnik</a:t>
            </a:r>
            <a:r>
              <a:rPr lang="cs-CZ" sz="1600" b="1" dirty="0"/>
              <a:t>, úřad) žádoucím směrem </a:t>
            </a:r>
            <a:r>
              <a:rPr lang="cs-CZ" sz="1600" dirty="0"/>
              <a:t>– dosahování stanovených cílů, možnost jejich úpravy v souladu s realitou (nebudu vyrábět něco, co jsem si sice naplánoval, ale co nejde na odbyt). </a:t>
            </a:r>
            <a:endParaRPr lang="cs-CZ" sz="1600" dirty="0" smtClean="0"/>
          </a:p>
          <a:p>
            <a:pPr algn="just"/>
            <a:endParaRPr lang="cs-CZ" sz="1600" dirty="0" smtClean="0"/>
          </a:p>
          <a:p>
            <a:pPr algn="just"/>
            <a:r>
              <a:rPr lang="cs-CZ" sz="1600" b="1" dirty="0"/>
              <a:t>Zjišťování stavu, hodnocení a ovlivňování chování organizace </a:t>
            </a:r>
            <a:r>
              <a:rPr lang="cs-CZ" sz="1600" dirty="0"/>
              <a:t>– tyto činnosti jsou podmínkou úspěchu. </a:t>
            </a:r>
            <a:endParaRPr lang="cs-CZ" sz="1600" dirty="0" smtClean="0"/>
          </a:p>
          <a:p>
            <a:pPr algn="just"/>
            <a:endParaRPr lang="cs-CZ" sz="1600" dirty="0" smtClean="0"/>
          </a:p>
          <a:p>
            <a:pPr algn="just"/>
            <a:r>
              <a:rPr lang="cs-CZ" sz="1600" b="1" dirty="0"/>
              <a:t>Slaďování úsilí lidí </a:t>
            </a:r>
            <a:r>
              <a:rPr lang="cs-CZ" sz="1600" dirty="0"/>
              <a:t>– tak, aby lidé jednali cíleně a efektivně pro užitek organizace i svůj</a:t>
            </a:r>
            <a:r>
              <a:rPr lang="cs-CZ" sz="1600" dirty="0" smtClean="0"/>
              <a:t>.</a:t>
            </a:r>
          </a:p>
          <a:p>
            <a:pPr algn="just"/>
            <a:endParaRPr lang="cs-CZ" sz="1600" dirty="0" smtClean="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a:t>
            </a:r>
            <a:r>
              <a:rPr lang="cs-CZ" sz="1600" dirty="0" smtClean="0"/>
              <a:t>situací.</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II</a:t>
            </a:r>
            <a:endParaRPr lang="cs-CZ" dirty="0"/>
          </a:p>
        </p:txBody>
      </p:sp>
    </p:spTree>
    <p:extLst>
      <p:ext uri="{BB962C8B-B14F-4D97-AF65-F5344CB8AC3E}">
        <p14:creationId xmlns:p14="http://schemas.microsoft.com/office/powerpoint/2010/main" val="410558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t>
            </a:r>
            <a:r>
              <a:rPr lang="cs-CZ" sz="1600" b="1" dirty="0" smtClean="0"/>
              <a:t>audit </a:t>
            </a:r>
            <a:r>
              <a:rPr lang="cs-CZ" sz="1600" dirty="0" smtClean="0"/>
              <a:t>– je </a:t>
            </a:r>
            <a:r>
              <a:rPr lang="cs-CZ" sz="1600" dirty="0"/>
              <a:t>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smtClean="0"/>
              <a:t>Výběr hodnotících kritérií </a:t>
            </a:r>
            <a:r>
              <a:rPr lang="cs-CZ" sz="1600" dirty="0" smtClean="0"/>
              <a:t>– představuje </a:t>
            </a:r>
            <a:r>
              <a:rPr lang="cs-CZ" sz="1600" dirty="0"/>
              <a:t>výběr kritérií a měřítek sloužících k monitorování výkonnosti, která slouží jako základ pro hodnocení úspěchu strategie. Kritéria výkonnosti jsou stanovena jak pro celkový plán, tak pro jeho významné prvky a </a:t>
            </a:r>
            <a:r>
              <a:rPr lang="cs-CZ" sz="1600" dirty="0" smtClean="0"/>
              <a:t>dílčí části.</a:t>
            </a:r>
            <a:endParaRPr lang="cs-CZ" sz="1600" dirty="0"/>
          </a:p>
          <a:p>
            <a:pPr algn="just"/>
            <a:r>
              <a:rPr lang="cs-CZ" sz="1600" b="1" dirty="0" smtClean="0"/>
              <a:t>Analýza informací </a:t>
            </a:r>
            <a:r>
              <a:rPr lang="cs-CZ" sz="1600" dirty="0" smtClean="0"/>
              <a:t>– určuje </a:t>
            </a:r>
            <a:r>
              <a:rPr lang="cs-CZ" sz="1600" dirty="0"/>
              <a:t>informační zdroje sloužící k provádění strategického hodnocení a kontroly. Potřebné informace pro strategické plánování a hodnocení bývají získávány z </a:t>
            </a:r>
            <a:r>
              <a:rPr lang="cs-CZ" sz="1600" dirty="0" smtClean="0"/>
              <a:t> </a:t>
            </a:r>
            <a:r>
              <a:rPr lang="cs-CZ" sz="1600" dirty="0"/>
              <a:t>informačního systému podniku.</a:t>
            </a:r>
          </a:p>
          <a:p>
            <a:pPr algn="just"/>
            <a:r>
              <a:rPr lang="cs-CZ" sz="1600" b="1" dirty="0" smtClean="0"/>
              <a:t>Hodnocení výkonnosti </a:t>
            </a:r>
            <a:r>
              <a:rPr lang="cs-CZ" sz="1600" dirty="0" smtClean="0"/>
              <a:t>– porovnává </a:t>
            </a:r>
            <a:r>
              <a:rPr lang="cs-CZ" sz="1600" dirty="0"/>
              <a:t>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Proces strategické kontroly</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a:t>
            </a:r>
            <a:r>
              <a:rPr lang="cs-CZ" sz="1600" dirty="0" smtClean="0"/>
              <a:t>požadavky</a:t>
            </a:r>
          </a:p>
          <a:p>
            <a:pPr lvl="2" algn="just"/>
            <a:r>
              <a:rPr lang="cs-CZ" sz="1600" dirty="0" smtClean="0"/>
              <a:t>Fyzikální veličiny (teplota, tlak…)</a:t>
            </a:r>
          </a:p>
          <a:p>
            <a:pPr lvl="2" algn="just"/>
            <a:r>
              <a:rPr lang="cs-CZ" sz="1600" dirty="0" smtClean="0"/>
              <a:t>Ekonomické veličiny (náklady, zásoby, pohledávky…)</a:t>
            </a:r>
          </a:p>
          <a:p>
            <a:pPr lvl="2" algn="just"/>
            <a:r>
              <a:rPr lang="cs-CZ" sz="1600" dirty="0" smtClean="0"/>
              <a:t>Kombinované veličiny (kalkulační položky, mzdové náklady na jednotku…)</a:t>
            </a:r>
          </a:p>
          <a:p>
            <a:pPr lvl="2" algn="just"/>
            <a:r>
              <a:rPr lang="cs-CZ" sz="1600" dirty="0" smtClean="0"/>
              <a:t>Neměřitelné veličiny (barevné odstíny, kvalita povrchu…)</a:t>
            </a:r>
            <a:endParaRPr lang="cs-CZ" sz="1600" dirty="0"/>
          </a:p>
          <a:p>
            <a:pPr marL="393192" lvl="1" indent="0" algn="just">
              <a:buNone/>
            </a:pPr>
            <a:endParaRPr lang="cs-CZ" sz="1600" dirty="0"/>
          </a:p>
          <a:p>
            <a:pPr algn="just"/>
            <a:r>
              <a:rPr lang="cs-CZ" sz="1600" dirty="0"/>
              <a:t>Časové srovnání</a:t>
            </a:r>
          </a:p>
          <a:p>
            <a:pPr algn="just"/>
            <a:r>
              <a:rPr lang="cs-CZ" sz="1600" dirty="0" smtClean="0"/>
              <a:t>Konkurenční </a:t>
            </a:r>
            <a:r>
              <a:rPr lang="cs-CZ" sz="1600" dirty="0"/>
              <a:t>srovnání</a:t>
            </a:r>
          </a:p>
          <a:p>
            <a:pPr algn="just"/>
            <a:r>
              <a:rPr lang="cs-CZ" sz="1600" dirty="0" smtClean="0"/>
              <a:t>Správné </a:t>
            </a:r>
            <a:r>
              <a:rPr lang="cs-CZ" sz="1600" dirty="0"/>
              <a:t>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Hodnotící kritéria</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smtClean="0"/>
              <a:t>z </a:t>
            </a:r>
            <a:r>
              <a:rPr lang="cs-CZ" sz="1600" dirty="0"/>
              <a:t>hlediska cíle nebo kritérií manažerských procesů,</a:t>
            </a:r>
          </a:p>
          <a:p>
            <a:pPr algn="just"/>
            <a:r>
              <a:rPr lang="cs-CZ" sz="1600" dirty="0" smtClean="0"/>
              <a:t>z </a:t>
            </a:r>
            <a:r>
              <a:rPr lang="cs-CZ" sz="1600" dirty="0"/>
              <a:t>hlediska </a:t>
            </a:r>
            <a:r>
              <a:rPr lang="cs-CZ" sz="1600" dirty="0" smtClean="0"/>
              <a:t>důležitosti</a:t>
            </a:r>
          </a:p>
          <a:p>
            <a:pPr marL="0" indent="0" algn="just">
              <a:buNone/>
            </a:pPr>
            <a:r>
              <a:rPr lang="cs-CZ" sz="1600" i="1" dirty="0"/>
              <a:t>Odchylky z hlediska cíle nebo kritérií manažerských procesů mohou být:</a:t>
            </a:r>
          </a:p>
          <a:p>
            <a:pPr algn="just"/>
            <a:r>
              <a:rPr lang="cs-CZ" sz="1600" dirty="0" smtClean="0"/>
              <a:t>pozitivní</a:t>
            </a:r>
            <a:r>
              <a:rPr lang="cs-CZ" sz="1600" dirty="0"/>
              <a:t>, které představují dosažení lepších výsledků, než předpokládá plán a žádoucí stav,</a:t>
            </a:r>
          </a:p>
          <a:p>
            <a:pPr algn="just"/>
            <a:r>
              <a:rPr lang="cs-CZ" sz="1600" dirty="0" smtClean="0"/>
              <a:t>negativní</a:t>
            </a:r>
            <a:r>
              <a:rPr lang="cs-CZ" sz="1600" dirty="0"/>
              <a:t>, které představují dosažení horších výsledků, než předpokládá plán a žádoucí stav.</a:t>
            </a:r>
          </a:p>
          <a:p>
            <a:pPr marL="0" indent="0" algn="just">
              <a:buNone/>
            </a:pPr>
            <a:r>
              <a:rPr lang="cs-CZ" sz="1600" i="1" dirty="0" smtClean="0"/>
              <a:t>Odchylky </a:t>
            </a:r>
            <a:r>
              <a:rPr lang="cs-CZ" sz="1600" i="1" dirty="0"/>
              <a:t>z hlediska důležitosti ukazují, jakou pozornost je nutné výsledkům kontroly </a:t>
            </a:r>
            <a:r>
              <a:rPr lang="cs-CZ" sz="1600" i="1" dirty="0" smtClean="0"/>
              <a:t>přisuzovat, proto rozlišujeme:</a:t>
            </a:r>
            <a:endParaRPr lang="cs-CZ" sz="1600" i="1" dirty="0"/>
          </a:p>
          <a:p>
            <a:pPr algn="just"/>
            <a:r>
              <a:rPr lang="cs-CZ" sz="1600" dirty="0" smtClean="0"/>
              <a:t>odchylky </a:t>
            </a:r>
            <a:r>
              <a:rPr lang="cs-CZ" sz="1600" dirty="0"/>
              <a:t>významné, které vyžadují přijetí opatření a jeho následnou realizaci a novou kontrolu,</a:t>
            </a:r>
          </a:p>
          <a:p>
            <a:pPr algn="just"/>
            <a:r>
              <a:rPr lang="cs-CZ" sz="1600" dirty="0" smtClean="0"/>
              <a:t>odchylky </a:t>
            </a:r>
            <a:r>
              <a:rPr lang="cs-CZ" sz="1600" dirty="0"/>
              <a:t>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Odchylky zjištěné v průběhu kontroly</a:t>
            </a:r>
            <a:endParaRPr lang="cs-CZ" dirty="0"/>
          </a:p>
        </p:txBody>
      </p:sp>
    </p:spTree>
    <p:extLst>
      <p:ext uri="{BB962C8B-B14F-4D97-AF65-F5344CB8AC3E}">
        <p14:creationId xmlns:p14="http://schemas.microsoft.com/office/powerpoint/2010/main" val="397928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Strategický </a:t>
            </a:r>
            <a:r>
              <a:rPr lang="cs-CZ" sz="1600" dirty="0"/>
              <a:t>audit slouží pro širší a dlouhodobější </a:t>
            </a:r>
            <a:r>
              <a:rPr lang="cs-CZ" sz="1600" dirty="0" smtClean="0"/>
              <a:t>pohled na podnik. </a:t>
            </a:r>
          </a:p>
          <a:p>
            <a:pPr algn="just"/>
            <a:r>
              <a:rPr lang="cs-CZ" sz="1600" dirty="0" smtClean="0"/>
              <a:t>Audit </a:t>
            </a:r>
            <a:r>
              <a:rPr lang="cs-CZ" sz="1600" dirty="0"/>
              <a:t>provádí zevrubné, systematické, nezávislé a periodické zkoumání a hodnocení </a:t>
            </a:r>
            <a:r>
              <a:rPr lang="cs-CZ" sz="1600" dirty="0" smtClean="0"/>
              <a:t>chování </a:t>
            </a:r>
            <a:r>
              <a:rPr lang="cs-CZ" sz="1600" dirty="0"/>
              <a:t>organizace, </a:t>
            </a:r>
            <a:r>
              <a:rPr lang="cs-CZ" sz="1600" dirty="0" smtClean="0"/>
              <a:t>strategických </a:t>
            </a:r>
            <a:r>
              <a:rPr lang="cs-CZ" sz="1600" dirty="0"/>
              <a:t>cílů, zvolených strategií a způsobu jejich uskutečňování. </a:t>
            </a:r>
            <a:endParaRPr lang="cs-CZ" sz="1600" dirty="0" smtClean="0"/>
          </a:p>
          <a:p>
            <a:pPr algn="just"/>
            <a:r>
              <a:rPr lang="cs-CZ" sz="1600" dirty="0" smtClean="0"/>
              <a:t>Dále </a:t>
            </a:r>
            <a:r>
              <a:rPr lang="cs-CZ" sz="1600" dirty="0"/>
              <a:t>identifikuje problémové okruhy, příležitosti a hrozby a doporučuje aktivity směřující ke zdokonalení a zefektivnění procesu realizace </a:t>
            </a:r>
            <a:r>
              <a:rPr lang="cs-CZ" sz="1600" dirty="0" smtClean="0"/>
              <a:t>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Strategický audit</a:t>
            </a:r>
            <a:endParaRPr lang="cs-CZ" dirty="0"/>
          </a:p>
        </p:txBody>
      </p:sp>
    </p:spTree>
    <p:extLst>
      <p:ext uri="{BB962C8B-B14F-4D97-AF65-F5344CB8AC3E}">
        <p14:creationId xmlns:p14="http://schemas.microsoft.com/office/powerpoint/2010/main" val="118794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r>
              <a:rPr lang="cs-CZ" sz="1600" dirty="0" smtClean="0"/>
              <a:t>.</a:t>
            </a:r>
          </a:p>
          <a:p>
            <a:r>
              <a:rPr lang="cs-CZ" sz="1600" dirty="0" smtClean="0"/>
              <a:t>Základní </a:t>
            </a:r>
            <a:r>
              <a:rPr lang="cs-CZ" sz="1600" dirty="0"/>
              <a:t>náplní kontroly v obecném slova smyslu je sledování plnění úkolů plánu, zjišťování odchylek skutečnosti od plánu, rozbor příčin vzniku odchylek a jejich včasné </a:t>
            </a:r>
            <a:r>
              <a:rPr lang="cs-CZ" sz="1600" dirty="0" smtClean="0"/>
              <a:t>odstranění.</a:t>
            </a:r>
          </a:p>
          <a:p>
            <a:r>
              <a:rPr lang="pl-PL" sz="1600" dirty="0"/>
              <a:t>Kontrola je jednou ze základních funkcí </a:t>
            </a:r>
            <a:r>
              <a:rPr lang="pl-PL" sz="1600" dirty="0" smtClean="0"/>
              <a:t>řízení.</a:t>
            </a:r>
          </a:p>
          <a:p>
            <a:r>
              <a:rPr lang="cs-CZ" sz="1600" dirty="0"/>
              <a:t>Z hlediska systémového je kontrola zpětnovazební </a:t>
            </a:r>
            <a:r>
              <a:rPr lang="cs-CZ" sz="1600" dirty="0" smtClean="0"/>
              <a:t>činností.</a:t>
            </a:r>
          </a:p>
          <a:p>
            <a:r>
              <a:rPr lang="cs-CZ" sz="1600" dirty="0"/>
              <a:t>Kontrola umožňuje prostřednictvím identifikace odchylek od cíle a plánu realizovat nápravná opatření vedoucí k dosažení cílů. A to, pokud možno, ještě dříve, než odchylky nastanou (jde o prevenci</a:t>
            </a:r>
            <a:r>
              <a:rPr lang="cs-CZ" sz="1600" dirty="0" smtClean="0"/>
              <a:t>).</a:t>
            </a:r>
          </a:p>
          <a:p>
            <a:r>
              <a:rPr lang="cs-CZ" sz="1600" dirty="0"/>
              <a:t>Je to proces, jehož prováděním získává řídící orgán informace o rozdílu mezi plánovaným a skutečným stavem systému (struktury, organizace, firmy) a také o příčinách jeho </a:t>
            </a:r>
            <a:r>
              <a:rPr lang="cs-CZ" sz="1600" dirty="0" smtClean="0"/>
              <a:t>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kontroly</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smtClean="0"/>
              <a:t>Položky </a:t>
            </a:r>
            <a:r>
              <a:rPr lang="cs-CZ" sz="1600" dirty="0"/>
              <a:t>zahrnuté v auditu jsou přizpůsobeny potřebám </a:t>
            </a:r>
            <a:r>
              <a:rPr lang="cs-CZ" sz="1600" dirty="0" smtClean="0"/>
              <a:t>jednotlivého podniku a </a:t>
            </a:r>
            <a:r>
              <a:rPr lang="cs-CZ" sz="1600" dirty="0"/>
              <a:t>odpovídají strategickému </a:t>
            </a:r>
            <a:r>
              <a:rPr lang="cs-CZ" sz="1600" dirty="0" smtClean="0"/>
              <a:t>plánu</a:t>
            </a:r>
            <a:r>
              <a:rPr lang="cs-CZ" sz="1600" dirty="0"/>
              <a:t>, jehož účinek je hodnocen.  </a:t>
            </a:r>
          </a:p>
          <a:p>
            <a:pPr marL="0" indent="0" algn="just">
              <a:buNone/>
            </a:pPr>
            <a:r>
              <a:rPr lang="cs-CZ" sz="1600" b="1" dirty="0" smtClean="0"/>
              <a:t>Položky  strategického </a:t>
            </a:r>
            <a:r>
              <a:rPr lang="cs-CZ" sz="1600" b="1" dirty="0"/>
              <a:t>auditu</a:t>
            </a:r>
          </a:p>
          <a:p>
            <a:pPr lvl="1" algn="just"/>
            <a:r>
              <a:rPr lang="cs-CZ" sz="1600" dirty="0"/>
              <a:t>Mise a cíle podniku</a:t>
            </a:r>
          </a:p>
          <a:p>
            <a:pPr lvl="1" algn="just"/>
            <a:r>
              <a:rPr lang="cs-CZ" sz="1600" dirty="0"/>
              <a:t>Složení podniku a strategie</a:t>
            </a:r>
          </a:p>
          <a:p>
            <a:pPr lvl="1" algn="just"/>
            <a:r>
              <a:rPr lang="cs-CZ" sz="1600" dirty="0" smtClean="0"/>
              <a:t>Strategie </a:t>
            </a:r>
            <a:r>
              <a:rPr lang="cs-CZ" sz="1600" dirty="0"/>
              <a:t>pro každou plánovanou jednotku</a:t>
            </a:r>
          </a:p>
          <a:p>
            <a:pPr lvl="1" algn="just"/>
            <a:r>
              <a:rPr lang="cs-CZ" sz="1600" dirty="0" smtClean="0"/>
              <a:t>Implementace </a:t>
            </a:r>
            <a:r>
              <a:rPr lang="cs-CZ" sz="1600" dirty="0"/>
              <a:t>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Postup a položky strategického auditu</a:t>
            </a:r>
            <a:endParaRPr lang="cs-CZ" dirty="0"/>
          </a:p>
        </p:txBody>
      </p:sp>
    </p:spTree>
    <p:extLst>
      <p:ext uri="{BB962C8B-B14F-4D97-AF65-F5344CB8AC3E}">
        <p14:creationId xmlns:p14="http://schemas.microsoft.com/office/powerpoint/2010/main" val="16025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a:t>
            </a:r>
            <a:r>
              <a:rPr lang="cs-CZ" sz="1600" dirty="0" smtClean="0"/>
              <a:t>chování </a:t>
            </a:r>
            <a:r>
              <a:rPr lang="cs-CZ" sz="1600" dirty="0"/>
              <a:t>podniku ve vztahu k prostředí, trhu</a:t>
            </a:r>
          </a:p>
          <a:p>
            <a:pPr lvl="1"/>
            <a:r>
              <a:rPr lang="cs-CZ" sz="1600" dirty="0"/>
              <a:t>audit </a:t>
            </a:r>
            <a:r>
              <a:rPr lang="cs-CZ" sz="1600" dirty="0" smtClean="0"/>
              <a:t>strategických </a:t>
            </a:r>
            <a:r>
              <a:rPr lang="cs-CZ" sz="1600" dirty="0"/>
              <a:t>cílů a </a:t>
            </a:r>
            <a:r>
              <a:rPr lang="cs-CZ" sz="1600" dirty="0" smtClean="0"/>
              <a:t>strategie </a:t>
            </a:r>
            <a:r>
              <a:rPr lang="cs-CZ" sz="1600" dirty="0"/>
              <a:t>jejich dosahování</a:t>
            </a:r>
          </a:p>
          <a:p>
            <a:pPr lvl="1"/>
            <a:r>
              <a:rPr lang="cs-CZ" sz="1600" dirty="0"/>
              <a:t>audit </a:t>
            </a:r>
            <a:r>
              <a:rPr lang="cs-CZ" sz="1600" dirty="0" smtClean="0"/>
              <a:t>organizační </a:t>
            </a:r>
            <a:r>
              <a:rPr lang="cs-CZ" sz="1600" dirty="0"/>
              <a:t>infrastruktury</a:t>
            </a:r>
          </a:p>
          <a:p>
            <a:pPr lvl="1"/>
            <a:r>
              <a:rPr lang="cs-CZ" sz="1600" dirty="0"/>
              <a:t>audit systému </a:t>
            </a:r>
            <a:r>
              <a:rPr lang="cs-CZ" sz="1600" dirty="0" smtClean="0"/>
              <a:t>managementu</a:t>
            </a:r>
            <a:endParaRPr lang="cs-CZ" sz="1600" dirty="0"/>
          </a:p>
          <a:p>
            <a:pPr lvl="1"/>
            <a:r>
              <a:rPr lang="cs-CZ" sz="1600" dirty="0"/>
              <a:t>audit </a:t>
            </a:r>
            <a:r>
              <a:rPr lang="cs-CZ" sz="1600" dirty="0" smtClean="0"/>
              <a:t>strategické </a:t>
            </a:r>
            <a:r>
              <a:rPr lang="cs-CZ" sz="1600" dirty="0"/>
              <a:t>výkonnosti</a:t>
            </a:r>
          </a:p>
          <a:p>
            <a:pPr lvl="1"/>
            <a:r>
              <a:rPr lang="cs-CZ" sz="1600" dirty="0"/>
              <a:t>audit nástrojů </a:t>
            </a:r>
            <a:r>
              <a:rPr lang="cs-CZ" sz="1600" dirty="0" smtClean="0"/>
              <a:t>managementu a </a:t>
            </a:r>
            <a:r>
              <a:rPr lang="cs-CZ" sz="1600" dirty="0"/>
              <a:t>jeho </a:t>
            </a:r>
            <a:r>
              <a:rPr lang="cs-CZ" sz="1600" dirty="0" smtClean="0"/>
              <a:t>funkcí</a:t>
            </a:r>
          </a:p>
          <a:p>
            <a:pPr lvl="1"/>
            <a:endParaRPr lang="cs-CZ" sz="1600" dirty="0" smtClean="0"/>
          </a:p>
          <a:p>
            <a:r>
              <a:rPr lang="cs-CZ" sz="1600" i="1" dirty="0"/>
              <a:t>Oddíl B – prohlubující analýza </a:t>
            </a:r>
            <a:r>
              <a:rPr lang="cs-CZ" sz="1600" i="1" dirty="0" smtClean="0"/>
              <a:t>systému managementu</a:t>
            </a:r>
          </a:p>
          <a:p>
            <a:pPr lvl="1"/>
            <a:r>
              <a:rPr lang="cs-CZ" sz="1600" dirty="0" smtClean="0"/>
              <a:t>Výrobní program</a:t>
            </a:r>
          </a:p>
          <a:p>
            <a:pPr lvl="1"/>
            <a:r>
              <a:rPr lang="cs-CZ" sz="1600" dirty="0" smtClean="0"/>
              <a:t>Trhy</a:t>
            </a:r>
          </a:p>
          <a:p>
            <a:pPr lvl="1"/>
            <a:r>
              <a:rPr lang="cs-CZ" sz="1600" dirty="0" smtClean="0"/>
              <a:t>Personální politika</a:t>
            </a:r>
          </a:p>
          <a:p>
            <a:pPr lvl="1"/>
            <a:r>
              <a:rPr lang="cs-CZ" sz="1600" dirty="0" smtClean="0"/>
              <a:t>Organizační struktura</a:t>
            </a:r>
          </a:p>
          <a:p>
            <a:pPr lvl="1"/>
            <a:r>
              <a:rPr lang="cs-CZ" sz="1600" dirty="0" smtClean="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Příklad metodiky strategického auditu</a:t>
            </a:r>
            <a:endParaRPr lang="cs-CZ" dirty="0"/>
          </a:p>
        </p:txBody>
      </p:sp>
    </p:spTree>
    <p:extLst>
      <p:ext uri="{BB962C8B-B14F-4D97-AF65-F5344CB8AC3E}">
        <p14:creationId xmlns:p14="http://schemas.microsoft.com/office/powerpoint/2010/main" val="189566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smtClean="0"/>
              <a:t>Controlling – </a:t>
            </a:r>
            <a:r>
              <a:rPr lang="cs-CZ" sz="1600" dirty="0"/>
              <a:t>c</a:t>
            </a:r>
            <a:r>
              <a:rPr lang="cs-CZ" sz="1600" dirty="0" smtClean="0"/>
              <a:t>ontrolling </a:t>
            </a:r>
            <a:r>
              <a:rPr lang="cs-CZ" sz="1600" dirty="0"/>
              <a:t>je součástí celopodnikového řídicího systému</a:t>
            </a:r>
            <a:r>
              <a:rPr lang="cs-CZ" sz="1600" dirty="0" smtClean="0"/>
              <a:t>. Jeho </a:t>
            </a:r>
            <a:r>
              <a:rPr lang="cs-CZ" sz="1600" dirty="0"/>
              <a:t>úlohou je poskytovat managementu (zpravidla vrcholovému) vhodné informace sloužící ke koordinaci, ovlivňování a usměrňování celopodnikových aktivit</a:t>
            </a:r>
            <a:r>
              <a:rPr lang="cs-CZ" sz="1600" dirty="0" smtClean="0"/>
              <a:t>. Východiskem </a:t>
            </a:r>
            <a:r>
              <a:rPr lang="cs-CZ" sz="1600" dirty="0"/>
              <a:t>controllingu je vyhodnocování stavu plnění podnikových plánů a rozpočtů</a:t>
            </a:r>
            <a:r>
              <a:rPr lang="cs-CZ" sz="1600" dirty="0" smtClean="0"/>
              <a:t>. Analýzy </a:t>
            </a:r>
            <a:r>
              <a:rPr lang="cs-CZ" sz="1600" dirty="0"/>
              <a:t>vycházejí nejčastěji z údajů účetnictví, z rozboru nákladů, rozborů odbytu, statistických výkazů </a:t>
            </a:r>
            <a:r>
              <a:rPr lang="cs-CZ" sz="1600" dirty="0" smtClean="0"/>
              <a:t>apod</a:t>
            </a:r>
            <a:r>
              <a:rPr lang="cs-CZ" sz="1600" dirty="0"/>
              <a:t>. </a:t>
            </a:r>
            <a:r>
              <a:rPr lang="cs-CZ" sz="1600" dirty="0" smtClean="0"/>
              <a:t>V </a:t>
            </a:r>
            <a:r>
              <a:rPr lang="cs-CZ" sz="1600" dirty="0"/>
              <a:t>podniku ho realizuje kontrolor nebo útvar controllingu.</a:t>
            </a:r>
          </a:p>
          <a:p>
            <a:pPr algn="just"/>
            <a:endParaRPr lang="cs-CZ" sz="1600" dirty="0"/>
          </a:p>
          <a:p>
            <a:pPr algn="just"/>
            <a:r>
              <a:rPr lang="cs-CZ" sz="1600" b="1" dirty="0"/>
              <a:t>V</a:t>
            </a:r>
            <a:r>
              <a:rPr lang="cs-CZ" sz="1600" b="1" dirty="0" smtClean="0"/>
              <a:t>nitřní audit</a:t>
            </a:r>
            <a:r>
              <a:rPr lang="cs-CZ" sz="1600" dirty="0" smtClean="0"/>
              <a:t> – vnitřní </a:t>
            </a:r>
            <a:r>
              <a:rPr lang="cs-CZ" sz="1600" dirty="0"/>
              <a:t>audit je nestranné prověřování určité činnosti, procesu, a nebo funkcí útvarů</a:t>
            </a:r>
            <a:r>
              <a:rPr lang="cs-CZ" sz="1600" dirty="0" smtClean="0"/>
              <a:t>. Audit </a:t>
            </a:r>
            <a:r>
              <a:rPr lang="cs-CZ" sz="1600" dirty="0"/>
              <a:t>provádí nestranný auditor, což je pracovník jiného podnikového útvaru k tomu vyškolený</a:t>
            </a:r>
            <a:r>
              <a:rPr lang="cs-CZ" sz="1600" dirty="0" smtClean="0"/>
              <a:t>. Auditoři </a:t>
            </a:r>
            <a:r>
              <a:rPr lang="cs-CZ" sz="1600" dirty="0"/>
              <a:t>mají k dispozici příslušné směrnice, předpisy, instrukce a pokyny a prověřují dodržování stanovených postupů</a:t>
            </a:r>
            <a:r>
              <a:rPr lang="cs-CZ" sz="1600" dirty="0" smtClean="0"/>
              <a:t>. Typickým </a:t>
            </a:r>
            <a:r>
              <a:rPr lang="cs-CZ" sz="1600" dirty="0"/>
              <a:t>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Specifické formy kontroly</a:t>
            </a:r>
            <a:endParaRPr lang="cs-CZ" dirty="0"/>
          </a:p>
        </p:txBody>
      </p:sp>
    </p:spTree>
    <p:extLst>
      <p:ext uri="{BB962C8B-B14F-4D97-AF65-F5344CB8AC3E}">
        <p14:creationId xmlns:p14="http://schemas.microsoft.com/office/powerpoint/2010/main" val="192444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endParaRPr lang="cs-CZ" sz="1600" dirty="0" smtClean="0"/>
          </a:p>
          <a:p>
            <a:pPr lvl="0" algn="just"/>
            <a:r>
              <a:rPr lang="cs-CZ" sz="1600" b="1" dirty="0" smtClean="0"/>
              <a:t>Uvědomění </a:t>
            </a:r>
            <a:r>
              <a:rPr lang="cs-CZ" sz="1600" b="1" dirty="0"/>
              <a:t>si skutečnost, že vše nelze kontrolovat. </a:t>
            </a:r>
            <a:r>
              <a:rPr lang="cs-CZ" sz="1600" dirty="0"/>
              <a:t>N</a:t>
            </a:r>
            <a:r>
              <a:rPr lang="cs-CZ" sz="1600" dirty="0" smtClean="0"/>
              <a:t>ěkteré </a:t>
            </a:r>
            <a:r>
              <a:rPr lang="cs-CZ" sz="1600" dirty="0"/>
              <a:t>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Vlastnosti kontrolního procesu</a:t>
            </a:r>
            <a:endParaRPr lang="cs-CZ" dirty="0"/>
          </a:p>
        </p:txBody>
      </p:sp>
    </p:spTree>
    <p:extLst>
      <p:ext uri="{BB962C8B-B14F-4D97-AF65-F5344CB8AC3E}">
        <p14:creationId xmlns:p14="http://schemas.microsoft.com/office/powerpoint/2010/main" val="428054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Poznávací funkce</a:t>
            </a:r>
            <a:endParaRPr lang="cs-CZ" sz="1600" b="1" dirty="0"/>
          </a:p>
          <a:p>
            <a:pPr lvl="1" algn="just"/>
            <a:r>
              <a:rPr lang="cs-CZ" sz="1600" dirty="0" smtClean="0"/>
              <a:t>zjišťovací </a:t>
            </a:r>
            <a:r>
              <a:rPr lang="cs-CZ" sz="1600" dirty="0"/>
              <a:t>fáze</a:t>
            </a:r>
          </a:p>
          <a:p>
            <a:pPr lvl="1" algn="just"/>
            <a:r>
              <a:rPr lang="cs-CZ" sz="1600" dirty="0" smtClean="0"/>
              <a:t>hodnotící </a:t>
            </a:r>
            <a:r>
              <a:rPr lang="cs-CZ" sz="1600" dirty="0"/>
              <a:t>fáze </a:t>
            </a:r>
            <a:endParaRPr lang="cs-CZ" sz="1600" dirty="0" smtClean="0"/>
          </a:p>
          <a:p>
            <a:pPr marL="457200" lvl="1" indent="0" algn="just">
              <a:buNone/>
            </a:pPr>
            <a:endParaRPr lang="cs-CZ" sz="1600" dirty="0"/>
          </a:p>
          <a:p>
            <a:pPr algn="just"/>
            <a:r>
              <a:rPr lang="cs-CZ" sz="1600" b="1" dirty="0" smtClean="0"/>
              <a:t>Nápravná </a:t>
            </a:r>
            <a:r>
              <a:rPr lang="cs-CZ" sz="1600" b="1" dirty="0"/>
              <a:t>funkce </a:t>
            </a:r>
            <a:r>
              <a:rPr lang="cs-CZ" sz="1600" dirty="0" smtClean="0"/>
              <a:t>– určující </a:t>
            </a:r>
            <a:r>
              <a:rPr lang="cs-CZ" sz="1600" dirty="0"/>
              <a:t>faktor </a:t>
            </a:r>
            <a:r>
              <a:rPr lang="cs-CZ" sz="1600" dirty="0" smtClean="0"/>
              <a:t>účinnosti kontroly; vzniká </a:t>
            </a:r>
            <a:r>
              <a:rPr lang="cs-CZ" sz="1600" dirty="0"/>
              <a:t>po zaregistrování výsledků poznání, které mohou nabývat těchto </a:t>
            </a:r>
            <a:r>
              <a:rPr lang="cs-CZ" sz="1600" dirty="0" smtClean="0"/>
              <a:t>parametrů</a:t>
            </a:r>
            <a:r>
              <a:rPr lang="cs-CZ" sz="1600" dirty="0"/>
              <a:t>:</a:t>
            </a:r>
          </a:p>
          <a:p>
            <a:pPr lvl="1" algn="just"/>
            <a:r>
              <a:rPr lang="cs-CZ" sz="1600" dirty="0" smtClean="0"/>
              <a:t>odpovídající</a:t>
            </a:r>
            <a:r>
              <a:rPr lang="cs-CZ" sz="1600" dirty="0"/>
              <a:t>,</a:t>
            </a:r>
          </a:p>
          <a:p>
            <a:pPr lvl="1" algn="just"/>
            <a:r>
              <a:rPr lang="cs-CZ" sz="1600" dirty="0" smtClean="0"/>
              <a:t>neodpovídající – kladné</a:t>
            </a:r>
          </a:p>
          <a:p>
            <a:pPr lvl="1" algn="just"/>
            <a:r>
              <a:rPr lang="cs-CZ" sz="1600" dirty="0" smtClean="0"/>
              <a:t>neodpovídající - záporné</a:t>
            </a:r>
          </a:p>
          <a:p>
            <a:pPr marL="457200" lvl="1" indent="0" algn="just">
              <a:buNone/>
            </a:pPr>
            <a:endParaRPr lang="cs-CZ" sz="1600" dirty="0"/>
          </a:p>
          <a:p>
            <a:pPr algn="just"/>
            <a:r>
              <a:rPr lang="cs-CZ" sz="1600" b="1" dirty="0" smtClean="0"/>
              <a:t>Výchovná </a:t>
            </a:r>
            <a:r>
              <a:rPr lang="cs-CZ" sz="1600" b="1" dirty="0"/>
              <a:t>funkce </a:t>
            </a:r>
          </a:p>
          <a:p>
            <a:pPr lvl="1" algn="just"/>
            <a:r>
              <a:rPr lang="cs-CZ" sz="1600" dirty="0" smtClean="0"/>
              <a:t>upevňuje </a:t>
            </a:r>
            <a:r>
              <a:rPr lang="cs-CZ" sz="1600" dirty="0"/>
              <a:t>společenskou a pracovní kázeň,</a:t>
            </a:r>
          </a:p>
          <a:p>
            <a:pPr lvl="1" algn="just"/>
            <a:r>
              <a:rPr lang="cs-CZ" sz="1600" dirty="0" smtClean="0"/>
              <a:t>omezuje </a:t>
            </a:r>
            <a:r>
              <a:rPr lang="cs-CZ" sz="1600" dirty="0"/>
              <a:t>nesprávné metody práce ( rozbor příčin odchylek),</a:t>
            </a:r>
          </a:p>
          <a:p>
            <a:pPr lvl="1" algn="just"/>
            <a:r>
              <a:rPr lang="cs-CZ" sz="1600" dirty="0" smtClean="0"/>
              <a:t>vychovává </a:t>
            </a:r>
            <a:r>
              <a:rPr lang="cs-CZ" sz="1600" dirty="0"/>
              <a:t>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Funkce kontrolního procesu</a:t>
            </a:r>
            <a:endParaRPr lang="cs-CZ" dirty="0"/>
          </a:p>
        </p:txBody>
      </p:sp>
    </p:spTree>
    <p:extLst>
      <p:ext uri="{BB962C8B-B14F-4D97-AF65-F5344CB8AC3E}">
        <p14:creationId xmlns:p14="http://schemas.microsoft.com/office/powerpoint/2010/main" val="14424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a:t>
            </a:r>
            <a:endParaRPr lang="cs-CZ" dirty="0"/>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1362039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a:t>
            </a:r>
            <a:r>
              <a:rPr lang="cs-CZ" sz="1600" b="1" dirty="0" smtClean="0"/>
              <a:t>kontroly </a:t>
            </a:r>
            <a:r>
              <a:rPr lang="cs-CZ" sz="1600" dirty="0" smtClean="0"/>
              <a:t>– určení toho jaké skutečnosti, události nebo záležitosti je potřeba kontrolovat.</a:t>
            </a:r>
            <a:endParaRPr lang="cs-CZ" sz="1600" dirty="0"/>
          </a:p>
          <a:p>
            <a:pPr marL="109728" indent="0" algn="just">
              <a:buNone/>
            </a:pPr>
            <a:endParaRPr lang="cs-CZ" sz="1600" dirty="0"/>
          </a:p>
          <a:p>
            <a:pPr algn="just"/>
            <a:r>
              <a:rPr lang="cs-CZ" sz="1600" b="1" dirty="0"/>
              <a:t>Získávání a výběr informací pro </a:t>
            </a:r>
            <a:r>
              <a:rPr lang="cs-CZ" sz="1600" b="1" dirty="0" smtClean="0"/>
              <a:t>kontrolu</a:t>
            </a:r>
            <a:r>
              <a:rPr lang="cs-CZ" sz="1600" dirty="0" smtClean="0"/>
              <a:t> – cílem </a:t>
            </a:r>
            <a:r>
              <a:rPr lang="cs-CZ" sz="1600" dirty="0"/>
              <a:t>každé </a:t>
            </a:r>
            <a:r>
              <a:rPr lang="cs-CZ" sz="1600" dirty="0" smtClean="0"/>
              <a:t>kontroly je získat </a:t>
            </a:r>
            <a:r>
              <a:rPr lang="cs-CZ" sz="1600" dirty="0"/>
              <a:t>přehled o vývoji </a:t>
            </a:r>
            <a:r>
              <a:rPr lang="cs-CZ" sz="1600" dirty="0" smtClean="0"/>
              <a:t>sledované skutečnosti, k tomu jsou potřebné informace </a:t>
            </a:r>
            <a:r>
              <a:rPr lang="cs-CZ" sz="1600" dirty="0"/>
              <a:t>primární a sekundární</a:t>
            </a:r>
          </a:p>
          <a:p>
            <a:pPr lvl="1" algn="just"/>
            <a:r>
              <a:rPr lang="cs-CZ" sz="1600" dirty="0" smtClean="0"/>
              <a:t>primární – získané </a:t>
            </a:r>
            <a:r>
              <a:rPr lang="cs-CZ" sz="1600" dirty="0"/>
              <a:t>informace přímým sledováním</a:t>
            </a:r>
          </a:p>
          <a:p>
            <a:pPr lvl="1" algn="just"/>
            <a:r>
              <a:rPr lang="cs-CZ" sz="1600" dirty="0" smtClean="0"/>
              <a:t> </a:t>
            </a:r>
            <a:r>
              <a:rPr lang="cs-CZ" sz="1600" dirty="0"/>
              <a:t>sekundární </a:t>
            </a:r>
            <a:r>
              <a:rPr lang="cs-CZ" sz="1600" dirty="0" smtClean="0"/>
              <a:t>– různé </a:t>
            </a:r>
            <a:r>
              <a:rPr lang="cs-CZ" sz="1600" dirty="0"/>
              <a:t>formy převzatých informací </a:t>
            </a:r>
            <a:r>
              <a:rPr lang="cs-CZ" sz="1600" dirty="0" smtClean="0"/>
              <a:t>jako jsou zprávy</a:t>
            </a:r>
            <a:r>
              <a:rPr lang="cs-CZ" sz="1600" dirty="0"/>
              <a:t>, </a:t>
            </a:r>
            <a:r>
              <a:rPr lang="cs-CZ" sz="1600" dirty="0" smtClean="0"/>
              <a:t>hlášení</a:t>
            </a:r>
            <a:r>
              <a:rPr lang="cs-CZ" sz="1600" dirty="0"/>
              <a:t>, kalkulace, účetnictví statistika,..</a:t>
            </a:r>
          </a:p>
          <a:p>
            <a:pPr algn="just"/>
            <a:endParaRPr lang="cs-CZ" sz="1600" dirty="0"/>
          </a:p>
          <a:p>
            <a:r>
              <a:rPr lang="cs-CZ" sz="1600" b="1" dirty="0" smtClean="0"/>
              <a:t>Ověření </a:t>
            </a:r>
            <a:r>
              <a:rPr lang="cs-CZ" sz="1600" b="1" dirty="0"/>
              <a:t>správnosti získaných </a:t>
            </a:r>
            <a:r>
              <a:rPr lang="cs-CZ" sz="1600" b="1" dirty="0" smtClean="0"/>
              <a:t>informací </a:t>
            </a:r>
            <a:r>
              <a:rPr lang="cs-CZ" sz="1600" dirty="0" smtClean="0"/>
              <a:t>– posuzuje </a:t>
            </a:r>
            <a:r>
              <a:rPr lang="cs-CZ" sz="1600" dirty="0"/>
              <a:t>se formální a věcná správnost informací </a:t>
            </a:r>
            <a:r>
              <a:rPr lang="cs-CZ" sz="1600" dirty="0" smtClean="0"/>
              <a:t>– např</a:t>
            </a:r>
            <a:r>
              <a:rPr lang="cs-CZ" sz="1600" dirty="0"/>
              <a:t>. </a:t>
            </a:r>
            <a:r>
              <a:rPr lang="cs-CZ" sz="1600" dirty="0" smtClean="0"/>
              <a:t>náležitosti </a:t>
            </a:r>
            <a:r>
              <a:rPr lang="cs-CZ" sz="1600" dirty="0"/>
              <a:t>dokumentů, podpisová oprávnění, úplnost údajů, </a:t>
            </a:r>
            <a:r>
              <a:rPr lang="cs-CZ" sz="1600" dirty="0" smtClean="0"/>
              <a:t>početní správnost. Důležité je zjistit </a:t>
            </a:r>
            <a:r>
              <a:rPr lang="cs-CZ" sz="1600" dirty="0"/>
              <a:t>věrohodnost </a:t>
            </a:r>
            <a:r>
              <a:rPr lang="cs-CZ" sz="1600" dirty="0" smtClean="0"/>
              <a:t>informací. </a:t>
            </a:r>
            <a:endParaRPr lang="cs-CZ" sz="1600" dirty="0"/>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Hodnocení </a:t>
            </a:r>
            <a:r>
              <a:rPr lang="cs-CZ" sz="1600" b="1" dirty="0"/>
              <a:t>kontrolovaných </a:t>
            </a:r>
            <a:r>
              <a:rPr lang="cs-CZ" sz="1600" b="1" dirty="0" smtClean="0"/>
              <a:t>skutečností </a:t>
            </a:r>
            <a:r>
              <a:rPr lang="cs-CZ" sz="1600" dirty="0" smtClean="0"/>
              <a:t>– podstatou je srovnávání</a:t>
            </a:r>
            <a:r>
              <a:rPr lang="cs-CZ" sz="1600" dirty="0"/>
              <a:t>, kdy zjištěné údaje, které </a:t>
            </a:r>
            <a:r>
              <a:rPr lang="cs-CZ" sz="1600" dirty="0" smtClean="0"/>
              <a:t>odráží </a:t>
            </a:r>
            <a:r>
              <a:rPr lang="cs-CZ" sz="1600" dirty="0"/>
              <a:t>stav skutečnosti porovnáme se stanovenými </a:t>
            </a:r>
            <a:r>
              <a:rPr lang="cs-CZ" sz="1600" dirty="0" smtClean="0"/>
              <a:t>kritérii. Srovnání je prováděno třemi způsoby</a:t>
            </a:r>
            <a:endParaRPr lang="cs-CZ" sz="1600" dirty="0"/>
          </a:p>
          <a:p>
            <a:pPr lvl="1" algn="just"/>
            <a:r>
              <a:rPr lang="cs-CZ" sz="1600" dirty="0" smtClean="0"/>
              <a:t>srovnání </a:t>
            </a:r>
            <a:r>
              <a:rPr lang="cs-CZ" sz="1600" dirty="0"/>
              <a:t>se standardy</a:t>
            </a:r>
          </a:p>
          <a:p>
            <a:pPr lvl="1" algn="just"/>
            <a:r>
              <a:rPr lang="cs-CZ" sz="1600" dirty="0" smtClean="0"/>
              <a:t>srovnání </a:t>
            </a:r>
            <a:r>
              <a:rPr lang="cs-CZ" sz="1600" dirty="0"/>
              <a:t>v čase</a:t>
            </a:r>
          </a:p>
          <a:p>
            <a:pPr lvl="1" algn="just"/>
            <a:r>
              <a:rPr lang="cs-CZ" sz="1600" dirty="0" smtClean="0"/>
              <a:t>srovnání </a:t>
            </a:r>
            <a:r>
              <a:rPr lang="cs-CZ" sz="1600" dirty="0"/>
              <a:t>v prostoru</a:t>
            </a:r>
          </a:p>
          <a:p>
            <a:pPr algn="just"/>
            <a:r>
              <a:rPr lang="cs-CZ" sz="1600" dirty="0" smtClean="0"/>
              <a:t>Při </a:t>
            </a:r>
            <a:r>
              <a:rPr lang="cs-CZ" sz="1600" dirty="0"/>
              <a:t>zjištění odchylek upravit a přijmout preventivní </a:t>
            </a:r>
            <a:r>
              <a:rPr lang="cs-CZ" sz="1600" dirty="0" smtClean="0"/>
              <a:t>opatření</a:t>
            </a:r>
            <a:endParaRPr lang="cs-CZ" sz="1600" dirty="0"/>
          </a:p>
          <a:p>
            <a:pPr algn="just"/>
            <a:endParaRPr lang="cs-CZ" sz="1600" dirty="0"/>
          </a:p>
          <a:p>
            <a:pPr algn="just"/>
            <a:r>
              <a:rPr lang="cs-CZ" sz="1600" b="1" dirty="0" smtClean="0"/>
              <a:t>Závěry </a:t>
            </a:r>
            <a:r>
              <a:rPr lang="cs-CZ" sz="1600" b="1" dirty="0"/>
              <a:t>a návrhy </a:t>
            </a:r>
            <a:r>
              <a:rPr lang="cs-CZ" sz="1600" b="1" dirty="0" smtClean="0"/>
              <a:t>opatření </a:t>
            </a:r>
            <a:r>
              <a:rPr lang="cs-CZ" sz="1600" dirty="0" smtClean="0"/>
              <a:t>– návrh </a:t>
            </a:r>
            <a:r>
              <a:rPr lang="cs-CZ" sz="1600" dirty="0"/>
              <a:t>dalšího postupu a </a:t>
            </a:r>
            <a:r>
              <a:rPr lang="cs-CZ" sz="1600" dirty="0" smtClean="0"/>
              <a:t>opatření podle zjištěné situace:</a:t>
            </a:r>
            <a:endParaRPr lang="cs-CZ" sz="1600" dirty="0"/>
          </a:p>
          <a:p>
            <a:pPr lvl="1" algn="just"/>
            <a:r>
              <a:rPr lang="cs-CZ" sz="1600" dirty="0" smtClean="0"/>
              <a:t>žádoucí </a:t>
            </a:r>
            <a:r>
              <a:rPr lang="cs-CZ" sz="1600" dirty="0"/>
              <a:t>stav</a:t>
            </a:r>
          </a:p>
          <a:p>
            <a:pPr lvl="1" algn="just"/>
            <a:r>
              <a:rPr lang="cs-CZ" sz="1600" dirty="0" smtClean="0"/>
              <a:t>odchylky – provedení </a:t>
            </a:r>
            <a:r>
              <a:rPr lang="cs-CZ" sz="1600" dirty="0"/>
              <a:t>korigujících opatření </a:t>
            </a:r>
          </a:p>
          <a:p>
            <a:pPr lvl="1" algn="just"/>
            <a:r>
              <a:rPr lang="cs-CZ" sz="1600" dirty="0" smtClean="0"/>
              <a:t>nové </a:t>
            </a:r>
            <a:r>
              <a:rPr lang="cs-CZ" sz="1600" dirty="0"/>
              <a:t>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a:t>
            </a:r>
            <a:endParaRPr lang="cs-CZ" dirty="0"/>
          </a:p>
        </p:txBody>
      </p:sp>
    </p:spTree>
    <p:extLst>
      <p:ext uri="{BB962C8B-B14F-4D97-AF65-F5344CB8AC3E}">
        <p14:creationId xmlns:p14="http://schemas.microsoft.com/office/powerpoint/2010/main" val="60557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Zpětná vazba </a:t>
            </a:r>
            <a:r>
              <a:rPr lang="cs-CZ" sz="1600" dirty="0" smtClean="0"/>
              <a:t>– zpětná </a:t>
            </a:r>
            <a:r>
              <a:rPr lang="cs-CZ" sz="1600" dirty="0"/>
              <a:t>vazba je realizována při navržení </a:t>
            </a:r>
            <a:r>
              <a:rPr lang="cs-CZ" sz="1600" dirty="0" smtClean="0"/>
              <a:t>nápravných opatření a volba </a:t>
            </a:r>
            <a:r>
              <a:rPr lang="cs-CZ" sz="1600" dirty="0"/>
              <a:t>vhodného typu kontrolního </a:t>
            </a:r>
            <a:r>
              <a:rPr lang="cs-CZ" sz="1600" dirty="0" smtClean="0"/>
              <a:t>systému:</a:t>
            </a:r>
            <a:endParaRPr lang="cs-CZ" sz="1600" dirty="0"/>
          </a:p>
          <a:p>
            <a:pPr lvl="1" algn="just"/>
            <a:r>
              <a:rPr lang="cs-CZ" sz="1600" dirty="0" smtClean="0"/>
              <a:t>dohlížecí</a:t>
            </a:r>
            <a:r>
              <a:rPr lang="cs-CZ" sz="1600" dirty="0"/>
              <a:t>, monitorovací a evidenční systém</a:t>
            </a:r>
          </a:p>
          <a:p>
            <a:pPr lvl="1" algn="just"/>
            <a:r>
              <a:rPr lang="cs-CZ" sz="1600" dirty="0" smtClean="0"/>
              <a:t>hodnotící </a:t>
            </a:r>
            <a:r>
              <a:rPr lang="cs-CZ" sz="1600" dirty="0"/>
              <a:t>systémy</a:t>
            </a:r>
          </a:p>
          <a:p>
            <a:pPr lvl="1" algn="just"/>
            <a:r>
              <a:rPr lang="cs-CZ" sz="1600" dirty="0" smtClean="0"/>
              <a:t>zpětná </a:t>
            </a:r>
            <a:r>
              <a:rPr lang="cs-CZ" sz="1600" dirty="0"/>
              <a:t>vazba</a:t>
            </a:r>
          </a:p>
          <a:p>
            <a:pPr lvl="1" algn="just"/>
            <a:r>
              <a:rPr lang="cs-CZ" sz="1600" dirty="0" smtClean="0"/>
              <a:t>nápravná </a:t>
            </a:r>
            <a:r>
              <a:rPr lang="cs-CZ" sz="1600" dirty="0"/>
              <a:t>opatření</a:t>
            </a:r>
          </a:p>
          <a:p>
            <a:pPr lvl="1" algn="just"/>
            <a:r>
              <a:rPr lang="cs-CZ" sz="1600" dirty="0" smtClean="0"/>
              <a:t>normy</a:t>
            </a:r>
            <a:r>
              <a:rPr lang="cs-CZ" sz="1600" dirty="0"/>
              <a:t>, standardy, pravidla, nařízení, záměry, cíle</a:t>
            </a:r>
          </a:p>
          <a:p>
            <a:pPr lvl="1" algn="just"/>
            <a:r>
              <a:rPr lang="cs-CZ" sz="1600" dirty="0" smtClean="0"/>
              <a:t>ocenění</a:t>
            </a:r>
            <a:r>
              <a:rPr lang="cs-CZ" sz="1600" dirty="0"/>
              <a:t>,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III</a:t>
            </a:r>
            <a:endParaRPr lang="cs-CZ" dirty="0"/>
          </a:p>
        </p:txBody>
      </p:sp>
    </p:spTree>
    <p:extLst>
      <p:ext uri="{BB962C8B-B14F-4D97-AF65-F5344CB8AC3E}">
        <p14:creationId xmlns:p14="http://schemas.microsoft.com/office/powerpoint/2010/main" val="366322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2988</TotalTime>
  <Words>3367</Words>
  <Application>Microsoft Office PowerPoint</Application>
  <PresentationFormat>Předvádění na obrazovce (16:9)</PresentationFormat>
  <Paragraphs>293</Paragraphs>
  <Slides>32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32</vt:i4>
      </vt:variant>
    </vt:vector>
  </HeadingPairs>
  <TitlesOfParts>
    <vt:vector size="37" baseType="lpstr">
      <vt:lpstr>Arial</vt:lpstr>
      <vt:lpstr>Calibri</vt:lpstr>
      <vt:lpstr>Enriqueta</vt:lpstr>
      <vt:lpstr>Times New Roman</vt:lpstr>
      <vt:lpstr>SLU</vt:lpstr>
      <vt:lpstr>Strategická kontrola</vt:lpstr>
      <vt:lpstr>Osnova tématu</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115</cp:revision>
  <dcterms:created xsi:type="dcterms:W3CDTF">2016-07-06T15:42:34Z</dcterms:created>
  <dcterms:modified xsi:type="dcterms:W3CDTF">2020-11-23T11:09:54Z</dcterms:modified>
</cp:coreProperties>
</file>