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59" r:id="rId3"/>
    <p:sldId id="295" r:id="rId4"/>
    <p:sldId id="296" r:id="rId5"/>
    <p:sldId id="293" r:id="rId6"/>
    <p:sldId id="294" r:id="rId7"/>
    <p:sldId id="316" r:id="rId8"/>
    <p:sldId id="317" r:id="rId9"/>
    <p:sldId id="318" r:id="rId10"/>
    <p:sldId id="319" r:id="rId11"/>
    <p:sldId id="320" r:id="rId12"/>
    <p:sldId id="321" r:id="rId13"/>
    <p:sldId id="322" r:id="rId14"/>
    <p:sldId id="297" r:id="rId15"/>
    <p:sldId id="298" r:id="rId16"/>
    <p:sldId id="314" r:id="rId17"/>
    <p:sldId id="315" r:id="rId18"/>
    <p:sldId id="299" r:id="rId19"/>
    <p:sldId id="300" r:id="rId20"/>
    <p:sldId id="301" r:id="rId21"/>
    <p:sldId id="312" r:id="rId22"/>
    <p:sldId id="313" r:id="rId23"/>
    <p:sldId id="306" r:id="rId24"/>
    <p:sldId id="307" r:id="rId25"/>
    <p:sldId id="308" r:id="rId26"/>
    <p:sldId id="309" r:id="rId27"/>
    <p:sldId id="310" r:id="rId28"/>
    <p:sldId id="311" r:id="rId29"/>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80"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1956B26-904A-4CB7-A804-CC3AC8651185}" type="datetimeFigureOut">
              <a:rPr lang="cs-CZ" smtClean="0"/>
              <a:t>07.12.2020</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7A40223-2A87-4FBF-80A6-5A31DA409FDE}" type="slidenum">
              <a:rPr lang="cs-CZ" smtClean="0"/>
              <a:t>‹#›</a:t>
            </a:fld>
            <a:endParaRPr lang="cs-CZ"/>
          </a:p>
        </p:txBody>
      </p:sp>
    </p:spTree>
    <p:extLst>
      <p:ext uri="{BB962C8B-B14F-4D97-AF65-F5344CB8AC3E}">
        <p14:creationId xmlns:p14="http://schemas.microsoft.com/office/powerpoint/2010/main" val="1397062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07.12.2020</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Současné manažerské přístupy k řízení jako součást strategie podniku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10.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Delokalizace</a:t>
            </a:r>
            <a:r>
              <a:rPr lang="cs-CZ" sz="1800" dirty="0"/>
              <a:t> je </a:t>
            </a:r>
            <a:r>
              <a:rPr lang="cs-CZ" sz="1800" dirty="0" smtClean="0"/>
              <a:t>přirozenou </a:t>
            </a:r>
            <a:r>
              <a:rPr lang="cs-CZ" sz="1800" dirty="0"/>
              <a:t>a nevyhnutelnou součástí dynamiky ekonomického růstu a pro zdrojové regiony představuje příležitost i hrozbu zároveň. </a:t>
            </a:r>
            <a:endParaRPr lang="cs-CZ" sz="1800" dirty="0" smtClean="0"/>
          </a:p>
          <a:p>
            <a:pPr algn="just"/>
            <a:r>
              <a:rPr lang="cs-CZ" sz="1800" dirty="0" smtClean="0"/>
              <a:t>Náchylnost </a:t>
            </a:r>
            <a:r>
              <a:rPr lang="cs-CZ" sz="1800" dirty="0"/>
              <a:t>zpracovatelského průmyslu k </a:t>
            </a:r>
            <a:r>
              <a:rPr lang="cs-CZ" sz="1800" dirty="0" err="1"/>
              <a:t>delokalizaci</a:t>
            </a:r>
            <a:r>
              <a:rPr lang="cs-CZ" sz="1800" dirty="0"/>
              <a:t> je výslednicí působení tří skupin faktorů – </a:t>
            </a:r>
            <a:r>
              <a:rPr lang="cs-CZ" sz="1800" dirty="0" err="1"/>
              <a:t>push</a:t>
            </a:r>
            <a:r>
              <a:rPr lang="cs-CZ" sz="1800" dirty="0"/>
              <a:t>-faktorů, </a:t>
            </a:r>
            <a:r>
              <a:rPr lang="cs-CZ" sz="1800" dirty="0" err="1"/>
              <a:t>pull</a:t>
            </a:r>
            <a:r>
              <a:rPr lang="cs-CZ" sz="1800" dirty="0"/>
              <a:t>-faktorů a </a:t>
            </a:r>
            <a:r>
              <a:rPr lang="cs-CZ" sz="1800" dirty="0" err="1"/>
              <a:t>keep</a:t>
            </a:r>
            <a:r>
              <a:rPr lang="cs-CZ" sz="1800" dirty="0"/>
              <a:t>-faktorů </a:t>
            </a:r>
            <a:r>
              <a:rPr lang="cs-CZ" sz="1800" dirty="0" err="1" smtClean="0"/>
              <a:t>delokalizace</a:t>
            </a:r>
            <a:r>
              <a:rPr lang="cs-CZ" sz="1800" dirty="0" smtClean="0"/>
              <a:t>.</a:t>
            </a:r>
          </a:p>
          <a:p>
            <a:pPr algn="just"/>
            <a:r>
              <a:rPr lang="cs-CZ" sz="1800" b="1" dirty="0" err="1" smtClean="0"/>
              <a:t>Push</a:t>
            </a:r>
            <a:r>
              <a:rPr lang="cs-CZ" sz="1800" b="1" dirty="0" smtClean="0"/>
              <a:t>-faktory</a:t>
            </a:r>
            <a:r>
              <a:rPr lang="cs-CZ" sz="1800" dirty="0" smtClean="0"/>
              <a:t> </a:t>
            </a:r>
            <a:r>
              <a:rPr lang="cs-CZ" sz="1800" dirty="0"/>
              <a:t>jsou důvody, pro které chce podnik původní lokalitu opustit. Přesněji lze definovat jako soubor komparativních nevýhod zdrojového regionu, kvůli nimž jsou podniky nuceny, nebo je pro ně výhodné přistoupit k </a:t>
            </a:r>
            <a:r>
              <a:rPr lang="cs-CZ" sz="1800" dirty="0" err="1"/>
              <a:t>delokalizaci</a:t>
            </a:r>
            <a:r>
              <a:rPr lang="cs-CZ" sz="1800" dirty="0"/>
              <a:t>. Příkladem může být dostupnost a ceny výrobních faktorů (suroviny, energie, pracovní síla), nerozvinutá technická či sociální infrastruktura, regulace podnikatelského prostředí (např. striktní zákony na ochranu životního prostředí nebo zaměstnanců), role odborů nebo pokles poptávky na tuzemském </a:t>
            </a:r>
            <a:r>
              <a:rPr lang="cs-CZ" sz="1800" dirty="0" smtClean="0"/>
              <a:t>trhu.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609575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err="1" smtClean="0"/>
              <a:t>Pull</a:t>
            </a:r>
            <a:r>
              <a:rPr lang="cs-CZ" sz="1800" b="1" dirty="0" smtClean="0"/>
              <a:t>-faktory</a:t>
            </a:r>
            <a:r>
              <a:rPr lang="cs-CZ" sz="1800" dirty="0" smtClean="0"/>
              <a:t> </a:t>
            </a:r>
            <a:r>
              <a:rPr lang="cs-CZ" sz="1800" dirty="0"/>
              <a:t>jsou komparativní výhody potenciálních cílových regionů </a:t>
            </a:r>
            <a:r>
              <a:rPr lang="cs-CZ" sz="1800" dirty="0" err="1"/>
              <a:t>delokalizace</a:t>
            </a:r>
            <a:r>
              <a:rPr lang="cs-CZ" sz="1800" dirty="0"/>
              <a:t>, které přitahují PZI. </a:t>
            </a:r>
            <a:r>
              <a:rPr lang="cs-CZ" sz="1800" dirty="0" err="1"/>
              <a:t>Pull</a:t>
            </a:r>
            <a:r>
              <a:rPr lang="cs-CZ" sz="1800" dirty="0"/>
              <a:t>-faktory jsou zpravidla protikladem </a:t>
            </a:r>
            <a:r>
              <a:rPr lang="cs-CZ" sz="1800" dirty="0" err="1" smtClean="0"/>
              <a:t>push</a:t>
            </a:r>
            <a:r>
              <a:rPr lang="cs-CZ" sz="1800" dirty="0" smtClean="0"/>
              <a:t>-faktorů. </a:t>
            </a:r>
          </a:p>
          <a:p>
            <a:pPr algn="just"/>
            <a:r>
              <a:rPr lang="cs-CZ" sz="1800" dirty="0" err="1" smtClean="0"/>
              <a:t>Push</a:t>
            </a:r>
            <a:r>
              <a:rPr lang="cs-CZ" sz="1800" dirty="0" smtClean="0"/>
              <a:t>-faktory </a:t>
            </a:r>
            <a:r>
              <a:rPr lang="cs-CZ" sz="1800" dirty="0"/>
              <a:t>a </a:t>
            </a:r>
            <a:r>
              <a:rPr lang="cs-CZ" sz="1800" dirty="0" err="1"/>
              <a:t>pull</a:t>
            </a:r>
            <a:r>
              <a:rPr lang="cs-CZ" sz="1800" dirty="0"/>
              <a:t>-faktory jsou ovlivňovány především globální politickou (volný pohyb zboží a kapitálu) a ekonomickou situací (intenzita globální konkurence, vývoj cen produkčních faktorů, trendy ve vývoji technologie a organizace). </a:t>
            </a:r>
            <a:endParaRPr lang="cs-CZ" sz="1800" dirty="0" smtClean="0"/>
          </a:p>
          <a:p>
            <a:pPr marL="0" indent="0" algn="just">
              <a:buNone/>
            </a:pPr>
            <a:r>
              <a:rPr lang="cs-CZ" sz="1800" dirty="0" smtClean="0"/>
              <a:t>Na </a:t>
            </a:r>
            <a:r>
              <a:rPr lang="cs-CZ" sz="1800" dirty="0"/>
              <a:t>základě působení </a:t>
            </a:r>
            <a:r>
              <a:rPr lang="cs-CZ" sz="1800" dirty="0" err="1"/>
              <a:t>push</a:t>
            </a:r>
            <a:r>
              <a:rPr lang="cs-CZ" sz="1800" dirty="0"/>
              <a:t>-faktorů a </a:t>
            </a:r>
            <a:r>
              <a:rPr lang="cs-CZ" sz="1800" dirty="0" err="1"/>
              <a:t>pull</a:t>
            </a:r>
            <a:r>
              <a:rPr lang="cs-CZ" sz="1800" dirty="0"/>
              <a:t>-faktorů je možné </a:t>
            </a:r>
            <a:r>
              <a:rPr lang="cs-CZ" sz="1800" dirty="0" err="1"/>
              <a:t>delokalizace</a:t>
            </a:r>
            <a:r>
              <a:rPr lang="cs-CZ" sz="1800" dirty="0"/>
              <a:t> </a:t>
            </a:r>
            <a:r>
              <a:rPr lang="cs-CZ" sz="1800" dirty="0" smtClean="0"/>
              <a:t>členit podle </a:t>
            </a:r>
            <a:r>
              <a:rPr lang="cs-CZ" sz="1800" dirty="0"/>
              <a:t>motivu přemístění </a:t>
            </a:r>
            <a:r>
              <a:rPr lang="cs-CZ" sz="1800" dirty="0" smtClean="0"/>
              <a:t>podniků:</a:t>
            </a:r>
          </a:p>
          <a:p>
            <a:pPr algn="just"/>
            <a:r>
              <a:rPr lang="cs-CZ" sz="1800" dirty="0" smtClean="0"/>
              <a:t> </a:t>
            </a:r>
            <a:r>
              <a:rPr lang="cs-CZ" sz="1800" dirty="0"/>
              <a:t>na nákladově orientované (nejčastěji mzdová úspora</a:t>
            </a:r>
            <a:r>
              <a:rPr lang="cs-CZ" sz="1800" dirty="0" smtClean="0"/>
              <a:t>);</a:t>
            </a:r>
          </a:p>
          <a:p>
            <a:pPr algn="just"/>
            <a:r>
              <a:rPr lang="cs-CZ" sz="1800" dirty="0" smtClean="0"/>
              <a:t>tržně </a:t>
            </a:r>
            <a:r>
              <a:rPr lang="cs-CZ" sz="1800" dirty="0"/>
              <a:t>orientované (obsazení nového rostoucího trhu</a:t>
            </a:r>
            <a:r>
              <a:rPr lang="cs-CZ" sz="1800" dirty="0" smtClean="0"/>
              <a:t>);</a:t>
            </a:r>
            <a:endParaRPr lang="cs-CZ" sz="1800" dirty="0"/>
          </a:p>
          <a:p>
            <a:pPr algn="just"/>
            <a:r>
              <a:rPr lang="cs-CZ" sz="1800" dirty="0" smtClean="0"/>
              <a:t>zdrojově </a:t>
            </a:r>
            <a:r>
              <a:rPr lang="cs-CZ" sz="1800" dirty="0"/>
              <a:t>orientované (kvalifikovaná pracovní síla, kvalitní dodavatelé, </a:t>
            </a:r>
            <a:r>
              <a:rPr lang="cs-CZ" sz="1800" dirty="0" smtClean="0"/>
              <a:t>suroviny aj.).</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104361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50" b="1" dirty="0" err="1"/>
              <a:t>Keep</a:t>
            </a:r>
            <a:r>
              <a:rPr lang="cs-CZ" sz="1550" b="1" dirty="0"/>
              <a:t>-faktory</a:t>
            </a:r>
            <a:r>
              <a:rPr lang="cs-CZ" sz="1550" dirty="0"/>
              <a:t> lokalizace jsou mechanismy, které působí ve prospěch setrvání podniku ve stávající lokalitě. Rozsah a charakter působení </a:t>
            </a:r>
            <a:r>
              <a:rPr lang="cs-CZ" sz="1550" dirty="0" err="1"/>
              <a:t>keep</a:t>
            </a:r>
            <a:r>
              <a:rPr lang="cs-CZ" sz="1550" dirty="0"/>
              <a:t>-faktorů determinuje finanční a organizační náročnost případné </a:t>
            </a:r>
            <a:r>
              <a:rPr lang="cs-CZ" sz="1550" dirty="0" err="1"/>
              <a:t>delokalizace</a:t>
            </a:r>
            <a:r>
              <a:rPr lang="cs-CZ" sz="1550" dirty="0"/>
              <a:t>. </a:t>
            </a:r>
            <a:r>
              <a:rPr lang="cs-CZ" sz="1550" dirty="0" err="1"/>
              <a:t>Keep</a:t>
            </a:r>
            <a:r>
              <a:rPr lang="cs-CZ" sz="1550" dirty="0"/>
              <a:t>-faktory jsou utvářeny především na vnitropodnikové (struktura aktiva a pasiv, kvalita managementu, organizační struktura), lokální a regionální </a:t>
            </a:r>
            <a:r>
              <a:rPr lang="cs-CZ" sz="1550" dirty="0" smtClean="0"/>
              <a:t>úrovni. </a:t>
            </a:r>
            <a:r>
              <a:rPr lang="cs-CZ" sz="1550" dirty="0" err="1" smtClean="0"/>
              <a:t>Keep</a:t>
            </a:r>
            <a:r>
              <a:rPr lang="cs-CZ" sz="1550" dirty="0" smtClean="0"/>
              <a:t>-faktory </a:t>
            </a:r>
            <a:r>
              <a:rPr lang="cs-CZ" sz="1550" dirty="0"/>
              <a:t>se stávají důležitou charakteristikou lokalizační stability zejména v případech, kdy se jedná o pobočky velkých nadnárodních podniků se sídlem v zahraničí</a:t>
            </a:r>
            <a:r>
              <a:rPr lang="cs-CZ" sz="1550" dirty="0" smtClean="0"/>
              <a:t>.</a:t>
            </a:r>
          </a:p>
          <a:p>
            <a:pPr marL="0" indent="0" algn="just">
              <a:buNone/>
            </a:pPr>
            <a:r>
              <a:rPr lang="cs-CZ" sz="1550" dirty="0" err="1"/>
              <a:t>Keep</a:t>
            </a:r>
            <a:r>
              <a:rPr lang="cs-CZ" sz="1550" dirty="0"/>
              <a:t>-faktory je možné rozdělit do dvou základních </a:t>
            </a:r>
            <a:r>
              <a:rPr lang="cs-CZ" sz="1550" dirty="0" smtClean="0"/>
              <a:t>skupin:</a:t>
            </a:r>
            <a:endParaRPr lang="cs-CZ" sz="1550" dirty="0"/>
          </a:p>
          <a:p>
            <a:pPr lvl="0" algn="just"/>
            <a:r>
              <a:rPr lang="cs-CZ" sz="1550" i="1" dirty="0"/>
              <a:t>Interní (vnitropodnikové)</a:t>
            </a:r>
            <a:r>
              <a:rPr lang="cs-CZ" sz="1550" dirty="0"/>
              <a:t> – na pravděpodobnost </a:t>
            </a:r>
            <a:r>
              <a:rPr lang="cs-CZ" sz="1550" dirty="0" err="1"/>
              <a:t>delokalizace</a:t>
            </a:r>
            <a:r>
              <a:rPr lang="cs-CZ" sz="1550" dirty="0"/>
              <a:t> mají zásadní vliv charakteristiky výrobního procesu, zejména kapitálová a technologická náročnost a úplnost hodnotového řetězce daná zastoupením řídících funkcí a sofistikovaných výrobních i nevýrobních aktivit</a:t>
            </a:r>
            <a:r>
              <a:rPr lang="cs-CZ" sz="1550" dirty="0" smtClean="0"/>
              <a:t>.</a:t>
            </a:r>
          </a:p>
          <a:p>
            <a:pPr lvl="0" algn="just"/>
            <a:r>
              <a:rPr lang="cs-CZ" sz="1550" i="1" dirty="0"/>
              <a:t>Externí (podnikové vazby na prostředí)</a:t>
            </a:r>
            <a:r>
              <a:rPr lang="cs-CZ" sz="1550" dirty="0"/>
              <a:t> – z externích faktorů hrají hlavní roli podnikové vazby na regionální subjekty a instituce, přičemž důležité jsou dodavatelské vztahy, šíření inovací a vazby na sektor výzkumu a </a:t>
            </a:r>
            <a:r>
              <a:rPr lang="cs-CZ" sz="1550" dirty="0" smtClean="0"/>
              <a:t>vývoje, vazby </a:t>
            </a:r>
            <a:r>
              <a:rPr lang="cs-CZ" sz="1550" dirty="0"/>
              <a:t>na subdodavatelské podniky, vzdělávací a vědeckovýzkumné instituce a další regionální subjekty</a:t>
            </a:r>
            <a:r>
              <a:rPr lang="cs-CZ" sz="1550" dirty="0" smtClean="0"/>
              <a:t>. </a:t>
            </a:r>
            <a:endParaRPr lang="cs-CZ" sz="1550" dirty="0"/>
          </a:p>
          <a:p>
            <a:pPr algn="just"/>
            <a:endParaRPr lang="cs-CZ" sz="15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4802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err="1"/>
              <a:t>Veugelers</a:t>
            </a:r>
            <a:r>
              <a:rPr lang="cs-CZ" sz="1800" dirty="0"/>
              <a:t> </a:t>
            </a:r>
            <a:r>
              <a:rPr lang="cs-CZ" sz="1800" dirty="0" smtClean="0"/>
              <a:t>(2005) </a:t>
            </a:r>
            <a:r>
              <a:rPr lang="cs-CZ" sz="1800" dirty="0"/>
              <a:t>rozlišuje dva základní mechanismy realizace a průběhu </a:t>
            </a:r>
            <a:r>
              <a:rPr lang="cs-CZ" sz="1800" dirty="0" err="1"/>
              <a:t>delokalizace</a:t>
            </a:r>
            <a:r>
              <a:rPr lang="cs-CZ" sz="1800" dirty="0"/>
              <a:t>:</a:t>
            </a:r>
          </a:p>
          <a:p>
            <a:pPr lvl="0" algn="just"/>
            <a:r>
              <a:rPr lang="cs-CZ" sz="1800" dirty="0" err="1"/>
              <a:t>Offshoring</a:t>
            </a:r>
            <a:r>
              <a:rPr lang="cs-CZ" sz="1800" dirty="0"/>
              <a:t> (vnitrofiremní </a:t>
            </a:r>
            <a:r>
              <a:rPr lang="cs-CZ" sz="1800" dirty="0" err="1"/>
              <a:t>delokalizace</a:t>
            </a:r>
            <a:r>
              <a:rPr lang="cs-CZ" sz="1800" dirty="0"/>
              <a:t>) – přemístění ekonomických aktivit formou založení </a:t>
            </a:r>
            <a:r>
              <a:rPr lang="cs-CZ" sz="1800" dirty="0" err="1"/>
              <a:t>dceřinné</a:t>
            </a:r>
            <a:r>
              <a:rPr lang="cs-CZ" sz="1800" dirty="0"/>
              <a:t> společnosti v zahraničí (spojené s investicí v zahraničním regionu), kdy produkční řetězec zůstává plně ve vlastnictví </a:t>
            </a:r>
            <a:r>
              <a:rPr lang="cs-CZ" sz="1800" dirty="0" err="1"/>
              <a:t>relokující</a:t>
            </a:r>
            <a:r>
              <a:rPr lang="cs-CZ" sz="1800" dirty="0"/>
              <a:t> podniky.</a:t>
            </a:r>
          </a:p>
          <a:p>
            <a:pPr lvl="0" algn="just"/>
            <a:r>
              <a:rPr lang="cs-CZ" sz="1800" dirty="0"/>
              <a:t>Outsourcing (transfer mezi dvěma a více podniky) – transfer ekonomických aktivit společnosti do zahraniční, formou najmutí zahraničních dodavatelů (</a:t>
            </a:r>
            <a:r>
              <a:rPr lang="cs-CZ" sz="1800" dirty="0" err="1"/>
              <a:t>subcontracting</a:t>
            </a:r>
            <a:r>
              <a:rPr lang="cs-CZ" sz="1800" dirty="0"/>
              <a:t>).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1179577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Outsourcing obecně </a:t>
            </a:r>
            <a:r>
              <a:rPr lang="cs-CZ" sz="1800" dirty="0"/>
              <a:t>znamená, že podnik vyčlení různé podpůrné a vedlejší činnosti a svěří je na základě smlouvy jiné společnosti čili </a:t>
            </a:r>
            <a:r>
              <a:rPr lang="cs-CZ" sz="1800" dirty="0" err="1"/>
              <a:t>subkontraktorovi</a:t>
            </a:r>
            <a:r>
              <a:rPr lang="cs-CZ" sz="1800" dirty="0"/>
              <a:t>, specializovanému na příslušnou podnikatelskou činnost.</a:t>
            </a:r>
          </a:p>
          <a:p>
            <a:pPr>
              <a:buNone/>
            </a:pPr>
            <a:endParaRPr lang="cs-CZ" sz="1800" dirty="0"/>
          </a:p>
          <a:p>
            <a:r>
              <a:rPr lang="cs-CZ" sz="1800" dirty="0"/>
              <a:t>Jedná se tedy o určitý druh dělby práce, činnost však není zajišťována vlastními zaměstnanci firmy, nýbrž smluvně.</a:t>
            </a:r>
          </a:p>
          <a:p>
            <a:pPr>
              <a:buNone/>
            </a:pPr>
            <a:endParaRPr lang="cs-CZ" sz="1800" dirty="0"/>
          </a:p>
          <a:p>
            <a:r>
              <a:rPr lang="cs-CZ" sz="1800" dirty="0"/>
              <a:t>Outsourcing  x  </a:t>
            </a:r>
            <a:r>
              <a:rPr lang="cs-CZ" sz="1800" dirty="0" err="1"/>
              <a:t>insourcing</a:t>
            </a:r>
            <a:endParaRPr lang="cs-CZ" sz="1800" dirty="0"/>
          </a:p>
          <a:p>
            <a:pPr>
              <a:buNone/>
            </a:pPr>
            <a:endParaRPr lang="cs-CZ" sz="1800" dirty="0"/>
          </a:p>
          <a:p>
            <a:r>
              <a:rPr lang="cs-CZ" sz="1800" b="1" i="1" dirty="0"/>
              <a:t>Cíl</a:t>
            </a:r>
            <a:r>
              <a:rPr lang="cs-CZ" sz="1800" dirty="0"/>
              <a:t>: ozdravení hospodaření podniku</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Outsourcing</a:t>
            </a:r>
            <a:endParaRPr lang="cs-CZ" dirty="0"/>
          </a:p>
        </p:txBody>
      </p:sp>
    </p:spTree>
    <p:extLst>
      <p:ext uri="{BB962C8B-B14F-4D97-AF65-F5344CB8AC3E}">
        <p14:creationId xmlns:p14="http://schemas.microsoft.com/office/powerpoint/2010/main" val="2443295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Činnosti, které jsou posláním podniku a přinášejí mu přidanou hodnotu</a:t>
            </a:r>
          </a:p>
          <a:p>
            <a:pPr>
              <a:buNone/>
            </a:pPr>
            <a:endParaRPr lang="cs-CZ" sz="1800" dirty="0"/>
          </a:p>
          <a:p>
            <a:r>
              <a:rPr lang="cs-CZ" sz="1800" dirty="0"/>
              <a:t>Činnosti, které nepřinášejí přidanou hodnotu, ale podnik je musí zabezpečit</a:t>
            </a:r>
          </a:p>
          <a:p>
            <a:pPr>
              <a:buNone/>
            </a:pPr>
            <a:endParaRPr lang="cs-CZ" sz="1800" dirty="0"/>
          </a:p>
          <a:p>
            <a:r>
              <a:rPr lang="cs-CZ" sz="1800" dirty="0"/>
              <a:t>Činnost doplňkové – oblast outsourcingu</a:t>
            </a:r>
          </a:p>
          <a:p>
            <a:pPr>
              <a:buNone/>
            </a:pPr>
            <a:endParaRPr lang="cs-CZ" sz="1800" dirty="0"/>
          </a:p>
          <a:p>
            <a:r>
              <a:rPr lang="cs-CZ" sz="1800" dirty="0"/>
              <a:t>Členění podle Guly:</a:t>
            </a:r>
          </a:p>
          <a:p>
            <a:pPr lvl="1"/>
            <a:r>
              <a:rPr lang="cs-CZ" sz="1800" dirty="0"/>
              <a:t>Klíčové aktivity</a:t>
            </a:r>
          </a:p>
          <a:p>
            <a:pPr lvl="1"/>
            <a:r>
              <a:rPr lang="cs-CZ" sz="1800" dirty="0"/>
              <a:t>Vlastní činnosti zajišťované uvnitř podniku</a:t>
            </a:r>
          </a:p>
          <a:p>
            <a:pPr lvl="1"/>
            <a:r>
              <a:rPr lang="cs-CZ" sz="1800" dirty="0"/>
              <a:t>Smíšené činnosti zajišťované vlastními silami a cizími podniky</a:t>
            </a:r>
          </a:p>
          <a:p>
            <a:pPr lvl="1"/>
            <a:r>
              <a:rPr lang="cs-CZ" sz="1800" dirty="0"/>
              <a:t>Cizí činnosti nakupované</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Činnosti podniku a outsourcing</a:t>
            </a:r>
            <a:endParaRPr lang="cs-CZ" dirty="0"/>
          </a:p>
        </p:txBody>
      </p:sp>
    </p:spTree>
    <p:extLst>
      <p:ext uri="{BB962C8B-B14F-4D97-AF65-F5344CB8AC3E}">
        <p14:creationId xmlns:p14="http://schemas.microsoft.com/office/powerpoint/2010/main" val="187119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Offshoring</a:t>
            </a:r>
            <a:r>
              <a:rPr lang="cs-CZ" dirty="0" smtClean="0"/>
              <a:t> a outsourcing</a:t>
            </a:r>
            <a:endParaRPr lang="cs-CZ" dirty="0"/>
          </a:p>
        </p:txBody>
      </p:sp>
      <p:sp>
        <p:nvSpPr>
          <p:cNvPr id="2" name="AutoShape 2" descr="Outsourcing vs Offshoring - Definition and Differences. Discover the  Benefits of Both | ASPER BROTHERS"/>
          <p:cNvSpPr>
            <a:spLocks noChangeAspect="1" noChangeArrowheads="1"/>
          </p:cNvSpPr>
          <p:nvPr/>
        </p:nvSpPr>
        <p:spPr bwMode="auto">
          <a:xfrm>
            <a:off x="155575" y="-852488"/>
            <a:ext cx="2571750" cy="17907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 name="AutoShape 4" descr="Outsourcing vs Offshoring - Definition and Differences. Discover the  Benefits of Both | ASPER BROTHERS"/>
          <p:cNvSpPr>
            <a:spLocks noChangeAspect="1" noChangeArrowheads="1"/>
          </p:cNvSpPr>
          <p:nvPr/>
        </p:nvSpPr>
        <p:spPr bwMode="auto">
          <a:xfrm>
            <a:off x="307975" y="-700088"/>
            <a:ext cx="2571750" cy="17907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6" name="Obrázek 5"/>
          <p:cNvPicPr>
            <a:picLocks noChangeAspect="1"/>
          </p:cNvPicPr>
          <p:nvPr/>
        </p:nvPicPr>
        <p:blipFill rotWithShape="1">
          <a:blip r:embed="rId2" cstate="print">
            <a:extLst>
              <a:ext uri="{28A0092B-C50C-407E-A947-70E740481C1C}">
                <a14:useLocalDpi xmlns:a14="http://schemas.microsoft.com/office/drawing/2010/main" val="0"/>
              </a:ext>
            </a:extLst>
          </a:blip>
          <a:srcRect l="1272" t="3869" r="749" b="2682"/>
          <a:stretch/>
        </p:blipFill>
        <p:spPr>
          <a:xfrm>
            <a:off x="1403648" y="843558"/>
            <a:ext cx="5725342" cy="3792110"/>
          </a:xfrm>
          <a:prstGeom prst="rect">
            <a:avLst/>
          </a:prstGeom>
        </p:spPr>
      </p:pic>
    </p:spTree>
    <p:extLst>
      <p:ext uri="{BB962C8B-B14F-4D97-AF65-F5344CB8AC3E}">
        <p14:creationId xmlns:p14="http://schemas.microsoft.com/office/powerpoint/2010/main" val="14880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Offshoring</a:t>
            </a:r>
            <a:r>
              <a:rPr lang="cs-CZ" sz="1800" dirty="0"/>
              <a:t> je pojem používaný pro přesunutí činností organizace do jiné organizace v zahraničí. </a:t>
            </a:r>
            <a:endParaRPr lang="cs-CZ" sz="1800" dirty="0" smtClean="0"/>
          </a:p>
          <a:p>
            <a:pPr algn="just"/>
            <a:r>
              <a:rPr lang="cs-CZ" sz="1800" dirty="0"/>
              <a:t>V praxi se </a:t>
            </a:r>
            <a:r>
              <a:rPr lang="cs-CZ" sz="1800" b="1" dirty="0" err="1"/>
              <a:t>offshoring</a:t>
            </a:r>
            <a:r>
              <a:rPr lang="cs-CZ" sz="1800" dirty="0"/>
              <a:t> se využívá buď pro přesun výroby do zahraničí, kde jsou </a:t>
            </a:r>
            <a:r>
              <a:rPr lang="cs-CZ" sz="1800" dirty="0" smtClean="0"/>
              <a:t>nižší náklady </a:t>
            </a:r>
            <a:r>
              <a:rPr lang="cs-CZ" sz="1800" dirty="0"/>
              <a:t>(například do </a:t>
            </a:r>
            <a:r>
              <a:rPr lang="cs-CZ" sz="1800" dirty="0" smtClean="0"/>
              <a:t>dceřiné </a:t>
            </a:r>
            <a:r>
              <a:rPr lang="cs-CZ" sz="1800" dirty="0"/>
              <a:t>společnosti) nebo pro přesun (či založení</a:t>
            </a:r>
            <a:r>
              <a:rPr lang="cs-CZ" sz="1800" dirty="0" smtClean="0"/>
              <a:t>) mateřské společnosti </a:t>
            </a:r>
            <a:r>
              <a:rPr lang="cs-CZ" sz="1800" dirty="0"/>
              <a:t>do státu s </a:t>
            </a:r>
            <a:r>
              <a:rPr lang="cs-CZ" sz="1800" dirty="0" smtClean="0"/>
              <a:t>nižším zdaněním. </a:t>
            </a:r>
            <a:r>
              <a:rPr lang="cs-CZ" sz="1800" dirty="0"/>
              <a:t>Využívání </a:t>
            </a:r>
            <a:r>
              <a:rPr lang="cs-CZ" sz="1800" dirty="0" err="1"/>
              <a:t>offshoringových</a:t>
            </a:r>
            <a:r>
              <a:rPr lang="cs-CZ" sz="1800" dirty="0"/>
              <a:t> struktur je v takovém případě součástí daňové optimalizace</a:t>
            </a:r>
            <a:r>
              <a:rPr lang="cs-CZ" sz="1800" dirty="0" smtClean="0"/>
              <a:t>.</a:t>
            </a:r>
          </a:p>
          <a:p>
            <a:pPr algn="just"/>
            <a:r>
              <a:rPr lang="cs-CZ" sz="1800" dirty="0" err="1"/>
              <a:t>Offshoring</a:t>
            </a:r>
            <a:r>
              <a:rPr lang="cs-CZ" sz="1800" dirty="0"/>
              <a:t> je, když se </a:t>
            </a:r>
            <a:r>
              <a:rPr lang="cs-CZ" sz="1800" dirty="0" err="1"/>
              <a:t>offshored</a:t>
            </a:r>
            <a:r>
              <a:rPr lang="cs-CZ" sz="1800" dirty="0"/>
              <a:t> práce provádí pomocí interního (zajatého) modelu doručení., Někdy označovaného jako interní </a:t>
            </a:r>
            <a:r>
              <a:rPr lang="cs-CZ" sz="1800" dirty="0" err="1"/>
              <a:t>offshore</a:t>
            </a:r>
            <a:r>
              <a:rPr lang="cs-CZ" sz="1800" dirty="0"/>
              <a:t>. </a:t>
            </a:r>
            <a:endParaRPr lang="cs-CZ" sz="1800" dirty="0" smtClean="0"/>
          </a:p>
          <a:p>
            <a:pPr algn="just"/>
            <a:r>
              <a:rPr lang="cs-CZ" sz="1800" b="1" dirty="0" err="1"/>
              <a:t>Reshoring</a:t>
            </a:r>
            <a:r>
              <a:rPr lang="cs-CZ" sz="1800" dirty="0"/>
              <a:t> (také známý jako </a:t>
            </a:r>
            <a:r>
              <a:rPr lang="cs-CZ" sz="1800" b="1" dirty="0" err="1"/>
              <a:t>onshoring</a:t>
            </a:r>
            <a:r>
              <a:rPr lang="cs-CZ" sz="1800" b="1" dirty="0"/>
              <a:t> , </a:t>
            </a:r>
            <a:r>
              <a:rPr lang="cs-CZ" sz="1800" b="1" dirty="0" err="1"/>
              <a:t>inshoring</a:t>
            </a:r>
            <a:r>
              <a:rPr lang="cs-CZ" sz="1800" b="1" dirty="0"/>
              <a:t> a </a:t>
            </a:r>
            <a:r>
              <a:rPr lang="cs-CZ" sz="1800" b="1" dirty="0" err="1"/>
              <a:t>backshoring</a:t>
            </a:r>
            <a:r>
              <a:rPr lang="cs-CZ" sz="1800" b="1" dirty="0"/>
              <a:t> </a:t>
            </a:r>
            <a:r>
              <a:rPr lang="cs-CZ" sz="1800" dirty="0"/>
              <a:t>) je akt opětovného zavedení domácí výroby do země. Jedná se o obrácený proces </a:t>
            </a:r>
            <a:r>
              <a:rPr lang="cs-CZ" sz="1800" dirty="0" err="1" smtClean="0"/>
              <a:t>offshoringu</a:t>
            </a:r>
            <a:r>
              <a:rPr lang="cs-CZ" sz="1800" dirty="0"/>
              <a:t>.</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Offshoring</a:t>
            </a:r>
            <a:endParaRPr lang="cs-CZ" dirty="0"/>
          </a:p>
        </p:txBody>
      </p:sp>
    </p:spTree>
    <p:extLst>
      <p:ext uri="{BB962C8B-B14F-4D97-AF65-F5344CB8AC3E}">
        <p14:creationId xmlns:p14="http://schemas.microsoft.com/office/powerpoint/2010/main" val="37477959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Forma strategického partnerství</a:t>
            </a:r>
          </a:p>
          <a:p>
            <a:pPr>
              <a:buNone/>
            </a:pPr>
            <a:endParaRPr lang="cs-CZ" sz="1800" dirty="0"/>
          </a:p>
          <a:p>
            <a:r>
              <a:rPr lang="cs-CZ" sz="1800" dirty="0"/>
              <a:t>Organizačně systémové integrační formy, které zajišťují společnou, efektivní, kooperativní podnikatelskou činnost s tuzemskými i zahraničními partnery, kteří původně mohli být i konkurenčními organizačními jednotkami.</a:t>
            </a:r>
          </a:p>
          <a:p>
            <a:pPr>
              <a:buNone/>
            </a:pPr>
            <a:endParaRPr lang="cs-CZ" sz="1800" dirty="0"/>
          </a:p>
          <a:p>
            <a:r>
              <a:rPr lang="cs-CZ" sz="1800" dirty="0"/>
              <a:t>Jedná se o společnou realizaci jedné nebo více podnikových funkcí dvěma nebo více podnikatelskými subjekty za účelem dosažení konkurenční výhody. (Tichá)</a:t>
            </a:r>
          </a:p>
          <a:p>
            <a:pPr>
              <a:buNone/>
            </a:pPr>
            <a:endParaRPr lang="cs-CZ" sz="1800" dirty="0"/>
          </a:p>
          <a:p>
            <a:r>
              <a:rPr lang="cs-CZ" sz="1800" b="1" i="1" dirty="0"/>
              <a:t>Cíl:</a:t>
            </a:r>
            <a:r>
              <a:rPr lang="cs-CZ" sz="1800" dirty="0"/>
              <a:t> sdílení činností a zdrojů partnerů, k redukci konkurenčních střetů a ke vzniku, přenosu a využití znalostí</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Strategické aliance</a:t>
            </a:r>
            <a:endParaRPr lang="cs-CZ" dirty="0"/>
          </a:p>
        </p:txBody>
      </p:sp>
    </p:spTree>
    <p:extLst>
      <p:ext uri="{BB962C8B-B14F-4D97-AF65-F5344CB8AC3E}">
        <p14:creationId xmlns:p14="http://schemas.microsoft.com/office/powerpoint/2010/main" val="3070236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Zhodnocení předmětu činnosti</a:t>
            </a:r>
          </a:p>
          <a:p>
            <a:pPr lvl="1"/>
            <a:r>
              <a:rPr lang="cs-CZ" sz="1800" dirty="0"/>
              <a:t>Strategická analýza</a:t>
            </a:r>
          </a:p>
          <a:p>
            <a:pPr lvl="1"/>
            <a:r>
              <a:rPr lang="cs-CZ" sz="1800" dirty="0"/>
              <a:t>Definování role strategické aliance</a:t>
            </a:r>
          </a:p>
          <a:p>
            <a:r>
              <a:rPr lang="cs-CZ" sz="1800" b="1" i="1" dirty="0" smtClean="0"/>
              <a:t>Formování </a:t>
            </a:r>
            <a:r>
              <a:rPr lang="cs-CZ" sz="1800" b="1" i="1" dirty="0"/>
              <a:t>alianční strategie</a:t>
            </a:r>
          </a:p>
          <a:p>
            <a:pPr lvl="1"/>
            <a:r>
              <a:rPr lang="cs-CZ" sz="1800" dirty="0"/>
              <a:t>Desintegrace hodnotového řetězce</a:t>
            </a:r>
          </a:p>
          <a:p>
            <a:pPr lvl="1"/>
            <a:r>
              <a:rPr lang="cs-CZ" sz="1800" dirty="0"/>
              <a:t>Rekonfigurace hodnotového řetězce</a:t>
            </a:r>
          </a:p>
          <a:p>
            <a:pPr lvl="1"/>
            <a:r>
              <a:rPr lang="cs-CZ" sz="1800" dirty="0"/>
              <a:t>Uvolnění vlastních zdrojů a zdrojů partnera</a:t>
            </a:r>
          </a:p>
          <a:p>
            <a:pPr lvl="1"/>
            <a:r>
              <a:rPr lang="cs-CZ" sz="1800" dirty="0"/>
              <a:t>Vytvoření ochranných mechanismů</a:t>
            </a:r>
          </a:p>
          <a:p>
            <a:pPr lvl="1"/>
            <a:r>
              <a:rPr lang="cs-CZ" sz="1800" dirty="0"/>
              <a:t>Udržování strategických alternativ</a:t>
            </a:r>
          </a:p>
          <a:p>
            <a:r>
              <a:rPr lang="cs-CZ" sz="1800" b="1" i="1" dirty="0" smtClean="0"/>
              <a:t>Vytváření </a:t>
            </a:r>
            <a:r>
              <a:rPr lang="cs-CZ" sz="1800" b="1" i="1" dirty="0"/>
              <a:t>struktury aliance</a:t>
            </a:r>
          </a:p>
          <a:p>
            <a:r>
              <a:rPr lang="cs-CZ" sz="1800" b="1" i="1" dirty="0" smtClean="0"/>
              <a:t>Evaluace </a:t>
            </a:r>
            <a:r>
              <a:rPr lang="cs-CZ" sz="1800" b="1" i="1" dirty="0"/>
              <a:t>aliance</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Strategické aliance – postup projektování</a:t>
            </a:r>
            <a:endParaRPr lang="cs-CZ" dirty="0"/>
          </a:p>
        </p:txBody>
      </p:sp>
    </p:spTree>
    <p:extLst>
      <p:ext uri="{BB962C8B-B14F-4D97-AF65-F5344CB8AC3E}">
        <p14:creationId xmlns:p14="http://schemas.microsoft.com/office/powerpoint/2010/main" val="595398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Síťový přístup vnímá podnik jako soubor propojených vztahů spojujících podnik s ostatními podniky ve více či méně důvěrném způsobu, závisejícím na vztazích uvnitř sítě. </a:t>
            </a:r>
          </a:p>
          <a:p>
            <a:pPr>
              <a:buNone/>
            </a:pPr>
            <a:endParaRPr lang="cs-CZ" sz="2000" dirty="0"/>
          </a:p>
          <a:p>
            <a:r>
              <a:rPr lang="cs-CZ" sz="2000" dirty="0"/>
              <a:t>Síť dvě nebo více organizací spojených dlouhodobými vztahy a vazbami. Vazby mezi členy sítě formuje reflexe a poznání vzájemné závislosti a jsou základem pro dlouhodobé vazby. (</a:t>
            </a:r>
            <a:r>
              <a:rPr lang="cs-CZ" sz="2000" dirty="0" err="1"/>
              <a:t>Thorelli</a:t>
            </a:r>
            <a:r>
              <a:rPr lang="cs-CZ" sz="2000" dirty="0"/>
              <a:t>, 1986)</a:t>
            </a:r>
          </a:p>
          <a:p>
            <a:pPr>
              <a:buNone/>
            </a:pPr>
            <a:endParaRPr lang="cs-CZ" sz="2000" dirty="0"/>
          </a:p>
          <a:p>
            <a:r>
              <a:rPr lang="cs-CZ" sz="2000" dirty="0"/>
              <a:t>Komplementarita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err="1" smtClean="0"/>
              <a:t>Networking</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Koncese</a:t>
            </a:r>
          </a:p>
          <a:p>
            <a:r>
              <a:rPr lang="cs-CZ" sz="1800" dirty="0"/>
              <a:t>Společný výzkum a vývoj</a:t>
            </a:r>
          </a:p>
          <a:p>
            <a:r>
              <a:rPr lang="cs-CZ" sz="1800" dirty="0"/>
              <a:t>Universita</a:t>
            </a:r>
          </a:p>
          <a:p>
            <a:r>
              <a:rPr lang="cs-CZ" sz="1800" dirty="0"/>
              <a:t>Společný marketing</a:t>
            </a:r>
          </a:p>
          <a:p>
            <a:r>
              <a:rPr lang="cs-CZ" sz="1800" dirty="0"/>
              <a:t>Technologie</a:t>
            </a:r>
          </a:p>
          <a:p>
            <a:r>
              <a:rPr lang="cs-CZ" sz="1800" dirty="0"/>
              <a:t>Konsorcium</a:t>
            </a:r>
          </a:p>
          <a:p>
            <a:r>
              <a:rPr lang="cs-CZ" sz="1800" dirty="0"/>
              <a:t>Společný podnik na projekt</a:t>
            </a:r>
          </a:p>
          <a:p>
            <a:r>
              <a:rPr lang="cs-CZ" sz="1800" dirty="0"/>
              <a:t>Společný podnik s nevyrovnanou majetkovou účastí</a:t>
            </a:r>
          </a:p>
          <a:p>
            <a:r>
              <a:rPr lang="cs-CZ" sz="1800" dirty="0"/>
              <a:t>Společný podnik s paritní majetkovou účastí</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Strategické aliance – typy</a:t>
            </a:r>
            <a:endParaRPr lang="cs-CZ" dirty="0"/>
          </a:p>
        </p:txBody>
      </p:sp>
    </p:spTree>
    <p:extLst>
      <p:ext uri="{BB962C8B-B14F-4D97-AF65-F5344CB8AC3E}">
        <p14:creationId xmlns:p14="http://schemas.microsoft.com/office/powerpoint/2010/main" val="1890098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8112" y="7215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Proces je soubor činností, který vyžaduje jeden nebo více vstupů a tvoří výstup, který má pro zákazníka hodnotu. </a:t>
            </a:r>
            <a:endParaRPr lang="cs-CZ" sz="1800" dirty="0" smtClean="0"/>
          </a:p>
          <a:p>
            <a:pPr algn="just"/>
            <a:r>
              <a:rPr lang="cs-CZ" sz="1800" dirty="0" smtClean="0"/>
              <a:t>Každý </a:t>
            </a:r>
            <a:r>
              <a:rPr lang="cs-CZ" sz="1800" dirty="0"/>
              <a:t>proces má vstup, výstup, vlastníka, zdroje a náklady s ním spojené, a vnitřní organizační strukturu. </a:t>
            </a:r>
            <a:r>
              <a:rPr lang="cs-CZ" sz="1800" dirty="0" smtClean="0"/>
              <a:t>Pro </a:t>
            </a:r>
            <a:r>
              <a:rPr lang="cs-CZ" sz="1800" dirty="0"/>
              <a:t>realizaci procesu je potřeba mít vhodné informační zabezpečení a čas potřebný k realizaci konkrétního procesu</a:t>
            </a:r>
            <a:r>
              <a:rPr lang="cs-CZ" sz="1800" dirty="0" smtClean="0"/>
              <a:t>.</a:t>
            </a:r>
          </a:p>
          <a:p>
            <a:pPr marL="0" indent="0" algn="just">
              <a:buNone/>
            </a:pPr>
            <a:r>
              <a:rPr lang="cs-CZ" sz="1800" dirty="0" smtClean="0"/>
              <a:t>V</a:t>
            </a:r>
            <a:r>
              <a:rPr lang="cs-CZ" sz="1800" dirty="0"/>
              <a:t> podniku rozeznáváme tyto typy </a:t>
            </a:r>
            <a:r>
              <a:rPr lang="cs-CZ" sz="1800" dirty="0" smtClean="0"/>
              <a:t>procesů:</a:t>
            </a:r>
            <a:endParaRPr lang="cs-CZ" sz="1800" dirty="0"/>
          </a:p>
          <a:p>
            <a:pPr lvl="0" algn="just"/>
            <a:r>
              <a:rPr lang="cs-CZ" sz="1800" dirty="0"/>
              <a:t>klíčové procesy – souvisí s realizací produktů a přidávají hodnotu pro zákazníky;</a:t>
            </a:r>
          </a:p>
          <a:p>
            <a:pPr lvl="0" algn="just"/>
            <a:r>
              <a:rPr lang="cs-CZ" sz="1800" dirty="0"/>
              <a:t>pomocné procesy – slouží k podpoře klíčových procesů;</a:t>
            </a:r>
          </a:p>
          <a:p>
            <a:pPr algn="just"/>
            <a:r>
              <a:rPr lang="cs-CZ" sz="1800" dirty="0"/>
              <a:t>řídící procesy – jedná se o procesy průřezového charakteru, který spíše patří mezi pomocné procesy, jejichž výstupem je stanovení ukazatelů a způsobu měření ostatních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I</a:t>
            </a:r>
            <a:endParaRPr lang="cs-CZ" dirty="0"/>
          </a:p>
        </p:txBody>
      </p:sp>
    </p:spTree>
    <p:extLst>
      <p:ext uri="{BB962C8B-B14F-4D97-AF65-F5344CB8AC3E}">
        <p14:creationId xmlns:p14="http://schemas.microsoft.com/office/powerpoint/2010/main" val="2215456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Procesní management </a:t>
            </a:r>
            <a:r>
              <a:rPr lang="cs-CZ" sz="1800" dirty="0"/>
              <a:t>je přístup managementu zaměřený na monitoring existujících procesů, jejich analýzu, případné změny, stabilizaci a další zlepšování</a:t>
            </a:r>
            <a:r>
              <a:rPr lang="cs-CZ" sz="1800" dirty="0" smtClean="0"/>
              <a:t>.</a:t>
            </a:r>
          </a:p>
          <a:p>
            <a:pPr algn="just"/>
            <a:r>
              <a:rPr lang="cs-CZ" sz="1800" b="1" dirty="0"/>
              <a:t>Procesní přístup </a:t>
            </a:r>
            <a:r>
              <a:rPr lang="cs-CZ" sz="1800" dirty="0"/>
              <a:t>představuje systematickou identifikaci a řízení procesů používaných v organizaci a jejich vzájemné působení. </a:t>
            </a:r>
            <a:endParaRPr lang="cs-CZ" sz="1800" dirty="0" smtClean="0"/>
          </a:p>
          <a:p>
            <a:pPr marL="0" indent="0" algn="just">
              <a:buNone/>
            </a:pPr>
            <a:endParaRPr lang="cs-CZ" sz="1800" dirty="0"/>
          </a:p>
          <a:p>
            <a:pPr marL="0" indent="0" algn="just">
              <a:buNone/>
            </a:pPr>
            <a:r>
              <a:rPr lang="cs-CZ" sz="1800" dirty="0" smtClean="0"/>
              <a:t>Mezi </a:t>
            </a:r>
            <a:r>
              <a:rPr lang="cs-CZ" sz="1800" dirty="0"/>
              <a:t>hlavní úkoly procesního řízení patří:</a:t>
            </a:r>
          </a:p>
          <a:p>
            <a:pPr lvl="0" algn="just"/>
            <a:r>
              <a:rPr lang="cs-CZ" sz="1800" dirty="0"/>
              <a:t>identifikace procesů a tvorbu procesní mapy;</a:t>
            </a:r>
          </a:p>
          <a:p>
            <a:pPr lvl="0" algn="just"/>
            <a:r>
              <a:rPr lang="cs-CZ" sz="1800" dirty="0"/>
              <a:t>nové definování procesů – </a:t>
            </a:r>
            <a:r>
              <a:rPr lang="cs-CZ" sz="1800" dirty="0" err="1"/>
              <a:t>redesign</a:t>
            </a:r>
            <a:r>
              <a:rPr lang="cs-CZ" sz="1800" dirty="0"/>
              <a:t> procesů a napřímení procesů;</a:t>
            </a:r>
          </a:p>
          <a:p>
            <a:pPr lvl="0" algn="just"/>
            <a:r>
              <a:rPr lang="cs-CZ" sz="1800" dirty="0"/>
              <a:t>zajištění stability procesů;</a:t>
            </a:r>
          </a:p>
          <a:p>
            <a:pPr algn="just"/>
            <a:r>
              <a:rPr lang="cs-CZ" sz="1800" dirty="0"/>
              <a:t>navození atmosféry zlepšování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II</a:t>
            </a:r>
            <a:endParaRPr lang="cs-CZ" dirty="0"/>
          </a:p>
        </p:txBody>
      </p:sp>
    </p:spTree>
    <p:extLst>
      <p:ext uri="{BB962C8B-B14F-4D97-AF65-F5344CB8AC3E}">
        <p14:creationId xmlns:p14="http://schemas.microsoft.com/office/powerpoint/2010/main" val="216101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Riziko a podnikatelská krize v podmínkách tvorby strategie firmy</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smtClean="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78439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2284" y="7154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Riziko</a:t>
            </a:r>
            <a:r>
              <a:rPr lang="cs-CZ" sz="1800" dirty="0"/>
              <a:t> </a:t>
            </a:r>
            <a:r>
              <a:rPr lang="cs-CZ" sz="1800" i="1" dirty="0"/>
              <a:t>(italština </a:t>
            </a:r>
            <a:r>
              <a:rPr lang="cs-CZ" sz="1800" i="1" dirty="0" err="1"/>
              <a:t>risico</a:t>
            </a:r>
            <a:r>
              <a:rPr lang="cs-CZ" sz="1800" i="1" dirty="0"/>
              <a:t>) </a:t>
            </a:r>
            <a:r>
              <a:rPr lang="cs-CZ" sz="1800" dirty="0" smtClean="0"/>
              <a:t>– nebezpečí </a:t>
            </a:r>
            <a:r>
              <a:rPr lang="cs-CZ" sz="1800" dirty="0"/>
              <a:t>vzniku škody, poškození, ztráty či zničení, případně nezdaru při </a:t>
            </a:r>
            <a:r>
              <a:rPr lang="cs-CZ" sz="1800" dirty="0" smtClean="0"/>
              <a:t>podnikání.</a:t>
            </a:r>
          </a:p>
          <a:p>
            <a:endParaRPr lang="cs-CZ" sz="1800" dirty="0" smtClean="0"/>
          </a:p>
          <a:p>
            <a:r>
              <a:rPr lang="cs-CZ" sz="1800" b="1" dirty="0"/>
              <a:t>Riziko</a:t>
            </a:r>
            <a:r>
              <a:rPr lang="cs-CZ" sz="1800" dirty="0"/>
              <a:t> – kombinace pravděpodobnosti nebo četnosti výskytu a následků určité nebezpečné události.</a:t>
            </a:r>
          </a:p>
          <a:p>
            <a:pPr>
              <a:buNone/>
            </a:pPr>
            <a:endParaRPr lang="cs-CZ" sz="1800" dirty="0"/>
          </a:p>
          <a:p>
            <a:pPr lvl="0" algn="just"/>
            <a:r>
              <a:rPr lang="cs-CZ" sz="1800" b="1" dirty="0"/>
              <a:t>Management rizika </a:t>
            </a:r>
            <a:r>
              <a:rPr lang="cs-CZ" sz="1800" dirty="0"/>
              <a:t>– systematický a koordinovaný způsob práce s rizikem a nejistotou uplatňovaný v rámci celého podniku a zahrnující všechny druhy rizik</a:t>
            </a:r>
            <a:r>
              <a:rPr lang="cs-CZ" sz="1800" dirty="0" smtClean="0"/>
              <a:t>. </a:t>
            </a:r>
          </a:p>
          <a:p>
            <a:pPr lvl="1" algn="just"/>
            <a:r>
              <a:rPr lang="cs-CZ" sz="1400" dirty="0" smtClean="0"/>
              <a:t>Podstatou </a:t>
            </a:r>
            <a:r>
              <a:rPr lang="cs-CZ" sz="1400" dirty="0"/>
              <a:t>této činností je rozhodování v podmínkách nejistoty, tedy rozhodování, kdy máme minimum informací a nedostatek času k ověření jejich správnosti a nutnost vydat potřebné rozhodnutí</a:t>
            </a:r>
            <a:r>
              <a:rPr lang="cs-CZ" sz="1400" dirty="0" smtClean="0"/>
              <a:t>. </a:t>
            </a:r>
          </a:p>
          <a:p>
            <a:pPr lvl="1" algn="just"/>
            <a:r>
              <a:rPr lang="cs-CZ" sz="1400" dirty="0" smtClean="0"/>
              <a:t>Je charakterizován </a:t>
            </a:r>
            <a:r>
              <a:rPr lang="cs-CZ" sz="1400" dirty="0"/>
              <a:t>jako činnost, která je zaměřena na snižování současných a budoucích rizik, jejich příčin i </a:t>
            </a:r>
            <a:r>
              <a:rPr lang="cs-CZ" sz="1400" dirty="0" smtClean="0"/>
              <a:t>následků.</a:t>
            </a:r>
            <a:endParaRPr lang="cs-CZ" sz="1400" dirty="0"/>
          </a:p>
          <a:p>
            <a:endParaRPr lang="cs-CZ" sz="1800" dirty="0"/>
          </a:p>
          <a:p>
            <a:pPr>
              <a:buNone/>
            </a:pPr>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Riziko</a:t>
            </a:r>
            <a:endParaRPr lang="cs-CZ" dirty="0"/>
          </a:p>
        </p:txBody>
      </p:sp>
    </p:spTree>
    <p:extLst>
      <p:ext uri="{BB962C8B-B14F-4D97-AF65-F5344CB8AC3E}">
        <p14:creationId xmlns:p14="http://schemas.microsoft.com/office/powerpoint/2010/main" val="400506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635" y="7247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Krize </a:t>
            </a:r>
            <a:r>
              <a:rPr lang="cs-CZ" sz="1800" i="1" dirty="0"/>
              <a:t>(starořecké slovo </a:t>
            </a:r>
            <a:r>
              <a:rPr lang="cs-CZ" sz="1800" i="1" dirty="0" err="1"/>
              <a:t>crino</a:t>
            </a:r>
            <a:r>
              <a:rPr lang="cs-CZ" sz="1800" i="1" dirty="0"/>
              <a:t>)</a:t>
            </a:r>
            <a:r>
              <a:rPr lang="cs-CZ" sz="1800" dirty="0"/>
              <a:t> - situace, v níž je významným způsobem narušená rovnováha mezi základními charakteristikami systému na jedné straně a postojem okolního prostředí k danému systému na straně </a:t>
            </a:r>
            <a:r>
              <a:rPr lang="cs-CZ" sz="1800" dirty="0" smtClean="0"/>
              <a:t>druhé.</a:t>
            </a:r>
          </a:p>
          <a:p>
            <a:r>
              <a:rPr lang="cs-CZ" sz="1800" dirty="0"/>
              <a:t>Za krizi obecně lze považovat cokoli, co v sobě obsahuje potenciál významně ovlivnit či dokonce ohrozit integritu a životaschopnost podniku</a:t>
            </a:r>
            <a:endParaRPr lang="cs-CZ" sz="1800" dirty="0" smtClean="0"/>
          </a:p>
          <a:p>
            <a:endParaRPr lang="cs-CZ" sz="1800" dirty="0" smtClean="0"/>
          </a:p>
          <a:p>
            <a:pPr marL="0" indent="0">
              <a:buNone/>
            </a:pPr>
            <a:r>
              <a:rPr lang="cs-CZ" sz="1800" b="1" dirty="0" smtClean="0"/>
              <a:t>Charakteristické znaky krize:</a:t>
            </a:r>
          </a:p>
          <a:p>
            <a:r>
              <a:rPr lang="cs-CZ" sz="1800" dirty="0"/>
              <a:t>Krize je téměř vždy rozkladná.</a:t>
            </a:r>
          </a:p>
          <a:p>
            <a:r>
              <a:rPr lang="cs-CZ" sz="1800" dirty="0"/>
              <a:t>Krize je téměř vždy negativní.</a:t>
            </a:r>
          </a:p>
          <a:p>
            <a:r>
              <a:rPr lang="cs-CZ" sz="1800" dirty="0"/>
              <a:t>Krize rozděluje organizaci.</a:t>
            </a:r>
          </a:p>
          <a:p>
            <a:r>
              <a:rPr lang="cs-CZ" sz="1800" dirty="0"/>
              <a:t>Krize může vyvolávat zkreslené nebo nesprávné dojmy.</a:t>
            </a:r>
          </a:p>
          <a:p>
            <a:r>
              <a:rPr lang="cs-CZ" sz="1800" dirty="0"/>
              <a:t>Krize zpravidla překvapí.</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Krize</a:t>
            </a:r>
            <a:endParaRPr lang="cs-CZ" dirty="0"/>
          </a:p>
        </p:txBody>
      </p:sp>
    </p:spTree>
    <p:extLst>
      <p:ext uri="{BB962C8B-B14F-4D97-AF65-F5344CB8AC3E}">
        <p14:creationId xmlns:p14="http://schemas.microsoft.com/office/powerpoint/2010/main" val="2508340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t>Krizový management </a:t>
            </a:r>
            <a:r>
              <a:rPr lang="cs-CZ" sz="1800" dirty="0"/>
              <a:t>- určen ke zvládání mimořádné negativní (krizové) situace podnikatelského subjektu</a:t>
            </a:r>
          </a:p>
          <a:p>
            <a:pPr lvl="0"/>
            <a:r>
              <a:rPr lang="cs-CZ" sz="1800" b="1" i="1" dirty="0" smtClean="0"/>
              <a:t>Širší </a:t>
            </a:r>
            <a:r>
              <a:rPr lang="cs-CZ" sz="1800" b="1" i="1" dirty="0"/>
              <a:t>pojetí  </a:t>
            </a:r>
          </a:p>
          <a:p>
            <a:pPr lvl="1"/>
            <a:r>
              <a:rPr lang="cs-CZ" sz="1800" dirty="0"/>
              <a:t>včas rozpoznat možnost vzniku nestandardní negativní situace podniku a odhalit její možné příčiny (krizový potenciál podniku);</a:t>
            </a:r>
          </a:p>
          <a:p>
            <a:pPr lvl="1"/>
            <a:r>
              <a:rPr lang="cs-CZ" sz="1800" dirty="0"/>
              <a:t>nastavit preventivní procesy, předcházející krizi;</a:t>
            </a:r>
          </a:p>
          <a:p>
            <a:pPr lvl="1"/>
            <a:r>
              <a:rPr lang="cs-CZ" sz="1800" dirty="0"/>
              <a:t>efektivně vyřešit vzniklou krizi;</a:t>
            </a:r>
          </a:p>
          <a:p>
            <a:pPr lvl="1"/>
            <a:r>
              <a:rPr lang="cs-CZ" sz="1800" dirty="0"/>
              <a:t>odstranit následky uplynulé krizové situace podniku</a:t>
            </a:r>
          </a:p>
          <a:p>
            <a:r>
              <a:rPr lang="cs-CZ" sz="1800" b="1" i="1" dirty="0" smtClean="0"/>
              <a:t>Užší </a:t>
            </a:r>
            <a:r>
              <a:rPr lang="cs-CZ" sz="1800" b="1" i="1" dirty="0"/>
              <a:t>pojetí </a:t>
            </a:r>
            <a:r>
              <a:rPr lang="cs-CZ" sz="1800" dirty="0"/>
              <a:t>- soubor opatření, zaměřený na řešení vzniklé krize podniku a omezování objemu škod, které mohou vzniknout v jejím důsledku</a:t>
            </a:r>
          </a:p>
          <a:p>
            <a:pPr marL="109728" indent="0">
              <a:buNone/>
            </a:pPr>
            <a:endParaRPr lang="cs-CZ" sz="1800" dirty="0"/>
          </a:p>
          <a:p>
            <a:pPr marL="0" indent="0">
              <a:buNone/>
            </a:pPr>
            <a:r>
              <a:rPr lang="cs-CZ" sz="1800" b="1" dirty="0"/>
              <a:t>Řešitelé</a:t>
            </a:r>
            <a:r>
              <a:rPr lang="cs-CZ" sz="1800" dirty="0"/>
              <a:t> – manažeři, interim manažer, manažerský tým</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3893383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5760" lvl="1" indent="-256032">
              <a:lnSpc>
                <a:spcPct val="80000"/>
              </a:lnSpc>
              <a:spcBef>
                <a:spcPts val="400"/>
              </a:spcBef>
              <a:buSzPct val="68000"/>
              <a:buFont typeface="Wingdings 3"/>
              <a:buChar char=""/>
            </a:pPr>
            <a:r>
              <a:rPr lang="cs-CZ" sz="2500" dirty="0"/>
              <a:t>Vyhlášení krizového stavu a zajištění pořádku</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Zastavení pádu – zlepšení organizačního uspořádání</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Zpětná kontrola zavedených opatření – průběžné hodnocení</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Restrukturalizace a návrat ke standardnímu řízení</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Krizový management – základní úkoly</a:t>
            </a:r>
            <a:endParaRPr lang="cs-CZ" dirty="0"/>
          </a:p>
        </p:txBody>
      </p:sp>
    </p:spTree>
    <p:extLst>
      <p:ext uri="{BB962C8B-B14F-4D97-AF65-F5344CB8AC3E}">
        <p14:creationId xmlns:p14="http://schemas.microsoft.com/office/powerpoint/2010/main" val="4202079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Transformace podniku</a:t>
            </a:r>
          </a:p>
          <a:p>
            <a:pPr lvl="1"/>
            <a:r>
              <a:rPr lang="cs-CZ" sz="1800" dirty="0"/>
              <a:t>Konsolidace – ve vlastní režii, expertní krizoví specialisté</a:t>
            </a:r>
          </a:p>
          <a:p>
            <a:pPr lvl="1"/>
            <a:r>
              <a:rPr lang="cs-CZ" sz="1800" dirty="0"/>
              <a:t>Sanace </a:t>
            </a:r>
          </a:p>
          <a:p>
            <a:pPr lvl="1"/>
            <a:r>
              <a:rPr lang="cs-CZ" sz="1800" dirty="0"/>
              <a:t>fúze</a:t>
            </a:r>
          </a:p>
          <a:p>
            <a:pPr lvl="1"/>
            <a:endParaRPr lang="cs-CZ" sz="1800" dirty="0"/>
          </a:p>
          <a:p>
            <a:r>
              <a:rPr lang="cs-CZ" sz="1800" dirty="0"/>
              <a:t>Likvidace podniku</a:t>
            </a:r>
          </a:p>
          <a:p>
            <a:pPr marL="109728" indent="0">
              <a:buNone/>
            </a:pPr>
            <a:endParaRPr lang="cs-CZ" sz="1800" dirty="0"/>
          </a:p>
          <a:p>
            <a:r>
              <a:rPr lang="cs-CZ" sz="1800" dirty="0"/>
              <a:t>Konkurz </a:t>
            </a:r>
          </a:p>
          <a:p>
            <a:pPr lvl="1"/>
            <a:r>
              <a:rPr lang="cs-CZ" sz="1800" dirty="0"/>
              <a:t>Nepatrný konkurz</a:t>
            </a:r>
          </a:p>
          <a:p>
            <a:pPr lvl="1"/>
            <a:r>
              <a:rPr lang="cs-CZ" sz="1800" dirty="0"/>
              <a:t>Reorganizace </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Nástroje k řešení krize</a:t>
            </a:r>
            <a:endParaRPr lang="cs-CZ" dirty="0"/>
          </a:p>
        </p:txBody>
      </p:sp>
    </p:spTree>
    <p:extLst>
      <p:ext uri="{BB962C8B-B14F-4D97-AF65-F5344CB8AC3E}">
        <p14:creationId xmlns:p14="http://schemas.microsoft.com/office/powerpoint/2010/main" val="2748143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Sítě </a:t>
            </a:r>
            <a:r>
              <a:rPr lang="cs-CZ" sz="2000" dirty="0"/>
              <a:t>kontaktů, znalostí – sociální kapitál podnikatelů</a:t>
            </a:r>
          </a:p>
          <a:p>
            <a:pPr>
              <a:buNone/>
            </a:pPr>
            <a:endParaRPr lang="cs-CZ" sz="2000" dirty="0"/>
          </a:p>
          <a:p>
            <a:r>
              <a:rPr lang="cs-CZ" sz="2000" dirty="0"/>
              <a:t>Sítě podniků</a:t>
            </a:r>
          </a:p>
          <a:p>
            <a:pPr lvl="1"/>
            <a:r>
              <a:rPr lang="cs-CZ" sz="2000" dirty="0"/>
              <a:t>Přímé zapojení podniků </a:t>
            </a:r>
          </a:p>
          <a:p>
            <a:pPr lvl="1"/>
            <a:r>
              <a:rPr lang="cs-CZ" sz="2000" dirty="0"/>
              <a:t>Nepřímé zapojení podniků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Formy </a:t>
            </a:r>
            <a:r>
              <a:rPr lang="cs-CZ" dirty="0" err="1" smtClean="0"/>
              <a:t>networking</a:t>
            </a:r>
            <a:endParaRPr lang="cs-CZ" dirty="0"/>
          </a:p>
        </p:txBody>
      </p:sp>
    </p:spTree>
    <p:extLst>
      <p:ext uri="{BB962C8B-B14F-4D97-AF65-F5344CB8AC3E}">
        <p14:creationId xmlns:p14="http://schemas.microsoft.com/office/powerpoint/2010/main" val="387644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Procesy člena sítě</a:t>
            </a:r>
            <a:r>
              <a:rPr lang="cs-CZ" sz="1800" dirty="0"/>
              <a:t>:</a:t>
            </a:r>
          </a:p>
          <a:p>
            <a:pPr lvl="1"/>
            <a:r>
              <a:rPr lang="cs-CZ" sz="1800" dirty="0"/>
              <a:t>Vstup</a:t>
            </a:r>
          </a:p>
          <a:p>
            <a:pPr lvl="1"/>
            <a:r>
              <a:rPr lang="cs-CZ" sz="1800" dirty="0"/>
              <a:t>Tvorba pozice</a:t>
            </a:r>
          </a:p>
          <a:p>
            <a:pPr lvl="1"/>
            <a:r>
              <a:rPr lang="cs-CZ" sz="1800" dirty="0"/>
              <a:t>Repozice</a:t>
            </a:r>
          </a:p>
          <a:p>
            <a:pPr lvl="1"/>
            <a:r>
              <a:rPr lang="cs-CZ" sz="1800" dirty="0"/>
              <a:t>Výstup</a:t>
            </a:r>
          </a:p>
          <a:p>
            <a:pPr lvl="1">
              <a:buNone/>
            </a:pPr>
            <a:endParaRPr lang="cs-CZ" sz="1800" dirty="0"/>
          </a:p>
          <a:p>
            <a:r>
              <a:rPr lang="cs-CZ" sz="1800" b="1" i="1" dirty="0"/>
              <a:t>Faktory ovlivňující pozici člena v síti</a:t>
            </a:r>
            <a:r>
              <a:rPr lang="cs-CZ" sz="1800" dirty="0"/>
              <a:t>:</a:t>
            </a:r>
          </a:p>
          <a:p>
            <a:pPr lvl="1"/>
            <a:r>
              <a:rPr lang="cs-CZ" sz="1800" dirty="0"/>
              <a:t>Doména podniku (rozdělení práce)</a:t>
            </a:r>
          </a:p>
          <a:p>
            <a:pPr lvl="1"/>
            <a:r>
              <a:rPr lang="cs-CZ" sz="1800" dirty="0"/>
              <a:t>Pozice podniku v dalších sítích</a:t>
            </a:r>
          </a:p>
          <a:p>
            <a:pPr lvl="1"/>
            <a:r>
              <a:rPr lang="cs-CZ" sz="1800" dirty="0"/>
              <a:t>síla podniku ve vztahu k ostatním účastníkům v ústřední síti</a:t>
            </a:r>
          </a:p>
          <a:p>
            <a:pPr lvl="2"/>
            <a:r>
              <a:rPr lang="cs-CZ" sz="1800" dirty="0"/>
              <a:t>ekonomická základna (podíl na trhu), technologie, odbornost, důvěra a zákonnost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Členství v síti</a:t>
            </a:r>
            <a:endParaRPr lang="cs-CZ" dirty="0"/>
          </a:p>
        </p:txBody>
      </p:sp>
    </p:spTree>
    <p:extLst>
      <p:ext uri="{BB962C8B-B14F-4D97-AF65-F5344CB8AC3E}">
        <p14:creationId xmlns:p14="http://schemas.microsoft.com/office/powerpoint/2010/main" val="3816217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 rámci analýzy podmínek, ve kterých působí strategie, jak se strategie vyvíjí a jaké rozhodující příčiny ovlivňují strategické chování i aktivity podniku, lze využívat řadu dalších </a:t>
            </a:r>
            <a:r>
              <a:rPr lang="cs-CZ" sz="1600" dirty="0" smtClean="0"/>
              <a:t>metod, jako je třeba </a:t>
            </a:r>
            <a:r>
              <a:rPr lang="cs-CZ" sz="1600" dirty="0" err="1" smtClean="0"/>
              <a:t>benchmarking</a:t>
            </a:r>
            <a:r>
              <a:rPr lang="cs-CZ" sz="1600" dirty="0" smtClean="0"/>
              <a:t>.</a:t>
            </a:r>
          </a:p>
          <a:p>
            <a:pPr algn="just"/>
            <a:r>
              <a:rPr lang="cs-CZ" sz="1600" dirty="0" smtClean="0"/>
              <a:t>Jedná </a:t>
            </a:r>
            <a:r>
              <a:rPr lang="cs-CZ" sz="1600" dirty="0"/>
              <a:t>o tvůrčí napodobování a využívání poznatků nejlepších podniků, které získáme jejich systematickým pozorováním a srovnáváním s našimi </a:t>
            </a:r>
            <a:r>
              <a:rPr lang="cs-CZ" sz="1600" dirty="0" smtClean="0"/>
              <a:t>postupy. </a:t>
            </a:r>
          </a:p>
          <a:p>
            <a:pPr algn="just"/>
            <a:r>
              <a:rPr lang="cs-CZ" sz="1600" dirty="0"/>
              <a:t>Výhodou a velkou předností metody je její jednoduchost, široce uplatnitelné používání a obvykle nízká </a:t>
            </a:r>
            <a:r>
              <a:rPr lang="cs-CZ" sz="1600" dirty="0" smtClean="0"/>
              <a:t>nákladnost.</a:t>
            </a:r>
          </a:p>
          <a:p>
            <a:pPr algn="just"/>
            <a:r>
              <a:rPr lang="cs-CZ" sz="1600" dirty="0" err="1" smtClean="0"/>
              <a:t>Benchmarking</a:t>
            </a:r>
            <a:r>
              <a:rPr lang="cs-CZ" sz="1600" dirty="0" smtClean="0"/>
              <a:t> </a:t>
            </a:r>
            <a:r>
              <a:rPr lang="cs-CZ" sz="1600" dirty="0"/>
              <a:t>lze rozdělit do následujících základních typů:</a:t>
            </a:r>
          </a:p>
          <a:p>
            <a:pPr lvl="1" algn="just"/>
            <a:r>
              <a:rPr lang="cs-CZ" sz="1600" b="1" dirty="0"/>
              <a:t>Vnitřní </a:t>
            </a:r>
            <a:r>
              <a:rPr lang="cs-CZ" sz="1600" b="1" dirty="0" err="1"/>
              <a:t>benchmarking</a:t>
            </a:r>
            <a:r>
              <a:rPr lang="cs-CZ" sz="1600" b="1" dirty="0"/>
              <a:t> – </a:t>
            </a:r>
            <a:r>
              <a:rPr lang="cs-CZ" sz="1600" dirty="0"/>
              <a:t>týká se srovnávání různých částí a jejich vlastností (výkonnost, personál, přínos) v rámci jednoho podniku.</a:t>
            </a:r>
          </a:p>
          <a:p>
            <a:pPr lvl="1" algn="just"/>
            <a:r>
              <a:rPr lang="cs-CZ" sz="1600" b="1" dirty="0"/>
              <a:t>Vnější </a:t>
            </a:r>
            <a:r>
              <a:rPr lang="cs-CZ" sz="1600" b="1" dirty="0" err="1"/>
              <a:t>benchmarking</a:t>
            </a:r>
            <a:r>
              <a:rPr lang="cs-CZ" sz="1600" b="1" dirty="0"/>
              <a:t> –</a:t>
            </a:r>
            <a:r>
              <a:rPr lang="cs-CZ" sz="1600" dirty="0"/>
              <a:t> porovnání obdobné činnosti mezi vlastním podnikem a srovnávaným nejlepším podnikem v daném oboru (s konkurentem).</a:t>
            </a:r>
          </a:p>
          <a:p>
            <a:pPr lvl="1" algn="just"/>
            <a:r>
              <a:rPr lang="cs-CZ" sz="1600" b="1" dirty="0"/>
              <a:t>Funkční </a:t>
            </a:r>
            <a:r>
              <a:rPr lang="cs-CZ" sz="1600" b="1" dirty="0" err="1"/>
              <a:t>benchmarking</a:t>
            </a:r>
            <a:r>
              <a:rPr lang="cs-CZ" sz="1600" b="1" dirty="0"/>
              <a:t> –</a:t>
            </a:r>
            <a:r>
              <a:rPr lang="cs-CZ" sz="1600" dirty="0"/>
              <a:t> představuje srovnání stejné činnosti a přístupů mezi vlastním podnikem a cizím podnikem, který působí mimo náš obor.</a:t>
            </a:r>
          </a:p>
          <a:p>
            <a:pPr lvl="0" algn="just"/>
            <a:endParaRPr lang="cs-CZ" sz="1600" dirty="0" smtClean="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Benchmarking</a:t>
            </a:r>
            <a:endParaRPr lang="cs-CZ" dirty="0"/>
          </a:p>
        </p:txBody>
      </p:sp>
    </p:spTree>
    <p:extLst>
      <p:ext uri="{BB962C8B-B14F-4D97-AF65-F5344CB8AC3E}">
        <p14:creationId xmlns:p14="http://schemas.microsoft.com/office/powerpoint/2010/main" val="1812514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Identifikuje a stanovuje rozdíl ve výkonnosti našeho podniku a možné nejlepší konkurence.</a:t>
            </a:r>
          </a:p>
          <a:p>
            <a:pPr lvl="0" algn="just"/>
            <a:r>
              <a:rPr lang="cs-CZ" sz="1600" dirty="0"/>
              <a:t>Pomáhá stanovit strategii nebo její inovaci.</a:t>
            </a:r>
          </a:p>
          <a:p>
            <a:pPr lvl="0" algn="just"/>
            <a:r>
              <a:rPr lang="cs-CZ" sz="1600" dirty="0"/>
              <a:t>Udržuje stimulaci podnikového vedení pro neustálé zlepšování.</a:t>
            </a:r>
          </a:p>
          <a:p>
            <a:pPr lvl="0" algn="just"/>
            <a:r>
              <a:rPr lang="cs-CZ" sz="1600" dirty="0"/>
              <a:t>Ověřuje úspěšnost prováděných strategických opatření.</a:t>
            </a:r>
          </a:p>
          <a:p>
            <a:pPr lvl="0" algn="just"/>
            <a:r>
              <a:rPr lang="cs-CZ" sz="1600" dirty="0"/>
              <a:t>Představuje panoramatický pohled na konkurenční počínání se srovnávaným podnikem, který nám poskytuje možnost revolučně pozměnit vlastní aktivity vhodně volenými a potřebnými inovacemi.</a:t>
            </a:r>
          </a:p>
          <a:p>
            <a:pPr lvl="0" algn="just"/>
            <a:r>
              <a:rPr lang="cs-CZ" sz="1600" dirty="0"/>
              <a:t>Je efektivním způsobem jak zaměstnance přimět k hledání nových myšlenek a k nalézání skrytých možností vedoucích k zlepšení výkonnosti.</a:t>
            </a:r>
          </a:p>
          <a:p>
            <a:pPr algn="just"/>
            <a:r>
              <a:rPr lang="cs-CZ" sz="1600" dirty="0"/>
              <a:t>Odhaluje klíčové kompetence, které tvoří vynikající výkonnost podniku jako jeho základní předpoklad úspěch na trhu</a:t>
            </a:r>
            <a:r>
              <a:rPr lang="cs-CZ" sz="1600" dirty="0" smtClean="0"/>
              <a:t>.</a:t>
            </a:r>
            <a:endParaRPr lang="cs-CZ" sz="1600" dirty="0"/>
          </a:p>
          <a:p>
            <a:pPr lvl="0" algn="just"/>
            <a:endParaRPr lang="cs-CZ" sz="1600" dirty="0" smtClean="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Benchmarking</a:t>
            </a:r>
            <a:r>
              <a:rPr lang="cs-CZ" dirty="0" smtClean="0"/>
              <a:t> - výhody</a:t>
            </a:r>
            <a:endParaRPr lang="cs-CZ" dirty="0"/>
          </a:p>
        </p:txBody>
      </p:sp>
    </p:spTree>
    <p:extLst>
      <p:ext uri="{BB962C8B-B14F-4D97-AF65-F5344CB8AC3E}">
        <p14:creationId xmlns:p14="http://schemas.microsoft.com/office/powerpoint/2010/main" val="3772100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Delokalizace</a:t>
            </a:r>
            <a:r>
              <a:rPr lang="cs-CZ" sz="1800" dirty="0"/>
              <a:t> je proces přesunu ekonomických aktivit do zahraničních regionů, zahrnující ukončení nebo redukci aktivit v původním regionu nebo jejich stagnaci (nerozvíjení) z důvodu podnikové expanze do zahraničí. Tento proces odráží podnikovou strategii založenou na přizpůsobení se rostoucí konkurenci a zrychlujícímu se technologickému pokroku</a:t>
            </a:r>
            <a:r>
              <a:rPr lang="cs-CZ" sz="1800" dirty="0" smtClean="0"/>
              <a:t>. </a:t>
            </a:r>
          </a:p>
          <a:p>
            <a:pPr marL="0" indent="0" algn="just">
              <a:buNone/>
            </a:pPr>
            <a:endParaRPr lang="cs-CZ" sz="1800" dirty="0" smtClean="0"/>
          </a:p>
          <a:p>
            <a:pPr algn="just"/>
            <a:r>
              <a:rPr lang="cs-CZ" sz="1800" dirty="0" smtClean="0"/>
              <a:t>K</a:t>
            </a:r>
            <a:r>
              <a:rPr lang="cs-CZ" sz="1800" dirty="0"/>
              <a:t> přesunu produkčních aktivit do zahraničí začaly průmyslové podniky v nejvyspělejších zemích světa přistupovat více než před čtyřiceti lety. Již v 60. letech 20. století začalo ve větším měřítku docházet k přemísťování pracovně náročných výrobních a montážních aktivit do zemí s levnou pracovní </a:t>
            </a:r>
            <a:r>
              <a:rPr lang="cs-CZ" sz="1800" dirty="0" smtClean="0"/>
              <a:t>silou.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2984694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Hlavním </a:t>
            </a:r>
            <a:r>
              <a:rPr lang="cs-CZ" sz="1800" dirty="0"/>
              <a:t>absorbentem těchto nákladově orientovaných investic se staly dnes již vyspělé východoasijské ekonomiky (Jižní Korea, Tchaj-wan, Malajsie a další), které zaznamenaly rychlý rozvoj nejprve textilního průmyslu, posléze se specializovaly na výrobu elektroniky a výpočetní techniky. </a:t>
            </a:r>
            <a:endParaRPr lang="cs-CZ" sz="1800" dirty="0" smtClean="0"/>
          </a:p>
          <a:p>
            <a:pPr algn="just"/>
            <a:r>
              <a:rPr lang="cs-CZ" sz="1800" dirty="0" smtClean="0"/>
              <a:t>V</a:t>
            </a:r>
            <a:r>
              <a:rPr lang="cs-CZ" sz="1800" dirty="0"/>
              <a:t> průběhu následujících dvou desetiletí dosáhla </a:t>
            </a:r>
            <a:r>
              <a:rPr lang="cs-CZ" sz="1800" dirty="0" err="1"/>
              <a:t>delokalizace</a:t>
            </a:r>
            <a:r>
              <a:rPr lang="cs-CZ" sz="1800" dirty="0"/>
              <a:t> téměř globálního rozměru a stala se jedním z nejvýznamnějších stimulů a projevů ekonomické </a:t>
            </a:r>
            <a:r>
              <a:rPr lang="cs-CZ" sz="1800" dirty="0" smtClean="0"/>
              <a:t>globalizace.</a:t>
            </a:r>
          </a:p>
          <a:p>
            <a:pPr algn="just"/>
            <a:r>
              <a:rPr lang="cs-CZ" sz="1800" dirty="0"/>
              <a:t>Pravděpodobnost </a:t>
            </a:r>
            <a:r>
              <a:rPr lang="cs-CZ" sz="1800" dirty="0" err="1"/>
              <a:t>delokalizace</a:t>
            </a:r>
            <a:r>
              <a:rPr lang="cs-CZ" sz="1800" dirty="0"/>
              <a:t> je vysoká u investorů, kteří zakládají konkurenceschopnost svých poboček v zemích s nízkými náklady na dočasných a rychle vyčerpatelných komparativních výhodách. Typickým příkladem jsou tzv. mezinárodně mobilní investice do výstavby montoven, které využijí dočasně nízkých mezd a desetiletých daňových prázdnin a poté se přemístí do zemí, které tyto podmínky splňují.</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1675358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a:t>Pro regionální politiku je klíčová klasifikace </a:t>
            </a:r>
            <a:r>
              <a:rPr lang="cs-CZ" sz="1500" dirty="0" err="1"/>
              <a:t>delokalizace</a:t>
            </a:r>
            <a:r>
              <a:rPr lang="cs-CZ" sz="1500" dirty="0"/>
              <a:t> podle podílu přemístěných aktivit a potenciálních dopadů na ekonomiku zdrojového regionu. Podle prvního kritéria rozlišuje </a:t>
            </a:r>
            <a:r>
              <a:rPr lang="cs-CZ" sz="1500" dirty="0" err="1"/>
              <a:t>Mariotti</a:t>
            </a:r>
            <a:r>
              <a:rPr lang="cs-CZ" sz="1500" dirty="0"/>
              <a:t> </a:t>
            </a:r>
            <a:r>
              <a:rPr lang="cs-CZ" sz="1500" dirty="0" smtClean="0"/>
              <a:t>(2005</a:t>
            </a:r>
            <a:r>
              <a:rPr lang="cs-CZ" sz="1500" dirty="0"/>
              <a:t>):</a:t>
            </a:r>
          </a:p>
          <a:p>
            <a:pPr lvl="0" algn="just"/>
            <a:r>
              <a:rPr lang="cs-CZ" sz="1500" i="1" dirty="0"/>
              <a:t>Integrální </a:t>
            </a:r>
            <a:r>
              <a:rPr lang="cs-CZ" sz="1500" i="1" dirty="0" err="1"/>
              <a:t>delokalizaci</a:t>
            </a:r>
            <a:r>
              <a:rPr lang="cs-CZ" sz="1500" dirty="0"/>
              <a:t> – přesun všech ekonomických aktivit podniku do jiné lokality za současného zrušení aktivit v lokalitě původní. Tato </a:t>
            </a:r>
            <a:r>
              <a:rPr lang="cs-CZ" sz="1500" dirty="0" err="1"/>
              <a:t>delokalizace</a:t>
            </a:r>
            <a:r>
              <a:rPr lang="cs-CZ" sz="1500" dirty="0"/>
              <a:t> (bez náhrady) má obvykle negativní dopady a může vést k tzv. absolutní </a:t>
            </a:r>
            <a:r>
              <a:rPr lang="cs-CZ" sz="1500" dirty="0" err="1"/>
              <a:t>deindustrializaci</a:t>
            </a:r>
            <a:r>
              <a:rPr lang="cs-CZ" sz="1500" dirty="0"/>
              <a:t> spojené s poklesem průmyslové aktivity ve formě postupného snižování zaměstnanosti či produkce, růstu produktivity a zhoršeného deficitu obchodní bilance.</a:t>
            </a:r>
          </a:p>
          <a:p>
            <a:pPr lvl="0" algn="just"/>
            <a:r>
              <a:rPr lang="cs-CZ" sz="1500" i="1" dirty="0"/>
              <a:t>Parciální </a:t>
            </a:r>
            <a:r>
              <a:rPr lang="cs-CZ" sz="1500" i="1" dirty="0" err="1"/>
              <a:t>delokalizaci</a:t>
            </a:r>
            <a:r>
              <a:rPr lang="cs-CZ" sz="1500" dirty="0"/>
              <a:t> – přesun části aktivit do jiného regionu při zachování původního závodu. Tato </a:t>
            </a:r>
            <a:r>
              <a:rPr lang="cs-CZ" sz="1500" dirty="0" err="1"/>
              <a:t>delokalizace</a:t>
            </a:r>
            <a:r>
              <a:rPr lang="cs-CZ" sz="1500" dirty="0"/>
              <a:t> je v materiálech EK spojována s procesem tzv. relativní </a:t>
            </a:r>
            <a:r>
              <a:rPr lang="cs-CZ" sz="1500" dirty="0" err="1"/>
              <a:t>deindustrializace</a:t>
            </a:r>
            <a:r>
              <a:rPr lang="cs-CZ" sz="1500" dirty="0"/>
              <a:t>, což je přirozený proces přesouvání zdrojů a zaměstnanosti ze zpracovatelského průmyslu do služeb, který je zapříčiněn vyšší hladinou produktivity práce ve zpracovatelském průmyslu ve srovnání se sektorem veřejných služeb. Vymístění výrobních a montážních aktivit, které nejsou při vysokých mzdových nákladech schopné konkurence, uvolňuje potenciál lidských zdrojů pro rozvoj sofistikovanějších a technologicky náročnějších aktivit v průmyslu nebo službách.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2711918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3523</TotalTime>
  <Words>2404</Words>
  <Application>Microsoft Office PowerPoint</Application>
  <PresentationFormat>Předvádění na obrazovce (16:9)</PresentationFormat>
  <Paragraphs>231</Paragraphs>
  <Slides>28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28</vt:i4>
      </vt:variant>
    </vt:vector>
  </HeadingPairs>
  <TitlesOfParts>
    <vt:vector size="34" baseType="lpstr">
      <vt:lpstr>Arial</vt:lpstr>
      <vt:lpstr>Calibri</vt:lpstr>
      <vt:lpstr>Enriqueta</vt:lpstr>
      <vt:lpstr>Times New Roman</vt:lpstr>
      <vt:lpstr>Wingdings 3</vt:lpstr>
      <vt:lpstr>SLU</vt:lpstr>
      <vt:lpstr>Současné manažerské přístupy k řízení jako součást strategie podniku</vt:lpstr>
      <vt:lpstr>Networking</vt:lpstr>
      <vt:lpstr>Formy networking</vt:lpstr>
      <vt:lpstr>Členství v síti</vt:lpstr>
      <vt:lpstr>Benchmarking</vt:lpstr>
      <vt:lpstr>Benchmarking - výhody</vt:lpstr>
      <vt:lpstr>Delokalizace</vt:lpstr>
      <vt:lpstr>Delokalizace</vt:lpstr>
      <vt:lpstr>Delokalizace</vt:lpstr>
      <vt:lpstr>Delokalizace</vt:lpstr>
      <vt:lpstr>Delokalizace</vt:lpstr>
      <vt:lpstr>Delokalizace</vt:lpstr>
      <vt:lpstr>Delokalizace</vt:lpstr>
      <vt:lpstr>Outsourcing</vt:lpstr>
      <vt:lpstr>Činnosti podniku a outsourcing</vt:lpstr>
      <vt:lpstr>Offshoring a outsourcing</vt:lpstr>
      <vt:lpstr>Offshoring</vt:lpstr>
      <vt:lpstr>Strategické aliance</vt:lpstr>
      <vt:lpstr>Strategické aliance – postup projektování</vt:lpstr>
      <vt:lpstr>Strategické aliance – typy</vt:lpstr>
      <vt:lpstr>Procesní management I</vt:lpstr>
      <vt:lpstr>Procesní management II</vt:lpstr>
      <vt:lpstr>Riziko a podnikatelská krize v podmínkách tvorby strategie firmy</vt:lpstr>
      <vt:lpstr>Riziko</vt:lpstr>
      <vt:lpstr>Krize</vt:lpstr>
      <vt:lpstr>Krizový management</vt:lpstr>
      <vt:lpstr>Krizový management – základní úkoly</vt:lpstr>
      <vt:lpstr>Nástroje k řešení krize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181</cp:revision>
  <cp:lastPrinted>2018-12-05T08:27:53Z</cp:lastPrinted>
  <dcterms:created xsi:type="dcterms:W3CDTF">2016-07-06T15:42:34Z</dcterms:created>
  <dcterms:modified xsi:type="dcterms:W3CDTF">2020-12-07T10:28:48Z</dcterms:modified>
</cp:coreProperties>
</file>