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74" r:id="rId3"/>
    <p:sldId id="259" r:id="rId4"/>
    <p:sldId id="280" r:id="rId5"/>
    <p:sldId id="295" r:id="rId6"/>
    <p:sldId id="296" r:id="rId7"/>
    <p:sldId id="273" r:id="rId8"/>
    <p:sldId id="265" r:id="rId9"/>
    <p:sldId id="272" r:id="rId10"/>
    <p:sldId id="266" r:id="rId11"/>
    <p:sldId id="289" r:id="rId12"/>
    <p:sldId id="267" r:id="rId13"/>
    <p:sldId id="268" r:id="rId14"/>
    <p:sldId id="298" r:id="rId15"/>
    <p:sldId id="275" r:id="rId16"/>
    <p:sldId id="269" r:id="rId17"/>
    <p:sldId id="281" r:id="rId18"/>
    <p:sldId id="277" r:id="rId19"/>
    <p:sldId id="292" r:id="rId20"/>
    <p:sldId id="293" r:id="rId21"/>
    <p:sldId id="294" r:id="rId22"/>
    <p:sldId id="276" r:id="rId23"/>
    <p:sldId id="270" r:id="rId24"/>
    <p:sldId id="271" r:id="rId25"/>
    <p:sldId id="282" r:id="rId26"/>
    <p:sldId id="283" r:id="rId27"/>
    <p:sldId id="263" r:id="rId28"/>
    <p:sldId id="284" r:id="rId29"/>
    <p:sldId id="288" r:id="rId30"/>
    <p:sldId id="287" r:id="rId31"/>
    <p:sldId id="290" r:id="rId32"/>
    <p:sldId id="291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7" d="100"/>
          <a:sy n="87" d="100"/>
        </p:scale>
        <p:origin x="63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interního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Metoda 7S </a:t>
            </a:r>
            <a:r>
              <a:rPr lang="cs-CZ" sz="1600" dirty="0"/>
              <a:t>dává jednotlivé faktory </a:t>
            </a:r>
            <a:r>
              <a:rPr lang="cs-CZ" sz="1600" dirty="0" smtClean="0"/>
              <a:t>interního prostředí do souvislostí a jednotlivé </a:t>
            </a:r>
            <a:r>
              <a:rPr lang="cs-CZ" sz="1600" dirty="0"/>
              <a:t>faktory </a:t>
            </a:r>
            <a:r>
              <a:rPr lang="cs-CZ" sz="1600" dirty="0" smtClean="0"/>
              <a:t>spojovat </a:t>
            </a:r>
            <a:r>
              <a:rPr lang="cs-CZ" sz="1600" dirty="0"/>
              <a:t>s ostatními do jednoho celku, kde každý faktor má určitý vliv na některé </a:t>
            </a:r>
            <a:r>
              <a:rPr lang="cs-CZ" sz="1600" dirty="0" smtClean="0"/>
              <a:t>další</a:t>
            </a:r>
            <a:r>
              <a:rPr lang="cs-CZ" sz="1600" dirty="0"/>
              <a:t>:</a:t>
            </a:r>
            <a:endParaRPr lang="cs-CZ" sz="1600" dirty="0" smtClean="0"/>
          </a:p>
          <a:p>
            <a:pPr lvl="1" algn="just"/>
            <a:r>
              <a:rPr lang="cs-CZ" sz="1400" dirty="0" smtClean="0"/>
              <a:t>analýza </a:t>
            </a:r>
            <a:r>
              <a:rPr lang="cs-CZ" sz="1400" dirty="0"/>
              <a:t>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 smtClean="0"/>
              <a:t>Je </a:t>
            </a:r>
            <a:r>
              <a:rPr lang="cs-CZ" sz="1600" dirty="0"/>
              <a:t>potřeba najít jednotlivé vazby a určit, o jaké faktory a vlivy se jedná, následně je pak podle potřeby pozměnit. </a:t>
            </a:r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7S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7S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</a:t>
            </a:r>
            <a:r>
              <a:rPr lang="cs-CZ" sz="1600" dirty="0" smtClean="0"/>
              <a:t>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6M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 smtClean="0"/>
              <a:t>Pomocí </a:t>
            </a:r>
            <a:r>
              <a:rPr lang="cs-CZ" sz="1600" dirty="0"/>
              <a:t>metody </a:t>
            </a:r>
            <a:r>
              <a:rPr lang="cs-CZ" sz="1600" dirty="0" smtClean="0"/>
              <a:t>VRIO se posuzují tyto zdroje:</a:t>
            </a:r>
            <a:endParaRPr lang="cs-CZ" sz="1600" dirty="0"/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 smtClean="0"/>
              <a:t>Jednotlivé </a:t>
            </a:r>
            <a:r>
              <a:rPr lang="cs-CZ" sz="1600" dirty="0"/>
              <a:t>zdroje jsou posuzovány z hlediska: </a:t>
            </a:r>
            <a:endParaRPr lang="cs-CZ" sz="1600" dirty="0" smtClean="0"/>
          </a:p>
          <a:p>
            <a:pPr lvl="1" algn="just"/>
            <a:r>
              <a:rPr lang="cs-CZ" sz="1400" b="1" dirty="0" err="1" smtClean="0"/>
              <a:t>V</a:t>
            </a:r>
            <a:r>
              <a:rPr lang="cs-CZ" sz="1400" dirty="0" err="1" smtClean="0"/>
              <a:t>alues</a:t>
            </a:r>
            <a:r>
              <a:rPr lang="cs-CZ" sz="1400" dirty="0" smtClean="0"/>
              <a:t> – hodnota zdroje</a:t>
            </a:r>
            <a:endParaRPr lang="cs-CZ" sz="1400" dirty="0"/>
          </a:p>
          <a:p>
            <a:pPr lvl="1" algn="just"/>
            <a:r>
              <a:rPr lang="cs-CZ" sz="1400" b="1" dirty="0" err="1" smtClean="0"/>
              <a:t>R</a:t>
            </a:r>
            <a:r>
              <a:rPr lang="cs-CZ" sz="1400" dirty="0" err="1" smtClean="0"/>
              <a:t>areness</a:t>
            </a:r>
            <a:r>
              <a:rPr lang="cs-CZ" sz="1400" dirty="0" smtClean="0"/>
              <a:t> – vzácnost zdroje</a:t>
            </a:r>
            <a:endParaRPr lang="cs-CZ" sz="1400" dirty="0"/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 smtClean="0"/>
              <a:t>I</a:t>
            </a:r>
            <a:r>
              <a:rPr lang="cs-CZ" sz="1400" dirty="0" err="1" smtClean="0"/>
              <a:t>mitate</a:t>
            </a:r>
            <a:r>
              <a:rPr lang="cs-CZ" sz="1400" dirty="0" smtClean="0"/>
              <a:t> – </a:t>
            </a:r>
            <a:r>
              <a:rPr lang="cs-CZ" sz="1400" dirty="0" err="1" smtClean="0"/>
              <a:t>napodobitelnost</a:t>
            </a:r>
            <a:r>
              <a:rPr lang="cs-CZ" sz="1400" dirty="0" smtClean="0"/>
              <a:t> zdroje</a:t>
            </a:r>
            <a:endParaRPr lang="cs-CZ" sz="1400" dirty="0"/>
          </a:p>
          <a:p>
            <a:pPr lvl="1" algn="just"/>
            <a:r>
              <a:rPr lang="cs-CZ" sz="1400" b="1" dirty="0" err="1" smtClean="0"/>
              <a:t>O</a:t>
            </a:r>
            <a:r>
              <a:rPr lang="cs-CZ" sz="1400" dirty="0" err="1" smtClean="0"/>
              <a:t>rganization</a:t>
            </a:r>
            <a:r>
              <a:rPr lang="cs-CZ" sz="1400" dirty="0" smtClean="0"/>
              <a:t> – schopnost organizovat zdroj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VRIO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podniku</a:t>
            </a:r>
            <a:endParaRPr lang="cs-CZ" dirty="0"/>
          </a:p>
        </p:txBody>
      </p:sp>
      <p:pic>
        <p:nvPicPr>
          <p:cNvPr id="5" name="Zástupný symbol pro obsah 3" descr="resource-based-view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810693"/>
            <a:ext cx="6264695" cy="38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Aplikace metody VRIO</a:t>
            </a:r>
            <a:endParaRPr lang="cs-CZ" dirty="0"/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0685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 smtClean="0"/>
              <a:t>Účel </a:t>
            </a:r>
            <a:r>
              <a:rPr lang="cs-CZ" sz="1400" dirty="0"/>
              <a:t>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 smtClean="0"/>
              <a:t>Kritéria</a:t>
            </a:r>
            <a:r>
              <a:rPr lang="cs-CZ" sz="1400" dirty="0"/>
              <a:t>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EFQM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EFQM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</a:t>
            </a:r>
            <a:r>
              <a:rPr lang="cs-CZ" sz="1600" dirty="0" smtClean="0"/>
              <a:t>srovnání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CAF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0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Velmi významná </a:t>
            </a:r>
            <a:r>
              <a:rPr lang="cs-CZ" sz="1600" dirty="0" smtClean="0"/>
              <a:t>z pohledu interní analýzy je </a:t>
            </a:r>
            <a:r>
              <a:rPr lang="cs-CZ" sz="1600" b="1" dirty="0"/>
              <a:t>finanční </a:t>
            </a:r>
            <a:r>
              <a:rPr lang="cs-CZ" sz="1600" b="1" dirty="0" smtClean="0"/>
              <a:t>analýza. </a:t>
            </a:r>
            <a:r>
              <a:rPr lang="cs-CZ" sz="1600" dirty="0" smtClean="0"/>
              <a:t>Finanční analýza slouží k:</a:t>
            </a:r>
          </a:p>
          <a:p>
            <a:pPr lvl="1"/>
            <a:r>
              <a:rPr lang="cs-CZ" sz="1400" dirty="0"/>
              <a:t>Rozhodování managementu </a:t>
            </a:r>
          </a:p>
          <a:p>
            <a:pPr lvl="1"/>
            <a:r>
              <a:rPr lang="cs-CZ" sz="1400" dirty="0"/>
              <a:t>Spojení s účetnictvím a finančním řízením podniku</a:t>
            </a:r>
          </a:p>
          <a:p>
            <a:pPr lvl="1"/>
            <a:r>
              <a:rPr lang="cs-CZ" sz="1400" dirty="0"/>
              <a:t>Poznat finanční zdraví podniku</a:t>
            </a:r>
          </a:p>
          <a:p>
            <a:pPr lvl="1"/>
            <a:r>
              <a:rPr lang="cs-CZ" sz="1400" dirty="0"/>
              <a:t>Identifikace slabin vedoucích k možným problémům</a:t>
            </a:r>
          </a:p>
          <a:p>
            <a:pPr lvl="1"/>
            <a:r>
              <a:rPr lang="cs-CZ" sz="1400" dirty="0"/>
              <a:t>Komplexní posouzení majetkové a finanční situace podniku</a:t>
            </a:r>
          </a:p>
          <a:p>
            <a:pPr lvl="1"/>
            <a:r>
              <a:rPr lang="cs-CZ" sz="1400" dirty="0"/>
              <a:t>Zhodnocení finanční situace </a:t>
            </a:r>
            <a:r>
              <a:rPr lang="cs-CZ" sz="1400" dirty="0" smtClean="0"/>
              <a:t>podniku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algn="just"/>
            <a:r>
              <a:rPr lang="cs-CZ" sz="1600" b="1" dirty="0" smtClean="0"/>
              <a:t>Finanční analýza </a:t>
            </a:r>
            <a:r>
              <a:rPr lang="cs-CZ" sz="1600" dirty="0" smtClean="0"/>
              <a:t>kde </a:t>
            </a:r>
            <a:r>
              <a:rPr lang="cs-CZ" sz="1600" dirty="0"/>
              <a:t>sledujeme především následující základní oblasti:</a:t>
            </a:r>
          </a:p>
          <a:p>
            <a:pPr lvl="1" algn="just"/>
            <a:r>
              <a:rPr lang="cs-CZ" sz="1400" b="1" dirty="0"/>
              <a:t>oblast finanční stability - (</a:t>
            </a:r>
            <a:r>
              <a:rPr lang="cs-CZ" sz="1400" dirty="0"/>
              <a:t>ukazatelé zadluženosti a dluhové schopnosti podniku);</a:t>
            </a:r>
          </a:p>
          <a:p>
            <a:pPr lvl="1" algn="just"/>
            <a:r>
              <a:rPr lang="cs-CZ" sz="1400" b="1" dirty="0"/>
              <a:t>oblast rentability – </a:t>
            </a:r>
            <a:r>
              <a:rPr lang="cs-CZ" sz="1400" dirty="0"/>
              <a:t>získání informovanosti o vývoji ziskovosti podniku;</a:t>
            </a:r>
          </a:p>
          <a:p>
            <a:pPr lvl="1" algn="just"/>
            <a:r>
              <a:rPr lang="cs-CZ" sz="1400" b="1" dirty="0"/>
              <a:t>oblast řízení aktiv – </a:t>
            </a:r>
            <a:r>
              <a:rPr lang="cs-CZ" sz="1400" dirty="0"/>
              <a:t>poskytnutí přehledu o efektivnosti hospodaření podniku se svými aktivy;</a:t>
            </a:r>
          </a:p>
          <a:p>
            <a:pPr lvl="1" algn="just"/>
            <a:r>
              <a:rPr lang="cs-CZ" sz="1400" b="1" dirty="0"/>
              <a:t>oblast tržní hodnoty podniku – </a:t>
            </a:r>
            <a:r>
              <a:rPr lang="cs-CZ" sz="1400" dirty="0"/>
              <a:t>přehled o tržním ocenění podniku a jeho vývoji.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Finanční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2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  <a:endParaRPr lang="cs-CZ" sz="1600" dirty="0" smtClean="0"/>
          </a:p>
          <a:p>
            <a:pPr algn="just"/>
            <a:r>
              <a:rPr lang="cs-CZ" sz="1600" dirty="0" smtClean="0"/>
              <a:t>Interní </a:t>
            </a:r>
            <a:r>
              <a:rPr lang="cs-CZ" sz="1600" dirty="0"/>
              <a:t>prostředí podniku můžeme označit jako organizační úroveň podnikatelského prostředí, jelikož se týká čistě podniku jako organizace. </a:t>
            </a:r>
            <a:endParaRPr lang="cs-CZ" sz="1600" dirty="0" smtClean="0"/>
          </a:p>
          <a:p>
            <a:pPr algn="just"/>
            <a:r>
              <a:rPr lang="cs-CZ" sz="1600" dirty="0" smtClean="0"/>
              <a:t>Faktory </a:t>
            </a:r>
            <a:r>
              <a:rPr lang="cs-CZ" sz="1600" dirty="0"/>
              <a:t>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  <a:endParaRPr lang="cs-CZ" sz="1600" dirty="0" smtClean="0"/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prostředí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Metody finanční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</a:t>
            </a:r>
            <a:r>
              <a:rPr lang="cs-CZ" sz="1600" dirty="0" smtClean="0"/>
              <a:t>univerzální analytickou metodu, </a:t>
            </a:r>
            <a:r>
              <a:rPr lang="cs-CZ" sz="1600" dirty="0"/>
              <a:t>která </a:t>
            </a:r>
            <a:r>
              <a:rPr lang="cs-CZ" sz="1600" dirty="0" smtClean="0"/>
              <a:t>sleduje:</a:t>
            </a:r>
          </a:p>
          <a:p>
            <a:pPr algn="just"/>
            <a:r>
              <a:rPr lang="cs-CZ" sz="1600" dirty="0" smtClean="0"/>
              <a:t>silné </a:t>
            </a:r>
            <a:r>
              <a:rPr lang="cs-CZ" sz="1600" dirty="0"/>
              <a:t>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 smtClean="0"/>
              <a:t>charakteristiku </a:t>
            </a:r>
            <a:r>
              <a:rPr lang="cs-CZ" sz="1600" dirty="0"/>
              <a:t>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 smtClean="0"/>
          </a:p>
          <a:p>
            <a:pPr algn="just"/>
            <a:r>
              <a:rPr lang="cs-CZ" sz="1600" dirty="0" smtClean="0"/>
              <a:t>Základní </a:t>
            </a:r>
            <a:r>
              <a:rPr lang="cs-CZ" sz="1600" dirty="0"/>
              <a:t>filosofická myšlenka této metody je v tom, že všechny jevy a procesy ovlivňující podnik mohou působit jak pozitivně (posun žádoucím směrem) tak negativně (oddálení od směru, kterým lze dosáhnout cíle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 smtClean="0"/>
              <a:t>vně</a:t>
            </a:r>
            <a:r>
              <a:rPr lang="cs-CZ" sz="1600" dirty="0" smtClean="0"/>
              <a:t>, v okolí podniku.</a:t>
            </a:r>
          </a:p>
          <a:p>
            <a:pPr algn="just"/>
            <a:r>
              <a:rPr lang="cs-CZ" sz="1600" dirty="0"/>
              <a:t>Autorem SWOT analýzy </a:t>
            </a:r>
            <a:r>
              <a:rPr lang="cs-CZ" sz="1600" dirty="0" smtClean="0"/>
              <a:t>je Albert </a:t>
            </a:r>
            <a:r>
              <a:rPr lang="cs-CZ" sz="1600" dirty="0" err="1" smtClean="0"/>
              <a:t>Humphrey</a:t>
            </a:r>
            <a:r>
              <a:rPr lang="cs-CZ" sz="1600" dirty="0" smtClean="0"/>
              <a:t>, </a:t>
            </a:r>
            <a:r>
              <a:rPr lang="cs-CZ" sz="1600" dirty="0"/>
              <a:t>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 smtClean="0"/>
              <a:t>Cílem těchto metod je zhodnocení jednotlivých produktů z pohledu finančního a investičního a rozhodnutí o budoucích investicích/</a:t>
            </a:r>
            <a:r>
              <a:rPr lang="cs-CZ" sz="1600" dirty="0" err="1" smtClean="0"/>
              <a:t>neinvesticích</a:t>
            </a:r>
            <a:r>
              <a:rPr lang="cs-CZ" sz="1600" dirty="0" smtClean="0"/>
              <a:t> do jednotlivých produktů nebo značek.</a:t>
            </a:r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K produktovým (</a:t>
            </a:r>
            <a:r>
              <a:rPr lang="cs-CZ" sz="1600" dirty="0" err="1" smtClean="0"/>
              <a:t>portofliovým</a:t>
            </a:r>
            <a:r>
              <a:rPr lang="cs-CZ" sz="1600" dirty="0" smtClean="0"/>
              <a:t>) metodám bývají zařazovány nejčastěji tyto metody:</a:t>
            </a:r>
          </a:p>
          <a:p>
            <a:pPr algn="just"/>
            <a:r>
              <a:rPr lang="cs-CZ" sz="1600" dirty="0" err="1" smtClean="0"/>
              <a:t>Druckerova</a:t>
            </a:r>
            <a:r>
              <a:rPr lang="cs-CZ" sz="1600" dirty="0" smtClean="0"/>
              <a:t> </a:t>
            </a:r>
            <a:r>
              <a:rPr lang="cs-CZ" sz="1600" dirty="0"/>
              <a:t>klasifikace produktů</a:t>
            </a:r>
          </a:p>
          <a:p>
            <a:pPr algn="just"/>
            <a:r>
              <a:rPr lang="cs-CZ" sz="1600" dirty="0" smtClean="0"/>
              <a:t>ABC </a:t>
            </a:r>
            <a:r>
              <a:rPr lang="cs-CZ" sz="1600" dirty="0"/>
              <a:t>analýza</a:t>
            </a:r>
          </a:p>
          <a:p>
            <a:pPr algn="just"/>
            <a:r>
              <a:rPr lang="cs-CZ" sz="1600" dirty="0" smtClean="0"/>
              <a:t>BCG </a:t>
            </a:r>
            <a:r>
              <a:rPr lang="cs-CZ" sz="1600" dirty="0"/>
              <a:t>matice</a:t>
            </a:r>
          </a:p>
          <a:p>
            <a:pPr algn="just"/>
            <a:r>
              <a:rPr lang="cs-CZ" sz="1600" dirty="0"/>
              <a:t>GE </a:t>
            </a:r>
            <a:r>
              <a:rPr lang="cs-CZ" sz="1600" dirty="0" smtClean="0"/>
              <a:t>matice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Produktové (portfoliové) analytické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 smtClean="0"/>
              <a:t>Problémové </a:t>
            </a:r>
            <a:r>
              <a:rPr lang="cs-CZ" sz="1400" b="1" dirty="0"/>
              <a:t>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 smtClean="0"/>
              <a:t>Druckerova</a:t>
            </a:r>
            <a:r>
              <a:rPr lang="cs-CZ" dirty="0" smtClean="0"/>
              <a:t> klasifikace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/>
              <a:t>ABC analýza </a:t>
            </a:r>
            <a:r>
              <a:rPr lang="cs-CZ" sz="1600" dirty="0" smtClean="0"/>
              <a:t>(nebo také P </a:t>
            </a:r>
            <a:r>
              <a:rPr lang="cs-CZ" sz="1600" dirty="0"/>
              <a:t>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</a:t>
            </a:r>
            <a:r>
              <a:rPr lang="cs-CZ" sz="1600" dirty="0" smtClean="0"/>
              <a:t>skupin: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Produkty </a:t>
            </a:r>
            <a:r>
              <a:rPr lang="cs-CZ" sz="1600" dirty="0"/>
              <a:t>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ABC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8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ABC analýza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smtClean="0"/>
              <a:t>BCG matice </a:t>
            </a:r>
            <a:r>
              <a:rPr lang="cs-CZ" sz="1600" dirty="0" smtClean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</a:t>
            </a:r>
            <a:r>
              <a:rPr lang="cs-CZ" sz="1600" dirty="0" smtClean="0"/>
              <a:t>kategorií na základě:</a:t>
            </a:r>
          </a:p>
          <a:p>
            <a:pPr lvl="1" algn="just"/>
            <a:r>
              <a:rPr lang="cs-CZ" sz="1600" i="1" dirty="0" smtClean="0"/>
              <a:t>relativního </a:t>
            </a:r>
            <a:r>
              <a:rPr lang="cs-CZ" sz="1600" i="1" dirty="0"/>
              <a:t>podílu na trhu </a:t>
            </a:r>
            <a:r>
              <a:rPr lang="cs-CZ" sz="1600" dirty="0"/>
              <a:t>(udává poměr tržeb podniku k tržbám nejvýznamnějšího konkurenta v odvětví, hranice mezi nízkým a vysokým podílem je </a:t>
            </a:r>
            <a:r>
              <a:rPr lang="cs-CZ" sz="1600" dirty="0" smtClean="0"/>
              <a:t>1)</a:t>
            </a:r>
            <a:endParaRPr lang="cs-CZ" sz="1600" i="1" dirty="0"/>
          </a:p>
          <a:p>
            <a:pPr lvl="1" algn="just"/>
            <a:r>
              <a:rPr lang="cs-CZ" sz="1600" i="1" dirty="0" smtClean="0"/>
              <a:t>tempa </a:t>
            </a:r>
            <a:r>
              <a:rPr lang="cs-CZ" sz="1600" i="1" dirty="0"/>
              <a:t>růstu trhu </a:t>
            </a:r>
            <a:r>
              <a:rPr lang="cs-CZ" sz="1600" dirty="0"/>
              <a:t>(měří v ročních přírůstcích tržby z prodeje daného produktu, hranice mezi nízkým a vysokým tempem je 10</a:t>
            </a:r>
            <a:r>
              <a:rPr lang="cs-CZ" sz="1600" dirty="0" smtClean="0"/>
              <a:t>%)</a:t>
            </a:r>
          </a:p>
          <a:p>
            <a:pPr algn="just"/>
            <a:r>
              <a:rPr lang="cs-CZ" sz="1600" dirty="0" smtClean="0"/>
              <a:t>Matice podává </a:t>
            </a:r>
            <a:r>
              <a:rPr lang="cs-CZ" sz="1600" dirty="0"/>
              <a:t>přehled o prodejnosti </a:t>
            </a:r>
            <a:r>
              <a:rPr lang="cs-CZ" sz="1600" dirty="0" smtClean="0"/>
              <a:t>produktů</a:t>
            </a:r>
            <a:r>
              <a:rPr lang="cs-CZ" sz="1600" dirty="0"/>
              <a:t>, úspěšnosti jednotlivých závodů – divizí nebo o podnikatelské vhodnosti jednotlivých územních celků (regionů, </a:t>
            </a:r>
            <a:r>
              <a:rPr lang="cs-CZ" sz="1600" dirty="0" smtClean="0"/>
              <a:t>států). Lze </a:t>
            </a:r>
            <a:r>
              <a:rPr lang="cs-CZ" sz="1600" dirty="0"/>
              <a:t>rozhodnout o jejich osudu, neboť z jejich postavení (názvu) je zřejmé, které </a:t>
            </a:r>
            <a:r>
              <a:rPr lang="cs-CZ" sz="1600" dirty="0" smtClean="0"/>
              <a:t>lze vyřadit </a:t>
            </a:r>
            <a:r>
              <a:rPr lang="cs-CZ" sz="1600" dirty="0"/>
              <a:t>a které produkty, závody, územní celky </a:t>
            </a:r>
            <a:r>
              <a:rPr lang="cs-CZ" sz="1600" dirty="0" smtClean="0"/>
              <a:t>je možné podržet v</a:t>
            </a:r>
            <a:r>
              <a:rPr lang="cs-CZ" sz="1600" dirty="0"/>
              <a:t> portfoliu, případně </a:t>
            </a:r>
            <a:r>
              <a:rPr lang="cs-CZ" sz="1600" dirty="0" smtClean="0"/>
              <a:t>je </a:t>
            </a:r>
            <a:r>
              <a:rPr lang="cs-CZ" sz="1600" dirty="0"/>
              <a:t>rozvíjet.</a:t>
            </a:r>
            <a:endParaRPr lang="cs-CZ" sz="1600" dirty="0" smtClean="0"/>
          </a:p>
          <a:p>
            <a:pPr algn="just"/>
            <a:r>
              <a:rPr lang="cs-CZ" sz="1600" dirty="0" smtClean="0"/>
              <a:t>Tento </a:t>
            </a:r>
            <a:r>
              <a:rPr lang="cs-CZ" sz="1600" dirty="0"/>
              <a:t>model se používá pro dlouhodobé plánování investiční činnosti na 5 a více let s cílem optimalizace tvorby zisku ze sortimentu jako celku</a:t>
            </a:r>
            <a:endParaRPr lang="cs-CZ" sz="1600" dirty="0" smtClean="0"/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BCG matice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2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BCG matice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Dojné krávy</a:t>
            </a:r>
            <a:r>
              <a:rPr lang="cs-CZ" sz="1600" dirty="0"/>
              <a:t> jsou takové produkty, podnikové divize nebo územní celky, které mají vysoký podíl na pomalu rostoucích trzích a produkují stálý hotovostní tok.</a:t>
            </a:r>
          </a:p>
          <a:p>
            <a:pPr lvl="0" algn="just"/>
            <a:r>
              <a:rPr lang="cs-CZ" sz="1600" b="1" dirty="0"/>
              <a:t>Hvězdy - </a:t>
            </a:r>
            <a:r>
              <a:rPr lang="cs-CZ" sz="1600" dirty="0"/>
              <a:t>mají vysoký relativní podíl na rychle rostoucích trzích, ale vyžadují stálou finanční dotaci, aby získaly silnou pozici na trhu. Tím by bylo dosaženo možnosti v budoucnu mít vysoké zisky.</a:t>
            </a:r>
          </a:p>
          <a:p>
            <a:pPr lvl="0" algn="just"/>
            <a:r>
              <a:rPr lang="cs-CZ" sz="1600" b="1" dirty="0"/>
              <a:t>Otazníky (</a:t>
            </a:r>
            <a:r>
              <a:rPr lang="cs-CZ" sz="1600" dirty="0"/>
              <a:t>někdy označované jako </a:t>
            </a:r>
            <a:r>
              <a:rPr lang="cs-CZ" sz="1600" b="1" dirty="0"/>
              <a:t>divoké kočky</a:t>
            </a:r>
            <a:r>
              <a:rPr lang="cs-CZ" sz="1600" dirty="0"/>
              <a:t>) jsou charakteristické nízkým relativním uplatněním na rychle rostoucím trhu (nebo v rámci zisku podniku) a vyžadují pro svůj růst stálou finanční dotaci. Přitom není přesně jasno, zda budou, či nebudou přínosem.</a:t>
            </a:r>
          </a:p>
          <a:p>
            <a:pPr algn="just"/>
            <a:r>
              <a:rPr lang="cs-CZ" sz="1600" b="1" dirty="0"/>
              <a:t>Psi (</a:t>
            </a:r>
            <a:r>
              <a:rPr lang="cs-CZ" sz="1600" dirty="0"/>
              <a:t>někdy označovaní jako </a:t>
            </a:r>
            <a:r>
              <a:rPr lang="cs-CZ" sz="1600" b="1" dirty="0"/>
              <a:t>bídní psi</a:t>
            </a:r>
            <a:r>
              <a:rPr lang="cs-CZ" sz="1600" dirty="0"/>
              <a:t>) jsou charakterizováni slabou soutěžní pozici, ztrátou případně nízce rostoucími přínosy, bez perspektivy. Při jejích ponechání v rámci podnikových aktivit se mohou stát finanční pastí kvůli své slabosti.</a:t>
            </a:r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BCG matice – typy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7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GE matice je matice multikriteriálního charakteru.</a:t>
            </a:r>
          </a:p>
          <a:p>
            <a:pPr lvl="0" algn="just"/>
            <a:r>
              <a:rPr lang="cs-CZ" sz="1600" dirty="0" smtClean="0"/>
              <a:t>GE matice zhodnocuje </a:t>
            </a:r>
            <a:r>
              <a:rPr lang="cs-CZ" sz="1600" dirty="0"/>
              <a:t>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 smtClean="0"/>
              <a:t>Faktor </a:t>
            </a:r>
            <a:r>
              <a:rPr lang="cs-CZ" sz="1600" i="1" dirty="0"/>
              <a:t>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 smtClean="0"/>
              <a:t>Určitou </a:t>
            </a:r>
            <a:r>
              <a:rPr lang="cs-CZ" sz="1600" dirty="0"/>
              <a:t>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Naopak </a:t>
            </a:r>
            <a:r>
              <a:rPr lang="cs-CZ" sz="1600" dirty="0"/>
              <a:t>Patel – Youngová matice využívá srovnání mezi konkurenční pozicí podniku a vývojovým stadiem oboru (zralosti oboru). Tato matice nám snadno umožňuje stanovit strategii podniku a tak usměrnit podnikovou aktivitu v daném oboru potřebným směrem</a:t>
            </a:r>
            <a:r>
              <a:rPr lang="cs-CZ" sz="16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(Matice General Electric)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6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interního prostředí podniku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(Matice General </a:t>
            </a:r>
            <a:r>
              <a:rPr lang="cs-CZ" dirty="0" err="1" smtClean="0"/>
              <a:t>Electrics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smtClean="0"/>
              <a:t>Dimenzi atraktivita </a:t>
            </a:r>
            <a:r>
              <a:rPr lang="cs-CZ" sz="1600" b="1" dirty="0"/>
              <a:t>trhu</a:t>
            </a:r>
            <a:r>
              <a:rPr lang="cs-CZ" sz="1600" dirty="0"/>
              <a:t> </a:t>
            </a:r>
            <a:r>
              <a:rPr lang="cs-CZ" sz="1600" dirty="0" smtClean="0"/>
              <a:t>tvoří tyto faktory:</a:t>
            </a:r>
            <a:endParaRPr lang="cs-CZ" sz="1600" dirty="0"/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 smtClean="0"/>
              <a:t>Dimenzi konkurenční </a:t>
            </a:r>
            <a:r>
              <a:rPr lang="cs-CZ" sz="1600" b="1" dirty="0"/>
              <a:t>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-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9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167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1 – chráněné postavení, chránit a udržovat pozice</a:t>
            </a:r>
          </a:p>
          <a:p>
            <a:pPr lvl="0" algn="just"/>
            <a:r>
              <a:rPr lang="cs-CZ" sz="1600" dirty="0" smtClean="0"/>
              <a:t>2 – investovat a budovat, investovat výběrově do rozvoje</a:t>
            </a:r>
          </a:p>
          <a:p>
            <a:pPr lvl="0" algn="just"/>
            <a:r>
              <a:rPr lang="cs-CZ" sz="1600" dirty="0" smtClean="0"/>
              <a:t>3 – budovat selektivně, investovat uváženě</a:t>
            </a:r>
          </a:p>
          <a:p>
            <a:pPr lvl="0" algn="just"/>
            <a:r>
              <a:rPr lang="cs-CZ" sz="1600" dirty="0" smtClean="0"/>
              <a:t>4 – budovat selektivně, investovat selektivně</a:t>
            </a:r>
          </a:p>
          <a:p>
            <a:pPr lvl="0" algn="just"/>
            <a:r>
              <a:rPr lang="cs-CZ" sz="1600" dirty="0" smtClean="0"/>
              <a:t>5 – výběrovost/aktivity směřovat k výnosům, výběrově investovat</a:t>
            </a:r>
          </a:p>
          <a:p>
            <a:pPr lvl="0" algn="just"/>
            <a:r>
              <a:rPr lang="cs-CZ" sz="1600" dirty="0" smtClean="0"/>
              <a:t>6 – omezeně expandovat nebo sklízet, omezit rozvoj</a:t>
            </a:r>
          </a:p>
          <a:p>
            <a:pPr lvl="0" algn="just"/>
            <a:r>
              <a:rPr lang="cs-CZ" sz="1600" dirty="0" smtClean="0"/>
              <a:t>7 – chránit a znovu se soustředit, chránit a přehodnocovat</a:t>
            </a:r>
          </a:p>
          <a:p>
            <a:pPr lvl="0" algn="just"/>
            <a:r>
              <a:rPr lang="cs-CZ" sz="1600" dirty="0" smtClean="0"/>
              <a:t>8 – směřovat k výnosům, omezit rozvoj</a:t>
            </a:r>
          </a:p>
          <a:p>
            <a:pPr lvl="0" algn="just"/>
            <a:r>
              <a:rPr lang="cs-CZ" sz="1600" dirty="0" smtClean="0"/>
              <a:t>9 – zbavovat se, sklízet</a:t>
            </a:r>
          </a:p>
          <a:p>
            <a:pPr marL="0" indent="0" algn="just">
              <a:buNone/>
            </a:pPr>
            <a:r>
              <a:rPr lang="cs-CZ" sz="1600" dirty="0"/>
              <a:t>Model vymezuje tři </a:t>
            </a:r>
            <a:r>
              <a:rPr lang="cs-CZ" sz="1600" b="1" i="1" dirty="0"/>
              <a:t>základní oblasti z pohledu výhodnosti investování</a:t>
            </a:r>
            <a:r>
              <a:rPr lang="cs-CZ" sz="1600" dirty="0"/>
              <a:t>:</a:t>
            </a:r>
          </a:p>
          <a:p>
            <a:pPr lvl="0" algn="just"/>
            <a:r>
              <a:rPr lang="cs-CZ" sz="1600" dirty="0"/>
              <a:t>Pole </a:t>
            </a:r>
            <a:r>
              <a:rPr lang="cs-CZ" sz="1600" dirty="0" smtClean="0"/>
              <a:t>1, </a:t>
            </a:r>
            <a:r>
              <a:rPr lang="cs-CZ" sz="1600" dirty="0"/>
              <a:t>2</a:t>
            </a:r>
            <a:r>
              <a:rPr lang="cs-CZ" sz="1600" dirty="0" smtClean="0"/>
              <a:t>, 4 </a:t>
            </a:r>
            <a:r>
              <a:rPr lang="cs-CZ" sz="1600" dirty="0"/>
              <a:t>jsou z pohledu dalších </a:t>
            </a:r>
            <a:r>
              <a:rPr lang="cs-CZ" sz="1600" i="1" dirty="0"/>
              <a:t>investic výhodné a mají zelenou</a:t>
            </a:r>
            <a:r>
              <a:rPr lang="cs-CZ" sz="1600" dirty="0"/>
              <a:t>. Trh je atraktivní a </a:t>
            </a:r>
            <a:r>
              <a:rPr lang="cs-CZ" sz="1600" dirty="0" smtClean="0"/>
              <a:t>podnik </a:t>
            </a:r>
            <a:r>
              <a:rPr lang="cs-CZ" sz="1600" dirty="0"/>
              <a:t>má dostatek zdrojů pro získání výhodné postavení.</a:t>
            </a:r>
          </a:p>
          <a:p>
            <a:pPr lvl="0" algn="just"/>
            <a:r>
              <a:rPr lang="cs-CZ" sz="1600" dirty="0"/>
              <a:t>Pole 6</a:t>
            </a:r>
            <a:r>
              <a:rPr lang="cs-CZ" sz="1600" dirty="0" smtClean="0"/>
              <a:t>, 8, 9 </a:t>
            </a:r>
            <a:r>
              <a:rPr lang="cs-CZ" sz="1600" dirty="0"/>
              <a:t>jsou z pohledu </a:t>
            </a:r>
            <a:r>
              <a:rPr lang="cs-CZ" sz="1600" i="1" dirty="0"/>
              <a:t>investic nevýhodné a spíše investice omezit</a:t>
            </a:r>
            <a:r>
              <a:rPr lang="cs-CZ" sz="1600" dirty="0"/>
              <a:t>.</a:t>
            </a:r>
          </a:p>
          <a:p>
            <a:pPr lvl="0" algn="just"/>
            <a:r>
              <a:rPr lang="cs-CZ" sz="1600" dirty="0"/>
              <a:t>Pole 3</a:t>
            </a:r>
            <a:r>
              <a:rPr lang="cs-CZ" sz="1600" dirty="0" smtClean="0"/>
              <a:t>, 5, 7 </a:t>
            </a:r>
            <a:r>
              <a:rPr lang="cs-CZ" sz="1600" dirty="0"/>
              <a:t>tvoří produkty, u kterých se musí </a:t>
            </a:r>
            <a:r>
              <a:rPr lang="cs-CZ" sz="1600" i="1" dirty="0"/>
              <a:t>pečlivě zvážit míra investic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– jednotlivá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0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syntetického charakteru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7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Konfrontační </a:t>
            </a:r>
            <a:r>
              <a:rPr lang="cs-CZ" sz="1600" dirty="0"/>
              <a:t>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syntetického charakteru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r>
              <a:rPr lang="cs-CZ" sz="1600" dirty="0" smtClean="0"/>
              <a:t>Konfrontací a kombinací </a:t>
            </a:r>
            <a:r>
              <a:rPr lang="cs-CZ" sz="1600" dirty="0"/>
              <a:t>těchto čtyř hodnocených faktorů je možno </a:t>
            </a:r>
            <a:r>
              <a:rPr lang="cs-CZ" sz="1600" dirty="0" smtClean="0"/>
              <a:t>zobrazit čtyři základní strategické směry, které se stávají základem zvolené podnikové strategie.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Konfrontační SWOT </a:t>
            </a:r>
            <a:r>
              <a:rPr lang="cs-CZ" sz="2200" dirty="0"/>
              <a:t>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</a:t>
            </a:r>
            <a:r>
              <a:rPr lang="cs-CZ" sz="1600" dirty="0" smtClean="0"/>
              <a:t>potřebu </a:t>
            </a:r>
            <a:r>
              <a:rPr lang="cs-CZ" sz="1600" dirty="0"/>
              <a:t>včas určit hrozby a přeměnit je využitím silných stránek v příležitosti nebo jejich vliv na podnik zmírnit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Strategické přístupy konfrontační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82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Problémy spojené s využitím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2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  <a:endParaRPr lang="cs-CZ" sz="1600" dirty="0" smtClean="0"/>
          </a:p>
          <a:p>
            <a:pPr algn="just"/>
            <a:r>
              <a:rPr lang="cs-CZ" sz="1600" dirty="0" smtClean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sestavení matice IFE 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 smtClean="0"/>
              <a:t>Poté </a:t>
            </a:r>
            <a:r>
              <a:rPr lang="cs-CZ" sz="1600" dirty="0"/>
              <a:t>je potřeba jednotlivé faktory ohodnotit pomocí čtyř stupňů: 4 (významná silná stránka), 3 (méně důležitá silná stránka), 2 (méně důležitá slabá stránka), 1 (významná slabá stránka). </a:t>
            </a:r>
            <a:endParaRPr lang="cs-CZ" sz="1600" dirty="0" smtClean="0"/>
          </a:p>
          <a:p>
            <a:pPr algn="just"/>
            <a:r>
              <a:rPr lang="cs-CZ" sz="1600" dirty="0" smtClean="0"/>
              <a:t>Konečné </a:t>
            </a:r>
            <a:r>
              <a:rPr lang="cs-CZ" sz="1600" dirty="0"/>
              <a:t>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 smtClean="0"/>
              <a:t>Nehmotné </a:t>
            </a:r>
            <a:r>
              <a:rPr lang="cs-CZ" sz="1600" b="1" dirty="0"/>
              <a:t>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</a:t>
            </a:r>
            <a:r>
              <a:rPr lang="cs-CZ" sz="1600" dirty="0" smtClean="0"/>
              <a:t>interní </a:t>
            </a:r>
            <a:r>
              <a:rPr lang="cs-CZ" sz="1600" dirty="0"/>
              <a:t>pozici </a:t>
            </a:r>
            <a:r>
              <a:rPr lang="cs-CZ" sz="1600" dirty="0" smtClean="0"/>
              <a:t>podniku vůči strategickému záměru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Silné interní pozici </a:t>
            </a:r>
            <a:r>
              <a:rPr lang="cs-CZ" sz="1600" dirty="0" smtClean="0"/>
              <a:t>s vysokou </a:t>
            </a:r>
            <a:r>
              <a:rPr lang="cs-CZ" sz="1600" dirty="0"/>
              <a:t>nadějností splnění strategického záměru </a:t>
            </a:r>
            <a:r>
              <a:rPr lang="cs-CZ" sz="1600" dirty="0" smtClean="0"/>
              <a:t>odpovídá ohodnocení </a:t>
            </a:r>
            <a:r>
              <a:rPr lang="cs-CZ" sz="1600" dirty="0"/>
              <a:t>4. </a:t>
            </a:r>
          </a:p>
          <a:p>
            <a:pPr algn="just"/>
            <a:r>
              <a:rPr lang="cs-CZ" sz="1600" dirty="0"/>
              <a:t>Slabou interní pozici </a:t>
            </a:r>
            <a:r>
              <a:rPr lang="cs-CZ" sz="1600" dirty="0" smtClean="0"/>
              <a:t>vůči </a:t>
            </a:r>
            <a:r>
              <a:rPr lang="cs-CZ" sz="1600" dirty="0"/>
              <a:t>ambicím strategického záměru charakterizuje </a:t>
            </a:r>
            <a:r>
              <a:rPr lang="cs-CZ" sz="1600" dirty="0" smtClean="0"/>
              <a:t>ohodnocení 1 a průměrné </a:t>
            </a:r>
            <a:r>
              <a:rPr lang="cs-CZ" sz="1600" dirty="0"/>
              <a:t>interní síle </a:t>
            </a:r>
            <a:r>
              <a:rPr lang="cs-CZ" sz="1600" dirty="0" smtClean="0"/>
              <a:t>podniku </a:t>
            </a:r>
            <a:r>
              <a:rPr lang="cs-CZ" sz="1600" dirty="0"/>
              <a:t>odpovídá </a:t>
            </a:r>
            <a:r>
              <a:rPr lang="cs-CZ" sz="1600" dirty="0" smtClean="0"/>
              <a:t>ohodnocení 2,5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Silná pozice </a:t>
            </a:r>
            <a:r>
              <a:rPr lang="cs-CZ" sz="1600" dirty="0" smtClean="0"/>
              <a:t>znamená, že </a:t>
            </a:r>
            <a:r>
              <a:rPr lang="cs-CZ" sz="1600" dirty="0"/>
              <a:t>strategický záměr se může opřít o velmi silné interní prostředí, </a:t>
            </a:r>
            <a:r>
              <a:rPr lang="cs-CZ" sz="1600" dirty="0" smtClean="0"/>
              <a:t>slabá </a:t>
            </a:r>
            <a:r>
              <a:rPr lang="cs-CZ" sz="1600" dirty="0"/>
              <a:t>interní </a:t>
            </a:r>
            <a:r>
              <a:rPr lang="cs-CZ" sz="1600" dirty="0" smtClean="0"/>
              <a:t>pozice naopak </a:t>
            </a:r>
            <a:r>
              <a:rPr lang="cs-CZ" sz="1600" dirty="0"/>
              <a:t>znamená, že firma není připravena strategický záměr </a:t>
            </a:r>
            <a:r>
              <a:rPr lang="cs-CZ" sz="1600" dirty="0" smtClean="0"/>
              <a:t>v celé </a:t>
            </a:r>
            <a:r>
              <a:rPr lang="cs-CZ" sz="1600" dirty="0"/>
              <a:t>šíři realizovat, </a:t>
            </a:r>
            <a:r>
              <a:rPr lang="cs-CZ" sz="1600" dirty="0" smtClean="0"/>
              <a:t>resp</a:t>
            </a:r>
            <a:r>
              <a:rPr lang="cs-CZ" sz="1600" dirty="0"/>
              <a:t>. vzhledem </a:t>
            </a:r>
            <a:r>
              <a:rPr lang="cs-CZ" sz="1600" dirty="0" smtClean="0"/>
              <a:t>k podstupovanému </a:t>
            </a:r>
            <a:r>
              <a:rPr lang="cs-CZ" sz="1600" dirty="0"/>
              <a:t>riziku je výhodnější zaměřit strategii primárně </a:t>
            </a:r>
            <a:r>
              <a:rPr lang="cs-CZ" sz="1600" dirty="0" smtClean="0"/>
              <a:t>na posílení </a:t>
            </a:r>
            <a:r>
              <a:rPr lang="cs-CZ" sz="1600" dirty="0"/>
              <a:t>interního prostředí.</a:t>
            </a:r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  <a:endParaRPr lang="cs-CZ" sz="1600" dirty="0" smtClean="0"/>
          </a:p>
          <a:p>
            <a:pPr algn="just"/>
            <a:r>
              <a:rPr lang="cs-CZ" sz="1600" dirty="0"/>
              <a:t>Při sestavování Matice </a:t>
            </a:r>
            <a:r>
              <a:rPr lang="cs-CZ" sz="1600" dirty="0" smtClean="0"/>
              <a:t>EFE, stejně jako u Matice IFE, </a:t>
            </a:r>
            <a:r>
              <a:rPr lang="cs-CZ" sz="1600" dirty="0"/>
              <a:t>můžeme pracovat se stejnými faktory jako v případě SWOT analýzy.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sestavování matice EFE se postupuje obdobně jako u matice IFE s tím rozdílem, že stupně vlivu jsou následující: 4 (nejvyšší), 3 (nadprůměrný), 2 (střední), 1 (nízký). </a:t>
            </a:r>
            <a:endParaRPr lang="cs-CZ" sz="1600" dirty="0" smtClean="0"/>
          </a:p>
          <a:p>
            <a:pPr algn="just"/>
            <a:r>
              <a:rPr lang="cs-CZ" sz="1600" dirty="0"/>
              <a:t>K sestavení matice </a:t>
            </a:r>
            <a:r>
              <a:rPr lang="cs-CZ" sz="1600" dirty="0" smtClean="0"/>
              <a:t>EFE </a:t>
            </a:r>
            <a:r>
              <a:rPr lang="cs-CZ" sz="1600" dirty="0"/>
              <a:t>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EFE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</a:t>
            </a:r>
            <a:r>
              <a:rPr lang="cs-CZ" sz="1600" dirty="0" smtClean="0"/>
              <a:t>matice hodnocení </a:t>
            </a:r>
            <a:r>
              <a:rPr lang="cs-CZ" sz="1600" dirty="0"/>
              <a:t>faktorů externí analýzy </a:t>
            </a:r>
            <a:r>
              <a:rPr lang="cs-CZ" sz="1600" dirty="0" smtClean="0"/>
              <a:t>- EFE je </a:t>
            </a:r>
            <a:r>
              <a:rPr lang="cs-CZ" sz="1600" dirty="0"/>
              <a:t>dle Fotra a kolektivu </a:t>
            </a:r>
          </a:p>
          <a:p>
            <a:pPr algn="just"/>
            <a:r>
              <a:rPr lang="cs-CZ" sz="1600" dirty="0" smtClean="0"/>
              <a:t>(2012, </a:t>
            </a:r>
            <a:r>
              <a:rPr lang="cs-CZ" sz="1600" dirty="0"/>
              <a:t>s. 41) </a:t>
            </a:r>
            <a:r>
              <a:rPr lang="cs-CZ" sz="1600" dirty="0" smtClean="0"/>
              <a:t>vybrat z poznaných </a:t>
            </a:r>
            <a:r>
              <a:rPr lang="cs-CZ" sz="1600" dirty="0"/>
              <a:t>příležitostí a hrozeb takové </a:t>
            </a:r>
            <a:r>
              <a:rPr lang="cs-CZ" sz="1600" dirty="0" smtClean="0"/>
              <a:t>faktory </a:t>
            </a:r>
            <a:r>
              <a:rPr lang="cs-CZ" sz="1600" dirty="0"/>
              <a:t>externího prostředí, </a:t>
            </a:r>
            <a:r>
              <a:rPr lang="cs-CZ" sz="1600" dirty="0" smtClean="0"/>
              <a:t>které </a:t>
            </a:r>
            <a:r>
              <a:rPr lang="cs-CZ" sz="1600" dirty="0"/>
              <a:t>mají zásadní vliv na strategický záměr daného podniku a jejichž působení je shodné </a:t>
            </a:r>
            <a:r>
              <a:rPr lang="cs-CZ" sz="1600" dirty="0" smtClean="0"/>
              <a:t>s časovým </a:t>
            </a:r>
            <a:r>
              <a:rPr lang="cs-CZ" sz="1600" dirty="0"/>
              <a:t>horizontem strategického plánu. Většinou jsou identifikované faktory </a:t>
            </a:r>
            <a:r>
              <a:rPr lang="cs-CZ" sz="1600" dirty="0" smtClean="0"/>
              <a:t>považovány </a:t>
            </a:r>
            <a:r>
              <a:rPr lang="cs-CZ" sz="1600" dirty="0"/>
              <a:t>za rizikové faktory, a to buď </a:t>
            </a:r>
            <a:r>
              <a:rPr lang="cs-CZ" sz="1600" dirty="0" smtClean="0"/>
              <a:t>s kladným</a:t>
            </a:r>
            <a:r>
              <a:rPr lang="cs-CZ" sz="1600" dirty="0"/>
              <a:t>, nebo </a:t>
            </a:r>
            <a:r>
              <a:rPr lang="cs-CZ" sz="1600" dirty="0" smtClean="0"/>
              <a:t>záporným </a:t>
            </a:r>
            <a:r>
              <a:rPr lang="cs-CZ" sz="1600" dirty="0"/>
              <a:t>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</a:t>
            </a:r>
            <a:r>
              <a:rPr lang="cs-CZ" sz="1600" dirty="0" smtClean="0"/>
              <a:t>na </a:t>
            </a:r>
            <a:r>
              <a:rPr lang="cs-CZ" sz="1600" dirty="0"/>
              <a:t>externí prostředí. Největší citlivost indikuje ohodnocení </a:t>
            </a:r>
            <a:r>
              <a:rPr lang="cs-CZ" sz="1600" dirty="0" smtClean="0"/>
              <a:t>4</a:t>
            </a:r>
            <a:r>
              <a:rPr lang="cs-CZ" sz="1600" dirty="0"/>
              <a:t>, </a:t>
            </a:r>
            <a:r>
              <a:rPr lang="cs-CZ" sz="1600" dirty="0" smtClean="0"/>
              <a:t>nízkou </a:t>
            </a:r>
            <a:r>
              <a:rPr lang="cs-CZ" sz="1600" dirty="0"/>
              <a:t>citlivost představuje </a:t>
            </a:r>
            <a:r>
              <a:rPr lang="cs-CZ" sz="1600" dirty="0" smtClean="0"/>
              <a:t>1</a:t>
            </a:r>
            <a:r>
              <a:rPr lang="cs-CZ" sz="1600" dirty="0"/>
              <a:t>, </a:t>
            </a:r>
            <a:r>
              <a:rPr lang="cs-CZ" sz="1600" dirty="0" smtClean="0"/>
              <a:t>střední </a:t>
            </a:r>
            <a:r>
              <a:rPr lang="cs-CZ" sz="1600" dirty="0"/>
              <a:t>citlivost pak ohodnocení </a:t>
            </a:r>
            <a:r>
              <a:rPr lang="cs-CZ" sz="1600" dirty="0" smtClean="0"/>
              <a:t>2,5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Dosažené </a:t>
            </a:r>
            <a:r>
              <a:rPr lang="cs-CZ" sz="1600" dirty="0" smtClean="0"/>
              <a:t>ohodnocení informuje </a:t>
            </a:r>
            <a:r>
              <a:rPr lang="cs-CZ" sz="1600" dirty="0"/>
              <a:t>firmu, zda </a:t>
            </a:r>
            <a:r>
              <a:rPr lang="cs-CZ" sz="1600" dirty="0" smtClean="0"/>
              <a:t>je </a:t>
            </a:r>
            <a:r>
              <a:rPr lang="cs-CZ" sz="1600" dirty="0"/>
              <a:t>vhodné věnovat úsilí práci se </a:t>
            </a:r>
          </a:p>
          <a:p>
            <a:pPr algn="just"/>
            <a:r>
              <a:rPr lang="cs-CZ" sz="1600" dirty="0"/>
              <a:t>scénáři </a:t>
            </a:r>
            <a:r>
              <a:rPr lang="cs-CZ" sz="1600" dirty="0" smtClean="0"/>
              <a:t>(</a:t>
            </a:r>
            <a:r>
              <a:rPr lang="cs-CZ" sz="1600" dirty="0"/>
              <a:t>při vysoké citlivosti) nebo se spoléhat více </a:t>
            </a:r>
            <a:r>
              <a:rPr lang="cs-CZ" sz="1600" dirty="0" smtClean="0"/>
              <a:t>na trendy ověřené v minulém </a:t>
            </a:r>
            <a:r>
              <a:rPr lang="cs-CZ" sz="1600" dirty="0"/>
              <a:t>období </a:t>
            </a:r>
            <a:r>
              <a:rPr lang="cs-CZ" sz="1600" dirty="0" smtClean="0"/>
              <a:t>podnikatelské aktivity </a:t>
            </a:r>
            <a:r>
              <a:rPr lang="cs-CZ" sz="1600" dirty="0"/>
              <a:t>firmy bez významných </a:t>
            </a:r>
            <a:r>
              <a:rPr lang="cs-CZ" sz="1600" dirty="0" smtClean="0"/>
              <a:t>odchylek </a:t>
            </a:r>
            <a:r>
              <a:rPr lang="cs-CZ" sz="1600" dirty="0"/>
              <a:t>od jeho základní verze (při nízké citlivosti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5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Matice </a:t>
            </a:r>
            <a:r>
              <a:rPr lang="cs-CZ" sz="1600" dirty="0"/>
              <a:t>IE = matice hodnocení interních a externích faktorů </a:t>
            </a:r>
            <a:r>
              <a:rPr lang="cs-CZ" sz="1600" dirty="0" smtClean="0"/>
              <a:t>slouží k tomu</a:t>
            </a:r>
            <a:r>
              <a:rPr lang="cs-CZ" sz="1600" dirty="0"/>
              <a:t>, aby pomocí </a:t>
            </a:r>
            <a:r>
              <a:rPr lang="cs-CZ" sz="1600" dirty="0" smtClean="0"/>
              <a:t>ní </a:t>
            </a:r>
            <a:r>
              <a:rPr lang="cs-CZ" sz="1600" dirty="0"/>
              <a:t>byla zvolena správná strategie, </a:t>
            </a:r>
            <a:r>
              <a:rPr lang="cs-CZ" sz="1600" dirty="0" smtClean="0"/>
              <a:t>které </a:t>
            </a:r>
            <a:r>
              <a:rPr lang="cs-CZ" sz="1600" dirty="0"/>
              <a:t>bude vycházet a </a:t>
            </a:r>
            <a:r>
              <a:rPr lang="cs-CZ" sz="1600" dirty="0" smtClean="0"/>
              <a:t>respektovat faktory zjištěné během analýzy </a:t>
            </a:r>
            <a:r>
              <a:rPr lang="cs-CZ" sz="1600" dirty="0"/>
              <a:t>prostředí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  <a:endParaRPr lang="cs-CZ" sz="1600" b="1" dirty="0" smtClean="0"/>
          </a:p>
          <a:p>
            <a:pPr algn="just"/>
            <a:endParaRPr lang="cs-CZ" sz="1600" b="1" dirty="0"/>
          </a:p>
          <a:p>
            <a:pPr algn="just"/>
            <a:r>
              <a:rPr lang="cs-CZ" sz="1600" dirty="0" smtClean="0"/>
              <a:t>Graf </a:t>
            </a:r>
            <a:r>
              <a:rPr lang="cs-CZ" sz="1600" dirty="0"/>
              <a:t>matice je sestaven </a:t>
            </a:r>
            <a:r>
              <a:rPr lang="cs-CZ" sz="1600" dirty="0" smtClean="0"/>
              <a:t>z devíti </a:t>
            </a:r>
            <a:r>
              <a:rPr lang="cs-CZ" sz="1600" dirty="0"/>
              <a:t>dílčích polí, ze kterých vychází </a:t>
            </a:r>
            <a:r>
              <a:rPr lang="cs-CZ" sz="1600" dirty="0" smtClean="0"/>
              <a:t>rozdělení </a:t>
            </a:r>
            <a:r>
              <a:rPr lang="cs-CZ" sz="1600" dirty="0"/>
              <a:t>strategií do 3 </a:t>
            </a:r>
            <a:r>
              <a:rPr lang="cs-CZ" sz="1600" dirty="0" smtClean="0"/>
              <a:t>skupin:</a:t>
            </a:r>
          </a:p>
          <a:p>
            <a:pPr lvl="1" algn="just"/>
            <a:r>
              <a:rPr lang="cs-CZ" sz="1600" dirty="0" smtClean="0"/>
              <a:t>Oblasti </a:t>
            </a:r>
            <a:r>
              <a:rPr lang="cs-CZ" sz="1600" dirty="0"/>
              <a:t>I, II, IV </a:t>
            </a:r>
            <a:r>
              <a:rPr lang="cs-CZ" sz="1600" dirty="0" smtClean="0"/>
              <a:t>- „</a:t>
            </a:r>
            <a:r>
              <a:rPr lang="cs-CZ" sz="1600" dirty="0"/>
              <a:t>Stavěj a zajišťuj růst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III, V, VII </a:t>
            </a:r>
            <a:r>
              <a:rPr lang="cs-CZ" sz="1600" dirty="0" smtClean="0"/>
              <a:t>- </a:t>
            </a:r>
            <a:r>
              <a:rPr lang="cs-CZ" sz="1600" dirty="0"/>
              <a:t>„</a:t>
            </a:r>
            <a:r>
              <a:rPr lang="cs-CZ" sz="1600" dirty="0" smtClean="0"/>
              <a:t>Udržuj </a:t>
            </a:r>
            <a:r>
              <a:rPr lang="cs-CZ" sz="1600" dirty="0"/>
              <a:t>a potvrzuj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VI, VIII, IX </a:t>
            </a:r>
            <a:r>
              <a:rPr lang="cs-CZ" sz="1600" dirty="0" smtClean="0"/>
              <a:t>- </a:t>
            </a:r>
            <a:r>
              <a:rPr lang="cs-CZ" sz="1600" dirty="0"/>
              <a:t>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6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3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Srovnává </a:t>
            </a:r>
            <a:r>
              <a:rPr lang="cs-CZ" sz="1600" dirty="0"/>
              <a:t>dvě základní oblasti, jimiž </a:t>
            </a:r>
            <a:r>
              <a:rPr lang="cs-CZ" sz="1600" dirty="0" smtClean="0"/>
              <a:t>jsou:</a:t>
            </a:r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vnitřních sil podniku (</a:t>
            </a:r>
            <a:r>
              <a:rPr lang="cs-CZ" sz="1600" dirty="0"/>
              <a:t>ukazatelé „finanční síla podniku“, „konkurenční výhody podniku“) </a:t>
            </a:r>
            <a:endParaRPr lang="cs-CZ" sz="1600" dirty="0" smtClean="0"/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vnějšího prostředí podniku </a:t>
            </a:r>
            <a:r>
              <a:rPr lang="cs-CZ" sz="1600" dirty="0"/>
              <a:t>kam patří ukazatelé „síla odvětví“ a „stabilita prostředí“.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rámci SPACE analýzy jsou zjištěné hodnoty jednotlivých ukazatelů zhodnoceny body a zobrazeny v grafu, který má rozmezí hodnot od +6 do -6 na obou osách 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SPACE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Současně </a:t>
            </a:r>
            <a:r>
              <a:rPr lang="cs-CZ" sz="1600" dirty="0"/>
              <a:t>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</a:t>
            </a:r>
            <a:r>
              <a:rPr lang="cs-CZ" sz="1600" dirty="0" smtClean="0"/>
              <a:t>oslabit </a:t>
            </a:r>
            <a:r>
              <a:rPr lang="cs-CZ" sz="1600" dirty="0"/>
              <a:t>konkurenty ve vlastním odvětví.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</a:t>
            </a:r>
            <a:r>
              <a:rPr lang="cs-CZ" sz="1600" dirty="0" smtClean="0"/>
              <a:t>produktů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Ukazatelé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</a:t>
            </a:r>
            <a:r>
              <a:rPr lang="cs-CZ" sz="1600" dirty="0" smtClean="0"/>
              <a:t>..</a:t>
            </a:r>
            <a:endParaRPr lang="cs-CZ" sz="1600" dirty="0"/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Strategické směry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3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Zobrazení SPACE analýzy</a:t>
            </a:r>
            <a:endParaRPr lang="cs-CZ" dirty="0"/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Klíčova kompetence (</a:t>
            </a:r>
            <a:r>
              <a:rPr lang="cs-CZ" sz="1600" dirty="0" err="1"/>
              <a:t>core</a:t>
            </a:r>
            <a:r>
              <a:rPr lang="cs-CZ" sz="1600" dirty="0"/>
              <a:t> </a:t>
            </a:r>
            <a:r>
              <a:rPr lang="cs-CZ" sz="1600" dirty="0" err="1"/>
              <a:t>competence</a:t>
            </a:r>
            <a:r>
              <a:rPr lang="cs-CZ" sz="1600" dirty="0"/>
              <a:t>) je schopnost, aktivum nebo technologie, které přinášejí hodnotu zákazníkům, podporují růst </a:t>
            </a:r>
            <a:r>
              <a:rPr lang="cs-CZ" sz="1600" dirty="0" smtClean="0"/>
              <a:t>podniku </a:t>
            </a:r>
            <a:r>
              <a:rPr lang="cs-CZ" sz="1600" dirty="0"/>
              <a:t>a odlišují </a:t>
            </a:r>
            <a:r>
              <a:rPr lang="cs-CZ" sz="1600" dirty="0" smtClean="0"/>
              <a:t>podnik </a:t>
            </a:r>
            <a:r>
              <a:rPr lang="cs-CZ" sz="1600" dirty="0"/>
              <a:t>od jejich současných i budoucích konkurentů. </a:t>
            </a:r>
            <a:endParaRPr lang="cs-CZ" sz="1600" dirty="0" smtClean="0"/>
          </a:p>
          <a:p>
            <a:pPr algn="just"/>
            <a:r>
              <a:rPr lang="cs-CZ" sz="1600" dirty="0" smtClean="0"/>
              <a:t>Klíčové </a:t>
            </a:r>
            <a:r>
              <a:rPr lang="cs-CZ" sz="1600" dirty="0"/>
              <a:t>kompetence vedou k získání a udržení konkurenční výhody na trhu</a:t>
            </a:r>
            <a:r>
              <a:rPr lang="cs-CZ" sz="1600" dirty="0" smtClean="0"/>
              <a:t>. </a:t>
            </a:r>
          </a:p>
          <a:p>
            <a:pPr algn="just"/>
            <a:r>
              <a:rPr lang="cs-CZ" sz="1600" dirty="0" smtClean="0"/>
              <a:t>Klíčovou </a:t>
            </a:r>
            <a:r>
              <a:rPr lang="cs-CZ" sz="1600" dirty="0"/>
              <a:t>kompetencí tedy může být něco, co je přínosné pro zákazníky, přičemž zákazníci tento přínos vnímají a oceňují. </a:t>
            </a:r>
            <a:endParaRPr lang="cs-CZ" sz="1600" dirty="0" smtClean="0"/>
          </a:p>
          <a:p>
            <a:pPr algn="just"/>
            <a:r>
              <a:rPr lang="cs-CZ" sz="1600" dirty="0" smtClean="0"/>
              <a:t>Může </a:t>
            </a:r>
            <a:r>
              <a:rPr lang="cs-CZ" sz="1600" dirty="0"/>
              <a:t>to být například unikátní technologie, která dokáže produkt zhotovit v mimořádné kvalitě, nebo mimořádně levně. </a:t>
            </a:r>
            <a:endParaRPr lang="cs-CZ" sz="1600" dirty="0" smtClean="0"/>
          </a:p>
          <a:p>
            <a:pPr algn="just"/>
            <a:r>
              <a:rPr lang="cs-CZ" sz="1600" dirty="0" smtClean="0"/>
              <a:t>Důležité </a:t>
            </a:r>
            <a:r>
              <a:rPr lang="cs-CZ" sz="1600" dirty="0"/>
              <a:t>je, že klíčová kompetence je v jistém smyslu unikátní a z ní pramenící přínosy jsou pro zákazníky odlišitelné od toho, co jim nabízí konkurence. </a:t>
            </a:r>
            <a:endParaRPr lang="cs-CZ" sz="1600" dirty="0" smtClean="0"/>
          </a:p>
          <a:p>
            <a:pPr algn="just"/>
            <a:r>
              <a:rPr lang="cs-CZ" sz="1600" dirty="0" smtClean="0"/>
              <a:t>Výsledkem </a:t>
            </a:r>
            <a:r>
              <a:rPr lang="cs-CZ" sz="1600" dirty="0"/>
              <a:t>vhodně uplatněné klíčové kompetence bude konkurenční výhoda </a:t>
            </a:r>
            <a:r>
              <a:rPr lang="cs-CZ" sz="1600" dirty="0" smtClean="0"/>
              <a:t>podniku.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podniku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Tato </a:t>
            </a:r>
            <a:r>
              <a:rPr lang="cs-CZ" sz="1600" dirty="0"/>
              <a:t>matice slouží </a:t>
            </a:r>
            <a:r>
              <a:rPr lang="cs-CZ" sz="1600" dirty="0" smtClean="0"/>
              <a:t>k vyhodnocení </a:t>
            </a:r>
            <a:r>
              <a:rPr lang="cs-CZ" sz="1600" dirty="0"/>
              <a:t>jednotlivých strategií, tedy možných </a:t>
            </a:r>
            <a:r>
              <a:rPr lang="cs-CZ" sz="1600" dirty="0" smtClean="0"/>
              <a:t>variant spadajících do daných strategií.</a:t>
            </a:r>
          </a:p>
          <a:p>
            <a:pPr algn="just"/>
            <a:r>
              <a:rPr lang="cs-CZ" sz="1600" dirty="0"/>
              <a:t>Matice QSPM je </a:t>
            </a:r>
            <a:r>
              <a:rPr lang="cs-CZ" sz="1600" dirty="0" smtClean="0"/>
              <a:t>založena </a:t>
            </a:r>
            <a:r>
              <a:rPr lang="cs-CZ" sz="1600" dirty="0"/>
              <a:t>na informacích získaných z analýzy prostředí, konkrétně navazuje na výstupy analýzy prostředí tedy na analýzy EFE a </a:t>
            </a:r>
            <a:r>
              <a:rPr lang="cs-CZ" sz="1600" dirty="0" smtClean="0"/>
              <a:t>IFE. </a:t>
            </a:r>
          </a:p>
          <a:p>
            <a:pPr algn="just"/>
            <a:r>
              <a:rPr lang="cs-CZ" sz="1600" dirty="0" smtClean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</a:t>
            </a:r>
            <a:r>
              <a:rPr lang="cs-CZ" sz="1600" dirty="0" smtClean="0"/>
              <a:t>1 </a:t>
            </a:r>
            <a:r>
              <a:rPr lang="cs-CZ" sz="1600" dirty="0"/>
              <a:t>– málo </a:t>
            </a:r>
            <a:r>
              <a:rPr lang="cs-CZ" sz="1600" dirty="0" smtClean="0"/>
              <a:t>atraktivní, 2 </a:t>
            </a:r>
            <a:r>
              <a:rPr lang="cs-CZ" sz="1600" dirty="0"/>
              <a:t>– více </a:t>
            </a:r>
            <a:r>
              <a:rPr lang="cs-CZ" sz="1600" dirty="0" smtClean="0"/>
              <a:t>atraktivní, 3 </a:t>
            </a:r>
            <a:r>
              <a:rPr lang="cs-CZ" sz="1600" dirty="0"/>
              <a:t>– průměrně </a:t>
            </a:r>
            <a:r>
              <a:rPr lang="cs-CZ" sz="1600" dirty="0" smtClean="0"/>
              <a:t>atraktivní, 4 </a:t>
            </a:r>
            <a:r>
              <a:rPr lang="cs-CZ" sz="1600" dirty="0"/>
              <a:t>– velice </a:t>
            </a:r>
            <a:r>
              <a:rPr lang="cs-CZ" sz="1600" dirty="0" smtClean="0"/>
              <a:t>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</a:t>
            </a:r>
            <a:r>
              <a:rPr lang="cs-CZ" sz="1600" dirty="0" smtClean="0"/>
              <a:t> </a:t>
            </a:r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Matice QSPM (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Plannning</a:t>
            </a:r>
            <a:r>
              <a:rPr lang="cs-CZ" dirty="0" smtClean="0"/>
              <a:t> Matrix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1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 smtClean="0"/>
              <a:t>1. 	Výčet </a:t>
            </a:r>
            <a:r>
              <a:rPr lang="cs-CZ" sz="1600" dirty="0"/>
              <a:t>všech </a:t>
            </a:r>
            <a:r>
              <a:rPr lang="cs-CZ" sz="1600" dirty="0" smtClean="0"/>
              <a:t>faktorů zvolených do </a:t>
            </a:r>
            <a:r>
              <a:rPr lang="cs-CZ" sz="1600" dirty="0"/>
              <a:t>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 smtClean="0"/>
              <a:t>2.	Přiřazení </a:t>
            </a:r>
            <a:r>
              <a:rPr lang="cs-CZ" sz="1600" dirty="0"/>
              <a:t>vah, které </a:t>
            </a:r>
            <a:r>
              <a:rPr lang="cs-CZ" sz="1600" dirty="0" smtClean="0"/>
              <a:t>byly stanoveny </a:t>
            </a:r>
            <a:r>
              <a:rPr lang="cs-CZ" sz="1600" dirty="0"/>
              <a:t>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</a:t>
            </a:r>
            <a:r>
              <a:rPr lang="cs-CZ" sz="1600" dirty="0" smtClean="0"/>
              <a:t>. 	Stanovení </a:t>
            </a:r>
            <a:r>
              <a:rPr lang="cs-CZ" sz="1600" dirty="0"/>
              <a:t>jednotlivých </a:t>
            </a:r>
            <a:r>
              <a:rPr lang="cs-CZ" sz="1600" dirty="0" smtClean="0"/>
              <a:t>strategických variant.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/>
              <a:t>4</a:t>
            </a:r>
            <a:r>
              <a:rPr lang="cs-CZ" sz="1600" dirty="0" smtClean="0"/>
              <a:t>. 	Stanovení koeficientu důležitosti (atraktivity) </a:t>
            </a:r>
            <a:r>
              <a:rPr lang="cs-CZ" sz="1600" dirty="0"/>
              <a:t>zvlášť pro každý faktor </a:t>
            </a:r>
            <a:r>
              <a:rPr lang="cs-CZ" sz="1600" dirty="0" smtClean="0"/>
              <a:t>s návazností </a:t>
            </a:r>
            <a:r>
              <a:rPr lang="cs-CZ" sz="1600" dirty="0"/>
              <a:t>na dané </a:t>
            </a:r>
            <a:r>
              <a:rPr lang="cs-CZ" sz="1600" dirty="0" smtClean="0"/>
              <a:t>strategické varianty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 smtClean="0"/>
              <a:t>5. 	Stanovení </a:t>
            </a:r>
            <a:r>
              <a:rPr lang="cs-CZ" sz="1600" dirty="0"/>
              <a:t>celkové důležitosti faktorů, vynásobením váhy a </a:t>
            </a:r>
            <a:r>
              <a:rPr lang="cs-CZ" sz="1600" dirty="0" smtClean="0"/>
              <a:t>koeficientem důležitosti</a:t>
            </a:r>
            <a:r>
              <a:rPr lang="cs-CZ" sz="1600" dirty="0"/>
              <a:t>.</a:t>
            </a:r>
          </a:p>
          <a:p>
            <a:pPr marL="357188" indent="-357188" algn="just">
              <a:buAutoNum type="arabicPeriod" startAt="6"/>
            </a:pPr>
            <a:r>
              <a:rPr lang="cs-CZ" sz="1600" dirty="0" smtClean="0"/>
              <a:t>Vyhodnocení každé </a:t>
            </a:r>
            <a:r>
              <a:rPr lang="cs-CZ" sz="1600" dirty="0"/>
              <a:t>varianty strategie, jako sumy celkových důležitostí faktorů</a:t>
            </a:r>
            <a:r>
              <a:rPr lang="cs-CZ" sz="1600" dirty="0" smtClean="0"/>
              <a:t>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</a:t>
            </a:r>
            <a:r>
              <a:rPr lang="cs-CZ" sz="1600" dirty="0" smtClean="0"/>
              <a:t>s nejvyšší </a:t>
            </a:r>
            <a:r>
              <a:rPr lang="cs-CZ" sz="1600" dirty="0"/>
              <a:t>celkovým hodnocením bude mít nejlepší uplatnění pro vnější i vnitřní </a:t>
            </a:r>
            <a:r>
              <a:rPr lang="cs-CZ" sz="1600" dirty="0" smtClean="0"/>
              <a:t>prostředí </a:t>
            </a:r>
            <a:r>
              <a:rPr lang="cs-CZ" sz="1600" dirty="0"/>
              <a:t>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Matice QSPM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3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QSPM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Základem </a:t>
            </a:r>
            <a:r>
              <a:rPr lang="cs-CZ" sz="1600" dirty="0"/>
              <a:t>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</a:t>
            </a:r>
            <a:r>
              <a:rPr lang="cs-CZ" sz="1600" dirty="0" smtClean="0"/>
              <a:t>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Dynamická strategická rozvaha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1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  <a:endParaRPr lang="cs-CZ" sz="1600" dirty="0" smtClean="0"/>
          </a:p>
          <a:p>
            <a:pPr algn="just"/>
            <a:r>
              <a:rPr lang="cs-CZ" sz="1600" dirty="0" smtClean="0"/>
              <a:t>Budoucnost </a:t>
            </a:r>
            <a:r>
              <a:rPr lang="cs-CZ" sz="1600" dirty="0"/>
              <a:t>nelze mechanicky vykalkulovat, ale je nezbytné ji odhadovat i za obtížně redukovatelné nejistoty a 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Tato metoda </a:t>
            </a:r>
            <a:r>
              <a:rPr lang="cs-CZ" sz="1600" dirty="0"/>
              <a:t>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  <a:endParaRPr lang="cs-CZ" sz="1600" dirty="0" smtClean="0"/>
          </a:p>
          <a:p>
            <a:pPr algn="just"/>
            <a:r>
              <a:rPr lang="cs-CZ" sz="1600" dirty="0" smtClean="0"/>
              <a:t>Neponechává </a:t>
            </a:r>
            <a:r>
              <a:rPr lang="cs-CZ" sz="1600" dirty="0"/>
              <a:t>je ovšem napospas překotnosti a zkratkovitosti nekontrolovaných spontánních duševních pochodů, ale poskytuje jim systémovou oporu podobně, jako je tomu u základních metod rozhodování.</a:t>
            </a:r>
            <a:r>
              <a:rPr lang="cs-CZ" sz="1600" dirty="0" smtClean="0"/>
              <a:t>.</a:t>
            </a:r>
            <a:endParaRPr lang="cs-CZ" sz="1600" dirty="0"/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Dynamická strategická rozvaha – podstata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97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 smtClean="0"/>
              <a:t>Vytvoření </a:t>
            </a:r>
            <a:r>
              <a:rPr lang="cs-CZ" sz="1600" dirty="0"/>
              <a:t>dílčích scénářů (vývoj trhu v daném sektoru, vývoj procesů v daném sektoru, vývoj teritoriální alokace, vývoj financování v daném sektoru, vývoj konkurence, vývoj okolí podniku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</a:t>
            </a:r>
            <a:r>
              <a:rPr lang="cs-CZ" sz="1600" dirty="0" smtClean="0"/>
              <a:t>sektoru – ukazuje </a:t>
            </a:r>
            <a:r>
              <a:rPr lang="cs-CZ" sz="1600" dirty="0"/>
              <a:t>ve stručnosti na význam hlavních událostí, které mohou nastat a jež mohou v rozhodující míře ovlivnit pozici </a:t>
            </a:r>
            <a:r>
              <a:rPr lang="cs-CZ" sz="1600" dirty="0" smtClean="0"/>
              <a:t>podniku. Souhrnný </a:t>
            </a:r>
            <a:r>
              <a:rPr lang="cs-CZ" sz="1600" dirty="0"/>
              <a:t>scénář tak představuje kombinaci logických závěrů z možnosti hodnocené vývojové situace a intuitivních představ zpracovatelů opírajících se o dosavadní znalosti budoucího vývoje a o vlastní poznatky i </a:t>
            </a:r>
            <a:r>
              <a:rPr lang="cs-CZ" sz="1600" dirty="0" smtClean="0"/>
              <a:t>zkušenosti.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</a:t>
            </a:r>
            <a:r>
              <a:rPr lang="cs-CZ" sz="1600" dirty="0" smtClean="0"/>
              <a:t>podniku - </a:t>
            </a:r>
            <a:r>
              <a:rPr lang="cs-CZ" sz="1600" dirty="0"/>
              <a:t>v podobě určení vlivu vnějšího prostředí na podnik </a:t>
            </a:r>
            <a:r>
              <a:rPr lang="cs-CZ" sz="1600" dirty="0" smtClean="0"/>
              <a:t>ukazuje </a:t>
            </a:r>
            <a:r>
              <a:rPr lang="cs-CZ" sz="1600" dirty="0"/>
              <a:t>možnosti uplatnění podniku v daném sektoru a zároveň i na nutnost podílení zjištěných slabostí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</a:t>
            </a:r>
            <a:r>
              <a:rPr lang="cs-CZ" sz="1600" dirty="0" smtClean="0"/>
              <a:t>segmentu – vzniká vzájemnou </a:t>
            </a:r>
            <a:r>
              <a:rPr lang="cs-CZ" sz="1600" dirty="0"/>
              <a:t>konfrontací souhrnného vývoje a síly či slabosti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Dynamická strategická rozvaha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Zobrazení dynamické strategické rozvahy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6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7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</a:t>
            </a:r>
            <a:r>
              <a:rPr lang="cs-CZ" sz="1600" dirty="0" smtClean="0"/>
              <a:t>této metody </a:t>
            </a:r>
            <a:r>
              <a:rPr lang="cs-CZ" sz="1600" dirty="0"/>
              <a:t>je využití poznatků z výchozí analýzy a prognózy vývoje oboru, neboť ty významně usnadňují a zkvalitňují odhadování nebezpečných konkurenčních protiakcí vůči inovované strategii firmy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</a:t>
            </a:r>
            <a:r>
              <a:rPr lang="cs-CZ" sz="1600" dirty="0" smtClean="0"/>
              <a:t>této metody.</a:t>
            </a:r>
          </a:p>
          <a:p>
            <a:pPr lvl="0" algn="just"/>
            <a:r>
              <a:rPr lang="cs-CZ" sz="1600" dirty="0" smtClean="0"/>
              <a:t>Dynamická strategická </a:t>
            </a:r>
            <a:r>
              <a:rPr lang="cs-CZ" sz="1600" dirty="0" err="1" smtClean="0"/>
              <a:t>rozvha</a:t>
            </a:r>
            <a:r>
              <a:rPr lang="cs-CZ" sz="1600" dirty="0" smtClean="0"/>
              <a:t> </a:t>
            </a:r>
            <a:r>
              <a:rPr lang="cs-CZ" sz="1600" dirty="0"/>
              <a:t>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9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Práce s klíčovými kompetencemi musí být průběžná. Nejedná se jednorázovou činnost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Dlouhodobě perspektivní strategie </a:t>
            </a:r>
            <a:r>
              <a:rPr lang="cs-CZ" sz="1600" dirty="0" smtClean="0"/>
              <a:t>podniku </a:t>
            </a:r>
            <a:r>
              <a:rPr lang="cs-CZ" sz="1600" dirty="0"/>
              <a:t>musí být postavena na udržitelné konkurenční výhodě. A pro získání a udržení konkurenční výhody je užitečné věnovat pozornost klíčovým kompetencím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b="1" dirty="0" smtClean="0"/>
              <a:t>Požadavky </a:t>
            </a:r>
            <a:r>
              <a:rPr lang="cs-CZ" sz="1600" b="1" dirty="0"/>
              <a:t>na klíčové kompetence</a:t>
            </a:r>
          </a:p>
          <a:p>
            <a:pPr lvl="1" algn="just"/>
            <a:r>
              <a:rPr lang="cs-CZ" sz="1600" dirty="0"/>
              <a:t>Relevance a důležitost pro rozhodování zákazníka</a:t>
            </a:r>
          </a:p>
          <a:p>
            <a:pPr lvl="1" algn="just"/>
            <a:r>
              <a:rPr lang="cs-CZ" sz="1600" dirty="0"/>
              <a:t>Obtížná </a:t>
            </a:r>
            <a:r>
              <a:rPr lang="cs-CZ" sz="1600" dirty="0" err="1"/>
              <a:t>napodobitelnost</a:t>
            </a:r>
            <a:endParaRPr lang="cs-CZ" sz="1600" dirty="0"/>
          </a:p>
          <a:p>
            <a:pPr lvl="1" algn="just"/>
            <a:r>
              <a:rPr lang="cs-CZ" sz="1600" dirty="0"/>
              <a:t>Možnosti využití ideálně na více trzích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podniku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1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</a:t>
            </a:r>
            <a:r>
              <a:rPr lang="cs-CZ" sz="1600" dirty="0" smtClean="0"/>
              <a:t>metod, jako je třeba </a:t>
            </a:r>
            <a:r>
              <a:rPr lang="cs-CZ" sz="1600" dirty="0" err="1" smtClean="0"/>
              <a:t>benchmarking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Jedná </a:t>
            </a:r>
            <a:r>
              <a:rPr lang="cs-CZ" sz="1600" dirty="0"/>
              <a:t>o tvůrčí napodobování a využívání poznatků nejlepších podniků, které získáme jejich systematickým pozorováním a srovnáváním s našimi </a:t>
            </a:r>
            <a:r>
              <a:rPr lang="cs-CZ" sz="1600" dirty="0" smtClean="0"/>
              <a:t>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</a:t>
            </a:r>
            <a:r>
              <a:rPr lang="cs-CZ" sz="1600" dirty="0" smtClean="0"/>
              <a:t>nákladnost.</a:t>
            </a:r>
          </a:p>
          <a:p>
            <a:pPr algn="just"/>
            <a:r>
              <a:rPr lang="cs-CZ" sz="1600" dirty="0" err="1" smtClean="0"/>
              <a:t>Benchmarking</a:t>
            </a:r>
            <a:r>
              <a:rPr lang="cs-CZ" sz="1600" dirty="0" smtClean="0"/>
              <a:t> </a:t>
            </a:r>
            <a:r>
              <a:rPr lang="cs-CZ" sz="1600" dirty="0"/>
              <a:t>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</a:t>
            </a:r>
            <a:r>
              <a:rPr lang="cs-CZ" sz="1600" dirty="0" smtClean="0"/>
              <a:t>.</a:t>
            </a:r>
            <a:endParaRPr lang="cs-CZ" sz="1600" dirty="0"/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-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8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 smtClean="0"/>
              <a:t>Informačními </a:t>
            </a:r>
            <a:r>
              <a:rPr lang="cs-CZ" sz="1600" dirty="0"/>
              <a:t>zdroji k analýze interního prostředí podniku je především informační systém podniku, rozbory a hodnocení podnikových aktivit, šetření v podniku aj.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Analýza </a:t>
            </a:r>
            <a:r>
              <a:rPr lang="cs-CZ" sz="1600" dirty="0"/>
              <a:t>hodnototvorného řetězce</a:t>
            </a:r>
          </a:p>
          <a:p>
            <a:pPr algn="just"/>
            <a:r>
              <a:rPr lang="cs-CZ" sz="1600" dirty="0" smtClean="0"/>
              <a:t>Metoda </a:t>
            </a:r>
            <a:r>
              <a:rPr lang="cs-CZ" sz="1600" dirty="0"/>
              <a:t>7S</a:t>
            </a:r>
          </a:p>
          <a:p>
            <a:pPr algn="just"/>
            <a:r>
              <a:rPr lang="cs-CZ" sz="1600" dirty="0"/>
              <a:t>Metoda </a:t>
            </a:r>
            <a:r>
              <a:rPr lang="cs-CZ" sz="1600" dirty="0" smtClean="0"/>
              <a:t>6M</a:t>
            </a:r>
          </a:p>
          <a:p>
            <a:pPr algn="just"/>
            <a:r>
              <a:rPr lang="cs-CZ" sz="1600" dirty="0" smtClean="0"/>
              <a:t>Metoda </a:t>
            </a:r>
            <a:r>
              <a:rPr lang="cs-CZ" sz="1600" dirty="0"/>
              <a:t>VRIO</a:t>
            </a:r>
          </a:p>
          <a:p>
            <a:pPr algn="just"/>
            <a:r>
              <a:rPr lang="cs-CZ" sz="1600" dirty="0" smtClean="0"/>
              <a:t>Model EFQM a Model CAF</a:t>
            </a:r>
          </a:p>
          <a:p>
            <a:pPr algn="just"/>
            <a:r>
              <a:rPr lang="cs-CZ" sz="1600" dirty="0" smtClean="0"/>
              <a:t>Finanční analýza</a:t>
            </a:r>
          </a:p>
          <a:p>
            <a:pPr algn="just"/>
            <a:r>
              <a:rPr lang="cs-CZ" sz="1600" dirty="0" smtClean="0"/>
              <a:t>SWOT analýza</a:t>
            </a:r>
            <a:endParaRPr lang="cs-CZ" sz="1600" dirty="0"/>
          </a:p>
          <a:p>
            <a:pPr algn="just"/>
            <a:r>
              <a:rPr lang="cs-CZ" sz="1600" dirty="0" smtClean="0"/>
              <a:t>Produktové </a:t>
            </a:r>
            <a:r>
              <a:rPr lang="cs-CZ" sz="1600" dirty="0"/>
              <a:t>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interního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</a:t>
            </a:r>
            <a:r>
              <a:rPr lang="cs-CZ" sz="1600" dirty="0" smtClean="0"/>
              <a:t>podniku – hodnototvorné aktivity. 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hodnocení těchto aktivit se podnikové aktivity člení </a:t>
            </a:r>
            <a:r>
              <a:rPr lang="cs-CZ" sz="1600" dirty="0" smtClean="0"/>
              <a:t>na:</a:t>
            </a:r>
          </a:p>
          <a:p>
            <a:pPr algn="just"/>
            <a:r>
              <a:rPr lang="cs-CZ" sz="1600" i="1" dirty="0" smtClean="0"/>
              <a:t>hlavní </a:t>
            </a:r>
            <a:r>
              <a:rPr lang="cs-CZ" sz="1600" i="1" dirty="0"/>
              <a:t>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</a:t>
            </a:r>
            <a:r>
              <a:rPr lang="cs-CZ" sz="1600" dirty="0" smtClean="0"/>
              <a:t>služby</a:t>
            </a:r>
          </a:p>
          <a:p>
            <a:pPr algn="just"/>
            <a:r>
              <a:rPr lang="cs-CZ" sz="1600" i="1" dirty="0" smtClean="0"/>
              <a:t>podpůrné </a:t>
            </a:r>
            <a:r>
              <a:rPr lang="cs-CZ" sz="1600" i="1" dirty="0"/>
              <a:t>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</a:t>
            </a:r>
            <a:r>
              <a:rPr lang="cs-CZ" sz="1600" dirty="0" smtClean="0"/>
              <a:t>podniku. 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Analýza hodnototvorného řetězce podle M. </a:t>
            </a:r>
            <a:r>
              <a:rPr lang="cs-CZ" dirty="0" err="1" smtClean="0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Hodnototvorný řetězec M. </a:t>
            </a:r>
            <a:r>
              <a:rPr lang="cs-CZ" dirty="0" err="1" smtClean="0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65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6040</Words>
  <Application>Microsoft Office PowerPoint</Application>
  <PresentationFormat>Předvádění na obrazovce (16:9)</PresentationFormat>
  <Paragraphs>759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6" baseType="lpstr">
      <vt:lpstr>Arial</vt:lpstr>
      <vt:lpstr>Calibri</vt:lpstr>
      <vt:lpstr>Enriqueta</vt:lpstr>
      <vt:lpstr>Times New Roman</vt:lpstr>
      <vt:lpstr>SLU</vt:lpstr>
      <vt:lpstr>Strategická analýza interního prostředí</vt:lpstr>
      <vt:lpstr>Interní prostředí podniku</vt:lpstr>
      <vt:lpstr>Prvky interního prostředí podniku</vt:lpstr>
      <vt:lpstr>Zdroje podniku</vt:lpstr>
      <vt:lpstr>Kompetence podniku I</vt:lpstr>
      <vt:lpstr>Kompetence podniku II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6M</vt:lpstr>
      <vt:lpstr>Metoda VRIO</vt:lpstr>
      <vt:lpstr>Zdroje podniku</vt:lpstr>
      <vt:lpstr>Aplikace metody VRIO</vt:lpstr>
      <vt:lpstr>Model EFQM</vt:lpstr>
      <vt:lpstr>Model EFQM</vt:lpstr>
      <vt:lpstr>Model CAF</vt:lpstr>
      <vt:lpstr>Finanční analýza</vt:lpstr>
      <vt:lpstr>Metody finanční analýzy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BCG matice – typy produktů</vt:lpstr>
      <vt:lpstr>GE matice (Matice General Electric)</vt:lpstr>
      <vt:lpstr>GE matice (Matice General Electrics)</vt:lpstr>
      <vt:lpstr>GE matice - dimenze</vt:lpstr>
      <vt:lpstr>GE matice – jednotlivá pole</vt:lpstr>
      <vt:lpstr>Strategická analýza syntetického charakteru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141</cp:revision>
  <dcterms:created xsi:type="dcterms:W3CDTF">2016-07-06T15:42:34Z</dcterms:created>
  <dcterms:modified xsi:type="dcterms:W3CDTF">2020-10-20T15:13:05Z</dcterms:modified>
</cp:coreProperties>
</file>