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9" r:id="rId3"/>
    <p:sldId id="280" r:id="rId4"/>
    <p:sldId id="281" r:id="rId5"/>
    <p:sldId id="283" r:id="rId6"/>
    <p:sldId id="282" r:id="rId7"/>
    <p:sldId id="279" r:id="rId8"/>
    <p:sldId id="270" r:id="rId9"/>
    <p:sldId id="271" r:id="rId10"/>
    <p:sldId id="272" r:id="rId11"/>
    <p:sldId id="277" r:id="rId12"/>
    <p:sldId id="284" r:id="rId13"/>
    <p:sldId id="265" r:id="rId14"/>
    <p:sldId id="291" r:id="rId15"/>
    <p:sldId id="269" r:id="rId16"/>
    <p:sldId id="292" r:id="rId17"/>
    <p:sldId id="293" r:id="rId18"/>
    <p:sldId id="290" r:id="rId19"/>
    <p:sldId id="268" r:id="rId20"/>
    <p:sldId id="266" r:id="rId21"/>
    <p:sldId id="267" r:id="rId22"/>
    <p:sldId id="273" r:id="rId23"/>
    <p:sldId id="274" r:id="rId24"/>
    <p:sldId id="275" r:id="rId25"/>
    <p:sldId id="276" r:id="rId26"/>
    <p:sldId id="286" r:id="rId27"/>
    <p:sldId id="289" r:id="rId28"/>
    <p:sldId id="287" r:id="rId29"/>
    <p:sldId id="288" r:id="rId30"/>
    <p:sldId id="285" r:id="rId31"/>
    <p:sldId id="294"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17.11.2020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Výběr a implementace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7</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Realizovatelnost strategie posuzuje a hodnotí navrženou strategii ve vztahu ke zdrojům podniku.</a:t>
            </a:r>
          </a:p>
          <a:p>
            <a:pPr algn="just"/>
            <a:r>
              <a:rPr lang="cs-CZ" sz="1600" dirty="0" smtClean="0"/>
              <a:t>Realizovatelnost strategie provádí analýzu finančních toků a analýzu bodu zvratu.  </a:t>
            </a:r>
          </a:p>
          <a:p>
            <a:pPr algn="just"/>
            <a:r>
              <a:rPr lang="cs-CZ" sz="1600" dirty="0" smtClean="0"/>
              <a:t>Realizovatelnost strategie posuzuje navrženou strategii vzhledem k dosažitelnosti výrobních faktorů v čase, konkrétně se to týká:</a:t>
            </a:r>
          </a:p>
          <a:p>
            <a:pPr lvl="1" algn="just"/>
            <a:r>
              <a:rPr lang="cs-CZ" sz="1600" dirty="0"/>
              <a:t>k</a:t>
            </a:r>
            <a:r>
              <a:rPr lang="cs-CZ" sz="1600" dirty="0" smtClean="0"/>
              <a:t>apitálu,</a:t>
            </a:r>
          </a:p>
          <a:p>
            <a:pPr lvl="1" algn="just"/>
            <a:r>
              <a:rPr lang="cs-CZ" sz="1600" dirty="0" smtClean="0"/>
              <a:t>technologie,</a:t>
            </a:r>
          </a:p>
          <a:p>
            <a:pPr lvl="1" algn="just"/>
            <a:r>
              <a:rPr lang="cs-CZ" sz="1600" dirty="0" smtClean="0"/>
              <a:t>pracovní síly s potřebnou kvalifikací,</a:t>
            </a:r>
          </a:p>
          <a:p>
            <a:pPr lvl="1" algn="just"/>
            <a:r>
              <a:rPr lang="cs-CZ" sz="1600" dirty="0" smtClean="0"/>
              <a:t>energie,</a:t>
            </a:r>
          </a:p>
          <a:p>
            <a:pPr lvl="1" algn="just"/>
            <a:r>
              <a:rPr lang="cs-CZ" sz="1600" dirty="0"/>
              <a:t>m</a:t>
            </a:r>
            <a:r>
              <a:rPr lang="cs-CZ" sz="1600" dirty="0" smtClean="0"/>
              <a:t>ateriálu,</a:t>
            </a:r>
          </a:p>
          <a:p>
            <a:pPr lvl="1" algn="just"/>
            <a:r>
              <a:rPr lang="cs-CZ" sz="1600" dirty="0"/>
              <a:t>l</a:t>
            </a:r>
            <a:r>
              <a:rPr lang="cs-CZ" sz="1600" dirty="0" smtClean="0"/>
              <a:t>icencí, </a:t>
            </a:r>
          </a:p>
          <a:p>
            <a:pPr lvl="1" algn="just"/>
            <a:r>
              <a:rPr lang="cs-CZ" sz="1600" dirty="0" smtClean="0"/>
              <a:t>informací a dalších faktorů a zdrojů.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Realizovatelnost strategie</a:t>
            </a:r>
            <a:endParaRPr lang="cs-CZ" dirty="0"/>
          </a:p>
        </p:txBody>
      </p:sp>
    </p:spTree>
    <p:extLst>
      <p:ext uri="{BB962C8B-B14F-4D97-AF65-F5344CB8AC3E}">
        <p14:creationId xmlns:p14="http://schemas.microsoft.com/office/powerpoint/2010/main" val="40447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a:t>
            </a:r>
            <a:r>
              <a:rPr lang="cs-CZ" sz="1600" dirty="0" smtClean="0"/>
              <a:t>přispívají </a:t>
            </a:r>
            <a:r>
              <a:rPr lang="cs-CZ" sz="1600" dirty="0"/>
              <a:t>ke zvýšení odborné úrovně rozhodovacího procesu</a:t>
            </a:r>
            <a:r>
              <a:rPr lang="cs-CZ" sz="1600" dirty="0" smtClean="0"/>
              <a:t>.</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a:t>
            </a:r>
            <a:endParaRPr lang="cs-CZ" dirty="0"/>
          </a:p>
        </p:txBody>
      </p:sp>
    </p:spTree>
    <p:extLst>
      <p:ext uri="{BB962C8B-B14F-4D97-AF65-F5344CB8AC3E}">
        <p14:creationId xmlns:p14="http://schemas.microsoft.com/office/powerpoint/2010/main" val="9202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smtClean="0"/>
              <a:t>Poučení </a:t>
            </a:r>
            <a:r>
              <a:rPr lang="cs-CZ" sz="1600" b="1" i="1" dirty="0"/>
              <a:t>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r>
              <a:rPr lang="cs-CZ" sz="1600" dirty="0" smtClean="0"/>
              <a:t>.</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II</a:t>
            </a:r>
            <a:endParaRPr lang="cs-CZ" dirty="0"/>
          </a:p>
        </p:txBody>
      </p:sp>
    </p:spTree>
    <p:extLst>
      <p:ext uri="{BB962C8B-B14F-4D97-AF65-F5344CB8AC3E}">
        <p14:creationId xmlns:p14="http://schemas.microsoft.com/office/powerpoint/2010/main" val="4279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Implementace strategie představuje skutečnou realizaci strategie, uvedení strategie do života. </a:t>
            </a:r>
          </a:p>
          <a:p>
            <a:pPr algn="just"/>
            <a:r>
              <a:rPr lang="cs-CZ" sz="1600" dirty="0" smtClean="0"/>
              <a:t>Proces implementace probíhá v několika krocích a vyžaduje také řízení strategických změn. </a:t>
            </a:r>
          </a:p>
          <a:p>
            <a:pPr algn="just"/>
            <a:r>
              <a:rPr lang="cs-CZ" sz="1600" dirty="0" smtClean="0"/>
              <a:t>Celkový proces implementace strategie musí být v souladu s celkovou situací podniku, strukturou podniku, cílem strategie, rozsahem strategických změn, manažerskými znalostmi, styly a metodami.</a:t>
            </a:r>
          </a:p>
          <a:p>
            <a:pPr algn="just"/>
            <a:r>
              <a:rPr lang="cs-CZ" sz="1600" dirty="0" smtClean="0"/>
              <a:t>Implementace a prosazování strategie vyžaduje více energie a času než její samotná formulace. </a:t>
            </a:r>
          </a:p>
          <a:p>
            <a:pPr algn="just"/>
            <a:r>
              <a:rPr lang="cs-CZ" sz="1600" dirty="0" smtClean="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implementace strategie</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Implementaci strategie chápeme jako proces, který tvoří logický soubor vzájemně propojených aktivit umožňujících uvést strategii podniku do života. </a:t>
            </a:r>
          </a:p>
          <a:p>
            <a:pPr algn="just"/>
            <a:endParaRPr lang="cs-CZ" sz="1600" dirty="0" smtClean="0"/>
          </a:p>
          <a:p>
            <a:pPr marL="0" indent="0" algn="just">
              <a:buNone/>
            </a:pPr>
            <a:r>
              <a:rPr lang="cs-CZ" sz="1600" dirty="0" err="1" smtClean="0"/>
              <a:t>Mallya</a:t>
            </a:r>
            <a:r>
              <a:rPr lang="cs-CZ" sz="1600" dirty="0" smtClean="0"/>
              <a:t> specifikuje tyto aktivity: </a:t>
            </a:r>
          </a:p>
          <a:p>
            <a:pPr algn="just"/>
            <a:r>
              <a:rPr lang="cs-CZ" sz="1600" dirty="0" smtClean="0"/>
              <a:t>Používání strategického vůdcovství</a:t>
            </a:r>
          </a:p>
          <a:p>
            <a:pPr algn="just"/>
            <a:r>
              <a:rPr lang="cs-CZ" sz="1600" dirty="0" smtClean="0"/>
              <a:t>Tvorba správné organizační struktury</a:t>
            </a:r>
          </a:p>
          <a:p>
            <a:pPr algn="just"/>
            <a:r>
              <a:rPr lang="cs-CZ" sz="1600" dirty="0" smtClean="0"/>
              <a:t>Tvorba plánů podporující strategii</a:t>
            </a:r>
          </a:p>
          <a:p>
            <a:pPr algn="just"/>
            <a:r>
              <a:rPr lang="cs-CZ" sz="1600" dirty="0" smtClean="0"/>
              <a:t>Instalace podpůrných systémů</a:t>
            </a:r>
          </a:p>
          <a:p>
            <a:pPr algn="just"/>
            <a:r>
              <a:rPr lang="cs-CZ" sz="1600" dirty="0" smtClean="0"/>
              <a:t>Návrh odměňovacích systémů</a:t>
            </a:r>
          </a:p>
          <a:p>
            <a:pPr algn="just"/>
            <a:r>
              <a:rPr lang="cs-CZ" sz="1600" dirty="0" smtClean="0"/>
              <a:t>Tvorba podnikové kultury souznějící s navrženou strategií</a:t>
            </a:r>
          </a:p>
          <a:p>
            <a:pPr algn="just"/>
            <a:r>
              <a:rPr lang="cs-CZ" sz="1600" dirty="0" smtClean="0"/>
              <a:t>Alokace zdrojů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Proces implementace strategie podle </a:t>
            </a:r>
            <a:r>
              <a:rPr lang="cs-CZ" dirty="0" err="1" smtClean="0"/>
              <a:t>Mallya</a:t>
            </a:r>
            <a:r>
              <a:rPr lang="cs-CZ" dirty="0" smtClean="0"/>
              <a:t> </a:t>
            </a:r>
            <a:endParaRPr lang="cs-CZ" dirty="0"/>
          </a:p>
        </p:txBody>
      </p:sp>
    </p:spTree>
    <p:extLst>
      <p:ext uri="{BB962C8B-B14F-4D97-AF65-F5344CB8AC3E}">
        <p14:creationId xmlns:p14="http://schemas.microsoft.com/office/powerpoint/2010/main" val="6730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a:t>
            </a:r>
            <a:r>
              <a:rPr lang="cs-CZ" sz="1600" dirty="0" smtClean="0"/>
              <a:t>oblastí – stanovení konkrétních aktivit a procesů v podniku dotčených implementací vybrané strategie.</a:t>
            </a:r>
            <a:endParaRPr lang="cs-CZ" sz="1600" dirty="0"/>
          </a:p>
          <a:p>
            <a:pPr>
              <a:buNone/>
            </a:pPr>
            <a:endParaRPr lang="cs-CZ" sz="1600" dirty="0"/>
          </a:p>
          <a:p>
            <a:r>
              <a:rPr lang="cs-CZ" sz="1600" dirty="0"/>
              <a:t>Personální </a:t>
            </a:r>
            <a:r>
              <a:rPr lang="cs-CZ" sz="1600" dirty="0" smtClean="0"/>
              <a:t>zajištění – výběr konkrétních osob zajišťujících implementaci strategii a stanovení osobní odpovědnosti jednotlivých osob.</a:t>
            </a:r>
            <a:endParaRPr lang="cs-CZ" sz="1600" dirty="0"/>
          </a:p>
          <a:p>
            <a:pPr>
              <a:buNone/>
            </a:pPr>
            <a:endParaRPr lang="cs-CZ" sz="1600" dirty="0"/>
          </a:p>
          <a:p>
            <a:r>
              <a:rPr lang="cs-CZ" sz="1600" dirty="0"/>
              <a:t>Etapy procesu </a:t>
            </a:r>
            <a:r>
              <a:rPr lang="cs-CZ" sz="1600" dirty="0" smtClean="0"/>
              <a:t>implementace – stanovení jednotlivých fází procesu implementace, včetně stanovení časového rámce jednotlivých etap.</a:t>
            </a:r>
            <a:endParaRPr lang="cs-CZ" sz="1600" dirty="0"/>
          </a:p>
          <a:p>
            <a:pPr>
              <a:buNone/>
            </a:pPr>
            <a:endParaRPr lang="cs-CZ" sz="1600" dirty="0"/>
          </a:p>
          <a:p>
            <a:r>
              <a:rPr lang="cs-CZ" sz="1600" dirty="0"/>
              <a:t>Průběžná kontrola procesu </a:t>
            </a:r>
            <a:r>
              <a:rPr lang="cs-CZ" sz="1600" dirty="0" smtClean="0"/>
              <a:t>implementace – stanovení kontrolních mechanismů sledujících průběh procesu implementace.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Plán implementace strategie</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Vyšší nároky na čas </a:t>
            </a:r>
            <a:r>
              <a:rPr lang="cs-CZ" sz="1600" dirty="0" smtClean="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smtClean="0"/>
          </a:p>
          <a:p>
            <a:pPr algn="just"/>
            <a:r>
              <a:rPr lang="cs-CZ" sz="1600" b="1" dirty="0" smtClean="0"/>
              <a:t>Zapojení většího počtu lidí </a:t>
            </a:r>
            <a:r>
              <a:rPr lang="cs-CZ" sz="1600" dirty="0" smtClean="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a:t>
            </a:r>
            <a:endParaRPr lang="cs-CZ" dirty="0"/>
          </a:p>
        </p:txBody>
      </p:sp>
    </p:spTree>
    <p:extLst>
      <p:ext uri="{BB962C8B-B14F-4D97-AF65-F5344CB8AC3E}">
        <p14:creationId xmlns:p14="http://schemas.microsoft.com/office/powerpoint/2010/main" val="82317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Nedostatečné dovednosti a znalosti manažerů potřebné pro implementaci strategie </a:t>
            </a:r>
            <a:r>
              <a:rPr lang="cs-CZ" sz="1600" dirty="0" smtClean="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smtClean="0"/>
          </a:p>
          <a:p>
            <a:pPr algn="just"/>
            <a:r>
              <a:rPr lang="cs-CZ" sz="1600" b="1" dirty="0" smtClean="0"/>
              <a:t>Neexistence modelů poskytujících manažerům jasný návod nebo vodítko pro implementaci strategie </a:t>
            </a:r>
            <a:r>
              <a:rPr lang="cs-CZ" sz="1600" dirty="0" smtClean="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II</a:t>
            </a:r>
            <a:endParaRPr lang="cs-CZ" dirty="0"/>
          </a:p>
        </p:txBody>
      </p:sp>
    </p:spTree>
    <p:extLst>
      <p:ext uri="{BB962C8B-B14F-4D97-AF65-F5344CB8AC3E}">
        <p14:creationId xmlns:p14="http://schemas.microsoft.com/office/powerpoint/2010/main" val="9987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smtClean="0"/>
              <a:t>Implementace strategie vychází </a:t>
            </a:r>
            <a:r>
              <a:rPr lang="cs-CZ" sz="1600" dirty="0"/>
              <a:t>z</a:t>
            </a:r>
          </a:p>
          <a:p>
            <a:pPr lvl="1"/>
            <a:r>
              <a:rPr lang="cs-CZ" sz="1600" dirty="0"/>
              <a:t>Teorie změny</a:t>
            </a:r>
          </a:p>
          <a:p>
            <a:pPr lvl="1"/>
            <a:r>
              <a:rPr lang="cs-CZ" sz="1600" dirty="0"/>
              <a:t>Principů řízení změny</a:t>
            </a:r>
          </a:p>
          <a:p>
            <a:pPr lvl="1">
              <a:buNone/>
            </a:pPr>
            <a:endParaRPr lang="cs-CZ" sz="1600" dirty="0"/>
          </a:p>
          <a:p>
            <a:r>
              <a:rPr lang="cs-CZ" sz="1600" dirty="0"/>
              <a:t>Faktory </a:t>
            </a:r>
            <a:r>
              <a:rPr lang="cs-CZ" sz="1600" dirty="0" smtClean="0"/>
              <a:t>ovlivňující způsob implementace strategie</a:t>
            </a:r>
            <a:endParaRPr lang="cs-CZ" sz="1600" dirty="0"/>
          </a:p>
          <a:p>
            <a:pPr lvl="1"/>
            <a:r>
              <a:rPr lang="cs-CZ" sz="1600" dirty="0"/>
              <a:t>Typ </a:t>
            </a:r>
            <a:r>
              <a:rPr lang="cs-CZ" sz="1600" dirty="0" smtClean="0"/>
              <a:t> a velikost podniku</a:t>
            </a:r>
            <a:endParaRPr lang="cs-CZ" sz="1600" dirty="0"/>
          </a:p>
          <a:p>
            <a:pPr lvl="1"/>
            <a:r>
              <a:rPr lang="cs-CZ" sz="1600" dirty="0"/>
              <a:t>Věk podniku</a:t>
            </a:r>
          </a:p>
          <a:p>
            <a:pPr lvl="1"/>
            <a:r>
              <a:rPr lang="cs-CZ" sz="1600" dirty="0"/>
              <a:t>Dostupné zdroje</a:t>
            </a:r>
          </a:p>
          <a:p>
            <a:pPr lvl="1"/>
            <a:r>
              <a:rPr lang="cs-CZ" sz="1600" dirty="0"/>
              <a:t>Věk </a:t>
            </a:r>
            <a:r>
              <a:rPr lang="cs-CZ" sz="1600" dirty="0" smtClean="0"/>
              <a:t>a fáze vývoje trhu a další faktory.</a:t>
            </a: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Východiska a faktory ovlivňující implementaci strategii</a:t>
            </a:r>
            <a:endParaRPr lang="cs-CZ" dirty="0"/>
          </a:p>
        </p:txBody>
      </p:sp>
    </p:spTree>
    <p:extLst>
      <p:ext uri="{BB962C8B-B14F-4D97-AF65-F5344CB8AC3E}">
        <p14:creationId xmlns:p14="http://schemas.microsoft.com/office/powerpoint/2010/main" val="31255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a:t>
            </a:r>
            <a:r>
              <a:rPr lang="cs-CZ" sz="1600" dirty="0" smtClean="0"/>
              <a:t>fáze – situační analýza a stanovení problému</a:t>
            </a:r>
            <a:endParaRPr lang="cs-CZ" sz="1600" dirty="0"/>
          </a:p>
          <a:p>
            <a:pPr lvl="1" algn="just"/>
            <a:r>
              <a:rPr lang="cs-CZ" sz="1600" dirty="0"/>
              <a:t>Návrhová fáze – vytvoření modelu, stanovení agenta změny, intervenční oblasti podniku</a:t>
            </a:r>
          </a:p>
          <a:p>
            <a:pPr lvl="1" algn="just"/>
            <a:r>
              <a:rPr lang="cs-CZ" sz="1600" dirty="0"/>
              <a:t>Realizační </a:t>
            </a:r>
            <a:r>
              <a:rPr lang="cs-CZ" sz="1600" dirty="0" smtClean="0"/>
              <a:t>fáze – realizace samotné změny a její implementace</a:t>
            </a:r>
            <a:endParaRPr lang="cs-CZ" sz="1600" dirty="0"/>
          </a:p>
          <a:p>
            <a:pPr lvl="1" algn="just"/>
            <a:r>
              <a:rPr lang="cs-CZ" sz="1600" dirty="0"/>
              <a:t>Hodnotová </a:t>
            </a:r>
            <a:r>
              <a:rPr lang="cs-CZ" sz="1600" dirty="0" smtClean="0"/>
              <a:t>fáze – kontrola realizace změny a přínos podniku</a:t>
            </a:r>
            <a:endParaRPr lang="cs-CZ" sz="1600" dirty="0"/>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a:t>
            </a:r>
            <a:r>
              <a:rPr lang="cs-CZ" sz="1600" dirty="0" smtClean="0"/>
              <a:t>– vytržení lidí ze současného stavu, komunikace a přesvědčování o potřebnosti změn.</a:t>
            </a:r>
            <a:endParaRPr lang="cs-CZ" sz="1600" dirty="0"/>
          </a:p>
          <a:p>
            <a:pPr lvl="1" algn="just"/>
            <a:r>
              <a:rPr lang="cs-CZ" sz="1600" dirty="0"/>
              <a:t>Provedení změny (přechod na novou úroveň</a:t>
            </a:r>
            <a:r>
              <a:rPr lang="cs-CZ" sz="1600" dirty="0" smtClean="0"/>
              <a:t>) – změny jsou realizovány.</a:t>
            </a:r>
            <a:endParaRPr lang="cs-CZ" sz="1600" dirty="0"/>
          </a:p>
          <a:p>
            <a:pPr lvl="1" algn="just"/>
            <a:r>
              <a:rPr lang="cs-CZ" sz="1600" dirty="0"/>
              <a:t>Zamrazení (</a:t>
            </a:r>
            <a:r>
              <a:rPr lang="cs-CZ" sz="1600" dirty="0" smtClean="0"/>
              <a:t>stabilizace) – stabilizace systému umožňující realizaci požadovaných výkonů a výsledků.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Model řízení změny – implementace </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r>
              <a:rPr lang="cs-CZ" sz="1600" dirty="0" smtClean="0"/>
              <a:t>.</a:t>
            </a:r>
          </a:p>
          <a:p>
            <a:pPr algn="just"/>
            <a:r>
              <a:rPr lang="cs-CZ" sz="1600" dirty="0"/>
              <a:t>Výběr strategie představuje v podstatě realizaci určitých změn v chování, přístupech a metodách podniku ve srovnání s původním stavem</a:t>
            </a:r>
            <a:r>
              <a:rPr lang="cs-CZ" sz="1600" dirty="0" smtClean="0"/>
              <a:t>.</a:t>
            </a:r>
          </a:p>
          <a:p>
            <a:pPr algn="just"/>
            <a:r>
              <a:rPr lang="cs-CZ" sz="1600" dirty="0"/>
              <a:t>Výběr strategie podniku představuje důležitou složku strategického řízení, neboť pokud vybereme vhodnou strategii lze počítat s úspěchem</a:t>
            </a:r>
            <a:r>
              <a:rPr lang="cs-CZ" sz="1600" dirty="0" smtClean="0"/>
              <a:t>.</a:t>
            </a:r>
          </a:p>
          <a:p>
            <a:pPr algn="just"/>
            <a:r>
              <a:rPr lang="cs-CZ" sz="1600" dirty="0" smtClean="0"/>
              <a:t>Smyslem </a:t>
            </a:r>
            <a:r>
              <a:rPr lang="cs-CZ" sz="1600" dirty="0"/>
              <a:t>výběru a volby vhodné alternativy podnikové strategie je dosažení podnikového cíle optimálním způsobem. Znamená to, že rozhodnutí nepředstavuje konečný cíl, ale pouze prostředek sloužící k dosažení cíle</a:t>
            </a:r>
            <a:r>
              <a:rPr lang="cs-CZ" sz="1600" dirty="0" smtClean="0"/>
              <a:t>.</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a:t>
            </a:r>
            <a:r>
              <a:rPr lang="cs-CZ" sz="1600" dirty="0" smtClean="0"/>
              <a:t>hodnot.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Výběr strategie</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smtClean="0"/>
              <a:t>Jednotlivec – kolektiv</a:t>
            </a:r>
            <a:endParaRPr lang="cs-CZ" sz="1600" dirty="0"/>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a:t>
            </a:r>
            <a:r>
              <a:rPr lang="cs-CZ" sz="1600" dirty="0" smtClean="0"/>
              <a:t>– pasivní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Postoj zaměstnanců ke změnám při implementaci</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Překonání odporu ke změnám dle </a:t>
            </a:r>
            <a:r>
              <a:rPr lang="cs-CZ" dirty="0" err="1" smtClean="0"/>
              <a:t>Kottera</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a:t>
            </a:r>
            <a:r>
              <a:rPr lang="cs-CZ" sz="1600" b="1" dirty="0" smtClean="0"/>
              <a:t>přístup </a:t>
            </a:r>
            <a:r>
              <a:rPr lang="cs-CZ" sz="1600" dirty="0" smtClean="0"/>
              <a:t>– je </a:t>
            </a:r>
            <a:r>
              <a:rPr lang="cs-CZ" sz="1600" dirty="0"/>
              <a:t>typickým </a:t>
            </a:r>
            <a:r>
              <a:rPr lang="cs-CZ" sz="1600" dirty="0" smtClean="0"/>
              <a:t>scénářem </a:t>
            </a:r>
            <a:r>
              <a:rPr lang="cs-CZ" sz="1600" dirty="0"/>
              <a:t>nejtradičnějšího přístupu k formulaci a implementaci strategie. </a:t>
            </a:r>
            <a:r>
              <a:rPr lang="cs-CZ" sz="1600" dirty="0" smtClean="0"/>
              <a:t>Top manažer </a:t>
            </a:r>
            <a:r>
              <a:rPr lang="cs-CZ" sz="1600" dirty="0"/>
              <a:t>připraví strategický plán, pozve manažery do zasedací místnosti, prezentuje jim strategii a řekne jim, aby ji implementovali. </a:t>
            </a:r>
            <a:r>
              <a:rPr lang="cs-CZ" sz="1600" dirty="0" smtClean="0"/>
              <a:t>Top manažer </a:t>
            </a:r>
            <a:r>
              <a:rPr lang="cs-CZ" sz="1600" dirty="0"/>
              <a:t>je v tomto případě zapojen pouze do formulování </a:t>
            </a:r>
            <a:r>
              <a:rPr lang="cs-CZ" sz="1600" dirty="0" smtClean="0"/>
              <a:t>strategie.</a:t>
            </a:r>
            <a:endParaRPr lang="cs-CZ" sz="1600" dirty="0"/>
          </a:p>
          <a:p>
            <a:pPr algn="just"/>
            <a:r>
              <a:rPr lang="cs-CZ" sz="1600" b="1" dirty="0" smtClean="0"/>
              <a:t>Organizační změna </a:t>
            </a:r>
            <a:r>
              <a:rPr lang="cs-CZ" sz="1600" dirty="0" smtClean="0"/>
              <a:t>– v</a:t>
            </a:r>
            <a:r>
              <a:rPr lang="cs-CZ" sz="1600" dirty="0"/>
              <a:t> případě organizační změny </a:t>
            </a:r>
            <a:r>
              <a:rPr lang="cs-CZ" sz="1600" dirty="0" smtClean="0"/>
              <a:t>top manažer </a:t>
            </a:r>
            <a:r>
              <a:rPr lang="cs-CZ" sz="1600" dirty="0"/>
              <a:t>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smtClean="0"/>
              <a:t>Spolupráce</a:t>
            </a:r>
            <a:r>
              <a:rPr lang="cs-CZ" sz="1600" dirty="0" smtClean="0"/>
              <a:t> – rozšiřuje </a:t>
            </a:r>
            <a:r>
              <a:rPr lang="cs-CZ" sz="1600" dirty="0"/>
              <a:t>přístup spolupráce strategická rozhodnutí na tým top manažerů v organizaci</a:t>
            </a:r>
          </a:p>
          <a:p>
            <a:pPr algn="just"/>
            <a:r>
              <a:rPr lang="cs-CZ" sz="1600" b="1" dirty="0" smtClean="0"/>
              <a:t>Kulturní přístup </a:t>
            </a:r>
            <a:r>
              <a:rPr lang="cs-CZ" sz="1600" dirty="0" smtClean="0"/>
              <a:t>– zapojuje </a:t>
            </a:r>
            <a:r>
              <a:rPr lang="cs-CZ" sz="1600" dirty="0"/>
              <a:t>i nižší články řízení v </a:t>
            </a:r>
            <a:r>
              <a:rPr lang="cs-CZ" sz="1600" dirty="0" smtClean="0"/>
              <a:t>organizaci a další prvky externího prostředí.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Přístupy k implementaci strategie</a:t>
            </a:r>
            <a:endParaRPr lang="cs-CZ" dirty="0"/>
          </a:p>
        </p:txBody>
      </p:sp>
    </p:spTree>
    <p:extLst>
      <p:ext uri="{BB962C8B-B14F-4D97-AF65-F5344CB8AC3E}">
        <p14:creationId xmlns:p14="http://schemas.microsoft.com/office/powerpoint/2010/main" val="30592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r>
              <a:rPr lang="cs-CZ" sz="1600" dirty="0" smtClean="0"/>
              <a:t>:</a:t>
            </a:r>
          </a:p>
          <a:p>
            <a:pPr algn="just"/>
            <a:endParaRPr lang="cs-CZ" sz="1600" dirty="0"/>
          </a:p>
          <a:p>
            <a:pPr lvl="0" algn="just"/>
            <a:r>
              <a:rPr lang="cs-CZ" sz="1600" dirty="0"/>
              <a:t>Vytvořit seznam 6-8 KFÚ pro vybranou </a:t>
            </a:r>
            <a:r>
              <a:rPr lang="cs-CZ" sz="1600" dirty="0" smtClean="0"/>
              <a:t>strategii.</a:t>
            </a:r>
            <a:endParaRPr lang="cs-CZ" sz="1600" dirty="0"/>
          </a:p>
          <a:p>
            <a:pPr lvl="0" algn="just"/>
            <a:r>
              <a:rPr lang="cs-CZ" sz="1600" dirty="0"/>
              <a:t>Zkontrolovat seznam a ujistit se, že všechny KFÚ jsou skutečně nezbytné a seznam KFÚ je dostatečný pro </a:t>
            </a:r>
            <a:r>
              <a:rPr lang="cs-CZ" sz="1600" dirty="0" smtClean="0"/>
              <a:t>úspěch.</a:t>
            </a:r>
            <a:endParaRPr lang="cs-CZ" sz="1600" dirty="0"/>
          </a:p>
          <a:p>
            <a:pPr lvl="0" algn="just"/>
            <a:r>
              <a:rPr lang="cs-CZ" sz="1600" dirty="0"/>
              <a:t>Identifikovat klíčové úkoly, které jsou důležité pro zajištění každého KFÚ </a:t>
            </a:r>
            <a:r>
              <a:rPr lang="cs-CZ" sz="1600" dirty="0" smtClean="0"/>
              <a:t>.</a:t>
            </a:r>
            <a:endParaRPr lang="cs-CZ" sz="1600" dirty="0"/>
          </a:p>
          <a:p>
            <a:pPr lvl="0" algn="just"/>
            <a:r>
              <a:rPr lang="cs-CZ" sz="1600" dirty="0"/>
              <a:t>Určit zodpovědnost za každý klíčový </a:t>
            </a:r>
            <a:r>
              <a:rPr lang="cs-CZ" sz="1600" dirty="0" smtClean="0"/>
              <a:t>úkol.</a:t>
            </a:r>
            <a:endParaRPr lang="cs-CZ" sz="1600" dirty="0"/>
          </a:p>
          <a:p>
            <a:pPr lvl="0" algn="just"/>
            <a:r>
              <a:rPr lang="cs-CZ" sz="1600" dirty="0"/>
              <a:t>Nebát se ani symbolických úkolů (např. hodnocení dodavatelů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Klíčové faktory úspěchu implementace strategie</a:t>
            </a:r>
            <a:endParaRPr lang="cs-CZ" dirty="0"/>
          </a:p>
        </p:txBody>
      </p:sp>
    </p:spTree>
    <p:extLst>
      <p:ext uri="{BB962C8B-B14F-4D97-AF65-F5344CB8AC3E}">
        <p14:creationId xmlns:p14="http://schemas.microsoft.com/office/powerpoint/2010/main" val="281375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Změny v organizační struktuře při implementaci strategie</a:t>
            </a:r>
            <a:endParaRPr lang="cs-CZ" dirty="0"/>
          </a:p>
        </p:txBody>
      </p:sp>
    </p:spTree>
    <p:extLst>
      <p:ext uri="{BB962C8B-B14F-4D97-AF65-F5344CB8AC3E}">
        <p14:creationId xmlns:p14="http://schemas.microsoft.com/office/powerpoint/2010/main" val="161911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Další úkoly významné při implementaci strategie</a:t>
            </a:r>
            <a:endParaRPr lang="cs-CZ" dirty="0"/>
          </a:p>
        </p:txBody>
      </p:sp>
    </p:spTree>
    <p:extLst>
      <p:ext uri="{BB962C8B-B14F-4D97-AF65-F5344CB8AC3E}">
        <p14:creationId xmlns:p14="http://schemas.microsoft.com/office/powerpoint/2010/main" val="10258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a:t>
            </a:r>
            <a:r>
              <a:rPr lang="cs-CZ" sz="1600" dirty="0" smtClean="0"/>
              <a:t>strategií </a:t>
            </a:r>
            <a:r>
              <a:rPr lang="cs-CZ" sz="1600" dirty="0"/>
              <a:t>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r>
              <a:rPr lang="cs-CZ" sz="1600" dirty="0" smtClean="0"/>
              <a:t>.</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endParaRPr lang="cs-CZ" sz="1600" dirty="0" smtClean="0"/>
          </a:p>
          <a:p>
            <a:pPr algn="just"/>
            <a:r>
              <a:rPr lang="cs-CZ" sz="1600" dirty="0" smtClean="0"/>
              <a:t>Výkonnostní </a:t>
            </a:r>
            <a:r>
              <a:rPr lang="cs-CZ" sz="1600" dirty="0"/>
              <a:t>ukazatele tento přístup doporučuje stanovit pro čtyři základní </a:t>
            </a:r>
            <a:r>
              <a:rPr lang="cs-CZ" sz="1600" dirty="0" smtClean="0"/>
              <a:t>podnikové oblasti, a to finanční, zákaznickou, procesní a učení.</a:t>
            </a:r>
          </a:p>
          <a:p>
            <a:pPr algn="just"/>
            <a:r>
              <a:rPr lang="cs-CZ" sz="1600" dirty="0"/>
              <a:t>Na základě sady těchto ukazatelů následně </a:t>
            </a:r>
            <a:r>
              <a:rPr lang="cs-CZ" sz="1600" dirty="0" smtClean="0"/>
              <a:t>podnik </a:t>
            </a:r>
            <a:r>
              <a:rPr lang="cs-CZ" sz="1600" dirty="0"/>
              <a:t>sleduje a hodnotí svůj </a:t>
            </a:r>
            <a:r>
              <a:rPr lang="cs-CZ" sz="1600" dirty="0" smtClean="0"/>
              <a:t>jak </a:t>
            </a:r>
            <a:r>
              <a:rPr lang="cs-CZ" sz="1600" dirty="0"/>
              <a:t>krátkodobý, tak dlouhodobý výkon</a:t>
            </a:r>
            <a:r>
              <a:rPr lang="cs-CZ" sz="1600" dirty="0" smtClean="0"/>
              <a:t>.</a:t>
            </a:r>
          </a:p>
          <a:p>
            <a:pPr algn="just"/>
            <a:r>
              <a:rPr lang="cs-CZ" sz="1600" dirty="0" smtClean="0"/>
              <a:t>Metoda je univerzálně </a:t>
            </a:r>
            <a:r>
              <a:rPr lang="cs-CZ" sz="1600" dirty="0"/>
              <a:t>využitelná ve všech odvětví a sektorech, </a:t>
            </a:r>
            <a:r>
              <a:rPr lang="cs-CZ" sz="1600" dirty="0" smtClean="0"/>
              <a:t>i pro neziskové organizace.</a:t>
            </a:r>
          </a:p>
          <a:p>
            <a:pPr algn="just"/>
            <a:r>
              <a:rPr lang="cs-CZ" sz="1600" dirty="0" smtClean="0"/>
              <a:t>Nutnou podmínkou pro realizaci této metody je kvalitní informační systém v podniku.</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smtClean="0"/>
              <a:t>Balanced</a:t>
            </a:r>
            <a:r>
              <a:rPr lang="cs-CZ" dirty="0" smtClean="0"/>
              <a:t> </a:t>
            </a:r>
            <a:r>
              <a:rPr lang="cs-CZ" dirty="0" err="1" smtClean="0"/>
              <a:t>Scorecard</a:t>
            </a:r>
            <a:r>
              <a:rPr lang="cs-CZ" dirty="0" smtClean="0"/>
              <a:t> a implementace strategie</a:t>
            </a:r>
            <a:endParaRPr lang="cs-CZ" dirty="0"/>
          </a:p>
        </p:txBody>
      </p:sp>
    </p:spTree>
    <p:extLst>
      <p:ext uri="{BB962C8B-B14F-4D97-AF65-F5344CB8AC3E}">
        <p14:creationId xmlns:p14="http://schemas.microsoft.com/office/powerpoint/2010/main" val="25730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a:t>
            </a:r>
            <a:r>
              <a:rPr lang="cs-CZ" sz="1600" dirty="0" smtClean="0"/>
              <a:t>podnik </a:t>
            </a:r>
            <a:r>
              <a:rPr lang="cs-CZ" sz="1600" dirty="0"/>
              <a:t>v této oblasti sleduje, má podat měřitelný obraz o ekonomických důsledcích aktivit </a:t>
            </a:r>
            <a:r>
              <a:rPr lang="cs-CZ" sz="1600" dirty="0" smtClean="0"/>
              <a:t>podniku </a:t>
            </a:r>
            <a:r>
              <a:rPr lang="cs-CZ" sz="1600" dirty="0"/>
              <a:t>realizovaných v rámci dané </a:t>
            </a:r>
            <a:r>
              <a:rPr lang="cs-CZ" sz="1600" dirty="0" smtClean="0"/>
              <a:t>strategie.</a:t>
            </a:r>
          </a:p>
          <a:p>
            <a:pPr algn="just"/>
            <a:r>
              <a:rPr lang="cs-CZ" sz="1600" b="1" dirty="0"/>
              <a:t>Zákaznická</a:t>
            </a:r>
            <a:r>
              <a:rPr lang="cs-CZ" sz="1600" dirty="0"/>
              <a:t> – zde má </a:t>
            </a:r>
            <a:r>
              <a:rPr lang="cs-CZ" sz="1600" dirty="0" smtClean="0"/>
              <a:t>podnik </a:t>
            </a:r>
            <a:r>
              <a:rPr lang="cs-CZ" sz="1600" dirty="0"/>
              <a:t>definovat ukazatele výkonnosti a výkonnost sledovat pro své hlavní segmenty </a:t>
            </a:r>
            <a:r>
              <a:rPr lang="cs-CZ" sz="1600" dirty="0" smtClean="0"/>
              <a:t>zákazníků.</a:t>
            </a:r>
          </a:p>
          <a:p>
            <a:pPr algn="just"/>
            <a:r>
              <a:rPr lang="cs-CZ" sz="1600" b="1" dirty="0" smtClean="0"/>
              <a:t>Procesní</a:t>
            </a:r>
            <a:r>
              <a:rPr lang="cs-CZ" sz="1600" dirty="0" smtClean="0"/>
              <a:t> – v</a:t>
            </a:r>
            <a:r>
              <a:rPr lang="cs-CZ" sz="1600" dirty="0"/>
              <a:t> rámci této oblasti má </a:t>
            </a:r>
            <a:r>
              <a:rPr lang="cs-CZ" sz="1600" dirty="0" smtClean="0"/>
              <a:t>podnik </a:t>
            </a:r>
            <a:r>
              <a:rPr lang="cs-CZ" sz="1600" dirty="0"/>
              <a:t>měřit resp. vyhodnocovat výkonnost základních podnikových procesů (aspektů), které jsou páteří její </a:t>
            </a:r>
            <a:r>
              <a:rPr lang="cs-CZ" sz="1600" dirty="0" smtClean="0"/>
              <a:t>konkurenceschopnosti.</a:t>
            </a:r>
          </a:p>
          <a:p>
            <a:pPr algn="just"/>
            <a:r>
              <a:rPr lang="cs-CZ" sz="1600" b="1" dirty="0" smtClean="0"/>
              <a:t>Učení se a růstu (inovace a učení se) </a:t>
            </a:r>
            <a:r>
              <a:rPr lang="cs-CZ" sz="1600" dirty="0" smtClean="0"/>
              <a:t>– </a:t>
            </a:r>
            <a:r>
              <a:rPr lang="cs-CZ" sz="1600" dirty="0"/>
              <a:t>v této oblasti pak stanovit ukazatele pro měření a hodnocení své schopnosti dlouhodobě se učit a </a:t>
            </a:r>
            <a:r>
              <a:rPr lang="cs-CZ" sz="1600" dirty="0" smtClean="0"/>
              <a:t>zlepšovat.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Výkonnostní ukazatele v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20029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Proces </a:t>
            </a:r>
            <a:r>
              <a:rPr lang="cs-CZ" dirty="0" err="1" smtClean="0"/>
              <a:t>Balanced</a:t>
            </a:r>
            <a:r>
              <a:rPr lang="cs-CZ" dirty="0" smtClean="0"/>
              <a:t> </a:t>
            </a:r>
            <a:r>
              <a:rPr lang="cs-CZ" dirty="0" err="1" smtClean="0"/>
              <a:t>Scorecard</a:t>
            </a:r>
            <a:endParaRPr lang="cs-CZ" dirty="0"/>
          </a:p>
        </p:txBody>
      </p:sp>
      <p:pic>
        <p:nvPicPr>
          <p:cNvPr id="5" name="Zástupný symbol pro obsah 3" descr="056BalancedScorecard.jpg"/>
          <p:cNvPicPr>
            <a:picLocks noChangeAspect="1"/>
          </p:cNvPicPr>
          <p:nvPr/>
        </p:nvPicPr>
        <p:blipFill>
          <a:blip r:embed="rId2" cstate="print"/>
          <a:stretch>
            <a:fillRect/>
          </a:stretch>
        </p:blipFill>
        <p:spPr>
          <a:xfrm>
            <a:off x="827584" y="899073"/>
            <a:ext cx="6408711" cy="3652480"/>
          </a:xfrm>
          <a:prstGeom prst="rect">
            <a:avLst/>
          </a:prstGeom>
        </p:spPr>
      </p:pic>
    </p:spTree>
    <p:extLst>
      <p:ext uri="{BB962C8B-B14F-4D97-AF65-F5344CB8AC3E}">
        <p14:creationId xmlns:p14="http://schemas.microsoft.com/office/powerpoint/2010/main" val="2102854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Zhodnocení vize a mise</a:t>
            </a:r>
          </a:p>
          <a:p>
            <a:pPr algn="just"/>
            <a:r>
              <a:rPr lang="cs-CZ" sz="1600" dirty="0"/>
              <a:t>Vymezení strategických oblastí – míra podílu na naplňování mise a vize</a:t>
            </a:r>
          </a:p>
          <a:p>
            <a:pPr algn="just"/>
            <a:r>
              <a:rPr lang="cs-CZ" sz="1600" dirty="0"/>
              <a:t>Stanovení strategických cílů ve strategických oblastech</a:t>
            </a:r>
          </a:p>
          <a:p>
            <a:pPr algn="just"/>
            <a:r>
              <a:rPr lang="cs-CZ" sz="1600" dirty="0"/>
              <a:t>Provázání strategických cílů</a:t>
            </a:r>
          </a:p>
          <a:p>
            <a:pPr algn="just"/>
            <a:r>
              <a:rPr lang="cs-CZ" sz="1600" dirty="0"/>
              <a:t>Sestavení strategické mapy</a:t>
            </a:r>
          </a:p>
          <a:p>
            <a:pPr algn="just"/>
            <a:r>
              <a:rPr lang="cs-CZ" sz="1600" dirty="0"/>
              <a:t>Stanovení relevantních ukazatelů pro strategické cíle</a:t>
            </a:r>
          </a:p>
          <a:p>
            <a:pPr algn="just"/>
            <a:r>
              <a:rPr lang="cs-CZ" sz="1600" dirty="0"/>
              <a:t>Interpretace ukazatelů v jednotlivých oblastech – způsob vyhodnocení, stanovení míry uspokojení</a:t>
            </a:r>
          </a:p>
          <a:p>
            <a:pPr algn="just"/>
            <a:r>
              <a:rPr lang="cs-CZ" sz="1600" dirty="0"/>
              <a:t>Implementace BSC</a:t>
            </a:r>
          </a:p>
          <a:p>
            <a:pPr algn="just"/>
            <a:r>
              <a:rPr lang="cs-CZ" sz="1600" dirty="0"/>
              <a:t>Metody měření strategických cílů</a:t>
            </a:r>
          </a:p>
          <a:p>
            <a:pPr algn="just"/>
            <a:r>
              <a:rPr lang="cs-CZ" sz="1600" dirty="0"/>
              <a:t>Hodnocení ukazatelů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Kroky metody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19425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Proces </a:t>
            </a:r>
            <a:r>
              <a:rPr lang="cs-CZ" sz="1600" b="1" dirty="0"/>
              <a:t>výběru</a:t>
            </a:r>
            <a:r>
              <a:rPr lang="cs-CZ" sz="1600" dirty="0"/>
              <a:t> určité strategie podniku tvoří následující tři základní kroky (fáze) výběrového procesu:</a:t>
            </a:r>
          </a:p>
          <a:p>
            <a:pPr lvl="1" algn="just"/>
            <a:r>
              <a:rPr lang="cs-CZ" sz="1600" dirty="0"/>
              <a:t>vymezení strategických </a:t>
            </a:r>
            <a:r>
              <a:rPr lang="cs-CZ" sz="1600" dirty="0" smtClean="0"/>
              <a:t>možností – generování strategický alternativ</a:t>
            </a:r>
            <a:endParaRPr lang="cs-CZ" sz="1600" dirty="0"/>
          </a:p>
          <a:p>
            <a:pPr lvl="1" algn="just"/>
            <a:r>
              <a:rPr lang="cs-CZ" sz="1600" dirty="0"/>
              <a:t>zhodnocení předložených možností (variant</a:t>
            </a:r>
            <a:r>
              <a:rPr lang="cs-CZ" sz="1600" dirty="0" smtClean="0"/>
              <a:t>) na základě určitých kritérií;</a:t>
            </a:r>
            <a:endParaRPr lang="cs-CZ" sz="1600" dirty="0"/>
          </a:p>
          <a:p>
            <a:pPr lvl="1" algn="just"/>
            <a:r>
              <a:rPr lang="cs-CZ" sz="1600" dirty="0"/>
              <a:t>vlastní výběr strategie</a:t>
            </a:r>
            <a:r>
              <a:rPr lang="cs-CZ" sz="1600" dirty="0" smtClean="0"/>
              <a:t>.</a:t>
            </a:r>
          </a:p>
          <a:p>
            <a:pPr algn="just"/>
            <a:endParaRPr lang="cs-CZ" sz="1600" dirty="0" smtClean="0"/>
          </a:p>
          <a:p>
            <a:pPr algn="just"/>
            <a:r>
              <a:rPr lang="cs-CZ" sz="1600" dirty="0" smtClean="0"/>
              <a:t>Alternativy identifikují možnosti, které je potřeba objektivně zhodnotit z pohledu jejich přínosu. </a:t>
            </a:r>
          </a:p>
          <a:p>
            <a:pPr algn="just"/>
            <a:r>
              <a:rPr lang="cs-CZ" sz="1600" dirty="0" smtClean="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Proces výběru strategie</a:t>
            </a:r>
            <a:endParaRPr lang="cs-CZ" dirty="0"/>
          </a:p>
        </p:txBody>
      </p:sp>
    </p:spTree>
    <p:extLst>
      <p:ext uri="{BB962C8B-B14F-4D97-AF65-F5344CB8AC3E}">
        <p14:creationId xmlns:p14="http://schemas.microsoft.com/office/powerpoint/2010/main" val="59617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r>
              <a:rPr lang="cs-CZ" sz="1600" dirty="0" smtClean="0"/>
              <a:t>:</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Faktory důležité pro úspěšnou implementaci strategie</a:t>
            </a:r>
            <a:endParaRPr lang="cs-CZ" dirty="0"/>
          </a:p>
        </p:txBody>
      </p:sp>
    </p:spTree>
    <p:extLst>
      <p:ext uri="{BB962C8B-B14F-4D97-AF65-F5344CB8AC3E}">
        <p14:creationId xmlns:p14="http://schemas.microsoft.com/office/powerpoint/2010/main" val="39227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Omezenost zdrojů – finanční prostředky, lidské a materiální zdroje nedostačují na realizaci strategických rozhodnutí.</a:t>
            </a:r>
          </a:p>
          <a:p>
            <a:pPr lvl="0" algn="just"/>
            <a:r>
              <a:rPr lang="cs-CZ" sz="1600" dirty="0" smtClean="0"/>
              <a:t>Neúspěšnost – známost neúspěšnosti organizace při realizaci strategických rozhodnutích.</a:t>
            </a:r>
          </a:p>
          <a:p>
            <a:pPr lvl="0" algn="just"/>
            <a:r>
              <a:rPr lang="cs-CZ" sz="1600" dirty="0" smtClean="0"/>
              <a:t>Špatná komunikace – transfer informací a znalostí v různých jednotkách organizace je špatný a nefunguje.</a:t>
            </a:r>
          </a:p>
          <a:p>
            <a:pPr lvl="0" algn="just"/>
            <a:r>
              <a:rPr lang="cs-CZ" sz="1600" dirty="0" smtClean="0"/>
              <a:t>Konfliktní cíle a priority – cíle a strategie organizace jsou vzájemně divergentní, vzájemně si odporující.</a:t>
            </a:r>
          </a:p>
          <a:p>
            <a:pPr lvl="0" algn="just"/>
            <a:r>
              <a:rPr lang="cs-CZ" sz="1600" dirty="0" smtClean="0"/>
              <a:t>Nejistota okolí – při implementaci strategie se vyskytly neočekávané problémy a změny v podnikatelském prostředí.</a:t>
            </a:r>
          </a:p>
          <a:p>
            <a:pPr lvl="0" algn="just"/>
            <a:r>
              <a:rPr lang="cs-CZ" sz="1600" dirty="0" smtClean="0"/>
              <a:t>Koordinace – koordinace exekutivních aktivit je špatná a neúčinná.</a:t>
            </a:r>
          </a:p>
          <a:p>
            <a:pPr lvl="0" algn="just"/>
            <a:r>
              <a:rPr lang="cs-CZ" sz="1600" dirty="0" smtClean="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Bariéry implementace strategie</a:t>
            </a:r>
            <a:endParaRPr lang="cs-CZ" dirty="0"/>
          </a:p>
        </p:txBody>
      </p:sp>
    </p:spTree>
    <p:extLst>
      <p:ext uri="{BB962C8B-B14F-4D97-AF65-F5344CB8AC3E}">
        <p14:creationId xmlns:p14="http://schemas.microsoft.com/office/powerpoint/2010/main" val="280952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Alternativy se liší na základě naplnění účelu:</a:t>
            </a:r>
          </a:p>
          <a:p>
            <a:pPr lvl="1" algn="just"/>
            <a:r>
              <a:rPr lang="cs-CZ" sz="1600" dirty="0" smtClean="0"/>
              <a:t>Dosažení cíle</a:t>
            </a:r>
          </a:p>
          <a:p>
            <a:pPr lvl="1" algn="just"/>
            <a:r>
              <a:rPr lang="cs-CZ" sz="1600" dirty="0" smtClean="0"/>
              <a:t>Vyřešení problému</a:t>
            </a:r>
          </a:p>
          <a:p>
            <a:pPr lvl="1" algn="just"/>
            <a:r>
              <a:rPr lang="cs-CZ" sz="1600" dirty="0" smtClean="0"/>
              <a:t>Využití příležitosti</a:t>
            </a:r>
          </a:p>
          <a:p>
            <a:pPr marL="0" indent="0" algn="just">
              <a:buNone/>
            </a:pPr>
            <a:endParaRPr lang="cs-CZ" sz="1600" dirty="0" smtClean="0"/>
          </a:p>
          <a:p>
            <a:pPr algn="just"/>
            <a:r>
              <a:rPr lang="cs-CZ" sz="1600" dirty="0" smtClean="0"/>
              <a:t>Alternativy se liší podle jejich významu:</a:t>
            </a:r>
          </a:p>
          <a:p>
            <a:pPr lvl="1" algn="just"/>
            <a:r>
              <a:rPr lang="cs-CZ" sz="1600" dirty="0" smtClean="0"/>
              <a:t>Vymezující rozsah možností</a:t>
            </a:r>
          </a:p>
          <a:p>
            <a:pPr lvl="1" algn="just"/>
            <a:r>
              <a:rPr lang="cs-CZ" sz="1600" dirty="0" smtClean="0"/>
              <a:t>Určující další směřování podniku</a:t>
            </a:r>
          </a:p>
          <a:p>
            <a:pPr marL="0" indent="0" algn="just">
              <a:buNone/>
            </a:pPr>
            <a:endParaRPr lang="cs-CZ" sz="1600" dirty="0" smtClean="0"/>
          </a:p>
          <a:p>
            <a:pPr algn="just"/>
            <a:r>
              <a:rPr lang="cs-CZ" sz="1600" dirty="0" smtClean="0"/>
              <a:t>Alternativy se liší na základě kritérií:</a:t>
            </a:r>
          </a:p>
          <a:p>
            <a:pPr lvl="1" algn="just"/>
            <a:r>
              <a:rPr lang="cs-CZ" sz="1600" dirty="0" smtClean="0"/>
              <a:t>Míry kreativity a invence</a:t>
            </a:r>
          </a:p>
          <a:p>
            <a:pPr lvl="1" algn="just"/>
            <a:r>
              <a:rPr lang="cs-CZ" sz="1600" dirty="0" smtClean="0"/>
              <a:t>Míry návaznosti na dosavadní strategie</a:t>
            </a:r>
          </a:p>
          <a:p>
            <a:pPr lvl="1" algn="just"/>
            <a:r>
              <a:rPr lang="cs-CZ" sz="1600" dirty="0" smtClean="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Generování strategických alternativ</a:t>
            </a:r>
            <a:endParaRPr lang="cs-CZ" dirty="0"/>
          </a:p>
        </p:txBody>
      </p:sp>
    </p:spTree>
    <p:extLst>
      <p:ext uri="{BB962C8B-B14F-4D97-AF65-F5344CB8AC3E}">
        <p14:creationId xmlns:p14="http://schemas.microsoft.com/office/powerpoint/2010/main" val="50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Určení rámce problému</a:t>
            </a:r>
          </a:p>
          <a:p>
            <a:pPr lvl="1" algn="just"/>
            <a:r>
              <a:rPr lang="cs-CZ" sz="1600" dirty="0" smtClean="0"/>
              <a:t>Vzniká na základě požadovaných potřeb a příležitostí</a:t>
            </a:r>
          </a:p>
          <a:p>
            <a:pPr lvl="1" algn="just"/>
            <a:r>
              <a:rPr lang="cs-CZ" sz="1600" dirty="0" smtClean="0"/>
              <a:t>Vymezení problému</a:t>
            </a:r>
          </a:p>
          <a:p>
            <a:pPr lvl="1" algn="just"/>
            <a:r>
              <a:rPr lang="cs-CZ" sz="1600" dirty="0" smtClean="0"/>
              <a:t>Strategická situační analýza</a:t>
            </a:r>
          </a:p>
          <a:p>
            <a:pPr marL="0" indent="0" algn="just">
              <a:buNone/>
            </a:pPr>
            <a:endParaRPr lang="cs-CZ" sz="1600" dirty="0" smtClean="0"/>
          </a:p>
          <a:p>
            <a:pPr algn="just"/>
            <a:r>
              <a:rPr lang="cs-CZ" sz="1600" dirty="0" smtClean="0"/>
              <a:t>Generování souboru strategických alternativ</a:t>
            </a:r>
          </a:p>
          <a:p>
            <a:pPr lvl="1" algn="just"/>
            <a:r>
              <a:rPr lang="cs-CZ" sz="1600" dirty="0" smtClean="0"/>
              <a:t>Vytvoření širokého spektra strategických alternativ</a:t>
            </a:r>
          </a:p>
          <a:p>
            <a:pPr lvl="1" algn="just"/>
            <a:r>
              <a:rPr lang="cs-CZ" sz="1600" dirty="0" smtClean="0"/>
              <a:t>Strategické alternativy vytvořené na základě složitosti a důležitosti problému</a:t>
            </a:r>
          </a:p>
          <a:p>
            <a:pPr marL="0" indent="0" algn="just">
              <a:buNone/>
            </a:pPr>
            <a:endParaRPr lang="cs-CZ" sz="1600" dirty="0" smtClean="0"/>
          </a:p>
          <a:p>
            <a:pPr algn="just"/>
            <a:r>
              <a:rPr lang="cs-CZ" sz="1600" dirty="0" smtClean="0"/>
              <a:t>Zúžení souboru strategických alternativ</a:t>
            </a:r>
          </a:p>
          <a:p>
            <a:pPr lvl="1" algn="just"/>
            <a:r>
              <a:rPr lang="cs-CZ" sz="1600" dirty="0" smtClean="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Proces generování strategických alternativ</a:t>
            </a:r>
            <a:endParaRPr lang="cs-CZ" dirty="0"/>
          </a:p>
        </p:txBody>
      </p:sp>
    </p:spTree>
    <p:extLst>
      <p:ext uri="{BB962C8B-B14F-4D97-AF65-F5344CB8AC3E}">
        <p14:creationId xmlns:p14="http://schemas.microsoft.com/office/powerpoint/2010/main" val="288384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Zřejmé, jasné alternativy </a:t>
            </a:r>
          </a:p>
          <a:p>
            <a:pPr algn="just"/>
            <a:r>
              <a:rPr lang="cs-CZ" sz="1600" dirty="0" smtClean="0"/>
              <a:t>vyplývají ze současné, zřejmé strategie podniku</a:t>
            </a:r>
          </a:p>
          <a:p>
            <a:pPr algn="just"/>
            <a:r>
              <a:rPr lang="cs-CZ" sz="1600" dirty="0" smtClean="0"/>
              <a:t>jsou realizované drobnými úpravami a dalším rozvojem, např. přidání nové položky do výrobkové řady nebo restrukturalizace systému odbytu</a:t>
            </a:r>
          </a:p>
          <a:p>
            <a:pPr algn="just"/>
            <a:endParaRPr lang="cs-CZ" sz="1600" dirty="0" smtClean="0"/>
          </a:p>
          <a:p>
            <a:pPr marL="0" indent="0" algn="just">
              <a:buNone/>
            </a:pPr>
            <a:r>
              <a:rPr lang="cs-CZ" sz="1600" b="1" dirty="0" smtClean="0"/>
              <a:t>Kreativní alternativy </a:t>
            </a:r>
          </a:p>
          <a:p>
            <a:pPr algn="just"/>
            <a:r>
              <a:rPr lang="cs-CZ" sz="1600" dirty="0" smtClean="0"/>
              <a:t>obsahují nové přístupy k řešení problému</a:t>
            </a:r>
          </a:p>
          <a:p>
            <a:pPr algn="just"/>
            <a:r>
              <a:rPr lang="cs-CZ" sz="1600" dirty="0" smtClean="0"/>
              <a:t>aplikují se nové myšlenkové pochody, </a:t>
            </a:r>
          </a:p>
          <a:p>
            <a:pPr algn="just"/>
            <a:r>
              <a:rPr lang="cs-CZ" sz="1600" dirty="0" smtClean="0"/>
              <a:t>opouští se dosavadní předpoklady a stereotypy</a:t>
            </a:r>
          </a:p>
          <a:p>
            <a:pPr marL="0" indent="0" algn="just">
              <a:buNone/>
            </a:pPr>
            <a:endParaRPr lang="cs-CZ" sz="1600" dirty="0" smtClean="0"/>
          </a:p>
          <a:p>
            <a:pPr marL="0" indent="0" algn="just">
              <a:buNone/>
            </a:pPr>
            <a:r>
              <a:rPr lang="cs-CZ" sz="1600" b="1" dirty="0" smtClean="0"/>
              <a:t>Nemyslitelné alternativy </a:t>
            </a:r>
          </a:p>
          <a:p>
            <a:pPr algn="just"/>
            <a:r>
              <a:rPr lang="cs-CZ" sz="1600" dirty="0" smtClean="0"/>
              <a:t>jsou nepřijatelné z hlediska pravidel podniku, </a:t>
            </a:r>
          </a:p>
          <a:p>
            <a:pPr algn="just"/>
            <a:r>
              <a:rPr lang="cs-CZ" sz="1600" dirty="0" smtClean="0"/>
              <a:t>v podniku se o nich přemýšlí (nejsou zcela nemyslitelné), </a:t>
            </a:r>
          </a:p>
          <a:p>
            <a:pPr algn="just"/>
            <a:r>
              <a:rPr lang="cs-CZ" sz="1600" dirty="0" smtClean="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Typy alternativ</a:t>
            </a:r>
            <a:endParaRPr lang="cs-CZ" dirty="0"/>
          </a:p>
        </p:txBody>
      </p:sp>
    </p:spTree>
    <p:extLst>
      <p:ext uri="{BB962C8B-B14F-4D97-AF65-F5344CB8AC3E}">
        <p14:creationId xmlns:p14="http://schemas.microsoft.com/office/powerpoint/2010/main" val="198662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r>
              <a:rPr lang="cs-CZ" sz="1600" dirty="0" smtClean="0"/>
              <a:t>:</a:t>
            </a:r>
          </a:p>
          <a:p>
            <a:pPr algn="just"/>
            <a:endParaRPr lang="cs-CZ" sz="1600" dirty="0"/>
          </a:p>
          <a:p>
            <a:pPr lvl="1" algn="just"/>
            <a:r>
              <a:rPr lang="cs-CZ" sz="1600" dirty="0" smtClean="0"/>
              <a:t>Přijatelnost – kritérium</a:t>
            </a:r>
            <a:r>
              <a:rPr lang="cs-CZ" sz="1600" dirty="0"/>
              <a:t>, které vypovídá o tom, do jaké míry splní jednotlivé strategie očekávání, která jsou s nimi spojena (návratnost, riziko), a do jaké míry vyhoví různým očekáváním zájmových </a:t>
            </a:r>
            <a:r>
              <a:rPr lang="cs-CZ" sz="1600" dirty="0" smtClean="0"/>
              <a:t>skupin.</a:t>
            </a:r>
            <a:endParaRPr lang="cs-CZ" sz="1600" dirty="0"/>
          </a:p>
          <a:p>
            <a:pPr lvl="1" algn="just">
              <a:buNone/>
            </a:pPr>
            <a:endParaRPr lang="cs-CZ" sz="1600" dirty="0"/>
          </a:p>
          <a:p>
            <a:pPr lvl="1" algn="just"/>
            <a:r>
              <a:rPr lang="cs-CZ" sz="1600" dirty="0" smtClean="0"/>
              <a:t>Vhodnost – kritérium</a:t>
            </a:r>
            <a:r>
              <a:rPr lang="cs-CZ" sz="1600" dirty="0"/>
              <a:t>,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smtClean="0"/>
              <a:t>Realizovatelnost – kritérium</a:t>
            </a:r>
            <a:r>
              <a:rPr lang="cs-CZ" sz="1600" dirty="0"/>
              <a:t>,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Kritéria výběru strategie</a:t>
            </a:r>
            <a:endParaRPr lang="cs-CZ" dirty="0"/>
          </a:p>
        </p:txBody>
      </p:sp>
    </p:spTree>
    <p:extLst>
      <p:ext uri="{BB962C8B-B14F-4D97-AF65-F5344CB8AC3E}">
        <p14:creationId xmlns:p14="http://schemas.microsoft.com/office/powerpoint/2010/main" val="383342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Posuzuje přijatelnost z pohledu požadavků zákazníků, vlastníků a celkové organizace.</a:t>
            </a:r>
          </a:p>
          <a:p>
            <a:pPr algn="just"/>
            <a:r>
              <a:rPr lang="cs-CZ" sz="1600" dirty="0" smtClean="0"/>
              <a:t>Posuzuje přijatelnost pro zájmové skupiny jako je stát, místní správa, investoři a obchodní partneři.</a:t>
            </a:r>
          </a:p>
          <a:p>
            <a:pPr algn="just"/>
            <a:r>
              <a:rPr lang="cs-CZ" sz="1600" dirty="0" smtClean="0"/>
              <a:t>Posuzuje přijatelnost z pohledu návratnosti investovaných prostředků a míru jejich návratnosti.</a:t>
            </a:r>
          </a:p>
          <a:p>
            <a:pPr algn="just"/>
            <a:r>
              <a:rPr lang="cs-CZ" sz="1600" dirty="0" smtClean="0"/>
              <a:t>Posuzuje míru rizikovosti strategie. Hodnotí rizikové faktory a míru pravděpodobnosti vzniku rizikových faktorů v souvislosti s navrhovanou strategií.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Přijatelnost strategie</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Vhodnost strategie se posuzuje z pohledu souladu s misí a vizí podniku.</a:t>
            </a:r>
          </a:p>
          <a:p>
            <a:pPr algn="just"/>
            <a:r>
              <a:rPr lang="cs-CZ" sz="1600" dirty="0" smtClean="0"/>
              <a:t>Vychází ze strategických analýzy.</a:t>
            </a:r>
          </a:p>
          <a:p>
            <a:pPr algn="just"/>
            <a:r>
              <a:rPr lang="cs-CZ" sz="1600" dirty="0" smtClean="0"/>
              <a:t>Vychází z posouzení expertů a výsledků expertních metod.</a:t>
            </a:r>
          </a:p>
          <a:p>
            <a:pPr algn="just"/>
            <a:r>
              <a:rPr lang="cs-CZ" sz="1600" dirty="0" smtClean="0"/>
              <a:t>Hodnocení vhodnosti strategie musí zahrnovat analýzu a posouzení všech možných rizikových faktorů.</a:t>
            </a:r>
            <a:endParaRPr lang="cs-CZ" sz="1600" dirty="0"/>
          </a:p>
          <a:p>
            <a:pPr algn="just"/>
            <a:r>
              <a:rPr lang="cs-CZ" sz="1600" dirty="0" smtClean="0"/>
              <a:t>Posuzuje soulad podnikové kultury s navrhovanou strategií.</a:t>
            </a:r>
            <a:endParaRPr lang="cs-CZ" sz="1600" dirty="0"/>
          </a:p>
          <a:p>
            <a:pPr algn="just"/>
            <a:r>
              <a:rPr lang="cs-CZ" sz="1600" dirty="0" smtClean="0"/>
              <a:t>Posuzuje a hodnotí výsledky výzkumu </a:t>
            </a:r>
            <a:r>
              <a:rPr lang="cs-CZ" sz="1600" dirty="0"/>
              <a:t>v relevantní </a:t>
            </a:r>
            <a:r>
              <a:rPr lang="cs-CZ" sz="1600" dirty="0" smtClean="0"/>
              <a:t>oblasti podnikání.</a:t>
            </a:r>
            <a:endParaRPr lang="cs-CZ" sz="1600" dirty="0"/>
          </a:p>
          <a:p>
            <a:pPr algn="just"/>
            <a:r>
              <a:rPr lang="cs-CZ" sz="1600" dirty="0" smtClean="0"/>
              <a:t>Posuzuje vztah </a:t>
            </a:r>
            <a:r>
              <a:rPr lang="cs-CZ" sz="1600" dirty="0"/>
              <a:t>mezi navrhovanou strategií a očekávanými </a:t>
            </a:r>
            <a:r>
              <a:rPr lang="cs-CZ" sz="1600" dirty="0" smtClean="0"/>
              <a:t>výsledky.</a:t>
            </a:r>
          </a:p>
          <a:p>
            <a:pPr algn="just"/>
            <a:r>
              <a:rPr lang="cs-CZ" sz="1600" dirty="0" smtClean="0"/>
              <a:t>Posuzuje využívání klíčových schopností a kompetencí podniku.</a:t>
            </a:r>
          </a:p>
          <a:p>
            <a:pPr algn="just"/>
            <a:r>
              <a:rPr lang="cs-CZ" sz="1600" dirty="0" smtClean="0"/>
              <a:t>Posuzuje soulad a vhodnost strategie ve vztahu k platné legislativě a etickým zákonům.</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Vhodnost strategie</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3198</TotalTime>
  <Words>3000</Words>
  <Application>Microsoft Office PowerPoint</Application>
  <PresentationFormat>Předvádění na obrazovce (16:9)</PresentationFormat>
  <Paragraphs>273</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Výběr a implementace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Přijatelnost strategie</vt:lpstr>
      <vt:lpstr>Vhodnost strategie</vt:lpstr>
      <vt:lpstr>Realizovatelnost strategie</vt:lpstr>
      <vt:lpstr>Přístupy k výběru strategie I</vt:lpstr>
      <vt:lpstr>Přístupy k výběru strategie II</vt:lpstr>
      <vt:lpstr>Podstata implementace strategie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Změny v organizační struktuře při implementaci strategie</vt:lpstr>
      <vt:lpstr>Další úkoly významné při implementaci strategie</vt:lpstr>
      <vt:lpstr>Balanced Scorecard a implementace strategie</vt:lpstr>
      <vt:lpstr>Výkonnostní ukazatele v Balanced Scorecard</vt:lpstr>
      <vt:lpstr>Proces Balanced Scorecard</vt:lpstr>
      <vt:lpstr>Kroky metody Balanced Scorecard</vt:lpstr>
      <vt:lpstr>Faktory důležité pro úspěšnou implementaci strategie</vt:lpstr>
      <vt:lpstr>Bariéry implementace strategie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128</cp:revision>
  <dcterms:created xsi:type="dcterms:W3CDTF">2016-07-06T15:42:34Z</dcterms:created>
  <dcterms:modified xsi:type="dcterms:W3CDTF">2020-11-17T09:48:21Z</dcterms:modified>
</cp:coreProperties>
</file>