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3" r:id="rId2"/>
    <p:sldId id="262" r:id="rId3"/>
    <p:sldId id="270" r:id="rId4"/>
    <p:sldId id="271" r:id="rId5"/>
    <p:sldId id="272" r:id="rId6"/>
    <p:sldId id="278" r:id="rId7"/>
    <p:sldId id="274" r:id="rId8"/>
    <p:sldId id="276" r:id="rId9"/>
    <p:sldId id="279" r:id="rId10"/>
    <p:sldId id="280" r:id="rId11"/>
    <p:sldId id="281" r:id="rId12"/>
    <p:sldId id="282" r:id="rId13"/>
    <p:sldId id="283" r:id="rId14"/>
    <p:sldId id="284" r:id="rId15"/>
    <p:sldId id="27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404"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0458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79378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749613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3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2279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34463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855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E9BAEC6-A37A-4403-B919-4854A6448652}" type="datetimeFigureOut">
              <a:rPr lang="cs-CZ" smtClean="0"/>
              <a:t>20.04.2020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940458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E9BAEC6-A37A-4403-B919-4854A6448652}" type="datetimeFigureOut">
              <a:rPr lang="cs-CZ" smtClean="0"/>
              <a:t>20.04.2020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4675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BAEC6-A37A-4403-B919-4854A6448652}" type="datetimeFigureOut">
              <a:rPr lang="cs-CZ" smtClean="0"/>
              <a:t>20.04.2020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26832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3973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68667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20.04.2020</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37373182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8879" y="628537"/>
            <a:ext cx="2266000" cy="1744775"/>
          </a:xfrm>
          <a:prstGeom prst="rect">
            <a:avLst/>
          </a:prstGeom>
        </p:spPr>
      </p:pic>
      <p:sp>
        <p:nvSpPr>
          <p:cNvPr id="7" name="Obdélník 6"/>
          <p:cNvSpPr/>
          <p:nvPr/>
        </p:nvSpPr>
        <p:spPr>
          <a:xfrm>
            <a:off x="273268" y="209516"/>
            <a:ext cx="6432331"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0" y="933450"/>
            <a:ext cx="7037388" cy="2879725"/>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Cizojazyčná příprava </a:t>
            </a:r>
            <a:r>
              <a:rPr lang="en-GB" sz="5333" b="1" dirty="0">
                <a:solidFill>
                  <a:schemeClr val="bg1"/>
                </a:solidFill>
                <a:latin typeface="Times New Roman" panose="02020603050405020304" pitchFamily="18" charset="0"/>
                <a:cs typeface="Times New Roman" panose="02020603050405020304" pitchFamily="18" charset="0"/>
              </a:rPr>
              <a:t>AJ </a:t>
            </a:r>
            <a:r>
              <a:rPr lang="cs-CZ" sz="5333" b="1" dirty="0" smtClean="0">
                <a:solidFill>
                  <a:schemeClr val="bg1"/>
                </a:solidFill>
                <a:latin typeface="Times New Roman" panose="02020603050405020304" pitchFamily="18" charset="0"/>
                <a:cs typeface="Times New Roman" panose="02020603050405020304" pitchFamily="18" charset="0"/>
              </a:rPr>
              <a:t>4</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0" y="4100513"/>
            <a:ext cx="5184775" cy="1057275"/>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Employment </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828879" y="4965172"/>
            <a:ext cx="2125936"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Janusz Karpeta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Cizojazyčná příprava </a:t>
            </a:r>
            <a:r>
              <a:rPr lang="cs-CZ" altLang="cs-CZ" sz="1200" dirty="0" smtClean="0">
                <a:solidFill>
                  <a:srgbClr val="307871"/>
                </a:solidFill>
                <a:latin typeface="Times New Roman" panose="02020603050405020304" pitchFamily="18" charset="0"/>
                <a:cs typeface="Times New Roman" panose="02020603050405020304" pitchFamily="18" charset="0"/>
              </a:rPr>
              <a:t>4</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088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smtClean="0">
                <a:solidFill>
                  <a:srgbClr val="307871"/>
                </a:solidFill>
                <a:latin typeface="Times New Roman" panose="02020603050405020304" pitchFamily="18" charset="0"/>
                <a:cs typeface="Times New Roman" panose="02020603050405020304" pitchFamily="18" charset="0"/>
              </a:rPr>
              <a:t>Employment </a:t>
            </a:r>
            <a:endParaRPr lang="en-GB" sz="2400"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247317"/>
          </a:xfrm>
          <a:prstGeom prst="rect">
            <a:avLst/>
          </a:prstGeom>
        </p:spPr>
        <p:txBody>
          <a:bodyPr wrap="square">
            <a:spAutoFit/>
          </a:bodyPr>
          <a:lstStyle/>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by immediate termination only for reasons specified in Labour </a:t>
            </a:r>
            <a:r>
              <a:rPr lang="en-US" b="1" dirty="0" smtClean="0">
                <a:solidFill>
                  <a:srgbClr val="307871"/>
                </a:solidFill>
                <a:latin typeface="Times New Roman" panose="02020603050405020304" pitchFamily="18" charset="0"/>
                <a:cs typeface="Times New Roman" panose="02020603050405020304" pitchFamily="18" charset="0"/>
              </a:rPr>
              <a:t>Code</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by termination within a probationary </a:t>
            </a:r>
            <a:r>
              <a:rPr lang="en-US" b="1" dirty="0" smtClean="0">
                <a:solidFill>
                  <a:srgbClr val="307871"/>
                </a:solidFill>
                <a:latin typeface="Times New Roman" panose="02020603050405020304" pitchFamily="18" charset="0"/>
                <a:cs typeface="Times New Roman" panose="02020603050405020304" pitchFamily="18" charset="0"/>
              </a:rPr>
              <a:t>period</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on the expiry of agreed period in case of employment contract for a definite </a:t>
            </a:r>
            <a:r>
              <a:rPr lang="en-US" b="1" dirty="0" smtClean="0">
                <a:solidFill>
                  <a:srgbClr val="307871"/>
                </a:solidFill>
                <a:latin typeface="Times New Roman" panose="02020603050405020304" pitchFamily="18" charset="0"/>
                <a:cs typeface="Times New Roman" panose="02020603050405020304" pitchFamily="18" charset="0"/>
              </a:rPr>
              <a:t>period</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upon death of the </a:t>
            </a:r>
            <a:r>
              <a:rPr lang="en-US" b="1" dirty="0" smtClean="0">
                <a:solidFill>
                  <a:srgbClr val="307871"/>
                </a:solidFill>
                <a:latin typeface="Times New Roman" panose="02020603050405020304" pitchFamily="18" charset="0"/>
                <a:cs typeface="Times New Roman" panose="02020603050405020304" pitchFamily="18" charset="0"/>
              </a:rPr>
              <a:t>employee</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In some specific cases, an employee is entitled to severance pay upon termination of employment.</a:t>
            </a:r>
          </a:p>
          <a:p>
            <a:pPr marL="285750" indent="-285750">
              <a:buFont typeface="Arial" panose="020B0604020202020204" pitchFamily="34" charset="0"/>
              <a:buChar char="•"/>
            </a:pPr>
            <a:endParaRPr lang="cs-CZ" dirty="0" smtClean="0"/>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dirty="0"/>
          </a:p>
          <a:p>
            <a:endParaRPr lang="cs-CZ"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911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smtClean="0">
                <a:solidFill>
                  <a:srgbClr val="307871"/>
                </a:solidFill>
                <a:latin typeface="Times New Roman" panose="02020603050405020304" pitchFamily="18" charset="0"/>
                <a:cs typeface="Times New Roman" panose="02020603050405020304" pitchFamily="18" charset="0"/>
              </a:rPr>
              <a:t>Employment</a:t>
            </a:r>
            <a:endParaRPr lang="en-GB" sz="2400"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401205"/>
          </a:xfrm>
          <a:prstGeom prst="rect">
            <a:avLst/>
          </a:prstGeom>
        </p:spPr>
        <p:txBody>
          <a:bodyPr wrap="square">
            <a:spAutoFit/>
          </a:bodyPr>
          <a:lstStyle/>
          <a:p>
            <a:endParaRPr lang="pl-PL" dirty="0" smtClean="0"/>
          </a:p>
          <a:p>
            <a:r>
              <a:rPr lang="en-US" b="1" dirty="0">
                <a:solidFill>
                  <a:srgbClr val="307871"/>
                </a:solidFill>
                <a:latin typeface="Times New Roman" panose="02020603050405020304" pitchFamily="18" charset="0"/>
                <a:cs typeface="Times New Roman" panose="02020603050405020304" pitchFamily="18" charset="0"/>
              </a:rPr>
              <a:t>Notice </a:t>
            </a:r>
            <a:r>
              <a:rPr lang="en-US" b="1" dirty="0" smtClean="0">
                <a:solidFill>
                  <a:srgbClr val="307871"/>
                </a:solidFill>
                <a:latin typeface="Times New Roman" panose="02020603050405020304" pitchFamily="18" charset="0"/>
                <a:cs typeface="Times New Roman" panose="02020603050405020304" pitchFamily="18" charset="0"/>
              </a:rPr>
              <a:t>period</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Where notice of termination has been given, the employment relationship will come to an end upon the expiry of the notice period. </a:t>
            </a:r>
            <a:endParaRPr lang="pl-PL"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pl-PL"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The </a:t>
            </a:r>
            <a:r>
              <a:rPr lang="en-US" b="1" dirty="0">
                <a:solidFill>
                  <a:srgbClr val="307871"/>
                </a:solidFill>
                <a:latin typeface="Times New Roman" panose="02020603050405020304" pitchFamily="18" charset="0"/>
                <a:cs typeface="Times New Roman" panose="02020603050405020304" pitchFamily="18" charset="0"/>
              </a:rPr>
              <a:t>notice period must be the same for both the employer and the employee, shall be at least 2 months and can be extended only by agreement between the employer and the employee in writing. </a:t>
            </a:r>
            <a:endParaRPr lang="pl-PL"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pl-PL"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The </a:t>
            </a:r>
            <a:r>
              <a:rPr lang="en-US" b="1" dirty="0">
                <a:solidFill>
                  <a:srgbClr val="307871"/>
                </a:solidFill>
                <a:latin typeface="Times New Roman" panose="02020603050405020304" pitchFamily="18" charset="0"/>
                <a:cs typeface="Times New Roman" panose="02020603050405020304" pitchFamily="18" charset="0"/>
              </a:rPr>
              <a:t>notice period shall start to run on the first day of the calendar month following delivery of the notice.</a:t>
            </a:r>
          </a:p>
          <a:p>
            <a:endParaRPr lang="cs-CZ" sz="1600" dirty="0" smtClean="0"/>
          </a:p>
          <a:p>
            <a:endParaRPr lang="cs-CZ" sz="16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dirty="0"/>
          </a:p>
          <a:p>
            <a:endParaRPr lang="cs-CZ" sz="16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0534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smtClean="0">
                <a:solidFill>
                  <a:srgbClr val="307871"/>
                </a:solidFill>
                <a:latin typeface="Times New Roman" panose="02020603050405020304" pitchFamily="18" charset="0"/>
                <a:cs typeface="Times New Roman" panose="02020603050405020304" pitchFamily="18" charset="0"/>
              </a:rPr>
              <a:t>Employment </a:t>
            </a:r>
            <a:endParaRPr lang="en-GB" sz="2400"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678204"/>
          </a:xfrm>
          <a:prstGeom prst="rect">
            <a:avLst/>
          </a:prstGeom>
        </p:spPr>
        <p:txBody>
          <a:bodyPr wrap="square">
            <a:spAutoFit/>
          </a:bodyPr>
          <a:lstStyle/>
          <a:p>
            <a:r>
              <a:rPr lang="en-US" b="1" dirty="0" smtClean="0">
                <a:solidFill>
                  <a:srgbClr val="307871"/>
                </a:solidFill>
                <a:latin typeface="Times New Roman" panose="02020603050405020304" pitchFamily="18" charset="0"/>
                <a:cs typeface="Times New Roman" panose="02020603050405020304" pitchFamily="18" charset="0"/>
              </a:rPr>
              <a:t>Working time</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length of standard weekly working hours shall be 40 hours per week except for some </a:t>
            </a:r>
            <a:r>
              <a:rPr lang="en-US" b="1" dirty="0" smtClean="0">
                <a:solidFill>
                  <a:srgbClr val="307871"/>
                </a:solidFill>
                <a:latin typeface="Times New Roman" panose="02020603050405020304" pitchFamily="18" charset="0"/>
                <a:cs typeface="Times New Roman" panose="02020603050405020304" pitchFamily="18" charset="0"/>
              </a:rPr>
              <a:t>employees</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Part-time work may be agreed between the employer and </a:t>
            </a:r>
            <a:r>
              <a:rPr lang="en-US" b="1" dirty="0" smtClean="0">
                <a:solidFill>
                  <a:srgbClr val="307871"/>
                </a:solidFill>
                <a:latin typeface="Times New Roman" panose="02020603050405020304" pitchFamily="18" charset="0"/>
                <a:cs typeface="Times New Roman" panose="02020603050405020304" pitchFamily="18" charset="0"/>
              </a:rPr>
              <a:t>employee</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employer shall distribute working hours and determine the start and end of </a:t>
            </a:r>
            <a:r>
              <a:rPr lang="en-US" b="1" dirty="0" smtClean="0">
                <a:solidFill>
                  <a:srgbClr val="307871"/>
                </a:solidFill>
                <a:latin typeface="Times New Roman" panose="02020603050405020304" pitchFamily="18" charset="0"/>
                <a:cs typeface="Times New Roman" panose="02020603050405020304" pitchFamily="18" charset="0"/>
              </a:rPr>
              <a:t>shifts</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Working hours are distributed over five-day working week and the length of a shift may not exceed 12 </a:t>
            </a:r>
            <a:r>
              <a:rPr lang="en-US" b="1" dirty="0" smtClean="0">
                <a:solidFill>
                  <a:srgbClr val="307871"/>
                </a:solidFill>
                <a:latin typeface="Times New Roman" panose="02020603050405020304" pitchFamily="18" charset="0"/>
                <a:cs typeface="Times New Roman" panose="02020603050405020304" pitchFamily="18" charset="0"/>
              </a:rPr>
              <a:t>hours</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endParaRPr lang="cs-CZ" sz="1600" dirty="0" smtClean="0"/>
          </a:p>
          <a:p>
            <a:endParaRPr lang="cs-CZ" sz="16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dirty="0"/>
          </a:p>
          <a:p>
            <a:endParaRPr lang="cs-CZ" sz="16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307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7" y="449338"/>
            <a:ext cx="3710153" cy="461665"/>
          </a:xfrm>
          <a:prstGeom prst="rect">
            <a:avLst/>
          </a:prstGeom>
        </p:spPr>
        <p:txBody>
          <a:bodyPr wrap="square">
            <a:spAutoFit/>
          </a:bodyPr>
          <a:lstStyle/>
          <a:p>
            <a:pPr lvl="0">
              <a:defRPr/>
            </a:pPr>
            <a:r>
              <a:rPr lang="cs-CZ" sz="2400" kern="0" dirty="0" smtClean="0">
                <a:solidFill>
                  <a:srgbClr val="307871"/>
                </a:solidFill>
                <a:latin typeface="Times New Roman" panose="02020603050405020304" pitchFamily="18" charset="0"/>
                <a:cs typeface="Times New Roman" panose="02020603050405020304" pitchFamily="18" charset="0"/>
              </a:rPr>
              <a:t>Employment</a:t>
            </a:r>
            <a:endParaRPr lang="en-GB" sz="2400"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678204"/>
          </a:xfrm>
          <a:prstGeom prst="rect">
            <a:avLst/>
          </a:prstGeom>
        </p:spPr>
        <p:txBody>
          <a:bodyPr wrap="square">
            <a:spAutoFit/>
          </a:bodyPr>
          <a:lstStyle/>
          <a:p>
            <a:r>
              <a:rPr lang="en-US" b="1" dirty="0" smtClean="0">
                <a:solidFill>
                  <a:srgbClr val="307871"/>
                </a:solidFill>
                <a:latin typeface="Times New Roman" panose="02020603050405020304" pitchFamily="18" charset="0"/>
                <a:cs typeface="Times New Roman" panose="02020603050405020304" pitchFamily="18" charset="0"/>
              </a:rPr>
              <a:t>Working time</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For the work performed in excess of the working-time standards, an employee is entitled to the attained wage and to a premium of at least 25% of his average earnings or compensatory time </a:t>
            </a:r>
            <a:r>
              <a:rPr lang="en-US" b="1" dirty="0" smtClean="0">
                <a:solidFill>
                  <a:srgbClr val="307871"/>
                </a:solidFill>
                <a:latin typeface="Times New Roman" panose="02020603050405020304" pitchFamily="18" charset="0"/>
                <a:cs typeface="Times New Roman" panose="02020603050405020304" pitchFamily="18" charset="0"/>
              </a:rPr>
              <a:t>off</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If it is justified by the type of work or the organization thereof, an employer can introduce the other working-time systems which allow the extension of the daily amount of working time. </a:t>
            </a:r>
            <a:endParaRPr lang="pl-PL"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pl-PL"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Specific </a:t>
            </a:r>
            <a:r>
              <a:rPr lang="en-US" b="1" dirty="0">
                <a:solidFill>
                  <a:srgbClr val="307871"/>
                </a:solidFill>
                <a:latin typeface="Times New Roman" panose="02020603050405020304" pitchFamily="18" charset="0"/>
                <a:cs typeface="Times New Roman" panose="02020603050405020304" pitchFamily="18" charset="0"/>
              </a:rPr>
              <a:t>requirements related to this matter are indicated in the Czech Labour Code</a:t>
            </a:r>
          </a:p>
          <a:p>
            <a:endParaRPr lang="cs-CZ" sz="1600" dirty="0" smtClean="0"/>
          </a:p>
          <a:p>
            <a:endParaRPr lang="cs-CZ" sz="16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dirty="0"/>
          </a:p>
          <a:p>
            <a:endParaRPr lang="cs-CZ" sz="16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340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7" y="449338"/>
            <a:ext cx="3710153" cy="461665"/>
          </a:xfrm>
          <a:prstGeom prst="rect">
            <a:avLst/>
          </a:prstGeom>
        </p:spPr>
        <p:txBody>
          <a:bodyPr wrap="square">
            <a:spAutoFit/>
          </a:bodyPr>
          <a:lstStyle/>
          <a:p>
            <a:pPr lvl="0">
              <a:defRPr/>
            </a:pPr>
            <a:r>
              <a:rPr lang="cs-CZ" sz="2400" kern="0" dirty="0" smtClean="0">
                <a:solidFill>
                  <a:srgbClr val="307871"/>
                </a:solidFill>
                <a:latin typeface="Times New Roman" panose="02020603050405020304" pitchFamily="18" charset="0"/>
                <a:cs typeface="Times New Roman" panose="02020603050405020304" pitchFamily="18" charset="0"/>
              </a:rPr>
              <a:t>Employment</a:t>
            </a:r>
            <a:endParaRPr lang="en-GB" sz="2400"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6063198"/>
          </a:xfrm>
          <a:prstGeom prst="rect">
            <a:avLst/>
          </a:prstGeom>
        </p:spPr>
        <p:txBody>
          <a:bodyPr wrap="square">
            <a:spAutoFit/>
          </a:bodyPr>
          <a:lstStyle/>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most common benefits for employees in the Czech Republic are</a:t>
            </a:r>
            <a:r>
              <a:rPr lang="en-US" b="1" dirty="0" smtClean="0">
                <a:solidFill>
                  <a:srgbClr val="307871"/>
                </a:solidFill>
                <a:latin typeface="Times New Roman" panose="02020603050405020304" pitchFamily="18" charset="0"/>
                <a:cs typeface="Times New Roman" panose="02020603050405020304" pitchFamily="18" charset="0"/>
              </a:rPr>
              <a: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bonuses in terms of financial rewards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professional trainings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language courses and personal development</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option to work from home</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additional days off (extra holidays, study leave, sick days)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discounts on company products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flexible working hours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meal vouchers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company phone</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company car or transport allowance</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insurance contributions</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refreshment/beverages at workplace</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Certain companies offer also temporary accommodation or housing allowances, recreation in the company’s facilities or holiday allowances, or free ticket by companies operating regular public transportation.</a:t>
            </a:r>
          </a:p>
          <a:p>
            <a:pPr marL="285750" indent="-285750">
              <a:buFont typeface="Arial" panose="020B0604020202020204" pitchFamily="34" charset="0"/>
              <a:buChar char="•"/>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6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1696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4082" y="449338"/>
            <a:ext cx="2417379" cy="461665"/>
          </a:xfrm>
          <a:prstGeom prst="rect">
            <a:avLst/>
          </a:prstGeom>
        </p:spPr>
        <p:txBody>
          <a:bodyPr wrap="square">
            <a:spAutoFit/>
          </a:bodyPr>
          <a:lstStyle/>
          <a:p>
            <a:pPr lvl="0">
              <a:defRPr/>
            </a:pPr>
            <a:r>
              <a:rPr lang="en-GB" sz="2400" kern="0" dirty="0">
                <a:solidFill>
                  <a:srgbClr val="307871"/>
                </a:solidFill>
                <a:latin typeface="Times New Roman"/>
              </a:rPr>
              <a:t>Conclusion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20717" y="1460938"/>
            <a:ext cx="7399283" cy="1477328"/>
          </a:xfrm>
          <a:prstGeom prst="rect">
            <a:avLst/>
          </a:prstGeom>
        </p:spPr>
        <p:txBody>
          <a:bodyPr wrap="square">
            <a:spAutoFit/>
          </a:bodyPr>
          <a:lstStyle/>
          <a:p>
            <a:r>
              <a:rPr lang="cs-CZ" b="1" dirty="0" err="1">
                <a:solidFill>
                  <a:srgbClr val="307871"/>
                </a:solidFill>
                <a:latin typeface="Times New Roman" panose="02020603050405020304" pitchFamily="18" charset="0"/>
                <a:cs typeface="Times New Roman" panose="02020603050405020304" pitchFamily="18" charset="0"/>
              </a:rPr>
              <a:t>Keywords</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smtClean="0">
                <a:solidFill>
                  <a:srgbClr val="307871"/>
                </a:solidFill>
                <a:latin typeface="Times New Roman" panose="02020603050405020304" pitchFamily="18" charset="0"/>
                <a:cs typeface="Times New Roman" panose="02020603050405020304" pitchFamily="18" charset="0"/>
              </a:rPr>
              <a:t>employment</a:t>
            </a: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Employment   </a:t>
            </a: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75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15614" y="449338"/>
            <a:ext cx="3899338" cy="461665"/>
          </a:xfrm>
          <a:prstGeom prst="rect">
            <a:avLst/>
          </a:prstGeom>
        </p:spPr>
        <p:txBody>
          <a:bodyPr wrap="square">
            <a:spAutoFit/>
          </a:bodyPr>
          <a:lstStyle/>
          <a:p>
            <a:pPr lvl="0">
              <a:defRPr/>
            </a:pPr>
            <a:r>
              <a:rPr lang="en-GB" sz="2400" kern="0" dirty="0">
                <a:solidFill>
                  <a:srgbClr val="307871"/>
                </a:solidFill>
                <a:latin typeface="Times New Roman"/>
              </a:rPr>
              <a:t>Outline of the presentation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1" y="1387366"/>
            <a:ext cx="7620001" cy="1477328"/>
          </a:xfrm>
          <a:prstGeom prst="rect">
            <a:avLst/>
          </a:prstGeom>
        </p:spPr>
        <p:txBody>
          <a:bodyPr wrap="square">
            <a:spAutoFit/>
          </a:bodyPr>
          <a:lstStyle/>
          <a:p>
            <a:pPr marL="285750" indent="-285750">
              <a:buFont typeface="Arial" panose="020B0604020202020204" pitchFamily="34" charset="0"/>
              <a:buChar char="•"/>
            </a:pPr>
            <a:r>
              <a:rPr lang="cs-CZ" b="1" dirty="0" err="1">
                <a:solidFill>
                  <a:srgbClr val="307871"/>
                </a:solidFill>
                <a:latin typeface="Times New Roman" panose="02020603050405020304" pitchFamily="18" charset="0"/>
                <a:cs typeface="Times New Roman" panose="02020603050405020304" pitchFamily="18" charset="0"/>
              </a:rPr>
              <a:t>Vocabulary</a:t>
            </a:r>
            <a:r>
              <a:rPr lang="cs-CZ" b="1" dirty="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Employment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a:solidFill>
                  <a:srgbClr val="307871"/>
                </a:solidFill>
                <a:latin typeface="Times New Roman" panose="02020603050405020304" pitchFamily="18" charset="0"/>
                <a:cs typeface="Times New Roman" panose="02020603050405020304" pitchFamily="18" charset="0"/>
              </a:rPr>
              <a:t>Conclusion</a:t>
            </a:r>
            <a:r>
              <a:rPr lang="cs-CZ" b="1" dirty="0">
                <a:solidFill>
                  <a:srgbClr val="307871"/>
                </a:solidFill>
                <a:latin typeface="Times New Roman" panose="02020603050405020304" pitchFamily="18" charset="0"/>
                <a:cs typeface="Times New Roman" panose="02020603050405020304" pitchFamily="18" charset="0"/>
              </a:rPr>
              <a:t> </a:t>
            </a:r>
          </a:p>
          <a:p>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0" y="449338"/>
            <a:ext cx="2133600" cy="461665"/>
          </a:xfrm>
          <a:prstGeom prst="rect">
            <a:avLst/>
          </a:prstGeom>
        </p:spPr>
        <p:txBody>
          <a:bodyPr wrap="square">
            <a:spAutoFit/>
          </a:bodyPr>
          <a:lstStyle/>
          <a:p>
            <a:pPr lvl="0">
              <a:defRPr/>
            </a:pPr>
            <a:r>
              <a:rPr lang="cs-CZ" sz="2400" kern="0" dirty="0" err="1">
                <a:solidFill>
                  <a:srgbClr val="307871"/>
                </a:solidFill>
                <a:latin typeface="Times New Roman"/>
              </a:rPr>
              <a:t>Vocabulary</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10207" y="1529543"/>
            <a:ext cx="7409793" cy="5262979"/>
          </a:xfrm>
          <a:prstGeom prst="rect">
            <a:avLst/>
          </a:prstGeom>
        </p:spPr>
        <p:txBody>
          <a:bodyPr wrap="square">
            <a:spAutoFit/>
          </a:bodyPr>
          <a:lstStyle/>
          <a:p>
            <a:r>
              <a:rPr lang="cs-CZ" b="1" dirty="0" err="1">
                <a:solidFill>
                  <a:srgbClr val="307871"/>
                </a:solidFill>
                <a:latin typeface="Times New Roman" panose="02020603050405020304" pitchFamily="18" charset="0"/>
                <a:cs typeface="Times New Roman" panose="02020603050405020304" pitchFamily="18" charset="0"/>
              </a:rPr>
              <a:t>Keywords</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smtClean="0">
                <a:solidFill>
                  <a:srgbClr val="307871"/>
                </a:solidFill>
                <a:latin typeface="Times New Roman" panose="02020603050405020304" pitchFamily="18" charset="0"/>
                <a:cs typeface="Times New Roman" panose="02020603050405020304" pitchFamily="18" charset="0"/>
              </a:rPr>
              <a:t>employment</a:t>
            </a:r>
            <a:r>
              <a:rPr lang="cs-CZ" b="1" dirty="0" smtClean="0">
                <a:solidFill>
                  <a:srgbClr val="307871"/>
                </a:solidFill>
                <a:latin typeface="Times New Roman" panose="02020603050405020304" pitchFamily="18" charset="0"/>
                <a:cs typeface="Times New Roman" panose="02020603050405020304" pitchFamily="18" charset="0"/>
              </a:rPr>
              <a:t>:</a:t>
            </a:r>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cs-CZ" sz="1200" b="1" dirty="0" smtClean="0">
                <a:solidFill>
                  <a:srgbClr val="307871"/>
                </a:solidFill>
                <a:latin typeface="Times New Roman" panose="02020603050405020304" pitchFamily="18" charset="0"/>
                <a:cs typeface="Times New Roman" panose="02020603050405020304" pitchFamily="18" charset="0"/>
              </a:rPr>
              <a:t>Bonus – prémie</a:t>
            </a:r>
          </a:p>
          <a:p>
            <a:r>
              <a:rPr lang="cs-CZ" sz="1200" b="1" dirty="0" smtClean="0">
                <a:solidFill>
                  <a:srgbClr val="307871"/>
                </a:solidFill>
                <a:latin typeface="Times New Roman" panose="02020603050405020304" pitchFamily="18" charset="0"/>
                <a:cs typeface="Times New Roman" panose="02020603050405020304" pitchFamily="18" charset="0"/>
              </a:rPr>
              <a:t>By </a:t>
            </a:r>
            <a:r>
              <a:rPr lang="cs-CZ" sz="1200" b="1" dirty="0" err="1" smtClean="0">
                <a:solidFill>
                  <a:srgbClr val="307871"/>
                </a:solidFill>
                <a:latin typeface="Times New Roman" panose="02020603050405020304" pitchFamily="18" charset="0"/>
                <a:cs typeface="Times New Roman" panose="02020603050405020304" pitchFamily="18" charset="0"/>
              </a:rPr>
              <a:t>notice</a:t>
            </a:r>
            <a:r>
              <a:rPr lang="cs-CZ" sz="1200" b="1" dirty="0" smtClean="0">
                <a:solidFill>
                  <a:srgbClr val="307871"/>
                </a:solidFill>
                <a:latin typeface="Times New Roman" panose="02020603050405020304" pitchFamily="18" charset="0"/>
                <a:cs typeface="Times New Roman" panose="02020603050405020304" pitchFamily="18" charset="0"/>
              </a:rPr>
              <a:t> – výpovědí </a:t>
            </a:r>
          </a:p>
          <a:p>
            <a:r>
              <a:rPr lang="cs-CZ" sz="1200" b="1" dirty="0" err="1" smtClean="0">
                <a:solidFill>
                  <a:srgbClr val="307871"/>
                </a:solidFill>
                <a:latin typeface="Times New Roman" panose="02020603050405020304" pitchFamily="18" charset="0"/>
                <a:cs typeface="Times New Roman" panose="02020603050405020304" pitchFamily="18" charset="0"/>
              </a:rPr>
              <a:t>Collective</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agreement</a:t>
            </a:r>
            <a:r>
              <a:rPr lang="cs-CZ" sz="1200" b="1" dirty="0" smtClean="0">
                <a:solidFill>
                  <a:srgbClr val="307871"/>
                </a:solidFill>
                <a:latin typeface="Times New Roman" panose="02020603050405020304" pitchFamily="18" charset="0"/>
                <a:cs typeface="Times New Roman" panose="02020603050405020304" pitchFamily="18" charset="0"/>
              </a:rPr>
              <a:t> – kolektivní smlouva</a:t>
            </a:r>
          </a:p>
          <a:p>
            <a:r>
              <a:rPr lang="cs-CZ" sz="1200" b="1" dirty="0" err="1" smtClean="0">
                <a:solidFill>
                  <a:srgbClr val="307871"/>
                </a:solidFill>
                <a:latin typeface="Times New Roman" panose="02020603050405020304" pitchFamily="18" charset="0"/>
                <a:cs typeface="Times New Roman" panose="02020603050405020304" pitchFamily="18" charset="0"/>
              </a:rPr>
              <a:t>Collective</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bargaining</a:t>
            </a:r>
            <a:r>
              <a:rPr lang="cs-CZ" sz="1200" b="1" dirty="0" smtClean="0">
                <a:solidFill>
                  <a:srgbClr val="307871"/>
                </a:solidFill>
                <a:latin typeface="Times New Roman" panose="02020603050405020304" pitchFamily="18" charset="0"/>
                <a:cs typeface="Times New Roman" panose="02020603050405020304" pitchFamily="18" charset="0"/>
              </a:rPr>
              <a:t> – kolektivní vyjednávání</a:t>
            </a:r>
          </a:p>
          <a:p>
            <a:r>
              <a:rPr lang="cs-CZ" sz="1200" b="1" dirty="0" err="1" smtClean="0">
                <a:solidFill>
                  <a:srgbClr val="307871"/>
                </a:solidFill>
                <a:latin typeface="Times New Roman" panose="02020603050405020304" pitchFamily="18" charset="0"/>
                <a:cs typeface="Times New Roman" panose="02020603050405020304" pitchFamily="18" charset="0"/>
              </a:rPr>
              <a:t>Day</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off</a:t>
            </a:r>
            <a:r>
              <a:rPr lang="cs-CZ" sz="1200" b="1" dirty="0" smtClean="0">
                <a:solidFill>
                  <a:srgbClr val="307871"/>
                </a:solidFill>
                <a:latin typeface="Times New Roman" panose="02020603050405020304" pitchFamily="18" charset="0"/>
                <a:cs typeface="Times New Roman" panose="02020603050405020304" pitchFamily="18" charset="0"/>
              </a:rPr>
              <a:t> – den pracovního volna</a:t>
            </a:r>
          </a:p>
          <a:p>
            <a:r>
              <a:rPr lang="cs-CZ" sz="1200" b="1" dirty="0" smtClean="0">
                <a:solidFill>
                  <a:srgbClr val="307871"/>
                </a:solidFill>
                <a:latin typeface="Times New Roman" panose="02020603050405020304" pitchFamily="18" charset="0"/>
                <a:cs typeface="Times New Roman" panose="02020603050405020304" pitchFamily="18" charset="0"/>
              </a:rPr>
              <a:t>Duty – povinnost</a:t>
            </a:r>
          </a:p>
          <a:p>
            <a:r>
              <a:rPr lang="cs-CZ" sz="1200" b="1" dirty="0" err="1" smtClean="0">
                <a:solidFill>
                  <a:srgbClr val="307871"/>
                </a:solidFill>
                <a:latin typeface="Times New Roman" panose="02020603050405020304" pitchFamily="18" charset="0"/>
                <a:cs typeface="Times New Roman" panose="02020603050405020304" pitchFamily="18" charset="0"/>
              </a:rPr>
              <a:t>Entitlement</a:t>
            </a:r>
            <a:r>
              <a:rPr lang="cs-CZ" sz="1200" b="1" dirty="0" smtClean="0">
                <a:solidFill>
                  <a:srgbClr val="307871"/>
                </a:solidFill>
                <a:latin typeface="Times New Roman" panose="02020603050405020304" pitchFamily="18" charset="0"/>
                <a:cs typeface="Times New Roman" panose="02020603050405020304" pitchFamily="18" charset="0"/>
              </a:rPr>
              <a:t> – oprávnění, nárok</a:t>
            </a:r>
          </a:p>
          <a:p>
            <a:r>
              <a:rPr lang="cs-CZ" sz="1200" b="1" dirty="0" err="1" smtClean="0">
                <a:solidFill>
                  <a:srgbClr val="307871"/>
                </a:solidFill>
                <a:latin typeface="Times New Roman" panose="02020603050405020304" pitchFamily="18" charset="0"/>
                <a:cs typeface="Times New Roman" panose="02020603050405020304" pitchFamily="18" charset="0"/>
              </a:rPr>
              <a:t>Fixed</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time</a:t>
            </a:r>
            <a:r>
              <a:rPr lang="cs-CZ" sz="1200" b="1" dirty="0" smtClean="0">
                <a:solidFill>
                  <a:srgbClr val="307871"/>
                </a:solidFill>
                <a:latin typeface="Times New Roman" panose="02020603050405020304" pitchFamily="18" charset="0"/>
                <a:cs typeface="Times New Roman" panose="02020603050405020304" pitchFamily="18" charset="0"/>
              </a:rPr>
              <a:t> – pevná pracovní doba</a:t>
            </a:r>
          </a:p>
          <a:p>
            <a:r>
              <a:rPr lang="cs-CZ" sz="1200" b="1" dirty="0" smtClean="0">
                <a:solidFill>
                  <a:srgbClr val="307871"/>
                </a:solidFill>
                <a:latin typeface="Times New Roman" panose="02020603050405020304" pitchFamily="18" charset="0"/>
                <a:cs typeface="Times New Roman" panose="02020603050405020304" pitchFamily="18" charset="0"/>
              </a:rPr>
              <a:t>Flexi </a:t>
            </a:r>
            <a:r>
              <a:rPr lang="cs-CZ" sz="1200" b="1" dirty="0" err="1" smtClean="0">
                <a:solidFill>
                  <a:srgbClr val="307871"/>
                </a:solidFill>
                <a:latin typeface="Times New Roman" panose="02020603050405020304" pitchFamily="18" charset="0"/>
                <a:cs typeface="Times New Roman" panose="02020603050405020304" pitchFamily="18" charset="0"/>
              </a:rPr>
              <a:t>time</a:t>
            </a:r>
            <a:r>
              <a:rPr lang="cs-CZ" sz="1200" b="1" dirty="0" smtClean="0">
                <a:solidFill>
                  <a:srgbClr val="307871"/>
                </a:solidFill>
                <a:latin typeface="Times New Roman" panose="02020603050405020304" pitchFamily="18" charset="0"/>
                <a:cs typeface="Times New Roman" panose="02020603050405020304" pitchFamily="18" charset="0"/>
              </a:rPr>
              <a:t> – pružná pracovní doba</a:t>
            </a:r>
          </a:p>
          <a:p>
            <a:r>
              <a:rPr lang="cs-CZ" sz="1200" b="1" dirty="0" smtClean="0">
                <a:solidFill>
                  <a:srgbClr val="307871"/>
                </a:solidFill>
                <a:latin typeface="Times New Roman" panose="02020603050405020304" pitchFamily="18" charset="0"/>
                <a:cs typeface="Times New Roman" panose="02020603050405020304" pitchFamily="18" charset="0"/>
              </a:rPr>
              <a:t>Full-</a:t>
            </a:r>
            <a:r>
              <a:rPr lang="cs-CZ" sz="1200" b="1" dirty="0" err="1" smtClean="0">
                <a:solidFill>
                  <a:srgbClr val="307871"/>
                </a:solidFill>
                <a:latin typeface="Times New Roman" panose="02020603050405020304" pitchFamily="18" charset="0"/>
                <a:cs typeface="Times New Roman" panose="02020603050405020304" pitchFamily="18" charset="0"/>
              </a:rPr>
              <a:t>time</a:t>
            </a:r>
            <a:r>
              <a:rPr lang="cs-CZ" sz="1200" b="1" dirty="0" smtClean="0">
                <a:solidFill>
                  <a:srgbClr val="307871"/>
                </a:solidFill>
                <a:latin typeface="Times New Roman" panose="02020603050405020304" pitchFamily="18" charset="0"/>
                <a:cs typeface="Times New Roman" panose="02020603050405020304" pitchFamily="18" charset="0"/>
              </a:rPr>
              <a:t> – na plný úvazek</a:t>
            </a:r>
          </a:p>
          <a:p>
            <a:r>
              <a:rPr lang="cs-CZ" sz="1200" b="1" dirty="0" err="1" smtClean="0">
                <a:solidFill>
                  <a:srgbClr val="307871"/>
                </a:solidFill>
                <a:latin typeface="Times New Roman" panose="02020603050405020304" pitchFamily="18" charset="0"/>
                <a:cs typeface="Times New Roman" panose="02020603050405020304" pitchFamily="18" charset="0"/>
              </a:rPr>
              <a:t>Indefinite</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time</a:t>
            </a:r>
            <a:r>
              <a:rPr lang="cs-CZ" sz="1200" b="1" dirty="0" smtClean="0">
                <a:solidFill>
                  <a:srgbClr val="307871"/>
                </a:solidFill>
                <a:latin typeface="Times New Roman" panose="02020603050405020304" pitchFamily="18" charset="0"/>
                <a:cs typeface="Times New Roman" panose="02020603050405020304" pitchFamily="18" charset="0"/>
              </a:rPr>
              <a:t> – na dobu neurčitou</a:t>
            </a:r>
          </a:p>
          <a:p>
            <a:r>
              <a:rPr lang="cs-CZ" sz="1200" b="1" dirty="0" smtClean="0">
                <a:solidFill>
                  <a:srgbClr val="307871"/>
                </a:solidFill>
                <a:latin typeface="Times New Roman" panose="02020603050405020304" pitchFamily="18" charset="0"/>
                <a:cs typeface="Times New Roman" panose="02020603050405020304" pitchFamily="18" charset="0"/>
              </a:rPr>
              <a:t>Job </a:t>
            </a:r>
            <a:r>
              <a:rPr lang="cs-CZ" sz="1200" b="1" dirty="0" err="1" smtClean="0">
                <a:solidFill>
                  <a:srgbClr val="307871"/>
                </a:solidFill>
                <a:latin typeface="Times New Roman" panose="02020603050405020304" pitchFamily="18" charset="0"/>
                <a:cs typeface="Times New Roman" panose="02020603050405020304" pitchFamily="18" charset="0"/>
              </a:rPr>
              <a:t>benefits</a:t>
            </a:r>
            <a:r>
              <a:rPr lang="cs-CZ" sz="1200" b="1" dirty="0" smtClean="0">
                <a:solidFill>
                  <a:srgbClr val="307871"/>
                </a:solidFill>
                <a:latin typeface="Times New Roman" panose="02020603050405020304" pitchFamily="18" charset="0"/>
                <a:cs typeface="Times New Roman" panose="02020603050405020304" pitchFamily="18" charset="0"/>
              </a:rPr>
              <a:t> – zaměstnanecké výhody</a:t>
            </a:r>
          </a:p>
          <a:p>
            <a:r>
              <a:rPr lang="cs-CZ" sz="1200" b="1" dirty="0" smtClean="0">
                <a:solidFill>
                  <a:srgbClr val="307871"/>
                </a:solidFill>
                <a:latin typeface="Times New Roman" panose="02020603050405020304" pitchFamily="18" charset="0"/>
                <a:cs typeface="Times New Roman" panose="02020603050405020304" pitchFamily="18" charset="0"/>
              </a:rPr>
              <a:t>Part-</a:t>
            </a:r>
            <a:r>
              <a:rPr lang="cs-CZ" sz="1200" b="1" dirty="0" err="1" smtClean="0">
                <a:solidFill>
                  <a:srgbClr val="307871"/>
                </a:solidFill>
                <a:latin typeface="Times New Roman" panose="02020603050405020304" pitchFamily="18" charset="0"/>
                <a:cs typeface="Times New Roman" panose="02020603050405020304" pitchFamily="18" charset="0"/>
              </a:rPr>
              <a:t>time</a:t>
            </a:r>
            <a:r>
              <a:rPr lang="cs-CZ" sz="1200" b="1" dirty="0" smtClean="0">
                <a:solidFill>
                  <a:srgbClr val="307871"/>
                </a:solidFill>
                <a:latin typeface="Times New Roman" panose="02020603050405020304" pitchFamily="18" charset="0"/>
                <a:cs typeface="Times New Roman" panose="02020603050405020304" pitchFamily="18" charset="0"/>
              </a:rPr>
              <a:t> – na částečný úvazek</a:t>
            </a:r>
          </a:p>
          <a:p>
            <a:r>
              <a:rPr lang="cs-CZ" sz="1200" b="1" dirty="0" smtClean="0">
                <a:solidFill>
                  <a:srgbClr val="307871"/>
                </a:solidFill>
                <a:latin typeface="Times New Roman" panose="02020603050405020304" pitchFamily="18" charset="0"/>
                <a:cs typeface="Times New Roman" panose="02020603050405020304" pitchFamily="18" charset="0"/>
              </a:rPr>
              <a:t>Pension </a:t>
            </a:r>
            <a:r>
              <a:rPr lang="cs-CZ" sz="1200" b="1" dirty="0" err="1" smtClean="0">
                <a:solidFill>
                  <a:srgbClr val="307871"/>
                </a:solidFill>
                <a:latin typeface="Times New Roman" panose="02020603050405020304" pitchFamily="18" charset="0"/>
                <a:cs typeface="Times New Roman" panose="02020603050405020304" pitchFamily="18" charset="0"/>
              </a:rPr>
              <a:t>scheme</a:t>
            </a:r>
            <a:r>
              <a:rPr lang="cs-CZ" sz="1200" b="1" dirty="0" smtClean="0">
                <a:solidFill>
                  <a:srgbClr val="307871"/>
                </a:solidFill>
                <a:latin typeface="Times New Roman" panose="02020603050405020304" pitchFamily="18" charset="0"/>
                <a:cs typeface="Times New Roman" panose="02020603050405020304" pitchFamily="18" charset="0"/>
              </a:rPr>
              <a:t> – důchodové zabezpečení</a:t>
            </a:r>
          </a:p>
          <a:p>
            <a:r>
              <a:rPr lang="cs-CZ" sz="1200" b="1" dirty="0" smtClean="0">
                <a:solidFill>
                  <a:srgbClr val="307871"/>
                </a:solidFill>
                <a:latin typeface="Times New Roman" panose="02020603050405020304" pitchFamily="18" charset="0"/>
                <a:cs typeface="Times New Roman" panose="02020603050405020304" pitchFamily="18" charset="0"/>
              </a:rPr>
              <a:t>Performance – výkon</a:t>
            </a:r>
          </a:p>
          <a:p>
            <a:r>
              <a:rPr lang="cs-CZ" sz="1200" b="1" dirty="0" err="1" smtClean="0">
                <a:solidFill>
                  <a:srgbClr val="307871"/>
                </a:solidFill>
                <a:latin typeface="Times New Roman" panose="02020603050405020304" pitchFamily="18" charset="0"/>
                <a:cs typeface="Times New Roman" panose="02020603050405020304" pitchFamily="18" charset="0"/>
              </a:rPr>
              <a:t>Permission</a:t>
            </a:r>
            <a:r>
              <a:rPr lang="cs-CZ" sz="1200" b="1" dirty="0" smtClean="0">
                <a:solidFill>
                  <a:srgbClr val="307871"/>
                </a:solidFill>
                <a:latin typeface="Times New Roman" panose="02020603050405020304" pitchFamily="18" charset="0"/>
                <a:cs typeface="Times New Roman" panose="02020603050405020304" pitchFamily="18" charset="0"/>
              </a:rPr>
              <a:t> – povolení, souhlas</a:t>
            </a:r>
          </a:p>
          <a:p>
            <a:r>
              <a:rPr lang="cs-CZ" sz="1200" b="1" dirty="0" err="1" smtClean="0">
                <a:solidFill>
                  <a:srgbClr val="307871"/>
                </a:solidFill>
                <a:latin typeface="Times New Roman" panose="02020603050405020304" pitchFamily="18" charset="0"/>
                <a:cs typeface="Times New Roman" panose="02020603050405020304" pitchFamily="18" charset="0"/>
              </a:rPr>
              <a:t>Probationary</a:t>
            </a:r>
            <a:r>
              <a:rPr lang="cs-CZ" sz="1200" b="1" dirty="0" smtClean="0">
                <a:solidFill>
                  <a:srgbClr val="307871"/>
                </a:solidFill>
                <a:latin typeface="Times New Roman" panose="02020603050405020304" pitchFamily="18" charset="0"/>
                <a:cs typeface="Times New Roman" panose="02020603050405020304" pitchFamily="18" charset="0"/>
              </a:rPr>
              <a:t> period – zkušební doba </a:t>
            </a:r>
          </a:p>
          <a:p>
            <a:r>
              <a:rPr lang="cs-CZ" sz="1200" b="1" dirty="0" err="1" smtClean="0">
                <a:solidFill>
                  <a:srgbClr val="307871"/>
                </a:solidFill>
                <a:latin typeface="Times New Roman" panose="02020603050405020304" pitchFamily="18" charset="0"/>
                <a:cs typeface="Times New Roman" panose="02020603050405020304" pitchFamily="18" charset="0"/>
              </a:rPr>
              <a:t>Regulation</a:t>
            </a:r>
            <a:r>
              <a:rPr lang="cs-CZ" sz="1200" b="1" dirty="0" smtClean="0">
                <a:solidFill>
                  <a:srgbClr val="307871"/>
                </a:solidFill>
                <a:latin typeface="Times New Roman" panose="02020603050405020304" pitchFamily="18" charset="0"/>
                <a:cs typeface="Times New Roman" panose="02020603050405020304" pitchFamily="18" charset="0"/>
              </a:rPr>
              <a:t> – předpis, směrnice</a:t>
            </a:r>
          </a:p>
          <a:p>
            <a:r>
              <a:rPr lang="cs-CZ" sz="1200" b="1" dirty="0" err="1" smtClean="0">
                <a:solidFill>
                  <a:srgbClr val="307871"/>
                </a:solidFill>
                <a:latin typeface="Times New Roman" panose="02020603050405020304" pitchFamily="18" charset="0"/>
                <a:cs typeface="Times New Roman" panose="02020603050405020304" pitchFamily="18" charset="0"/>
              </a:rPr>
              <a:t>Renumeration</a:t>
            </a:r>
            <a:r>
              <a:rPr lang="cs-CZ" sz="1200" b="1" dirty="0" smtClean="0">
                <a:solidFill>
                  <a:srgbClr val="307871"/>
                </a:solidFill>
                <a:latin typeface="Times New Roman" panose="02020603050405020304" pitchFamily="18" charset="0"/>
                <a:cs typeface="Times New Roman" panose="02020603050405020304" pitchFamily="18" charset="0"/>
              </a:rPr>
              <a:t> – výplata </a:t>
            </a:r>
            <a:endParaRPr lang="cs-CZ" sz="1200" b="1" dirty="0" smtClean="0">
              <a:solidFill>
                <a:srgbClr val="307871"/>
              </a:solidFill>
              <a:latin typeface="Times New Roman" panose="02020603050405020304" pitchFamily="18" charset="0"/>
              <a:cs typeface="Times New Roman" panose="02020603050405020304" pitchFamily="18" charset="0"/>
            </a:endParaRPr>
          </a:p>
          <a:p>
            <a:r>
              <a:rPr lang="cs-CZ" sz="1200" b="1" dirty="0" err="1" smtClean="0">
                <a:solidFill>
                  <a:srgbClr val="307871"/>
                </a:solidFill>
                <a:latin typeface="Times New Roman" panose="02020603050405020304" pitchFamily="18" charset="0"/>
                <a:cs typeface="Times New Roman" panose="02020603050405020304" pitchFamily="18" charset="0"/>
              </a:rPr>
              <a:t>Salary</a:t>
            </a:r>
            <a:r>
              <a:rPr lang="cs-CZ" sz="1200" b="1" dirty="0" smtClean="0">
                <a:solidFill>
                  <a:srgbClr val="307871"/>
                </a:solidFill>
                <a:latin typeface="Times New Roman" panose="02020603050405020304" pitchFamily="18" charset="0"/>
                <a:cs typeface="Times New Roman" panose="02020603050405020304" pitchFamily="18" charset="0"/>
              </a:rPr>
              <a:t> – plat</a:t>
            </a:r>
          </a:p>
          <a:p>
            <a:r>
              <a:rPr lang="cs-CZ" sz="1200" b="1" dirty="0" err="1" smtClean="0">
                <a:solidFill>
                  <a:srgbClr val="307871"/>
                </a:solidFill>
                <a:latin typeface="Times New Roman" panose="02020603050405020304" pitchFamily="18" charset="0"/>
                <a:cs typeface="Times New Roman" panose="02020603050405020304" pitchFamily="18" charset="0"/>
              </a:rPr>
              <a:t>Termination</a:t>
            </a:r>
            <a:r>
              <a:rPr lang="cs-CZ" sz="1200" b="1" dirty="0" smtClean="0">
                <a:solidFill>
                  <a:srgbClr val="307871"/>
                </a:solidFill>
                <a:latin typeface="Times New Roman" panose="02020603050405020304" pitchFamily="18" charset="0"/>
                <a:cs typeface="Times New Roman" panose="02020603050405020304" pitchFamily="18" charset="0"/>
              </a:rPr>
              <a:t> – ukončení </a:t>
            </a:r>
          </a:p>
          <a:p>
            <a:r>
              <a:rPr lang="cs-CZ" sz="1200" b="1" dirty="0" err="1" smtClean="0">
                <a:solidFill>
                  <a:srgbClr val="307871"/>
                </a:solidFill>
                <a:latin typeface="Times New Roman" panose="02020603050405020304" pitchFamily="18" charset="0"/>
                <a:cs typeface="Times New Roman" panose="02020603050405020304" pitchFamily="18" charset="0"/>
              </a:rPr>
              <a:t>Wage</a:t>
            </a:r>
            <a:r>
              <a:rPr lang="cs-CZ" sz="1200" b="1" dirty="0" smtClean="0">
                <a:solidFill>
                  <a:srgbClr val="307871"/>
                </a:solidFill>
                <a:latin typeface="Times New Roman" panose="02020603050405020304" pitchFamily="18" charset="0"/>
                <a:cs typeface="Times New Roman" panose="02020603050405020304" pitchFamily="18" charset="0"/>
              </a:rPr>
              <a:t> – mzda</a:t>
            </a:r>
          </a:p>
          <a:p>
            <a:r>
              <a:rPr lang="cs-CZ" sz="1200" b="1" dirty="0" err="1" smtClean="0">
                <a:solidFill>
                  <a:srgbClr val="307871"/>
                </a:solidFill>
                <a:latin typeface="Times New Roman" panose="02020603050405020304" pitchFamily="18" charset="0"/>
                <a:cs typeface="Times New Roman" panose="02020603050405020304" pitchFamily="18" charset="0"/>
              </a:rPr>
              <a:t>Working</a:t>
            </a:r>
            <a:r>
              <a:rPr lang="cs-CZ" sz="1200" b="1" dirty="0" smtClean="0">
                <a:solidFill>
                  <a:srgbClr val="307871"/>
                </a:solidFill>
                <a:latin typeface="Times New Roman" panose="02020603050405020304" pitchFamily="18" charset="0"/>
                <a:cs typeface="Times New Roman" panose="02020603050405020304" pitchFamily="18" charset="0"/>
              </a:rPr>
              <a:t> </a:t>
            </a:r>
            <a:r>
              <a:rPr lang="cs-CZ" sz="1200" b="1" dirty="0" err="1" smtClean="0">
                <a:solidFill>
                  <a:srgbClr val="307871"/>
                </a:solidFill>
                <a:latin typeface="Times New Roman" panose="02020603050405020304" pitchFamily="18" charset="0"/>
                <a:cs typeface="Times New Roman" panose="02020603050405020304" pitchFamily="18" charset="0"/>
              </a:rPr>
              <a:t>tim</a:t>
            </a:r>
            <a:r>
              <a:rPr lang="cs-CZ" sz="1200" b="1" dirty="0" err="1" smtClean="0">
                <a:solidFill>
                  <a:srgbClr val="307871"/>
                </a:solidFill>
                <a:latin typeface="Times New Roman" panose="02020603050405020304" pitchFamily="18" charset="0"/>
                <a:cs typeface="Times New Roman" panose="02020603050405020304" pitchFamily="18" charset="0"/>
              </a:rPr>
              <a:t>e</a:t>
            </a:r>
            <a:r>
              <a:rPr lang="cs-CZ" sz="1200" b="1" dirty="0" smtClean="0">
                <a:solidFill>
                  <a:srgbClr val="307871"/>
                </a:solidFill>
                <a:latin typeface="Times New Roman" panose="02020603050405020304" pitchFamily="18" charset="0"/>
                <a:cs typeface="Times New Roman" panose="02020603050405020304" pitchFamily="18" charset="0"/>
              </a:rPr>
              <a:t> – pracovní doba </a:t>
            </a:r>
            <a:endParaRPr lang="cs-CZ" sz="1200" b="1" dirty="0" smtClean="0">
              <a:solidFill>
                <a:srgbClr val="307871"/>
              </a:solidFill>
              <a:latin typeface="Times New Roman" panose="02020603050405020304" pitchFamily="18" charset="0"/>
              <a:cs typeface="Times New Roman" panose="02020603050405020304" pitchFamily="18" charset="0"/>
            </a:endParaRPr>
          </a:p>
          <a:p>
            <a:endParaRPr lang="cs-CZ" sz="1200" b="1" dirty="0" smtClean="0">
              <a:solidFill>
                <a:srgbClr val="307871"/>
              </a:solidFill>
              <a:latin typeface="Times New Roman" panose="02020603050405020304" pitchFamily="18" charset="0"/>
              <a:cs typeface="Times New Roman" panose="02020603050405020304" pitchFamily="18" charset="0"/>
            </a:endParaRPr>
          </a:p>
          <a:p>
            <a:endParaRPr lang="cs-CZ" sz="12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94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3572" y="449338"/>
            <a:ext cx="3773214" cy="461665"/>
          </a:xfrm>
          <a:prstGeom prst="rect">
            <a:avLst/>
          </a:prstGeom>
        </p:spPr>
        <p:txBody>
          <a:bodyPr wrap="square">
            <a:spAutoFit/>
          </a:bodyPr>
          <a:lstStyle/>
          <a:p>
            <a:pPr lvl="0">
              <a:defRPr/>
            </a:pPr>
            <a:r>
              <a:rPr lang="cs-CZ" sz="2400" kern="0" dirty="0" smtClean="0">
                <a:solidFill>
                  <a:srgbClr val="307871"/>
                </a:solidFill>
                <a:latin typeface="Times New Roman"/>
              </a:rPr>
              <a:t>Employment</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147145" y="1296786"/>
            <a:ext cx="7472855" cy="4524315"/>
          </a:xfrm>
          <a:prstGeom prst="rect">
            <a:avLst/>
          </a:prstGeom>
        </p:spPr>
        <p:txBody>
          <a:bodyPr wrap="square">
            <a:spAutoFit/>
          </a:bodyPr>
          <a:lstStyle/>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Labour law in the Czech Republic regulates the legal relations arising in connection with the performance of dependent work between employees and their employers, </a:t>
            </a:r>
            <a:r>
              <a:rPr lang="en-US" b="1" dirty="0" err="1">
                <a:solidFill>
                  <a:srgbClr val="307871"/>
                </a:solidFill>
                <a:latin typeface="Times New Roman" panose="02020603050405020304" pitchFamily="18" charset="0"/>
                <a:cs typeface="Times New Roman" panose="02020603050405020304" pitchFamily="18" charset="0"/>
              </a:rPr>
              <a:t>labour</a:t>
            </a:r>
            <a:r>
              <a:rPr lang="en-US" b="1" dirty="0">
                <a:solidFill>
                  <a:srgbClr val="307871"/>
                </a:solidFill>
                <a:latin typeface="Times New Roman" panose="02020603050405020304" pitchFamily="18" charset="0"/>
                <a:cs typeface="Times New Roman" panose="02020603050405020304" pitchFamily="18" charset="0"/>
              </a:rPr>
              <a:t> relations of collective nature and other aspect related to employment</a:t>
            </a:r>
            <a:r>
              <a:rPr lang="en-US"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fundamental principles of </a:t>
            </a:r>
            <a:r>
              <a:rPr lang="en-US" b="1" dirty="0" err="1">
                <a:solidFill>
                  <a:srgbClr val="307871"/>
                </a:solidFill>
                <a:latin typeface="Times New Roman" panose="02020603050405020304" pitchFamily="18" charset="0"/>
                <a:cs typeface="Times New Roman" panose="02020603050405020304" pitchFamily="18" charset="0"/>
              </a:rPr>
              <a:t>labour</a:t>
            </a:r>
            <a:r>
              <a:rPr lang="en-US" b="1" dirty="0">
                <a:solidFill>
                  <a:srgbClr val="307871"/>
                </a:solidFill>
                <a:latin typeface="Times New Roman" panose="02020603050405020304" pitchFamily="18" charset="0"/>
                <a:cs typeface="Times New Roman" panose="02020603050405020304" pitchFamily="18" charset="0"/>
              </a:rPr>
              <a:t> relations are especially legal protection of employee status, satisfactory and safe working conditions for performance of work, fair remuneration and equal treatment of employees and prohibition of their discrimination.</a:t>
            </a:r>
          </a:p>
          <a:p>
            <a:pPr marL="285750" indent="-285750">
              <a:buFont typeface="Arial" panose="020B0604020202020204" pitchFamily="34" charset="0"/>
              <a:buChar char="•"/>
            </a:pP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For </a:t>
            </a:r>
            <a:r>
              <a:rPr lang="en-US" b="1" dirty="0" smtClean="0">
                <a:solidFill>
                  <a:srgbClr val="307871"/>
                </a:solidFill>
                <a:latin typeface="Times New Roman" panose="02020603050405020304" pitchFamily="18" charset="0"/>
                <a:cs typeface="Times New Roman" panose="02020603050405020304" pitchFamily="18" charset="0"/>
              </a:rPr>
              <a:t>residents</a:t>
            </a:r>
            <a:r>
              <a:rPr lang="cs-CZ" b="1" dirty="0" smtClean="0">
                <a:solidFill>
                  <a:srgbClr val="307871"/>
                </a:solidFill>
                <a:latin typeface="Times New Roman" panose="02020603050405020304" pitchFamily="18" charset="0"/>
                <a:cs typeface="Times New Roman" panose="02020603050405020304" pitchFamily="18" charset="0"/>
              </a:rPr>
              <a:t>:</a:t>
            </a: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No employment permission needed.</a:t>
            </a: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a:solidFill>
                <a:srgbClr val="307871"/>
              </a:solidFill>
              <a:latin typeface="Times New Roman" panose="02020603050405020304" pitchFamily="18" charset="0"/>
              <a:cs typeface="Times New Roman" panose="02020603050405020304" pitchFamily="18" charset="0"/>
            </a:endParaRPr>
          </a:p>
          <a:p>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754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94592" y="449338"/>
            <a:ext cx="3804746" cy="461665"/>
          </a:xfrm>
          <a:prstGeom prst="rect">
            <a:avLst/>
          </a:prstGeom>
        </p:spPr>
        <p:txBody>
          <a:bodyPr wrap="square">
            <a:spAutoFit/>
          </a:bodyPr>
          <a:lstStyle/>
          <a:p>
            <a:pPr lvl="0">
              <a:defRPr/>
            </a:pPr>
            <a:r>
              <a:rPr lang="cs-CZ" sz="2400" kern="0" dirty="0">
                <a:solidFill>
                  <a:srgbClr val="307871"/>
                </a:solidFill>
                <a:latin typeface="Times New Roman"/>
              </a:rPr>
              <a:t>Employment</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04800" y="1487978"/>
            <a:ext cx="7315200" cy="7571303"/>
          </a:xfrm>
          <a:prstGeom prst="rect">
            <a:avLst/>
          </a:prstGeom>
        </p:spPr>
        <p:txBody>
          <a:bodyPr wrap="square">
            <a:spAutoFit/>
          </a:bodyPr>
          <a:lstStyle/>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For </a:t>
            </a:r>
            <a:r>
              <a:rPr lang="en-US" b="1" dirty="0" smtClean="0">
                <a:solidFill>
                  <a:srgbClr val="307871"/>
                </a:solidFill>
                <a:latin typeface="Times New Roman" panose="02020603050405020304" pitchFamily="18" charset="0"/>
                <a:cs typeface="Times New Roman" panose="02020603050405020304" pitchFamily="18" charset="0"/>
              </a:rPr>
              <a:t>non-residents</a:t>
            </a:r>
            <a:r>
              <a:rPr lang="cs-CZ" b="1" dirty="0" smtClean="0">
                <a:solidFill>
                  <a:srgbClr val="307871"/>
                </a:solidFill>
                <a:latin typeface="Times New Roman" panose="02020603050405020304" pitchFamily="18" charset="0"/>
                <a:cs typeface="Times New Roman" panose="02020603050405020304" pitchFamily="18" charset="0"/>
              </a:rPr>
              <a:t>:</a:t>
            </a: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foreigners from EU, Switzerland and EEA and their family members do not need the Employment permit neither the Residence permit</a:t>
            </a: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foreigners from third parties (except some special categories of employees) need: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Work Permit – in cases of seasonal work, for holders of a long-term residency permit for the purpose of business or applicants for international protection etc</a:t>
            </a:r>
            <a:r>
              <a:rPr lang="en-US"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lvl="1"/>
            <a:endParaRPr lang="en-US" b="1" dirty="0">
              <a:solidFill>
                <a:srgbClr val="307871"/>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Employee Card – for long-term residence in the territory of the Czech Republic where the purpose of the foreign national stay (longer than 3 months) is </a:t>
            </a:r>
            <a:r>
              <a:rPr lang="en-US" b="1" dirty="0" smtClean="0">
                <a:solidFill>
                  <a:srgbClr val="307871"/>
                </a:solidFill>
                <a:latin typeface="Times New Roman" panose="02020603050405020304" pitchFamily="18" charset="0"/>
                <a:cs typeface="Times New Roman" panose="02020603050405020304" pitchFamily="18" charset="0"/>
              </a:rPr>
              <a:t>employment</a:t>
            </a:r>
            <a:endParaRPr lang="cs-CZ" b="1" dirty="0" smtClean="0">
              <a:solidFill>
                <a:srgbClr val="307871"/>
              </a:solidFill>
              <a:latin typeface="Times New Roman" panose="02020603050405020304" pitchFamily="18" charset="0"/>
              <a:cs typeface="Times New Roman" panose="02020603050405020304" pitchFamily="18" charset="0"/>
            </a:endParaRPr>
          </a:p>
          <a:p>
            <a:pPr lvl="1"/>
            <a:endParaRPr lang="en-US" b="1" dirty="0">
              <a:solidFill>
                <a:srgbClr val="307871"/>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Blue Card – for a long-term stay involving the performance of a highly skilled job</a:t>
            </a: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i="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i="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196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94592" y="449338"/>
            <a:ext cx="3804746" cy="461665"/>
          </a:xfrm>
          <a:prstGeom prst="rect">
            <a:avLst/>
          </a:prstGeom>
        </p:spPr>
        <p:txBody>
          <a:bodyPr wrap="square">
            <a:spAutoFit/>
          </a:bodyPr>
          <a:lstStyle/>
          <a:p>
            <a:pPr lvl="0">
              <a:defRPr/>
            </a:pPr>
            <a:r>
              <a:rPr lang="cs-CZ" sz="2400" kern="0" dirty="0" smtClean="0">
                <a:solidFill>
                  <a:srgbClr val="307871"/>
                </a:solidFill>
                <a:latin typeface="Times New Roman"/>
              </a:rPr>
              <a:t>Employment</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04800" y="1487978"/>
            <a:ext cx="7315200" cy="6463308"/>
          </a:xfrm>
          <a:prstGeom prst="rect">
            <a:avLst/>
          </a:prstGeom>
        </p:spPr>
        <p:txBody>
          <a:bodyPr wrap="square">
            <a:spAutoFit/>
          </a:bodyPr>
          <a:lstStyle/>
          <a:p>
            <a:r>
              <a:rPr lang="en-US" b="1" dirty="0">
                <a:solidFill>
                  <a:srgbClr val="307871"/>
                </a:solidFill>
                <a:latin typeface="Times New Roman" panose="02020603050405020304" pitchFamily="18" charset="0"/>
                <a:cs typeface="Times New Roman" panose="02020603050405020304" pitchFamily="18" charset="0"/>
              </a:rPr>
              <a:t>Regular </a:t>
            </a:r>
            <a:r>
              <a:rPr lang="en-US" b="1" dirty="0" smtClean="0">
                <a:solidFill>
                  <a:srgbClr val="307871"/>
                </a:solidFill>
                <a:latin typeface="Times New Roman" panose="02020603050405020304" pitchFamily="18" charset="0"/>
                <a:cs typeface="Times New Roman" panose="02020603050405020304" pitchFamily="18" charset="0"/>
              </a:rPr>
              <a:t>employment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There are two types of regular employment contracts in the Czech Republic</a:t>
            </a:r>
            <a:r>
              <a:rPr lang="en-US" b="1" dirty="0" smtClean="0">
                <a:solidFill>
                  <a:srgbClr val="307871"/>
                </a:solidFill>
                <a:latin typeface="Times New Roman" panose="02020603050405020304" pitchFamily="18" charset="0"/>
                <a:cs typeface="Times New Roman" panose="02020603050405020304" pitchFamily="18" charset="0"/>
              </a:rPr>
              <a: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Employment Contract for a definite period – generally, it can be concluded for a maximum of 3 years and it is possible to conclude only 3 such contracts in a row (3×3 years</a:t>
            </a:r>
            <a:r>
              <a:rPr lang="en-US" b="1" dirty="0" smtClean="0">
                <a:solidFill>
                  <a:srgbClr val="307871"/>
                </a:solidFill>
                <a:latin typeface="Times New Roman" panose="02020603050405020304" pitchFamily="18" charset="0"/>
                <a:cs typeface="Times New Roman" panose="02020603050405020304" pitchFamily="18" charset="0"/>
              </a:rPr>
              <a: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Employment Contract for an indefinite period – an employment relationship shall last for an indefinite period unless a definite period has been expressly agreed</a:t>
            </a:r>
          </a:p>
          <a:p>
            <a:pPr marL="285750" indent="-285750">
              <a:buFont typeface="Arial" panose="020B0604020202020204" pitchFamily="34" charset="0"/>
              <a:buChar char="•"/>
            </a:pPr>
            <a:endParaRPr lang="cs-CZ" dirty="0"/>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910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414932" y="213505"/>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05102" y="449338"/>
            <a:ext cx="3016470" cy="461665"/>
          </a:xfrm>
          <a:prstGeom prst="rect">
            <a:avLst/>
          </a:prstGeom>
        </p:spPr>
        <p:txBody>
          <a:bodyPr wrap="square">
            <a:spAutoFit/>
          </a:bodyPr>
          <a:lstStyle/>
          <a:p>
            <a:pPr lvl="0">
              <a:defRPr/>
            </a:pPr>
            <a:r>
              <a:rPr lang="cs-CZ" sz="2400" kern="0" dirty="0">
                <a:solidFill>
                  <a:srgbClr val="307871"/>
                </a:solidFill>
                <a:latin typeface="Times New Roman"/>
              </a:rPr>
              <a:t>Employment</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10207" y="1355834"/>
            <a:ext cx="7409794" cy="4247317"/>
          </a:xfrm>
          <a:prstGeom prst="rect">
            <a:avLst/>
          </a:prstGeom>
        </p:spPr>
        <p:txBody>
          <a:bodyPr wrap="square">
            <a:spAutoFit/>
          </a:bodyPr>
          <a:lstStyle/>
          <a:p>
            <a:r>
              <a:rPr lang="en-US" b="1" dirty="0">
                <a:solidFill>
                  <a:srgbClr val="307871"/>
                </a:solidFill>
                <a:latin typeface="Times New Roman" panose="02020603050405020304" pitchFamily="18" charset="0"/>
                <a:cs typeface="Times New Roman" panose="02020603050405020304" pitchFamily="18" charset="0"/>
              </a:rPr>
              <a:t>Work outside employment </a:t>
            </a:r>
            <a:r>
              <a:rPr lang="en-US" b="1" dirty="0" smtClean="0">
                <a:solidFill>
                  <a:srgbClr val="307871"/>
                </a:solidFill>
                <a:latin typeface="Times New Roman" panose="02020603050405020304" pitchFamily="18" charset="0"/>
                <a:cs typeface="Times New Roman" panose="02020603050405020304" pitchFamily="18" charset="0"/>
              </a:rPr>
              <a:t>relationship</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Furthermore, an employee may perform work outside employment relationship on the ground of two agreements</a:t>
            </a:r>
            <a:r>
              <a:rPr lang="en-US" b="1" dirty="0" smtClean="0">
                <a:solidFill>
                  <a:srgbClr val="307871"/>
                </a:solidFill>
                <a:latin typeface="Times New Roman" panose="02020603050405020304" pitchFamily="18" charset="0"/>
                <a:cs typeface="Times New Roman" panose="02020603050405020304" pitchFamily="18" charset="0"/>
              </a:rPr>
              <a: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Agreement to complete a job – the scope of work for which an agreement is concluded may not exceed 300 hours in one calendar year</a:t>
            </a:r>
            <a:r>
              <a:rPr lang="en-US" b="1" dirty="0" smtClean="0">
                <a:solidFill>
                  <a:srgbClr val="307871"/>
                </a:solidFill>
                <a:latin typeface="Times New Roman" panose="02020603050405020304" pitchFamily="18" charset="0"/>
                <a:cs typeface="Times New Roman" panose="02020603050405020304" pitchFamily="18" charset="0"/>
              </a:rPr>
              <a:t>.</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Agreement to perform work – the scope of work shall not exceed a maximum of one half of determined weekly working hours (20 hours)</a:t>
            </a: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604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smtClean="0">
                <a:solidFill>
                  <a:srgbClr val="307871"/>
                </a:solidFill>
                <a:latin typeface="Times New Roman"/>
              </a:rPr>
              <a:t>Employment </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5924699"/>
          </a:xfrm>
          <a:prstGeom prst="rect">
            <a:avLst/>
          </a:prstGeom>
        </p:spPr>
        <p:txBody>
          <a:bodyPr wrap="square">
            <a:spAutoFit/>
          </a:bodyPr>
          <a:lstStyle/>
          <a:p>
            <a:r>
              <a:rPr lang="en-US" sz="1700" b="1" dirty="0">
                <a:solidFill>
                  <a:srgbClr val="307871"/>
                </a:solidFill>
                <a:latin typeface="Times New Roman" panose="02020603050405020304" pitchFamily="18" charset="0"/>
                <a:cs typeface="Times New Roman" panose="02020603050405020304" pitchFamily="18" charset="0"/>
              </a:rPr>
              <a:t>Probationary </a:t>
            </a:r>
            <a:r>
              <a:rPr lang="en-US" sz="1700" b="1" dirty="0" smtClean="0">
                <a:solidFill>
                  <a:srgbClr val="307871"/>
                </a:solidFill>
                <a:latin typeface="Times New Roman" panose="02020603050405020304" pitchFamily="18" charset="0"/>
                <a:cs typeface="Times New Roman" panose="02020603050405020304" pitchFamily="18" charset="0"/>
              </a:rPr>
              <a:t>period</a:t>
            </a:r>
            <a:endParaRPr lang="pl-PL" sz="1700"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a:solidFill>
                  <a:srgbClr val="307871"/>
                </a:solidFill>
                <a:latin typeface="Times New Roman" panose="02020603050405020304" pitchFamily="18" charset="0"/>
                <a:cs typeface="Times New Roman" panose="02020603050405020304" pitchFamily="18" charset="0"/>
              </a:rPr>
              <a:t>In regular Czech employment contracts, the probationary period, with the maximum of 3 consecutive months for regular employees and up to 6 consecutive months for chief officers, may be concluded</a:t>
            </a:r>
            <a:r>
              <a:rPr lang="en-US" sz="1700" b="1" dirty="0" smtClean="0">
                <a:solidFill>
                  <a:srgbClr val="307871"/>
                </a:solidFill>
                <a:latin typeface="Times New Roman" panose="02020603050405020304" pitchFamily="18" charset="0"/>
                <a:cs typeface="Times New Roman" panose="02020603050405020304" pitchFamily="18" charset="0"/>
              </a:rPr>
              <a:t>.</a:t>
            </a:r>
            <a:endParaRPr lang="pl-PL" sz="1700" b="1" dirty="0" smtClean="0">
              <a:solidFill>
                <a:srgbClr val="307871"/>
              </a:solidFill>
              <a:latin typeface="Times New Roman" panose="02020603050405020304" pitchFamily="18" charset="0"/>
              <a:cs typeface="Times New Roman" panose="02020603050405020304" pitchFamily="18" charset="0"/>
            </a:endParaRPr>
          </a:p>
          <a:p>
            <a:endParaRPr lang="en-US" sz="17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a:solidFill>
                  <a:srgbClr val="307871"/>
                </a:solidFill>
                <a:latin typeface="Times New Roman" panose="02020603050405020304" pitchFamily="18" charset="0"/>
                <a:cs typeface="Times New Roman" panose="02020603050405020304" pitchFamily="18" charset="0"/>
              </a:rPr>
              <a:t>A probationary period may not be longer than one half of the agreed period of the employment relationship and must be agreed in writing on the day of commencement of employment at the latest</a:t>
            </a:r>
            <a:r>
              <a:rPr lang="en-US" sz="1700" b="1" dirty="0" smtClean="0">
                <a:solidFill>
                  <a:srgbClr val="307871"/>
                </a:solidFill>
                <a:latin typeface="Times New Roman" panose="02020603050405020304" pitchFamily="18" charset="0"/>
                <a:cs typeface="Times New Roman" panose="02020603050405020304" pitchFamily="18" charset="0"/>
              </a:rPr>
              <a:t>.</a:t>
            </a:r>
            <a:endParaRPr lang="pl-PL" sz="1700"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pl-PL" sz="1700" b="1" dirty="0">
              <a:solidFill>
                <a:srgbClr val="307871"/>
              </a:solidFill>
              <a:latin typeface="Times New Roman" panose="02020603050405020304" pitchFamily="18" charset="0"/>
              <a:cs typeface="Times New Roman" panose="02020603050405020304" pitchFamily="18" charset="0"/>
            </a:endParaRPr>
          </a:p>
          <a:p>
            <a:r>
              <a:rPr lang="pl-PL" sz="1700" b="1" dirty="0" smtClean="0">
                <a:solidFill>
                  <a:srgbClr val="307871"/>
                </a:solidFill>
                <a:latin typeface="Times New Roman" panose="02020603050405020304" pitchFamily="18" charset="0"/>
                <a:cs typeface="Times New Roman" panose="02020603050405020304" pitchFamily="18" charset="0"/>
              </a:rPr>
              <a:t>Termination of employment</a:t>
            </a:r>
          </a:p>
          <a:p>
            <a:endParaRPr lang="pl-PL" sz="17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a:solidFill>
                  <a:srgbClr val="307871"/>
                </a:solidFill>
                <a:latin typeface="Times New Roman" panose="02020603050405020304" pitchFamily="18" charset="0"/>
                <a:cs typeface="Times New Roman" panose="02020603050405020304" pitchFamily="18" charset="0"/>
              </a:rPr>
              <a:t>Employment relationship may be terminated with the Czech employee</a:t>
            </a:r>
            <a:r>
              <a:rPr lang="en-US" sz="1700" b="1" dirty="0" smtClean="0">
                <a:solidFill>
                  <a:srgbClr val="307871"/>
                </a:solidFill>
                <a:latin typeface="Times New Roman" panose="02020603050405020304" pitchFamily="18" charset="0"/>
                <a:cs typeface="Times New Roman" panose="02020603050405020304" pitchFamily="18" charset="0"/>
              </a:rPr>
              <a:t>:</a:t>
            </a:r>
            <a:endParaRPr lang="pl-PL" sz="1700" b="1" dirty="0" smtClean="0">
              <a:solidFill>
                <a:srgbClr val="307871"/>
              </a:solidFill>
              <a:latin typeface="Times New Roman" panose="02020603050405020304" pitchFamily="18" charset="0"/>
              <a:cs typeface="Times New Roman" panose="02020603050405020304" pitchFamily="18" charset="0"/>
            </a:endParaRPr>
          </a:p>
          <a:p>
            <a:endParaRPr lang="en-US" sz="17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a:solidFill>
                  <a:srgbClr val="307871"/>
                </a:solidFill>
                <a:latin typeface="Times New Roman" panose="02020603050405020304" pitchFamily="18" charset="0"/>
                <a:cs typeface="Times New Roman" panose="02020603050405020304" pitchFamily="18" charset="0"/>
              </a:rPr>
              <a:t>by agreement between the parties in </a:t>
            </a:r>
            <a:r>
              <a:rPr lang="en-US" sz="1700" b="1" dirty="0" smtClean="0">
                <a:solidFill>
                  <a:srgbClr val="307871"/>
                </a:solidFill>
                <a:latin typeface="Times New Roman" panose="02020603050405020304" pitchFamily="18" charset="0"/>
                <a:cs typeface="Times New Roman" panose="02020603050405020304" pitchFamily="18" charset="0"/>
              </a:rPr>
              <a:t>writing</a:t>
            </a:r>
            <a:endParaRPr lang="pl-PL" sz="1700" b="1" dirty="0" smtClean="0">
              <a:solidFill>
                <a:srgbClr val="307871"/>
              </a:solidFill>
              <a:latin typeface="Times New Roman" panose="02020603050405020304" pitchFamily="18" charset="0"/>
              <a:cs typeface="Times New Roman" panose="02020603050405020304" pitchFamily="18" charset="0"/>
            </a:endParaRPr>
          </a:p>
          <a:p>
            <a:endParaRPr lang="en-US" sz="1700"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a:solidFill>
                  <a:srgbClr val="307871"/>
                </a:solidFill>
                <a:latin typeface="Times New Roman" panose="02020603050405020304" pitchFamily="18" charset="0"/>
                <a:cs typeface="Times New Roman" panose="02020603050405020304" pitchFamily="18" charset="0"/>
              </a:rPr>
              <a:t>by notice of termination </a:t>
            </a:r>
          </a:p>
          <a:p>
            <a:endParaRPr lang="en-US"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419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a:solidFill>
                  <a:srgbClr val="307871"/>
                </a:solidFill>
                <a:latin typeface="Times New Roman"/>
              </a:rPr>
              <a:t>Employment</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5909310"/>
          </a:xfrm>
          <a:prstGeom prst="rect">
            <a:avLst/>
          </a:prstGeom>
        </p:spPr>
        <p:txBody>
          <a:bodyPr wrap="square">
            <a:spAutoFit/>
          </a:bodyPr>
          <a:lstStyle/>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notice of termination shall be made in writing and delivered to other </a:t>
            </a:r>
            <a:r>
              <a:rPr lang="en-US" b="1" dirty="0" smtClean="0">
                <a:solidFill>
                  <a:srgbClr val="307871"/>
                </a:solidFill>
                <a:latin typeface="Times New Roman" panose="02020603050405020304" pitchFamily="18" charset="0"/>
                <a:cs typeface="Times New Roman" panose="02020603050405020304" pitchFamily="18" charset="0"/>
              </a:rPr>
              <a:t>party</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employee may give his employer notice of termination for any reason or without stating a </a:t>
            </a:r>
            <a:r>
              <a:rPr lang="en-US" b="1" dirty="0" smtClean="0">
                <a:solidFill>
                  <a:srgbClr val="307871"/>
                </a:solidFill>
                <a:latin typeface="Times New Roman" panose="02020603050405020304" pitchFamily="18" charset="0"/>
                <a:cs typeface="Times New Roman" panose="02020603050405020304" pitchFamily="18" charset="0"/>
              </a:rPr>
              <a:t>reason</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the employer must specify the reason based on a list of reasons provided by the </a:t>
            </a:r>
            <a:r>
              <a:rPr lang="en-US" b="1" dirty="0" smtClean="0">
                <a:solidFill>
                  <a:srgbClr val="307871"/>
                </a:solidFill>
                <a:latin typeface="Times New Roman" panose="02020603050405020304" pitchFamily="18" charset="0"/>
                <a:cs typeface="Times New Roman" panose="02020603050405020304" pitchFamily="18" charset="0"/>
              </a:rPr>
              <a:t>law</a:t>
            </a:r>
            <a:endParaRPr lang="pl-PL" b="1" dirty="0" smtClean="0">
              <a:solidFill>
                <a:srgbClr val="307871"/>
              </a:solidFill>
              <a:latin typeface="Times New Roman" panose="02020603050405020304" pitchFamily="18" charset="0"/>
              <a:cs typeface="Times New Roman" panose="02020603050405020304" pitchFamily="18" charset="0"/>
            </a:endParaRPr>
          </a:p>
          <a:p>
            <a:endParaRPr lang="en-US"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Czech law prohibits giving notice to an employee during the protection period (while the female employee is pregnant or is on maternity leave, the employee is unfit for work, the employee is released to exercise a public office, etc., given that other conditions are met)</a:t>
            </a:r>
          </a:p>
          <a:p>
            <a:pPr marL="285750" indent="-285750">
              <a:buFontTx/>
              <a:buChar char="-"/>
            </a:pPr>
            <a:endParaRPr lang="cs-CZ" dirty="0" smtClean="0"/>
          </a:p>
          <a:p>
            <a:pPr marL="285750" indent="-285750">
              <a:buFontTx/>
              <a:buChar char="-"/>
            </a:pPr>
            <a:endParaRPr lang="cs-CZ" dirty="0"/>
          </a:p>
          <a:p>
            <a:pPr marL="285750" indent="-285750">
              <a:buFont typeface="Arial" panose="020B0604020202020204" pitchFamily="34" charset="0"/>
              <a:buChar char="•"/>
            </a:pPr>
            <a:endParaRPr lang="cs-CZ" dirty="0"/>
          </a:p>
          <a:p>
            <a:endParaRPr lang="cs-CZ" dirty="0"/>
          </a:p>
          <a:p>
            <a:pPr marL="285750" indent="-285750">
              <a:buFont typeface="Arial" panose="020B0604020202020204" pitchFamily="34" charset="0"/>
              <a:buChar char="•"/>
            </a:pPr>
            <a:endParaRPr lang="cs-CZ" dirty="0"/>
          </a:p>
          <a:p>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077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2533</TotalTime>
  <Words>1067</Words>
  <Application>Microsoft Office PowerPoint</Application>
  <PresentationFormat>Předvádění na obrazovce (4:3)</PresentationFormat>
  <Paragraphs>198</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Times New Roman</vt:lpstr>
      <vt:lpstr>Motiv Office</vt:lpstr>
      <vt:lpstr>Cizojazyčná příprava AJ 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Janusz Karpeta</cp:lastModifiedBy>
  <cp:revision>123</cp:revision>
  <dcterms:created xsi:type="dcterms:W3CDTF">2016-11-25T20:36:16Z</dcterms:created>
  <dcterms:modified xsi:type="dcterms:W3CDTF">2020-04-20T13:12:19Z</dcterms:modified>
</cp:coreProperties>
</file>