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6"/>
  </p:notesMasterIdLst>
  <p:handoutMasterIdLst>
    <p:handoutMasterId r:id="rId17"/>
  </p:handoutMasterIdLst>
  <p:sldIdLst>
    <p:sldId id="280" r:id="rId2"/>
    <p:sldId id="258" r:id="rId3"/>
    <p:sldId id="277" r:id="rId4"/>
    <p:sldId id="278" r:id="rId5"/>
    <p:sldId id="260" r:id="rId6"/>
    <p:sldId id="261" r:id="rId7"/>
    <p:sldId id="270" r:id="rId8"/>
    <p:sldId id="271" r:id="rId9"/>
    <p:sldId id="262" r:id="rId10"/>
    <p:sldId id="263" r:id="rId11"/>
    <p:sldId id="264" r:id="rId12"/>
    <p:sldId id="266" r:id="rId13"/>
    <p:sldId id="267" r:id="rId14"/>
    <p:sldId id="281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86477" autoAdjust="0"/>
  </p:normalViewPr>
  <p:slideViewPr>
    <p:cSldViewPr>
      <p:cViewPr varScale="1">
        <p:scale>
          <a:sx n="64" d="100"/>
          <a:sy n="64" d="100"/>
        </p:scale>
        <p:origin x="-3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FE801-2481-41F6-BEE5-B1C7924A471E}" type="datetimeFigureOut">
              <a:rPr lang="cs-CZ" smtClean="0"/>
              <a:pPr/>
              <a:t>25.9.2013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BB2E5-DC61-47D0-823C-264FCCC37CA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2F9AE-043A-43F5-845B-C47A949A081D}" type="datetimeFigureOut">
              <a:rPr lang="cs-CZ" smtClean="0"/>
              <a:pPr/>
              <a:t>25.9.2013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4E98F-F0CD-4C7A-9C34-4C3C73CAA08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4E98F-F0CD-4C7A-9C34-4C3C73CAA084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780FB1-60EB-40A6-84CE-BDEE4429BCE3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00951B-8973-4D0C-A07F-3E75E120516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C9ED3-66F7-4C6E-AB69-BCA2EC0BBE61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2C4E4-34E2-47D7-A24A-15EAD5C2203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61B863-C11E-470A-ADD8-7C3DC1763A73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217DF-2BB0-4834-A922-886C3EC165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B0F264-35C1-4BF1-B079-769E1AC03B15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FC56FD-0713-4B97-9BFB-BD4ABDB6588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A51249-2D4A-429F-A3A5-42B10B2E4E70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AA4C4F-CFC0-4735-9F77-848D80687D5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41BC79-2A50-4491-8092-83D270B1357D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407F3-B02F-4937-93A7-74DE44D50E6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92D778-D810-4846-80F4-FD9D2159C3C4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E9E67-585A-4B78-84D4-8E1D9B10FE9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217A0A-4DAB-4321-8648-2889FEA30113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3DE9D7-6AC2-434B-853F-E410F8FA2D0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916E7A-443C-48DF-ADFE-D4BC23DBC557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5BC6F-B83E-45A9-A585-C725B55CCDD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D40A09-DA89-4A83-B83C-BC1FA4EBC40B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4AF93EF5-5122-4661-A852-8DD85D9EACE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>
              <a:defRPr/>
            </a:pPr>
            <a:fld id="{C78733E2-F8AD-4DF5-B253-82A7115D4AC6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2271C-3FD8-4EEC-9797-5F1F5BC691E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B69FD5CE-F60E-498F-9F9E-4DF4ABCC3460}" type="datetimeFigureOut">
              <a:rPr lang="cs-CZ" smtClean="0"/>
              <a:pPr>
                <a:defRPr/>
              </a:pPr>
              <a:t>25.9.2013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8C54ECB3-8526-481A-830A-632073AD68E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err="1" smtClean="0"/>
              <a:t>Presentation</a:t>
            </a:r>
            <a:r>
              <a:rPr lang="cs-CZ" sz="5400" dirty="0" smtClean="0"/>
              <a:t> in </a:t>
            </a:r>
            <a:r>
              <a:rPr lang="cs-CZ" sz="5400" dirty="0" err="1" smtClean="0"/>
              <a:t>English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Overcoming</a:t>
            </a:r>
            <a:r>
              <a:rPr lang="cs-CZ" dirty="0" smtClean="0">
                <a:solidFill>
                  <a:srgbClr val="FE0000"/>
                </a:solidFill>
              </a:rPr>
              <a:t>  </a:t>
            </a:r>
            <a:r>
              <a:rPr lang="cs-CZ" dirty="0" err="1" smtClean="0">
                <a:solidFill>
                  <a:srgbClr val="FE0000"/>
                </a:solidFill>
              </a:rPr>
              <a:t>stage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err="1" smtClean="0">
                <a:solidFill>
                  <a:srgbClr val="FE0000"/>
                </a:solidFill>
              </a:rPr>
              <a:t>fright</a:t>
            </a:r>
            <a:endParaRPr lang="cs-CZ" dirty="0">
              <a:solidFill>
                <a:srgbClr val="FE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8056" indent="-384048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Deep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breathing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Walking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None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Being</a:t>
            </a:r>
            <a:r>
              <a:rPr lang="cs-CZ" dirty="0" smtClean="0"/>
              <a:t> </a:t>
            </a:r>
            <a:r>
              <a:rPr lang="cs-CZ" dirty="0" err="1" smtClean="0"/>
              <a:t>aware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how</a:t>
            </a:r>
            <a:r>
              <a:rPr lang="cs-CZ" dirty="0" smtClean="0"/>
              <a:t> much </a:t>
            </a:r>
            <a:r>
              <a:rPr lang="cs-CZ" dirty="0" err="1" smtClean="0"/>
              <a:t>preparation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before</a:t>
            </a:r>
            <a:r>
              <a:rPr lang="cs-CZ" dirty="0" smtClean="0"/>
              <a:t> </a:t>
            </a:r>
            <a:r>
              <a:rPr lang="cs-CZ" dirty="0" err="1" smtClean="0"/>
              <a:t>presentation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Associations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–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pleasant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experiences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Conclusion</a:t>
            </a:r>
            <a:endParaRPr lang="cs-CZ" dirty="0">
              <a:solidFill>
                <a:srgbClr val="FE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Audience </a:t>
            </a:r>
            <a:r>
              <a:rPr lang="cs-CZ" dirty="0" err="1" smtClean="0"/>
              <a:t>remember</a:t>
            </a:r>
            <a:r>
              <a:rPr lang="cs-CZ" dirty="0" smtClean="0"/>
              <a:t> </a:t>
            </a:r>
            <a:r>
              <a:rPr lang="cs-CZ" dirty="0" err="1" smtClean="0"/>
              <a:t>conclusion</a:t>
            </a:r>
            <a:r>
              <a:rPr lang="cs-CZ" dirty="0" smtClean="0"/>
              <a:t> most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parts</a:t>
            </a: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Summary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of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the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most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important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ideas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and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their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evaluation</a:t>
            </a: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Optimistic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points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defRPr/>
            </a:pP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Discussion</a:t>
            </a:r>
            <a:endParaRPr lang="cs-CZ" dirty="0">
              <a:solidFill>
                <a:srgbClr val="FE0000"/>
              </a:solidFill>
            </a:endParaRPr>
          </a:p>
        </p:txBody>
      </p:sp>
      <p:sp>
        <p:nvSpPr>
          <p:cNvPr id="3993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300" dirty="0" err="1" smtClean="0"/>
              <a:t>Short</a:t>
            </a:r>
            <a:r>
              <a:rPr lang="cs-CZ" sz="2300" dirty="0" smtClean="0"/>
              <a:t> </a:t>
            </a:r>
            <a:r>
              <a:rPr lang="cs-CZ" sz="2300" dirty="0" err="1" smtClean="0"/>
              <a:t>break</a:t>
            </a:r>
            <a:r>
              <a:rPr lang="cs-CZ" sz="2300" dirty="0" smtClean="0"/>
              <a:t> –  </a:t>
            </a:r>
            <a:r>
              <a:rPr lang="cs-CZ" sz="2300" dirty="0" err="1" smtClean="0"/>
              <a:t>the</a:t>
            </a:r>
            <a:r>
              <a:rPr lang="cs-CZ" sz="2300" dirty="0" smtClean="0"/>
              <a:t> audience – </a:t>
            </a:r>
            <a:r>
              <a:rPr lang="cs-CZ" sz="2300" dirty="0" err="1" smtClean="0"/>
              <a:t>time</a:t>
            </a:r>
            <a:r>
              <a:rPr lang="cs-CZ" sz="2300" dirty="0" smtClean="0"/>
              <a:t> to </a:t>
            </a:r>
            <a:r>
              <a:rPr lang="cs-CZ" sz="2300" dirty="0" err="1" smtClean="0"/>
              <a:t>prepare</a:t>
            </a:r>
            <a:r>
              <a:rPr lang="cs-CZ" sz="2300" dirty="0" smtClean="0"/>
              <a:t> </a:t>
            </a:r>
            <a:r>
              <a:rPr lang="cs-CZ" sz="2300" dirty="0" err="1" smtClean="0"/>
              <a:t>questions</a:t>
            </a:r>
            <a:endParaRPr lang="cs-CZ" sz="2300" dirty="0" smtClean="0"/>
          </a:p>
          <a:p>
            <a:pPr eaLnBrk="1" hangingPunct="1">
              <a:lnSpc>
                <a:spcPct val="80000"/>
              </a:lnSpc>
            </a:pPr>
            <a:endParaRPr lang="cs-CZ" sz="2300" dirty="0" smtClean="0"/>
          </a:p>
          <a:p>
            <a:pPr eaLnBrk="1" hangingPunct="1">
              <a:lnSpc>
                <a:spcPct val="80000"/>
              </a:lnSpc>
            </a:pPr>
            <a:r>
              <a:rPr lang="cs-CZ" sz="2300" dirty="0" smtClean="0"/>
              <a:t>No </a:t>
            </a:r>
            <a:r>
              <a:rPr lang="cs-CZ" sz="2300" dirty="0" err="1" smtClean="0"/>
              <a:t>questions</a:t>
            </a:r>
            <a:r>
              <a:rPr lang="cs-CZ" sz="2300" dirty="0" smtClean="0"/>
              <a:t>  – </a:t>
            </a:r>
            <a:r>
              <a:rPr lang="cs-CZ" sz="2300" i="1" dirty="0" smtClean="0">
                <a:solidFill>
                  <a:srgbClr val="FF0000"/>
                </a:solidFill>
              </a:rPr>
              <a:t>I </a:t>
            </a:r>
            <a:r>
              <a:rPr lang="cs-CZ" sz="2300" i="1" dirty="0" err="1" smtClean="0">
                <a:solidFill>
                  <a:srgbClr val="FF0000"/>
                </a:solidFill>
              </a:rPr>
              <a:t>am</a:t>
            </a:r>
            <a:r>
              <a:rPr lang="cs-CZ" sz="2300" i="1" dirty="0" smtClean="0">
                <a:solidFill>
                  <a:srgbClr val="FF0000"/>
                </a:solidFill>
              </a:rPr>
              <a:t> </a:t>
            </a:r>
            <a:r>
              <a:rPr lang="cs-CZ" sz="2300" i="1" dirty="0" err="1" smtClean="0">
                <a:solidFill>
                  <a:srgbClr val="FF0000"/>
                </a:solidFill>
              </a:rPr>
              <a:t>often</a:t>
            </a:r>
            <a:r>
              <a:rPr lang="cs-CZ" sz="2300" i="1" dirty="0" smtClean="0">
                <a:solidFill>
                  <a:srgbClr val="FF0000"/>
                </a:solidFill>
              </a:rPr>
              <a:t> </a:t>
            </a:r>
            <a:r>
              <a:rPr lang="cs-CZ" sz="2300" i="1" dirty="0" err="1" smtClean="0">
                <a:solidFill>
                  <a:srgbClr val="FF0000"/>
                </a:solidFill>
              </a:rPr>
              <a:t>asked</a:t>
            </a:r>
            <a:r>
              <a:rPr lang="cs-CZ" sz="2300" i="1" dirty="0" smtClean="0">
                <a:solidFill>
                  <a:srgbClr val="FF0000"/>
                </a:solidFill>
              </a:rPr>
              <a:t>….</a:t>
            </a:r>
          </a:p>
          <a:p>
            <a:pPr eaLnBrk="1" hangingPunct="1">
              <a:lnSpc>
                <a:spcPct val="80000"/>
              </a:lnSpc>
            </a:pPr>
            <a:endParaRPr lang="cs-CZ" sz="2300" i="1" dirty="0" smtClean="0"/>
          </a:p>
          <a:p>
            <a:pPr eaLnBrk="1" hangingPunct="1">
              <a:lnSpc>
                <a:spcPct val="80000"/>
              </a:lnSpc>
            </a:pPr>
            <a:endParaRPr lang="cs-CZ" sz="2300" dirty="0" smtClean="0"/>
          </a:p>
          <a:p>
            <a:pPr eaLnBrk="1" hangingPunct="1">
              <a:lnSpc>
                <a:spcPct val="80000"/>
              </a:lnSpc>
            </a:pPr>
            <a:r>
              <a:rPr lang="cs-CZ" sz="2300" dirty="0" err="1" smtClean="0"/>
              <a:t>Questions</a:t>
            </a:r>
            <a:r>
              <a:rPr lang="cs-CZ" sz="2300" dirty="0" smtClean="0"/>
              <a:t> –</a:t>
            </a:r>
            <a:r>
              <a:rPr lang="cs-CZ" sz="2300" dirty="0" smtClean="0">
                <a:solidFill>
                  <a:srgbClr val="222613"/>
                </a:solidFill>
              </a:rPr>
              <a:t> </a:t>
            </a:r>
            <a:r>
              <a:rPr lang="cs-CZ" sz="2300" dirty="0" err="1" smtClean="0">
                <a:solidFill>
                  <a:srgbClr val="222613"/>
                </a:solidFill>
              </a:rPr>
              <a:t>paraphrazed</a:t>
            </a:r>
            <a:r>
              <a:rPr lang="cs-CZ" sz="2300" dirty="0" smtClean="0">
                <a:solidFill>
                  <a:srgbClr val="222613"/>
                </a:solidFill>
              </a:rPr>
              <a:t>, </a:t>
            </a:r>
            <a:r>
              <a:rPr lang="cs-CZ" sz="2300" dirty="0" err="1" smtClean="0">
                <a:solidFill>
                  <a:srgbClr val="222613"/>
                </a:solidFill>
              </a:rPr>
              <a:t>eye</a:t>
            </a:r>
            <a:r>
              <a:rPr lang="cs-CZ" sz="2300" dirty="0" smtClean="0">
                <a:solidFill>
                  <a:srgbClr val="222613"/>
                </a:solidFill>
              </a:rPr>
              <a:t> </a:t>
            </a:r>
            <a:r>
              <a:rPr lang="cs-CZ" sz="2300" dirty="0" err="1" smtClean="0">
                <a:solidFill>
                  <a:srgbClr val="222613"/>
                </a:solidFill>
              </a:rPr>
              <a:t>contact</a:t>
            </a:r>
            <a:endParaRPr lang="cs-CZ" sz="2300" dirty="0" smtClean="0"/>
          </a:p>
          <a:p>
            <a:pPr eaLnBrk="1" hangingPunct="1">
              <a:lnSpc>
                <a:spcPct val="80000"/>
              </a:lnSpc>
            </a:pPr>
            <a:endParaRPr lang="cs-CZ" sz="2300" dirty="0" smtClean="0"/>
          </a:p>
          <a:p>
            <a:pPr eaLnBrk="1" hangingPunct="1">
              <a:lnSpc>
                <a:spcPct val="80000"/>
              </a:lnSpc>
            </a:pPr>
            <a:endParaRPr lang="cs-CZ" sz="2300" dirty="0" smtClean="0">
              <a:solidFill>
                <a:srgbClr val="222613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sz="2300" dirty="0" err="1" smtClean="0">
                <a:solidFill>
                  <a:srgbClr val="222613"/>
                </a:solidFill>
              </a:rPr>
              <a:t>The</a:t>
            </a:r>
            <a:r>
              <a:rPr lang="cs-CZ" sz="2300" dirty="0" smtClean="0">
                <a:solidFill>
                  <a:srgbClr val="222613"/>
                </a:solidFill>
              </a:rPr>
              <a:t> </a:t>
            </a:r>
            <a:r>
              <a:rPr lang="cs-CZ" sz="2300" dirty="0" err="1" smtClean="0">
                <a:solidFill>
                  <a:srgbClr val="222613"/>
                </a:solidFill>
              </a:rPr>
              <a:t>speaker</a:t>
            </a:r>
            <a:r>
              <a:rPr lang="cs-CZ" sz="2300" dirty="0" smtClean="0">
                <a:solidFill>
                  <a:srgbClr val="222613"/>
                </a:solidFill>
              </a:rPr>
              <a:t> </a:t>
            </a:r>
            <a:r>
              <a:rPr lang="cs-CZ" sz="2300" dirty="0" err="1" smtClean="0">
                <a:solidFill>
                  <a:srgbClr val="222613"/>
                </a:solidFill>
              </a:rPr>
              <a:t>doesn</a:t>
            </a:r>
            <a:r>
              <a:rPr lang="cs-CZ" sz="2300" dirty="0" smtClean="0">
                <a:solidFill>
                  <a:srgbClr val="222613"/>
                </a:solidFill>
              </a:rPr>
              <a:t>´t </a:t>
            </a:r>
            <a:r>
              <a:rPr lang="cs-CZ" sz="2300" dirty="0" err="1" smtClean="0">
                <a:solidFill>
                  <a:srgbClr val="222613"/>
                </a:solidFill>
              </a:rPr>
              <a:t>know</a:t>
            </a:r>
            <a:r>
              <a:rPr lang="cs-CZ" sz="2300" dirty="0" smtClean="0">
                <a:solidFill>
                  <a:srgbClr val="222613"/>
                </a:solidFill>
              </a:rPr>
              <a:t> </a:t>
            </a:r>
            <a:r>
              <a:rPr lang="cs-CZ" sz="2300" dirty="0" err="1" smtClean="0">
                <a:solidFill>
                  <a:srgbClr val="222613"/>
                </a:solidFill>
              </a:rPr>
              <a:t>the</a:t>
            </a:r>
            <a:r>
              <a:rPr lang="cs-CZ" sz="2300" dirty="0" smtClean="0">
                <a:solidFill>
                  <a:srgbClr val="222613"/>
                </a:solidFill>
              </a:rPr>
              <a:t> </a:t>
            </a:r>
            <a:r>
              <a:rPr lang="cs-CZ" sz="2300" dirty="0" err="1" smtClean="0">
                <a:solidFill>
                  <a:srgbClr val="222613"/>
                </a:solidFill>
              </a:rPr>
              <a:t>answer</a:t>
            </a:r>
            <a:r>
              <a:rPr lang="cs-CZ" sz="2300" dirty="0" smtClean="0">
                <a:solidFill>
                  <a:srgbClr val="222613"/>
                </a:solidFill>
              </a:rPr>
              <a:t> – </a:t>
            </a:r>
            <a:r>
              <a:rPr lang="cs-CZ" sz="2300" dirty="0" err="1" smtClean="0">
                <a:solidFill>
                  <a:srgbClr val="222613"/>
                </a:solidFill>
              </a:rPr>
              <a:t>offer</a:t>
            </a:r>
            <a:r>
              <a:rPr lang="cs-CZ" sz="2300" dirty="0" smtClean="0">
                <a:solidFill>
                  <a:srgbClr val="222613"/>
                </a:solidFill>
              </a:rPr>
              <a:t> to </a:t>
            </a:r>
            <a:r>
              <a:rPr lang="cs-CZ" sz="2300" dirty="0" err="1" smtClean="0">
                <a:solidFill>
                  <a:srgbClr val="222613"/>
                </a:solidFill>
              </a:rPr>
              <a:t>find</a:t>
            </a:r>
            <a:r>
              <a:rPr lang="cs-CZ" sz="2300" dirty="0" smtClean="0">
                <a:solidFill>
                  <a:srgbClr val="222613"/>
                </a:solidFill>
              </a:rPr>
              <a:t> </a:t>
            </a:r>
            <a:r>
              <a:rPr lang="cs-CZ" sz="2300" dirty="0" err="1" smtClean="0">
                <a:solidFill>
                  <a:srgbClr val="222613"/>
                </a:solidFill>
              </a:rPr>
              <a:t>out</a:t>
            </a:r>
            <a:r>
              <a:rPr lang="cs-CZ" sz="2300" dirty="0" smtClean="0">
                <a:solidFill>
                  <a:srgbClr val="222613"/>
                </a:solidFill>
              </a:rPr>
              <a:t> </a:t>
            </a:r>
            <a:r>
              <a:rPr lang="cs-CZ" sz="2300" dirty="0" err="1" smtClean="0">
                <a:solidFill>
                  <a:srgbClr val="222613"/>
                </a:solidFill>
              </a:rPr>
              <a:t>later</a:t>
            </a:r>
            <a:endParaRPr lang="cs-CZ" sz="23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Difficult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err="1" smtClean="0">
                <a:solidFill>
                  <a:srgbClr val="FE0000"/>
                </a:solidFill>
              </a:rPr>
              <a:t>questions</a:t>
            </a:r>
            <a:endParaRPr lang="cs-CZ" dirty="0">
              <a:solidFill>
                <a:srgbClr val="FE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Long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err="1" smtClean="0">
                <a:solidFill>
                  <a:srgbClr val="FE0000"/>
                </a:solidFill>
              </a:rPr>
              <a:t>questions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smtClean="0"/>
              <a:t>– </a:t>
            </a:r>
            <a:r>
              <a:rPr lang="cs-CZ" dirty="0" err="1" smtClean="0"/>
              <a:t>interrupting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checking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i="1" dirty="0" smtClean="0"/>
              <a:t>Do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mean</a:t>
            </a:r>
            <a:r>
              <a:rPr lang="cs-CZ" i="1" dirty="0" smtClean="0"/>
              <a:t> …?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>
                <a:solidFill>
                  <a:srgbClr val="FE0000"/>
                </a:solidFill>
              </a:rPr>
              <a:t>2 </a:t>
            </a:r>
            <a:r>
              <a:rPr lang="cs-CZ" dirty="0" err="1" smtClean="0">
                <a:solidFill>
                  <a:srgbClr val="FE0000"/>
                </a:solidFill>
              </a:rPr>
              <a:t>or</a:t>
            </a:r>
            <a:r>
              <a:rPr lang="cs-CZ" dirty="0" smtClean="0">
                <a:solidFill>
                  <a:srgbClr val="FE0000"/>
                </a:solidFill>
              </a:rPr>
              <a:t> 3 </a:t>
            </a:r>
            <a:r>
              <a:rPr lang="cs-CZ" dirty="0" err="1" smtClean="0">
                <a:solidFill>
                  <a:srgbClr val="FE0000"/>
                </a:solidFill>
              </a:rPr>
              <a:t>questions</a:t>
            </a:r>
            <a:r>
              <a:rPr lang="cs-CZ" dirty="0" smtClean="0">
                <a:solidFill>
                  <a:srgbClr val="FE0000"/>
                </a:solidFill>
              </a:rPr>
              <a:t> in </a:t>
            </a:r>
            <a:r>
              <a:rPr lang="cs-CZ" dirty="0" err="1" smtClean="0">
                <a:solidFill>
                  <a:srgbClr val="FE0000"/>
                </a:solidFill>
              </a:rPr>
              <a:t>one</a:t>
            </a:r>
            <a:r>
              <a:rPr lang="cs-CZ" dirty="0" smtClean="0">
                <a:solidFill>
                  <a:srgbClr val="FE0000"/>
                </a:solidFill>
              </a:rPr>
              <a:t> -</a:t>
            </a:r>
            <a:r>
              <a:rPr lang="cs-CZ" dirty="0" smtClean="0"/>
              <a:t> -</a:t>
            </a:r>
            <a:r>
              <a:rPr lang="cs-CZ" dirty="0" err="1" smtClean="0"/>
              <a:t>using</a:t>
            </a:r>
            <a:r>
              <a:rPr lang="cs-CZ" dirty="0" smtClean="0"/>
              <a:t> </a:t>
            </a:r>
            <a:r>
              <a:rPr lang="cs-CZ" dirty="0" err="1" smtClean="0"/>
              <a:t>flipchart</a:t>
            </a:r>
            <a:r>
              <a:rPr lang="cs-CZ" dirty="0" smtClean="0"/>
              <a:t>- </a:t>
            </a:r>
            <a:r>
              <a:rPr lang="cs-CZ" dirty="0" err="1" smtClean="0"/>
              <a:t>answering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question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another</a:t>
            </a:r>
            <a:endParaRPr lang="cs-CZ" dirty="0" smtClean="0">
              <a:solidFill>
                <a:srgbClr val="FE0000"/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>
              <a:solidFill>
                <a:srgbClr val="FE0000"/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Stupid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err="1" smtClean="0">
                <a:solidFill>
                  <a:srgbClr val="FE0000"/>
                </a:solidFill>
              </a:rPr>
              <a:t>questions</a:t>
            </a:r>
            <a:r>
              <a:rPr lang="cs-CZ" dirty="0" smtClean="0">
                <a:solidFill>
                  <a:srgbClr val="FE0000"/>
                </a:solidFill>
              </a:rPr>
              <a:t>- </a:t>
            </a:r>
            <a:r>
              <a:rPr lang="cs-CZ" dirty="0" err="1" smtClean="0"/>
              <a:t>being</a:t>
            </a:r>
            <a:r>
              <a:rPr lang="cs-CZ" dirty="0" smtClean="0"/>
              <a:t> </a:t>
            </a:r>
            <a:r>
              <a:rPr lang="cs-CZ" dirty="0" err="1" smtClean="0"/>
              <a:t>tactful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>
                <a:solidFill>
                  <a:srgbClr val="FF0000"/>
                </a:solidFill>
              </a:rPr>
              <a:t>How</a:t>
            </a:r>
            <a:r>
              <a:rPr lang="cs-CZ" dirty="0" smtClean="0">
                <a:solidFill>
                  <a:srgbClr val="FF0000"/>
                </a:solidFill>
              </a:rPr>
              <a:t> to </a:t>
            </a:r>
            <a:r>
              <a:rPr lang="cs-CZ" dirty="0" err="1" smtClean="0">
                <a:solidFill>
                  <a:srgbClr val="FF0000"/>
                </a:solidFill>
              </a:rPr>
              <a:t>react</a:t>
            </a:r>
            <a:r>
              <a:rPr lang="cs-CZ" dirty="0" smtClean="0">
                <a:solidFill>
                  <a:srgbClr val="FF0000"/>
                </a:solidFill>
              </a:rPr>
              <a:t> to </a:t>
            </a:r>
            <a:r>
              <a:rPr lang="cs-CZ" dirty="0" err="1" smtClean="0">
                <a:solidFill>
                  <a:srgbClr val="FF0000"/>
                </a:solidFill>
              </a:rPr>
              <a:t>interrupting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Settig</a:t>
            </a:r>
            <a:r>
              <a:rPr lang="cs-CZ" dirty="0" smtClean="0"/>
              <a:t> </a:t>
            </a:r>
            <a:r>
              <a:rPr lang="cs-CZ" dirty="0" err="1" smtClean="0"/>
              <a:t>rules</a:t>
            </a:r>
            <a:r>
              <a:rPr lang="cs-CZ" dirty="0" smtClean="0"/>
              <a:t> – no </a:t>
            </a:r>
            <a:r>
              <a:rPr lang="cs-CZ" dirty="0" err="1" smtClean="0"/>
              <a:t>phones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computers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stop </a:t>
            </a:r>
            <a:r>
              <a:rPr lang="cs-CZ" dirty="0" err="1" smtClean="0"/>
              <a:t>talking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look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interrupting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ask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 to </a:t>
            </a:r>
            <a:r>
              <a:rPr lang="cs-CZ" dirty="0" err="1" smtClean="0"/>
              <a:t>share</a:t>
            </a:r>
            <a:r>
              <a:rPr lang="cs-CZ" dirty="0" smtClean="0"/>
              <a:t> </a:t>
            </a:r>
            <a:r>
              <a:rPr lang="cs-CZ" dirty="0" err="1" smtClean="0"/>
              <a:t>information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rest </a:t>
            </a:r>
            <a:r>
              <a:rPr lang="cs-CZ" dirty="0" err="1" smtClean="0"/>
              <a:t>of</a:t>
            </a:r>
            <a:r>
              <a:rPr lang="cs-CZ" dirty="0" smtClean="0"/>
              <a:t> audience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Preparation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Goal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– to </a:t>
            </a: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something</a:t>
            </a:r>
            <a:r>
              <a:rPr lang="cs-CZ" dirty="0" smtClean="0"/>
              <a:t> </a:t>
            </a:r>
          </a:p>
          <a:p>
            <a:r>
              <a:rPr lang="cs-CZ" dirty="0" smtClean="0"/>
              <a:t> to </a:t>
            </a:r>
            <a:r>
              <a:rPr lang="cs-CZ" dirty="0" err="1" smtClean="0"/>
              <a:t>persuade</a:t>
            </a:r>
            <a:r>
              <a:rPr lang="cs-CZ" dirty="0" smtClean="0"/>
              <a:t> </a:t>
            </a:r>
            <a:r>
              <a:rPr lang="cs-CZ" dirty="0" err="1" smtClean="0"/>
              <a:t>someone</a:t>
            </a:r>
            <a:endParaRPr lang="cs-CZ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Structure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r>
              <a:rPr lang="cs-CZ" dirty="0" smtClean="0"/>
              <a:t>1. </a:t>
            </a:r>
            <a:r>
              <a:rPr lang="cs-CZ" dirty="0" err="1" smtClean="0"/>
              <a:t>Introduction</a:t>
            </a:r>
            <a:r>
              <a:rPr lang="cs-CZ" dirty="0" smtClean="0"/>
              <a:t> – 5% </a:t>
            </a:r>
          </a:p>
          <a:p>
            <a:r>
              <a:rPr lang="cs-CZ" dirty="0" smtClean="0"/>
              <a:t>2. </a:t>
            </a:r>
            <a:r>
              <a:rPr lang="cs-CZ" dirty="0" err="1" smtClean="0"/>
              <a:t>Main</a:t>
            </a:r>
            <a:r>
              <a:rPr lang="cs-CZ" dirty="0" smtClean="0"/>
              <a:t> part – 80%</a:t>
            </a:r>
          </a:p>
          <a:p>
            <a:r>
              <a:rPr lang="cs-CZ" dirty="0" smtClean="0"/>
              <a:t>3. </a:t>
            </a:r>
            <a:r>
              <a:rPr lang="cs-CZ" dirty="0" err="1" smtClean="0"/>
              <a:t>Conclusion</a:t>
            </a:r>
            <a:r>
              <a:rPr lang="cs-CZ" dirty="0" smtClean="0"/>
              <a:t>– 15%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FE0000"/>
                </a:solidFill>
              </a:rPr>
              <a:t>The </a:t>
            </a:r>
            <a:r>
              <a:rPr lang="cs-CZ" dirty="0" err="1" smtClean="0">
                <a:solidFill>
                  <a:srgbClr val="FE0000"/>
                </a:solidFill>
              </a:rPr>
              <a:t>method</a:t>
            </a:r>
            <a:r>
              <a:rPr lang="cs-CZ" dirty="0" smtClean="0">
                <a:solidFill>
                  <a:srgbClr val="FE0000"/>
                </a:solidFill>
              </a:rPr>
              <a:t> of </a:t>
            </a:r>
            <a:r>
              <a:rPr lang="cs-CZ" dirty="0" err="1" smtClean="0">
                <a:solidFill>
                  <a:srgbClr val="FE0000"/>
                </a:solidFill>
              </a:rPr>
              <a:t>mind</a:t>
            </a:r>
            <a:r>
              <a:rPr lang="cs-CZ" dirty="0" smtClean="0">
                <a:solidFill>
                  <a:srgbClr val="FE0000"/>
                </a:solidFill>
              </a:rPr>
              <a:t> - </a:t>
            </a:r>
            <a:r>
              <a:rPr lang="cs-CZ" dirty="0" err="1" smtClean="0">
                <a:solidFill>
                  <a:srgbClr val="FE0000"/>
                </a:solidFill>
              </a:rPr>
              <a:t>mapping</a:t>
            </a:r>
            <a:endParaRPr lang="cs-CZ" dirty="0">
              <a:solidFill>
                <a:srgbClr val="FE0000"/>
              </a:solidFill>
            </a:endParaRPr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approach</a:t>
            </a:r>
            <a:r>
              <a:rPr lang="cs-CZ" dirty="0" smtClean="0"/>
              <a:t> to </a:t>
            </a:r>
            <a:r>
              <a:rPr lang="cs-CZ" dirty="0" err="1" smtClean="0"/>
              <a:t>presentation</a:t>
            </a:r>
            <a:endParaRPr lang="cs-CZ" dirty="0" smtClean="0"/>
          </a:p>
          <a:p>
            <a:pPr eaLnBrk="1" hangingPunct="1">
              <a:buFontTx/>
              <a:buChar char="-"/>
            </a:pPr>
            <a:endParaRPr lang="cs-CZ" dirty="0" smtClean="0"/>
          </a:p>
          <a:p>
            <a:pPr eaLnBrk="1" hangingPunct="1">
              <a:buFontTx/>
              <a:buChar char="-"/>
            </a:pPr>
            <a:r>
              <a:rPr lang="cs-CZ" dirty="0" err="1" smtClean="0"/>
              <a:t>bubbles</a:t>
            </a:r>
            <a:endParaRPr lang="cs-CZ" dirty="0" smtClean="0"/>
          </a:p>
          <a:p>
            <a:pPr eaLnBrk="1" hangingPunct="1">
              <a:buFontTx/>
              <a:buChar char="-"/>
            </a:pPr>
            <a:endParaRPr lang="cs-CZ" dirty="0" smtClean="0"/>
          </a:p>
          <a:p>
            <a:pPr eaLnBrk="1" hangingPunct="1">
              <a:buFontTx/>
              <a:buChar char="-"/>
            </a:pPr>
            <a:r>
              <a:rPr lang="cs-CZ" dirty="0" err="1" smtClean="0"/>
              <a:t>Goal</a:t>
            </a:r>
            <a:r>
              <a:rPr lang="cs-CZ" dirty="0" smtClean="0"/>
              <a:t> of </a:t>
            </a:r>
            <a:r>
              <a:rPr lang="cs-CZ" dirty="0" err="1" smtClean="0"/>
              <a:t>presentation</a:t>
            </a:r>
            <a:endParaRPr lang="cs-CZ" dirty="0" smtClean="0"/>
          </a:p>
          <a:p>
            <a:pPr eaLnBrk="1" hangingPunct="1">
              <a:buFontTx/>
              <a:buChar char="-"/>
            </a:pPr>
            <a:endParaRPr lang="cs-CZ" dirty="0" smtClean="0">
              <a:solidFill>
                <a:srgbClr val="FE0000"/>
              </a:solidFill>
            </a:endParaRPr>
          </a:p>
          <a:p>
            <a:pPr eaLnBrk="1" hangingPunct="1">
              <a:buFontTx/>
              <a:buChar char="-"/>
            </a:pPr>
            <a:r>
              <a:rPr lang="cs-CZ" dirty="0" err="1" smtClean="0">
                <a:solidFill>
                  <a:srgbClr val="FE0000"/>
                </a:solidFill>
              </a:rPr>
              <a:t>Parts</a:t>
            </a:r>
            <a:r>
              <a:rPr lang="cs-CZ" dirty="0" smtClean="0">
                <a:solidFill>
                  <a:srgbClr val="FE0000"/>
                </a:solidFill>
              </a:rPr>
              <a:t> of </a:t>
            </a:r>
            <a:r>
              <a:rPr lang="cs-CZ" dirty="0" err="1" smtClean="0">
                <a:solidFill>
                  <a:srgbClr val="FE0000"/>
                </a:solidFill>
              </a:rPr>
              <a:t>presentation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</a:p>
          <a:p>
            <a:pPr eaLnBrk="1" hangingPunct="1">
              <a:buFontTx/>
              <a:buChar char="-"/>
            </a:pPr>
            <a:endParaRPr lang="cs-CZ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Mind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err="1" smtClean="0">
                <a:solidFill>
                  <a:srgbClr val="FE0000"/>
                </a:solidFill>
              </a:rPr>
              <a:t>mapping</a:t>
            </a:r>
            <a:endParaRPr lang="cs-CZ" dirty="0">
              <a:solidFill>
                <a:srgbClr val="FE0000"/>
              </a:solidFill>
            </a:endParaRPr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i="1" dirty="0" smtClean="0"/>
          </a:p>
        </p:txBody>
      </p:sp>
      <p:sp>
        <p:nvSpPr>
          <p:cNvPr id="4" name="Elipsa 3"/>
          <p:cNvSpPr/>
          <p:nvPr/>
        </p:nvSpPr>
        <p:spPr>
          <a:xfrm>
            <a:off x="3563938" y="3141663"/>
            <a:ext cx="1346200" cy="13462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err="1" smtClean="0">
                <a:solidFill>
                  <a:srgbClr val="FE0000"/>
                </a:solidFill>
              </a:rPr>
              <a:t>goal</a:t>
            </a:r>
            <a:endParaRPr lang="cs-CZ" b="1" dirty="0">
              <a:solidFill>
                <a:srgbClr val="FE0000"/>
              </a:solidFill>
            </a:endParaRPr>
          </a:p>
        </p:txBody>
      </p:sp>
      <p:cxnSp>
        <p:nvCxnSpPr>
          <p:cNvPr id="6" name="Přímá spojovací šipka 5"/>
          <p:cNvCxnSpPr/>
          <p:nvPr/>
        </p:nvCxnSpPr>
        <p:spPr>
          <a:xfrm flipV="1">
            <a:off x="4787900" y="2997200"/>
            <a:ext cx="1655763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ipsa 6"/>
          <p:cNvSpPr/>
          <p:nvPr/>
        </p:nvSpPr>
        <p:spPr>
          <a:xfrm>
            <a:off x="6228184" y="2420888"/>
            <a:ext cx="1223962" cy="1057275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b="1" dirty="0" err="1" smtClean="0">
                <a:solidFill>
                  <a:srgbClr val="FE0000"/>
                </a:solidFill>
              </a:rPr>
              <a:t>Introduction</a:t>
            </a:r>
            <a:endParaRPr lang="cs-CZ" sz="1400" b="1" dirty="0">
              <a:solidFill>
                <a:srgbClr val="FE0000"/>
              </a:solidFill>
            </a:endParaRPr>
          </a:p>
        </p:txBody>
      </p:sp>
      <p:cxnSp>
        <p:nvCxnSpPr>
          <p:cNvPr id="9" name="Přímá spojovací šipka 8"/>
          <p:cNvCxnSpPr/>
          <p:nvPr/>
        </p:nvCxnSpPr>
        <p:spPr>
          <a:xfrm flipH="1">
            <a:off x="2268538" y="3500438"/>
            <a:ext cx="13668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a 9"/>
          <p:cNvSpPr/>
          <p:nvPr/>
        </p:nvSpPr>
        <p:spPr>
          <a:xfrm>
            <a:off x="1187624" y="2780928"/>
            <a:ext cx="1152525" cy="1201738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b="1" dirty="0" err="1" smtClean="0">
                <a:solidFill>
                  <a:srgbClr val="FE0000"/>
                </a:solidFill>
              </a:rPr>
              <a:t>Conclusion</a:t>
            </a:r>
            <a:endParaRPr lang="cs-CZ" sz="1400" b="1" dirty="0">
              <a:solidFill>
                <a:srgbClr val="FE0000"/>
              </a:solidFill>
            </a:endParaRPr>
          </a:p>
        </p:txBody>
      </p:sp>
      <p:cxnSp>
        <p:nvCxnSpPr>
          <p:cNvPr id="13" name="Přímá spojovací šipka 12"/>
          <p:cNvCxnSpPr>
            <a:stCxn id="4" idx="4"/>
          </p:cNvCxnSpPr>
          <p:nvPr/>
        </p:nvCxnSpPr>
        <p:spPr>
          <a:xfrm>
            <a:off x="4237038" y="4487863"/>
            <a:ext cx="263525" cy="669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427538" y="5157788"/>
            <a:ext cx="431800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3924300" y="4797425"/>
            <a:ext cx="1439863" cy="1152525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err="1" smtClean="0">
                <a:solidFill>
                  <a:srgbClr val="FE0000"/>
                </a:solidFill>
              </a:rPr>
              <a:t>Main</a:t>
            </a:r>
            <a:endParaRPr lang="cs-CZ" b="1" dirty="0" smtClean="0">
              <a:solidFill>
                <a:srgbClr val="FE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smtClean="0">
                <a:solidFill>
                  <a:srgbClr val="FE0000"/>
                </a:solidFill>
              </a:rPr>
              <a:t>part</a:t>
            </a:r>
            <a:endParaRPr lang="cs-CZ" b="1" dirty="0">
              <a:solidFill>
                <a:srgbClr val="FE0000"/>
              </a:solidFill>
            </a:endParaRPr>
          </a:p>
        </p:txBody>
      </p:sp>
      <p:cxnSp>
        <p:nvCxnSpPr>
          <p:cNvPr id="17" name="Přímá spojovací šipka 16"/>
          <p:cNvCxnSpPr/>
          <p:nvPr/>
        </p:nvCxnSpPr>
        <p:spPr>
          <a:xfrm flipH="1" flipV="1">
            <a:off x="6948488" y="2060575"/>
            <a:ext cx="71437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šipka 18"/>
          <p:cNvCxnSpPr/>
          <p:nvPr/>
        </p:nvCxnSpPr>
        <p:spPr>
          <a:xfrm flipV="1">
            <a:off x="7380288" y="2349500"/>
            <a:ext cx="431800" cy="503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šipka 20"/>
          <p:cNvCxnSpPr/>
          <p:nvPr/>
        </p:nvCxnSpPr>
        <p:spPr>
          <a:xfrm>
            <a:off x="7308850" y="3284538"/>
            <a:ext cx="503238" cy="72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>
            <a:stCxn id="15" idx="2"/>
          </p:cNvCxnSpPr>
          <p:nvPr/>
        </p:nvCxnSpPr>
        <p:spPr>
          <a:xfrm flipH="1">
            <a:off x="2627313" y="5373688"/>
            <a:ext cx="1296987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šipka 24"/>
          <p:cNvCxnSpPr>
            <a:stCxn id="15" idx="3"/>
          </p:cNvCxnSpPr>
          <p:nvPr/>
        </p:nvCxnSpPr>
        <p:spPr>
          <a:xfrm flipH="1">
            <a:off x="3779838" y="5780088"/>
            <a:ext cx="355600" cy="241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šipka 26"/>
          <p:cNvCxnSpPr>
            <a:stCxn id="15" idx="4"/>
          </p:cNvCxnSpPr>
          <p:nvPr/>
        </p:nvCxnSpPr>
        <p:spPr>
          <a:xfrm>
            <a:off x="4643438" y="5949950"/>
            <a:ext cx="433387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šipka 28"/>
          <p:cNvCxnSpPr/>
          <p:nvPr/>
        </p:nvCxnSpPr>
        <p:spPr>
          <a:xfrm>
            <a:off x="5219700" y="5661025"/>
            <a:ext cx="1152525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ovací šipka 30"/>
          <p:cNvCxnSpPr/>
          <p:nvPr/>
        </p:nvCxnSpPr>
        <p:spPr>
          <a:xfrm>
            <a:off x="5219700" y="5373688"/>
            <a:ext cx="23764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šipka 32"/>
          <p:cNvCxnSpPr>
            <a:stCxn id="10" idx="0"/>
          </p:cNvCxnSpPr>
          <p:nvPr/>
        </p:nvCxnSpPr>
        <p:spPr>
          <a:xfrm flipH="1" flipV="1">
            <a:off x="1332087" y="2565028"/>
            <a:ext cx="431800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šipka 34"/>
          <p:cNvCxnSpPr>
            <a:stCxn id="10" idx="2"/>
          </p:cNvCxnSpPr>
          <p:nvPr/>
        </p:nvCxnSpPr>
        <p:spPr>
          <a:xfrm flipH="1" flipV="1">
            <a:off x="684387" y="2923803"/>
            <a:ext cx="503237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šipka 36"/>
          <p:cNvCxnSpPr/>
          <p:nvPr/>
        </p:nvCxnSpPr>
        <p:spPr>
          <a:xfrm flipH="1">
            <a:off x="900113" y="3644900"/>
            <a:ext cx="503237" cy="1079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šipka 40"/>
          <p:cNvCxnSpPr/>
          <p:nvPr/>
        </p:nvCxnSpPr>
        <p:spPr>
          <a:xfrm>
            <a:off x="1835150" y="4005263"/>
            <a:ext cx="215900" cy="1079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ipsa 31"/>
          <p:cNvSpPr/>
          <p:nvPr/>
        </p:nvSpPr>
        <p:spPr>
          <a:xfrm>
            <a:off x="2411760" y="5445224"/>
            <a:ext cx="770384" cy="5760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34" name="Elipsa 33"/>
          <p:cNvSpPr/>
          <p:nvPr/>
        </p:nvSpPr>
        <p:spPr>
          <a:xfrm>
            <a:off x="7596336" y="5085184"/>
            <a:ext cx="842392" cy="62636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Slides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/>
              <a:t>Key</a:t>
            </a:r>
            <a:r>
              <a:rPr lang="cs-CZ" dirty="0" smtClean="0"/>
              <a:t> </a:t>
            </a:r>
            <a:r>
              <a:rPr lang="cs-CZ" dirty="0" err="1" smtClean="0"/>
              <a:t>words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/>
              <a:t>Size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smtClean="0"/>
              <a:t> 30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8 </a:t>
            </a:r>
            <a:r>
              <a:rPr lang="cs-CZ" dirty="0" err="1" smtClean="0"/>
              <a:t>lines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3 </a:t>
            </a:r>
            <a:r>
              <a:rPr lang="cs-CZ" dirty="0" err="1" smtClean="0"/>
              <a:t>colours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Delivery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/>
              <a:t>Introduction</a:t>
            </a:r>
            <a:r>
              <a:rPr lang="cs-CZ" dirty="0" smtClean="0"/>
              <a:t> –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impression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>
                <a:solidFill>
                  <a:srgbClr val="FF0000"/>
                </a:solidFill>
              </a:rPr>
              <a:t>NO </a:t>
            </a:r>
            <a:r>
              <a:rPr lang="cs-CZ" dirty="0" err="1" smtClean="0">
                <a:solidFill>
                  <a:srgbClr val="FF0000"/>
                </a:solidFill>
              </a:rPr>
              <a:t>reading</a:t>
            </a:r>
            <a:r>
              <a:rPr lang="cs-CZ" dirty="0" smtClean="0"/>
              <a:t> of the text </a:t>
            </a:r>
            <a:endParaRPr lang="cs-CZ" dirty="0" smtClean="0">
              <a:solidFill>
                <a:srgbClr val="FF0000"/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Notes - </a:t>
            </a:r>
            <a:r>
              <a:rPr lang="cs-CZ" dirty="0" err="1" smtClean="0"/>
              <a:t>admitted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None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Eye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contact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, smile,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gestures</a:t>
            </a: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Attention</a:t>
            </a:r>
            <a:r>
              <a:rPr lang="cs-CZ" dirty="0" smtClean="0">
                <a:solidFill>
                  <a:srgbClr val="FF0000"/>
                </a:solidFill>
              </a:rPr>
              <a:t> of </a:t>
            </a:r>
            <a:r>
              <a:rPr lang="cs-CZ" dirty="0" err="1" smtClean="0">
                <a:solidFill>
                  <a:srgbClr val="FF0000"/>
                </a:solidFill>
              </a:rPr>
              <a:t>listeners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2770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dirty="0" err="1" smtClean="0"/>
              <a:t>Change</a:t>
            </a:r>
            <a:r>
              <a:rPr lang="cs-CZ" dirty="0" smtClean="0"/>
              <a:t> of </a:t>
            </a:r>
            <a:r>
              <a:rPr lang="cs-CZ" dirty="0" err="1" smtClean="0"/>
              <a:t>different</a:t>
            </a:r>
            <a:r>
              <a:rPr lang="cs-CZ" dirty="0" smtClean="0"/>
              <a:t> </a:t>
            </a:r>
            <a:r>
              <a:rPr lang="cs-CZ" dirty="0" err="1" smtClean="0"/>
              <a:t>methods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means</a:t>
            </a:r>
            <a:endParaRPr lang="cs-CZ" dirty="0" smtClean="0"/>
          </a:p>
          <a:p>
            <a:pPr eaLnBrk="1" hangingPunct="1"/>
            <a:endParaRPr lang="cs-CZ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cs-CZ" dirty="0" err="1" smtClean="0">
                <a:solidFill>
                  <a:srgbClr val="FF0000"/>
                </a:solidFill>
              </a:rPr>
              <a:t>Kinesics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–</a:t>
            </a:r>
            <a:r>
              <a:rPr lang="cs-CZ" dirty="0" err="1" smtClean="0"/>
              <a:t>gestures</a:t>
            </a:r>
            <a:endParaRPr lang="cs-CZ" dirty="0" smtClean="0"/>
          </a:p>
          <a:p>
            <a:pPr eaLnBrk="1" hangingPunct="1"/>
            <a:r>
              <a:rPr lang="cs-CZ" dirty="0" err="1" smtClean="0">
                <a:solidFill>
                  <a:srgbClr val="FF0000"/>
                </a:solidFill>
              </a:rPr>
              <a:t>Voice</a:t>
            </a:r>
            <a:r>
              <a:rPr lang="cs-CZ" dirty="0" smtClean="0">
                <a:solidFill>
                  <a:srgbClr val="FF0000"/>
                </a:solidFill>
              </a:rPr>
              <a:t> - </a:t>
            </a:r>
            <a:r>
              <a:rPr lang="cs-CZ" dirty="0" err="1" smtClean="0"/>
              <a:t>intonation</a:t>
            </a:r>
            <a:endParaRPr lang="cs-CZ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cs-CZ" dirty="0" smtClean="0">
                <a:solidFill>
                  <a:srgbClr val="FF0000"/>
                </a:solidFill>
              </a:rPr>
              <a:t>Audio-</a:t>
            </a:r>
            <a:r>
              <a:rPr lang="cs-CZ" dirty="0" err="1" smtClean="0">
                <a:solidFill>
                  <a:srgbClr val="FF0000"/>
                </a:solidFill>
              </a:rPr>
              <a:t>visual</a:t>
            </a:r>
            <a:r>
              <a:rPr lang="cs-CZ" dirty="0" smtClean="0">
                <a:solidFill>
                  <a:srgbClr val="FF0000"/>
                </a:solidFill>
              </a:rPr>
              <a:t> aids –</a:t>
            </a:r>
            <a:r>
              <a:rPr lang="cs-CZ" dirty="0" err="1" smtClean="0"/>
              <a:t>pictures</a:t>
            </a:r>
            <a:r>
              <a:rPr lang="cs-CZ" dirty="0" smtClean="0"/>
              <a:t>, </a:t>
            </a:r>
            <a:r>
              <a:rPr lang="cs-CZ" dirty="0" err="1" smtClean="0"/>
              <a:t>charts</a:t>
            </a:r>
            <a:r>
              <a:rPr lang="cs-CZ" dirty="0" smtClean="0"/>
              <a:t>, video</a:t>
            </a:r>
          </a:p>
          <a:p>
            <a:pPr eaLnBrk="1" hangingPunct="1"/>
            <a:r>
              <a:rPr lang="cs-CZ" dirty="0" err="1" smtClean="0">
                <a:solidFill>
                  <a:srgbClr val="FF0000"/>
                </a:solidFill>
              </a:rPr>
              <a:t>Interaction</a:t>
            </a:r>
            <a:r>
              <a:rPr lang="cs-CZ" dirty="0" smtClean="0"/>
              <a:t>–</a:t>
            </a:r>
            <a:r>
              <a:rPr lang="cs-CZ" dirty="0" err="1" smtClean="0"/>
              <a:t>asking</a:t>
            </a:r>
            <a:r>
              <a:rPr lang="cs-CZ" dirty="0" smtClean="0"/>
              <a:t> </a:t>
            </a:r>
            <a:r>
              <a:rPr lang="cs-CZ" dirty="0" err="1" smtClean="0"/>
              <a:t>questions</a:t>
            </a:r>
            <a:r>
              <a:rPr lang="cs-CZ" dirty="0" smtClean="0"/>
              <a:t>, </a:t>
            </a:r>
            <a:r>
              <a:rPr lang="cs-CZ" dirty="0" err="1" smtClean="0"/>
              <a:t>competition</a:t>
            </a:r>
            <a:r>
              <a:rPr lang="cs-CZ" dirty="0" smtClean="0"/>
              <a:t>,  </a:t>
            </a:r>
            <a:r>
              <a:rPr lang="cs-CZ" dirty="0" err="1" smtClean="0"/>
              <a:t>critical</a:t>
            </a:r>
            <a:r>
              <a:rPr lang="cs-CZ" dirty="0" smtClean="0"/>
              <a:t>  incident, case study ,</a:t>
            </a:r>
            <a:r>
              <a:rPr lang="cs-CZ" dirty="0" err="1" smtClean="0"/>
              <a:t>quiz</a:t>
            </a:r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Attention</a:t>
            </a:r>
            <a:r>
              <a:rPr lang="cs-CZ" dirty="0" smtClean="0">
                <a:solidFill>
                  <a:srgbClr val="FF0000"/>
                </a:solidFill>
              </a:rPr>
              <a:t> - audience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379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err="1" smtClean="0">
                <a:solidFill>
                  <a:srgbClr val="FE0000"/>
                </a:solidFill>
              </a:rPr>
              <a:t>Attention</a:t>
            </a:r>
            <a:endParaRPr lang="cs-CZ" dirty="0" smtClean="0">
              <a:solidFill>
                <a:srgbClr val="FE0000"/>
              </a:solidFill>
            </a:endParaRPr>
          </a:p>
        </p:txBody>
      </p:sp>
      <p:cxnSp>
        <p:nvCxnSpPr>
          <p:cNvPr id="20" name="Přímá spojovací šipka 19"/>
          <p:cNvCxnSpPr/>
          <p:nvPr/>
        </p:nvCxnSpPr>
        <p:spPr>
          <a:xfrm>
            <a:off x="1476375" y="2636838"/>
            <a:ext cx="647700" cy="72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šipka 24"/>
          <p:cNvCxnSpPr/>
          <p:nvPr/>
        </p:nvCxnSpPr>
        <p:spPr>
          <a:xfrm flipV="1">
            <a:off x="2195736" y="3356421"/>
            <a:ext cx="3889499" cy="571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šipka 29"/>
          <p:cNvCxnSpPr/>
          <p:nvPr/>
        </p:nvCxnSpPr>
        <p:spPr>
          <a:xfrm flipV="1">
            <a:off x="6156325" y="2708275"/>
            <a:ext cx="503238" cy="649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šipka 31"/>
          <p:cNvCxnSpPr/>
          <p:nvPr/>
        </p:nvCxnSpPr>
        <p:spPr>
          <a:xfrm>
            <a:off x="2195736" y="2492896"/>
            <a:ext cx="0" cy="2881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šipka 36"/>
          <p:cNvCxnSpPr/>
          <p:nvPr/>
        </p:nvCxnSpPr>
        <p:spPr>
          <a:xfrm>
            <a:off x="6011863" y="2565400"/>
            <a:ext cx="73025" cy="2879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Volný tvar 43"/>
          <p:cNvSpPr/>
          <p:nvPr/>
        </p:nvSpPr>
        <p:spPr>
          <a:xfrm>
            <a:off x="1365250" y="4760913"/>
            <a:ext cx="5783263" cy="1081087"/>
          </a:xfrm>
          <a:custGeom>
            <a:avLst/>
            <a:gdLst>
              <a:gd name="connsiteX0" fmla="*/ 0 w 5782613"/>
              <a:gd name="connsiteY0" fmla="*/ 133082 h 1081826"/>
              <a:gd name="connsiteX1" fmla="*/ 914400 w 5782613"/>
              <a:gd name="connsiteY1" fmla="*/ 867178 h 1081826"/>
              <a:gd name="connsiteX2" fmla="*/ 1068946 w 5782613"/>
              <a:gd name="connsiteY2" fmla="*/ 944451 h 1081826"/>
              <a:gd name="connsiteX3" fmla="*/ 1365160 w 5782613"/>
              <a:gd name="connsiteY3" fmla="*/ 68687 h 1081826"/>
              <a:gd name="connsiteX4" fmla="*/ 1764405 w 5782613"/>
              <a:gd name="connsiteY4" fmla="*/ 957330 h 1081826"/>
              <a:gd name="connsiteX5" fmla="*/ 2266681 w 5782613"/>
              <a:gd name="connsiteY5" fmla="*/ 120203 h 1081826"/>
              <a:gd name="connsiteX6" fmla="*/ 2743200 w 5782613"/>
              <a:gd name="connsiteY6" fmla="*/ 1073240 h 1081826"/>
              <a:gd name="connsiteX7" fmla="*/ 3245476 w 5782613"/>
              <a:gd name="connsiteY7" fmla="*/ 68687 h 1081826"/>
              <a:gd name="connsiteX8" fmla="*/ 3721994 w 5782613"/>
              <a:gd name="connsiteY8" fmla="*/ 957330 h 1081826"/>
              <a:gd name="connsiteX9" fmla="*/ 4327301 w 5782613"/>
              <a:gd name="connsiteY9" fmla="*/ 4293 h 1081826"/>
              <a:gd name="connsiteX10" fmla="*/ 4623515 w 5782613"/>
              <a:gd name="connsiteY10" fmla="*/ 983087 h 1081826"/>
              <a:gd name="connsiteX11" fmla="*/ 5615188 w 5782613"/>
              <a:gd name="connsiteY11" fmla="*/ 171718 h 1081826"/>
              <a:gd name="connsiteX12" fmla="*/ 5628067 w 5782613"/>
              <a:gd name="connsiteY12" fmla="*/ 133082 h 1081826"/>
              <a:gd name="connsiteX13" fmla="*/ 5640946 w 5782613"/>
              <a:gd name="connsiteY13" fmla="*/ 107324 h 1081826"/>
              <a:gd name="connsiteX14" fmla="*/ 5640946 w 5782613"/>
              <a:gd name="connsiteY14" fmla="*/ 81566 h 1081826"/>
              <a:gd name="connsiteX15" fmla="*/ 5640946 w 5782613"/>
              <a:gd name="connsiteY15" fmla="*/ 68687 h 108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82613" h="1081826">
                <a:moveTo>
                  <a:pt x="0" y="133082"/>
                </a:moveTo>
                <a:cubicBezTo>
                  <a:pt x="368121" y="432516"/>
                  <a:pt x="736242" y="731950"/>
                  <a:pt x="914400" y="867178"/>
                </a:cubicBezTo>
                <a:cubicBezTo>
                  <a:pt x="1092558" y="1002406"/>
                  <a:pt x="993819" y="1077533"/>
                  <a:pt x="1068946" y="944451"/>
                </a:cubicBezTo>
                <a:cubicBezTo>
                  <a:pt x="1144073" y="811369"/>
                  <a:pt x="1249250" y="66541"/>
                  <a:pt x="1365160" y="68687"/>
                </a:cubicBezTo>
                <a:cubicBezTo>
                  <a:pt x="1481070" y="70833"/>
                  <a:pt x="1614152" y="948744"/>
                  <a:pt x="1764405" y="957330"/>
                </a:cubicBezTo>
                <a:cubicBezTo>
                  <a:pt x="1914658" y="965916"/>
                  <a:pt x="2103549" y="100885"/>
                  <a:pt x="2266681" y="120203"/>
                </a:cubicBezTo>
                <a:cubicBezTo>
                  <a:pt x="2429813" y="139521"/>
                  <a:pt x="2580068" y="1081826"/>
                  <a:pt x="2743200" y="1073240"/>
                </a:cubicBezTo>
                <a:cubicBezTo>
                  <a:pt x="2906333" y="1064654"/>
                  <a:pt x="3082344" y="88005"/>
                  <a:pt x="3245476" y="68687"/>
                </a:cubicBezTo>
                <a:cubicBezTo>
                  <a:pt x="3408608" y="49369"/>
                  <a:pt x="3541690" y="968062"/>
                  <a:pt x="3721994" y="957330"/>
                </a:cubicBezTo>
                <a:cubicBezTo>
                  <a:pt x="3902298" y="946598"/>
                  <a:pt x="4177048" y="0"/>
                  <a:pt x="4327301" y="4293"/>
                </a:cubicBezTo>
                <a:cubicBezTo>
                  <a:pt x="4477554" y="8586"/>
                  <a:pt x="4408867" y="955183"/>
                  <a:pt x="4623515" y="983087"/>
                </a:cubicBezTo>
                <a:cubicBezTo>
                  <a:pt x="4838163" y="1010991"/>
                  <a:pt x="5447763" y="313385"/>
                  <a:pt x="5615188" y="171718"/>
                </a:cubicBezTo>
                <a:cubicBezTo>
                  <a:pt x="5782613" y="30051"/>
                  <a:pt x="5623774" y="143814"/>
                  <a:pt x="5628067" y="133082"/>
                </a:cubicBezTo>
                <a:cubicBezTo>
                  <a:pt x="5632360" y="122350"/>
                  <a:pt x="5638800" y="115910"/>
                  <a:pt x="5640946" y="107324"/>
                </a:cubicBezTo>
                <a:cubicBezTo>
                  <a:pt x="5643092" y="98738"/>
                  <a:pt x="5640946" y="81566"/>
                  <a:pt x="5640946" y="81566"/>
                </a:cubicBezTo>
                <a:lnTo>
                  <a:pt x="5640946" y="68687"/>
                </a:lnTo>
              </a:path>
            </a:pathLst>
          </a:cu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5" name="Obdélník 44"/>
          <p:cNvSpPr/>
          <p:nvPr/>
        </p:nvSpPr>
        <p:spPr>
          <a:xfrm>
            <a:off x="7812088" y="49418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dirty="0" err="1" smtClean="0">
                <a:solidFill>
                  <a:srgbClr val="FE0000"/>
                </a:solidFill>
              </a:rPr>
              <a:t>Time</a:t>
            </a:r>
            <a:endParaRPr lang="cs-CZ" sz="2400" dirty="0">
              <a:solidFill>
                <a:srgbClr val="FE0000"/>
              </a:solidFill>
            </a:endParaRPr>
          </a:p>
        </p:txBody>
      </p:sp>
      <p:sp>
        <p:nvSpPr>
          <p:cNvPr id="13" name="Vývojový diagram: postup 12"/>
          <p:cNvSpPr/>
          <p:nvPr/>
        </p:nvSpPr>
        <p:spPr>
          <a:xfrm>
            <a:off x="1042988" y="5732463"/>
            <a:ext cx="914400" cy="61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 smtClean="0">
                <a:solidFill>
                  <a:schemeClr val="bg1"/>
                </a:solidFill>
              </a:rPr>
              <a:t>Intr</a:t>
            </a:r>
            <a:r>
              <a:rPr lang="cs-CZ" dirty="0" smtClean="0">
                <a:solidFill>
                  <a:schemeClr val="bg1"/>
                </a:solidFill>
              </a:rPr>
              <a:t>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4" name="Vývojový diagram: předdefinovaný postup 13"/>
          <p:cNvSpPr/>
          <p:nvPr/>
        </p:nvSpPr>
        <p:spPr>
          <a:xfrm>
            <a:off x="3563938" y="5732463"/>
            <a:ext cx="914400" cy="612775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dirty="0" err="1" smtClean="0">
                <a:solidFill>
                  <a:schemeClr val="bg1"/>
                </a:solidFill>
              </a:rPr>
              <a:t>Main</a:t>
            </a:r>
            <a:r>
              <a:rPr lang="cs-CZ" sz="1600" dirty="0" smtClean="0">
                <a:solidFill>
                  <a:schemeClr val="bg1"/>
                </a:solidFill>
              </a:rPr>
              <a:t> part</a:t>
            </a:r>
            <a:endParaRPr lang="cs-CZ" sz="1600" dirty="0">
              <a:solidFill>
                <a:schemeClr val="bg1"/>
              </a:solidFill>
            </a:endParaRPr>
          </a:p>
        </p:txBody>
      </p:sp>
      <p:sp>
        <p:nvSpPr>
          <p:cNvPr id="15" name="Vývojový diagram: předdefinovaný postup 14"/>
          <p:cNvSpPr/>
          <p:nvPr/>
        </p:nvSpPr>
        <p:spPr>
          <a:xfrm>
            <a:off x="6227763" y="5661025"/>
            <a:ext cx="914400" cy="612775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 err="1" smtClean="0">
                <a:solidFill>
                  <a:schemeClr val="bg1"/>
                </a:solidFill>
              </a:rPr>
              <a:t>Conclusion</a:t>
            </a:r>
            <a:endParaRPr lang="cs-CZ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Stage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err="1" smtClean="0">
                <a:solidFill>
                  <a:srgbClr val="FE0000"/>
                </a:solidFill>
              </a:rPr>
              <a:t>fright</a:t>
            </a:r>
            <a:endParaRPr lang="cs-CZ" dirty="0">
              <a:solidFill>
                <a:srgbClr val="FE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Form</a:t>
            </a:r>
            <a:r>
              <a:rPr lang="cs-CZ" dirty="0" smtClean="0">
                <a:solidFill>
                  <a:srgbClr val="FE0000"/>
                </a:solidFill>
              </a:rPr>
              <a:t> of stress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err="1" smtClean="0"/>
              <a:t>Symptoms</a:t>
            </a:r>
            <a:r>
              <a:rPr lang="cs-CZ" dirty="0" smtClean="0"/>
              <a:t>–</a:t>
            </a:r>
            <a:r>
              <a:rPr lang="cs-CZ" dirty="0" err="1" smtClean="0"/>
              <a:t>trembling</a:t>
            </a:r>
            <a:r>
              <a:rPr lang="cs-CZ" dirty="0" smtClean="0"/>
              <a:t> </a:t>
            </a:r>
            <a:r>
              <a:rPr lang="cs-CZ" dirty="0" err="1" smtClean="0"/>
              <a:t>voice</a:t>
            </a:r>
            <a:r>
              <a:rPr lang="cs-CZ" dirty="0" smtClean="0"/>
              <a:t>, </a:t>
            </a:r>
            <a:r>
              <a:rPr lang="cs-CZ" dirty="0" err="1" smtClean="0"/>
              <a:t>difficulties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swollowing</a:t>
            </a:r>
            <a:r>
              <a:rPr lang="cs-CZ" dirty="0" smtClean="0"/>
              <a:t>, </a:t>
            </a:r>
            <a:r>
              <a:rPr lang="cs-CZ" dirty="0" err="1" smtClean="0"/>
              <a:t>red</a:t>
            </a:r>
            <a:r>
              <a:rPr lang="cs-CZ" dirty="0" smtClean="0"/>
              <a:t> </a:t>
            </a:r>
            <a:r>
              <a:rPr lang="cs-CZ" dirty="0" err="1" smtClean="0"/>
              <a:t>face</a:t>
            </a:r>
            <a:r>
              <a:rPr lang="cs-CZ" dirty="0" smtClean="0"/>
              <a:t>, </a:t>
            </a:r>
            <a:r>
              <a:rPr lang="cs-CZ" dirty="0" err="1" smtClean="0"/>
              <a:t>sweating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Extreme</a:t>
            </a:r>
            <a:r>
              <a:rPr lang="cs-CZ" dirty="0" smtClean="0"/>
              <a:t> </a:t>
            </a:r>
            <a:r>
              <a:rPr lang="cs-CZ" dirty="0" err="1" smtClean="0"/>
              <a:t>situations</a:t>
            </a:r>
            <a:r>
              <a:rPr lang="cs-CZ" dirty="0" smtClean="0"/>
              <a:t> -  </a:t>
            </a:r>
            <a:r>
              <a:rPr lang="cs-CZ" dirty="0" err="1" smtClean="0"/>
              <a:t>fear</a:t>
            </a:r>
            <a:r>
              <a:rPr lang="cs-CZ" dirty="0" smtClean="0"/>
              <a:t> of public </a:t>
            </a:r>
            <a:r>
              <a:rPr lang="cs-CZ" dirty="0" err="1" smtClean="0"/>
              <a:t>speaking</a:t>
            </a:r>
            <a:endParaRPr lang="cs-CZ" dirty="0" smtClean="0"/>
          </a:p>
          <a:p>
            <a:pPr marL="448056" indent="-384048" eaLnBrk="1" fontAlgn="auto" hangingPunct="1">
              <a:spcAft>
                <a:spcPts val="0"/>
              </a:spcAft>
              <a:defRPr/>
            </a:pPr>
            <a:endParaRPr lang="cs-CZ" dirty="0" smtClean="0">
              <a:solidFill>
                <a:srgbClr val="FE0000"/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FE0000"/>
                </a:solidFill>
              </a:rPr>
              <a:t>People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err="1" smtClean="0">
                <a:solidFill>
                  <a:srgbClr val="FE0000"/>
                </a:solidFill>
              </a:rPr>
              <a:t>escape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err="1" smtClean="0">
                <a:solidFill>
                  <a:srgbClr val="FE0000"/>
                </a:solidFill>
              </a:rPr>
              <a:t>before</a:t>
            </a:r>
            <a:r>
              <a:rPr lang="cs-CZ" dirty="0" smtClean="0">
                <a:solidFill>
                  <a:srgbClr val="FE0000"/>
                </a:solidFill>
              </a:rPr>
              <a:t> </a:t>
            </a:r>
            <a:r>
              <a:rPr lang="cs-CZ" dirty="0" err="1" smtClean="0">
                <a:solidFill>
                  <a:srgbClr val="FE0000"/>
                </a:solidFill>
              </a:rPr>
              <a:t>presentation</a:t>
            </a:r>
            <a:endParaRPr lang="cs-CZ" dirty="0" smtClean="0">
              <a:solidFill>
                <a:srgbClr val="FE0000"/>
              </a:solidFill>
            </a:endParaRPr>
          </a:p>
          <a:p>
            <a:pPr marL="448056" indent="-384048" eaLnBrk="1" fontAlgn="auto" hangingPunct="1">
              <a:spcAft>
                <a:spcPts val="0"/>
              </a:spcAft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299</TotalTime>
  <Words>300</Words>
  <Application>Microsoft Office PowerPoint</Application>
  <PresentationFormat>Předvádění na obrazovce (4:3)</PresentationFormat>
  <Paragraphs>99</Paragraphs>
  <Slides>14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Technický</vt:lpstr>
      <vt:lpstr>Presentation in English</vt:lpstr>
      <vt:lpstr>Preparation</vt:lpstr>
      <vt:lpstr>The method of mind - mapping</vt:lpstr>
      <vt:lpstr>Mind mapping</vt:lpstr>
      <vt:lpstr>Slides</vt:lpstr>
      <vt:lpstr>Delivery</vt:lpstr>
      <vt:lpstr>Attention of listeners</vt:lpstr>
      <vt:lpstr>Attention - audience</vt:lpstr>
      <vt:lpstr>Stage fright</vt:lpstr>
      <vt:lpstr>Overcoming  stage fright</vt:lpstr>
      <vt:lpstr>Conclusion</vt:lpstr>
      <vt:lpstr>Discussion</vt:lpstr>
      <vt:lpstr>Difficult questions</vt:lpstr>
      <vt:lpstr>How to react to interrupting</vt:lpstr>
    </vt:vector>
  </TitlesOfParts>
  <Company>OPF Karviná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zam</dc:creator>
  <cp:lastModifiedBy>Admin</cp:lastModifiedBy>
  <cp:revision>59</cp:revision>
  <dcterms:created xsi:type="dcterms:W3CDTF">2012-02-01T08:41:54Z</dcterms:created>
  <dcterms:modified xsi:type="dcterms:W3CDTF">2013-09-25T07:16:10Z</dcterms:modified>
</cp:coreProperties>
</file>