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0" r:id="rId4"/>
    <p:sldId id="261" r:id="rId5"/>
    <p:sldId id="263" r:id="rId6"/>
    <p:sldId id="264"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E48B77-A903-42E1-8E07-AB71FFAAEB4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504E003-DF8B-4841-B10D-B853BFCA2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2E46AE4-E00D-40A1-82D3-0F9F99F775F0}"/>
              </a:ext>
            </a:extLst>
          </p:cNvPr>
          <p:cNvSpPr>
            <a:spLocks noGrp="1"/>
          </p:cNvSpPr>
          <p:nvPr>
            <p:ph type="dt" sz="half" idx="10"/>
          </p:nvPr>
        </p:nvSpPr>
        <p:spPr/>
        <p:txBody>
          <a:bodyPr/>
          <a:lstStyle/>
          <a:p>
            <a:fld id="{859D4930-B86D-4A6A-84B2-71BA12E29007}" type="datetimeFigureOut">
              <a:rPr lang="cs-CZ" smtClean="0"/>
              <a:t>18.11.2021</a:t>
            </a:fld>
            <a:endParaRPr lang="cs-CZ"/>
          </a:p>
        </p:txBody>
      </p:sp>
      <p:sp>
        <p:nvSpPr>
          <p:cNvPr id="5" name="Zástupný symbol pro zápatí 4">
            <a:extLst>
              <a:ext uri="{FF2B5EF4-FFF2-40B4-BE49-F238E27FC236}">
                <a16:creationId xmlns:a16="http://schemas.microsoft.com/office/drawing/2014/main" id="{32F686A5-D794-4A91-9C4A-FA0263D2077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6A2D916-08C4-423D-8EF1-D94E41A47267}"/>
              </a:ext>
            </a:extLst>
          </p:cNvPr>
          <p:cNvSpPr>
            <a:spLocks noGrp="1"/>
          </p:cNvSpPr>
          <p:nvPr>
            <p:ph type="sldNum" sz="quarter" idx="12"/>
          </p:nvPr>
        </p:nvSpPr>
        <p:spPr/>
        <p:txBody>
          <a:bodyPr/>
          <a:lstStyle/>
          <a:p>
            <a:fld id="{961CED9B-7CD8-436F-935D-0B2F56782D23}" type="slidenum">
              <a:rPr lang="cs-CZ" smtClean="0"/>
              <a:t>‹#›</a:t>
            </a:fld>
            <a:endParaRPr lang="cs-CZ"/>
          </a:p>
        </p:txBody>
      </p:sp>
    </p:spTree>
    <p:extLst>
      <p:ext uri="{BB962C8B-B14F-4D97-AF65-F5344CB8AC3E}">
        <p14:creationId xmlns:p14="http://schemas.microsoft.com/office/powerpoint/2010/main" val="162887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41AC50-121A-458B-A104-6B8976C1BBF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84A1DB7-D17D-4F32-B076-D49A64E2320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07618F5-1C27-481A-8E91-26EAE03FE979}"/>
              </a:ext>
            </a:extLst>
          </p:cNvPr>
          <p:cNvSpPr>
            <a:spLocks noGrp="1"/>
          </p:cNvSpPr>
          <p:nvPr>
            <p:ph type="dt" sz="half" idx="10"/>
          </p:nvPr>
        </p:nvSpPr>
        <p:spPr/>
        <p:txBody>
          <a:bodyPr/>
          <a:lstStyle/>
          <a:p>
            <a:fld id="{859D4930-B86D-4A6A-84B2-71BA12E29007}" type="datetimeFigureOut">
              <a:rPr lang="cs-CZ" smtClean="0"/>
              <a:t>18.11.2021</a:t>
            </a:fld>
            <a:endParaRPr lang="cs-CZ"/>
          </a:p>
        </p:txBody>
      </p:sp>
      <p:sp>
        <p:nvSpPr>
          <p:cNvPr id="5" name="Zástupný symbol pro zápatí 4">
            <a:extLst>
              <a:ext uri="{FF2B5EF4-FFF2-40B4-BE49-F238E27FC236}">
                <a16:creationId xmlns:a16="http://schemas.microsoft.com/office/drawing/2014/main" id="{7DFA91FB-0D9A-4BC1-BB78-E0A9349CDB4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3C0E3A9-0394-41CC-9A6B-C10BA8E9D3B1}"/>
              </a:ext>
            </a:extLst>
          </p:cNvPr>
          <p:cNvSpPr>
            <a:spLocks noGrp="1"/>
          </p:cNvSpPr>
          <p:nvPr>
            <p:ph type="sldNum" sz="quarter" idx="12"/>
          </p:nvPr>
        </p:nvSpPr>
        <p:spPr/>
        <p:txBody>
          <a:bodyPr/>
          <a:lstStyle/>
          <a:p>
            <a:fld id="{961CED9B-7CD8-436F-935D-0B2F56782D23}" type="slidenum">
              <a:rPr lang="cs-CZ" smtClean="0"/>
              <a:t>‹#›</a:t>
            </a:fld>
            <a:endParaRPr lang="cs-CZ"/>
          </a:p>
        </p:txBody>
      </p:sp>
    </p:spTree>
    <p:extLst>
      <p:ext uri="{BB962C8B-B14F-4D97-AF65-F5344CB8AC3E}">
        <p14:creationId xmlns:p14="http://schemas.microsoft.com/office/powerpoint/2010/main" val="125564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90D9DBB-3474-4D2F-B607-1A78397DDC2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115DC93-12CA-4F66-977C-4F5C2B43A720}"/>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134596-6353-454F-88A3-0D828A33B357}"/>
              </a:ext>
            </a:extLst>
          </p:cNvPr>
          <p:cNvSpPr>
            <a:spLocks noGrp="1"/>
          </p:cNvSpPr>
          <p:nvPr>
            <p:ph type="dt" sz="half" idx="10"/>
          </p:nvPr>
        </p:nvSpPr>
        <p:spPr/>
        <p:txBody>
          <a:bodyPr/>
          <a:lstStyle/>
          <a:p>
            <a:fld id="{859D4930-B86D-4A6A-84B2-71BA12E29007}" type="datetimeFigureOut">
              <a:rPr lang="cs-CZ" smtClean="0"/>
              <a:t>18.11.2021</a:t>
            </a:fld>
            <a:endParaRPr lang="cs-CZ"/>
          </a:p>
        </p:txBody>
      </p:sp>
      <p:sp>
        <p:nvSpPr>
          <p:cNvPr id="5" name="Zástupný symbol pro zápatí 4">
            <a:extLst>
              <a:ext uri="{FF2B5EF4-FFF2-40B4-BE49-F238E27FC236}">
                <a16:creationId xmlns:a16="http://schemas.microsoft.com/office/drawing/2014/main" id="{C8EBF5B6-3B79-4EB1-9BD0-D4D080004BA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AFE71A2-5C04-4D28-9A74-8FFACE261BB1}"/>
              </a:ext>
            </a:extLst>
          </p:cNvPr>
          <p:cNvSpPr>
            <a:spLocks noGrp="1"/>
          </p:cNvSpPr>
          <p:nvPr>
            <p:ph type="sldNum" sz="quarter" idx="12"/>
          </p:nvPr>
        </p:nvSpPr>
        <p:spPr/>
        <p:txBody>
          <a:bodyPr/>
          <a:lstStyle/>
          <a:p>
            <a:fld id="{961CED9B-7CD8-436F-935D-0B2F56782D23}" type="slidenum">
              <a:rPr lang="cs-CZ" smtClean="0"/>
              <a:t>‹#›</a:t>
            </a:fld>
            <a:endParaRPr lang="cs-CZ"/>
          </a:p>
        </p:txBody>
      </p:sp>
    </p:spTree>
    <p:extLst>
      <p:ext uri="{BB962C8B-B14F-4D97-AF65-F5344CB8AC3E}">
        <p14:creationId xmlns:p14="http://schemas.microsoft.com/office/powerpoint/2010/main" val="192634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3AC1FD-234E-4BB0-A129-3CA6E2B6D59E}"/>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1B8C144-C289-48D9-9AC0-76A8A67F967A}"/>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8017F54-A166-447E-9F05-389F9C4B6BA3}"/>
              </a:ext>
            </a:extLst>
          </p:cNvPr>
          <p:cNvSpPr>
            <a:spLocks noGrp="1"/>
          </p:cNvSpPr>
          <p:nvPr>
            <p:ph type="dt" sz="half" idx="10"/>
          </p:nvPr>
        </p:nvSpPr>
        <p:spPr/>
        <p:txBody>
          <a:bodyPr/>
          <a:lstStyle/>
          <a:p>
            <a:fld id="{859D4930-B86D-4A6A-84B2-71BA12E29007}" type="datetimeFigureOut">
              <a:rPr lang="cs-CZ" smtClean="0"/>
              <a:t>18.11.2021</a:t>
            </a:fld>
            <a:endParaRPr lang="cs-CZ"/>
          </a:p>
        </p:txBody>
      </p:sp>
      <p:sp>
        <p:nvSpPr>
          <p:cNvPr id="5" name="Zástupný symbol pro zápatí 4">
            <a:extLst>
              <a:ext uri="{FF2B5EF4-FFF2-40B4-BE49-F238E27FC236}">
                <a16:creationId xmlns:a16="http://schemas.microsoft.com/office/drawing/2014/main" id="{2B2D3739-60E7-4696-B806-D033049B9D8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CD40A2-04F4-48B0-96EB-C460242EB96D}"/>
              </a:ext>
            </a:extLst>
          </p:cNvPr>
          <p:cNvSpPr>
            <a:spLocks noGrp="1"/>
          </p:cNvSpPr>
          <p:nvPr>
            <p:ph type="sldNum" sz="quarter" idx="12"/>
          </p:nvPr>
        </p:nvSpPr>
        <p:spPr/>
        <p:txBody>
          <a:bodyPr/>
          <a:lstStyle/>
          <a:p>
            <a:fld id="{961CED9B-7CD8-436F-935D-0B2F56782D23}" type="slidenum">
              <a:rPr lang="cs-CZ" smtClean="0"/>
              <a:t>‹#›</a:t>
            </a:fld>
            <a:endParaRPr lang="cs-CZ"/>
          </a:p>
        </p:txBody>
      </p:sp>
    </p:spTree>
    <p:extLst>
      <p:ext uri="{BB962C8B-B14F-4D97-AF65-F5344CB8AC3E}">
        <p14:creationId xmlns:p14="http://schemas.microsoft.com/office/powerpoint/2010/main" val="373913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5DCE1F-1816-448B-A201-17916FE321B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9AB0E5E9-1343-4E6E-A432-7ADE2E6429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2D16BCCE-B760-4354-AEBD-FF91AFFAF6C0}"/>
              </a:ext>
            </a:extLst>
          </p:cNvPr>
          <p:cNvSpPr>
            <a:spLocks noGrp="1"/>
          </p:cNvSpPr>
          <p:nvPr>
            <p:ph type="dt" sz="half" idx="10"/>
          </p:nvPr>
        </p:nvSpPr>
        <p:spPr/>
        <p:txBody>
          <a:bodyPr/>
          <a:lstStyle/>
          <a:p>
            <a:fld id="{859D4930-B86D-4A6A-84B2-71BA12E29007}" type="datetimeFigureOut">
              <a:rPr lang="cs-CZ" smtClean="0"/>
              <a:t>18.11.2021</a:t>
            </a:fld>
            <a:endParaRPr lang="cs-CZ"/>
          </a:p>
        </p:txBody>
      </p:sp>
      <p:sp>
        <p:nvSpPr>
          <p:cNvPr id="5" name="Zástupný symbol pro zápatí 4">
            <a:extLst>
              <a:ext uri="{FF2B5EF4-FFF2-40B4-BE49-F238E27FC236}">
                <a16:creationId xmlns:a16="http://schemas.microsoft.com/office/drawing/2014/main" id="{7640E734-BD77-460B-81B7-E89FB7C0E45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12E3B9A-FA9F-4BEE-8F71-75DD4D19C84C}"/>
              </a:ext>
            </a:extLst>
          </p:cNvPr>
          <p:cNvSpPr>
            <a:spLocks noGrp="1"/>
          </p:cNvSpPr>
          <p:nvPr>
            <p:ph type="sldNum" sz="quarter" idx="12"/>
          </p:nvPr>
        </p:nvSpPr>
        <p:spPr/>
        <p:txBody>
          <a:bodyPr/>
          <a:lstStyle/>
          <a:p>
            <a:fld id="{961CED9B-7CD8-436F-935D-0B2F56782D23}" type="slidenum">
              <a:rPr lang="cs-CZ" smtClean="0"/>
              <a:t>‹#›</a:t>
            </a:fld>
            <a:endParaRPr lang="cs-CZ"/>
          </a:p>
        </p:txBody>
      </p:sp>
    </p:spTree>
    <p:extLst>
      <p:ext uri="{BB962C8B-B14F-4D97-AF65-F5344CB8AC3E}">
        <p14:creationId xmlns:p14="http://schemas.microsoft.com/office/powerpoint/2010/main" val="140056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D37605-6ADC-4B74-AA16-13623A083E9E}"/>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A1712AF5-0BCB-4D66-8EF2-9C27AE892E3E}"/>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112C9476-EF09-4D20-BA20-893AF51B6F65}"/>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6B4EE6D-88A2-44DE-B329-19DACE5A426A}"/>
              </a:ext>
            </a:extLst>
          </p:cNvPr>
          <p:cNvSpPr>
            <a:spLocks noGrp="1"/>
          </p:cNvSpPr>
          <p:nvPr>
            <p:ph type="dt" sz="half" idx="10"/>
          </p:nvPr>
        </p:nvSpPr>
        <p:spPr/>
        <p:txBody>
          <a:bodyPr/>
          <a:lstStyle/>
          <a:p>
            <a:fld id="{859D4930-B86D-4A6A-84B2-71BA12E29007}" type="datetimeFigureOut">
              <a:rPr lang="cs-CZ" smtClean="0"/>
              <a:t>18.11.2021</a:t>
            </a:fld>
            <a:endParaRPr lang="cs-CZ"/>
          </a:p>
        </p:txBody>
      </p:sp>
      <p:sp>
        <p:nvSpPr>
          <p:cNvPr id="6" name="Zástupný symbol pro zápatí 5">
            <a:extLst>
              <a:ext uri="{FF2B5EF4-FFF2-40B4-BE49-F238E27FC236}">
                <a16:creationId xmlns:a16="http://schemas.microsoft.com/office/drawing/2014/main" id="{F5CD360E-83A2-428C-82E9-82A3EEEF004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2B3BEC8-DD3E-4B7E-B90D-928B5EFC0B0C}"/>
              </a:ext>
            </a:extLst>
          </p:cNvPr>
          <p:cNvSpPr>
            <a:spLocks noGrp="1"/>
          </p:cNvSpPr>
          <p:nvPr>
            <p:ph type="sldNum" sz="quarter" idx="12"/>
          </p:nvPr>
        </p:nvSpPr>
        <p:spPr/>
        <p:txBody>
          <a:bodyPr/>
          <a:lstStyle/>
          <a:p>
            <a:fld id="{961CED9B-7CD8-436F-935D-0B2F56782D23}" type="slidenum">
              <a:rPr lang="cs-CZ" smtClean="0"/>
              <a:t>‹#›</a:t>
            </a:fld>
            <a:endParaRPr lang="cs-CZ"/>
          </a:p>
        </p:txBody>
      </p:sp>
    </p:spTree>
    <p:extLst>
      <p:ext uri="{BB962C8B-B14F-4D97-AF65-F5344CB8AC3E}">
        <p14:creationId xmlns:p14="http://schemas.microsoft.com/office/powerpoint/2010/main" val="315663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613B42-28F1-4987-BBEB-626D2A670DC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3211ACB1-285D-43F4-8A24-808A515BFF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4E7E7280-A732-4BDF-BC6B-E74FBB29B4B4}"/>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E8FE2B9C-12B2-466A-93AA-3642896EB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062F930-0B9A-4317-A100-4D45F8348455}"/>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4B71684-3504-4A19-B3E4-430F07E71150}"/>
              </a:ext>
            </a:extLst>
          </p:cNvPr>
          <p:cNvSpPr>
            <a:spLocks noGrp="1"/>
          </p:cNvSpPr>
          <p:nvPr>
            <p:ph type="dt" sz="half" idx="10"/>
          </p:nvPr>
        </p:nvSpPr>
        <p:spPr/>
        <p:txBody>
          <a:bodyPr/>
          <a:lstStyle/>
          <a:p>
            <a:fld id="{859D4930-B86D-4A6A-84B2-71BA12E29007}" type="datetimeFigureOut">
              <a:rPr lang="cs-CZ" smtClean="0"/>
              <a:t>18.11.2021</a:t>
            </a:fld>
            <a:endParaRPr lang="cs-CZ"/>
          </a:p>
        </p:txBody>
      </p:sp>
      <p:sp>
        <p:nvSpPr>
          <p:cNvPr id="8" name="Zástupný symbol pro zápatí 7">
            <a:extLst>
              <a:ext uri="{FF2B5EF4-FFF2-40B4-BE49-F238E27FC236}">
                <a16:creationId xmlns:a16="http://schemas.microsoft.com/office/drawing/2014/main" id="{621EC5D7-8C36-44AB-82C8-8B207FB15431}"/>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8DADF09-36E3-4EE2-B8CE-6892161767FA}"/>
              </a:ext>
            </a:extLst>
          </p:cNvPr>
          <p:cNvSpPr>
            <a:spLocks noGrp="1"/>
          </p:cNvSpPr>
          <p:nvPr>
            <p:ph type="sldNum" sz="quarter" idx="12"/>
          </p:nvPr>
        </p:nvSpPr>
        <p:spPr/>
        <p:txBody>
          <a:bodyPr/>
          <a:lstStyle/>
          <a:p>
            <a:fld id="{961CED9B-7CD8-436F-935D-0B2F56782D23}" type="slidenum">
              <a:rPr lang="cs-CZ" smtClean="0"/>
              <a:t>‹#›</a:t>
            </a:fld>
            <a:endParaRPr lang="cs-CZ"/>
          </a:p>
        </p:txBody>
      </p:sp>
    </p:spTree>
    <p:extLst>
      <p:ext uri="{BB962C8B-B14F-4D97-AF65-F5344CB8AC3E}">
        <p14:creationId xmlns:p14="http://schemas.microsoft.com/office/powerpoint/2010/main" val="364867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27D92A-1702-4E4E-AE7C-94019049297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A10BF28-F09F-4B22-864F-B4F83E1B1CEC}"/>
              </a:ext>
            </a:extLst>
          </p:cNvPr>
          <p:cNvSpPr>
            <a:spLocks noGrp="1"/>
          </p:cNvSpPr>
          <p:nvPr>
            <p:ph type="dt" sz="half" idx="10"/>
          </p:nvPr>
        </p:nvSpPr>
        <p:spPr/>
        <p:txBody>
          <a:bodyPr/>
          <a:lstStyle/>
          <a:p>
            <a:fld id="{859D4930-B86D-4A6A-84B2-71BA12E29007}" type="datetimeFigureOut">
              <a:rPr lang="cs-CZ" smtClean="0"/>
              <a:t>18.11.2021</a:t>
            </a:fld>
            <a:endParaRPr lang="cs-CZ"/>
          </a:p>
        </p:txBody>
      </p:sp>
      <p:sp>
        <p:nvSpPr>
          <p:cNvPr id="4" name="Zástupný symbol pro zápatí 3">
            <a:extLst>
              <a:ext uri="{FF2B5EF4-FFF2-40B4-BE49-F238E27FC236}">
                <a16:creationId xmlns:a16="http://schemas.microsoft.com/office/drawing/2014/main" id="{7037CBA9-F07F-4BA6-AC95-008FA455490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957A9AF-4E88-4294-9536-D3E0087B307B}"/>
              </a:ext>
            </a:extLst>
          </p:cNvPr>
          <p:cNvSpPr>
            <a:spLocks noGrp="1"/>
          </p:cNvSpPr>
          <p:nvPr>
            <p:ph type="sldNum" sz="quarter" idx="12"/>
          </p:nvPr>
        </p:nvSpPr>
        <p:spPr/>
        <p:txBody>
          <a:bodyPr/>
          <a:lstStyle/>
          <a:p>
            <a:fld id="{961CED9B-7CD8-436F-935D-0B2F56782D23}" type="slidenum">
              <a:rPr lang="cs-CZ" smtClean="0"/>
              <a:t>‹#›</a:t>
            </a:fld>
            <a:endParaRPr lang="cs-CZ"/>
          </a:p>
        </p:txBody>
      </p:sp>
    </p:spTree>
    <p:extLst>
      <p:ext uri="{BB962C8B-B14F-4D97-AF65-F5344CB8AC3E}">
        <p14:creationId xmlns:p14="http://schemas.microsoft.com/office/powerpoint/2010/main" val="248984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182501A-74B5-4B0A-AF67-759680A28C0B}"/>
              </a:ext>
            </a:extLst>
          </p:cNvPr>
          <p:cNvSpPr>
            <a:spLocks noGrp="1"/>
          </p:cNvSpPr>
          <p:nvPr>
            <p:ph type="dt" sz="half" idx="10"/>
          </p:nvPr>
        </p:nvSpPr>
        <p:spPr/>
        <p:txBody>
          <a:bodyPr/>
          <a:lstStyle/>
          <a:p>
            <a:fld id="{859D4930-B86D-4A6A-84B2-71BA12E29007}" type="datetimeFigureOut">
              <a:rPr lang="cs-CZ" smtClean="0"/>
              <a:t>18.11.2021</a:t>
            </a:fld>
            <a:endParaRPr lang="cs-CZ"/>
          </a:p>
        </p:txBody>
      </p:sp>
      <p:sp>
        <p:nvSpPr>
          <p:cNvPr id="3" name="Zástupný symbol pro zápatí 2">
            <a:extLst>
              <a:ext uri="{FF2B5EF4-FFF2-40B4-BE49-F238E27FC236}">
                <a16:creationId xmlns:a16="http://schemas.microsoft.com/office/drawing/2014/main" id="{BE7E9A97-409D-4768-86FD-7094EC959FA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A995E48-261D-4E66-9804-2581C1F3CBB9}"/>
              </a:ext>
            </a:extLst>
          </p:cNvPr>
          <p:cNvSpPr>
            <a:spLocks noGrp="1"/>
          </p:cNvSpPr>
          <p:nvPr>
            <p:ph type="sldNum" sz="quarter" idx="12"/>
          </p:nvPr>
        </p:nvSpPr>
        <p:spPr/>
        <p:txBody>
          <a:bodyPr/>
          <a:lstStyle/>
          <a:p>
            <a:fld id="{961CED9B-7CD8-436F-935D-0B2F56782D23}" type="slidenum">
              <a:rPr lang="cs-CZ" smtClean="0"/>
              <a:t>‹#›</a:t>
            </a:fld>
            <a:endParaRPr lang="cs-CZ"/>
          </a:p>
        </p:txBody>
      </p:sp>
    </p:spTree>
    <p:extLst>
      <p:ext uri="{BB962C8B-B14F-4D97-AF65-F5344CB8AC3E}">
        <p14:creationId xmlns:p14="http://schemas.microsoft.com/office/powerpoint/2010/main" val="9984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194164-7E79-4A24-A4BD-6695ACBD7E7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AE37701B-39CD-4F88-B0FE-42327996D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ECA7BB60-E14C-49B0-9DD3-115D71AE3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FC5B357-606C-4B06-9BC2-039F0745205F}"/>
              </a:ext>
            </a:extLst>
          </p:cNvPr>
          <p:cNvSpPr>
            <a:spLocks noGrp="1"/>
          </p:cNvSpPr>
          <p:nvPr>
            <p:ph type="dt" sz="half" idx="10"/>
          </p:nvPr>
        </p:nvSpPr>
        <p:spPr/>
        <p:txBody>
          <a:bodyPr/>
          <a:lstStyle/>
          <a:p>
            <a:fld id="{859D4930-B86D-4A6A-84B2-71BA12E29007}" type="datetimeFigureOut">
              <a:rPr lang="cs-CZ" smtClean="0"/>
              <a:t>18.11.2021</a:t>
            </a:fld>
            <a:endParaRPr lang="cs-CZ"/>
          </a:p>
        </p:txBody>
      </p:sp>
      <p:sp>
        <p:nvSpPr>
          <p:cNvPr id="6" name="Zástupný symbol pro zápatí 5">
            <a:extLst>
              <a:ext uri="{FF2B5EF4-FFF2-40B4-BE49-F238E27FC236}">
                <a16:creationId xmlns:a16="http://schemas.microsoft.com/office/drawing/2014/main" id="{DB79D316-1B9D-40C3-AF47-75BD0B8D0BC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AD443C5-0654-4D18-9275-46BD72C939B7}"/>
              </a:ext>
            </a:extLst>
          </p:cNvPr>
          <p:cNvSpPr>
            <a:spLocks noGrp="1"/>
          </p:cNvSpPr>
          <p:nvPr>
            <p:ph type="sldNum" sz="quarter" idx="12"/>
          </p:nvPr>
        </p:nvSpPr>
        <p:spPr/>
        <p:txBody>
          <a:bodyPr/>
          <a:lstStyle/>
          <a:p>
            <a:fld id="{961CED9B-7CD8-436F-935D-0B2F56782D23}" type="slidenum">
              <a:rPr lang="cs-CZ" smtClean="0"/>
              <a:t>‹#›</a:t>
            </a:fld>
            <a:endParaRPr lang="cs-CZ"/>
          </a:p>
        </p:txBody>
      </p:sp>
    </p:spTree>
    <p:extLst>
      <p:ext uri="{BB962C8B-B14F-4D97-AF65-F5344CB8AC3E}">
        <p14:creationId xmlns:p14="http://schemas.microsoft.com/office/powerpoint/2010/main" val="88953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5835CE-219C-431C-9618-F960F338823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3832328-8AF4-4FE0-BD79-8654BC8F8A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5397B907-1B1E-4298-A90D-F41C4714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A6B01B1-B7E2-462C-8E27-5866AD7E24F9}"/>
              </a:ext>
            </a:extLst>
          </p:cNvPr>
          <p:cNvSpPr>
            <a:spLocks noGrp="1"/>
          </p:cNvSpPr>
          <p:nvPr>
            <p:ph type="dt" sz="half" idx="10"/>
          </p:nvPr>
        </p:nvSpPr>
        <p:spPr/>
        <p:txBody>
          <a:bodyPr/>
          <a:lstStyle/>
          <a:p>
            <a:fld id="{859D4930-B86D-4A6A-84B2-71BA12E29007}" type="datetimeFigureOut">
              <a:rPr lang="cs-CZ" smtClean="0"/>
              <a:t>18.11.2021</a:t>
            </a:fld>
            <a:endParaRPr lang="cs-CZ"/>
          </a:p>
        </p:txBody>
      </p:sp>
      <p:sp>
        <p:nvSpPr>
          <p:cNvPr id="6" name="Zástupný symbol pro zápatí 5">
            <a:extLst>
              <a:ext uri="{FF2B5EF4-FFF2-40B4-BE49-F238E27FC236}">
                <a16:creationId xmlns:a16="http://schemas.microsoft.com/office/drawing/2014/main" id="{E1BFB75E-4953-4EB7-AC15-B7F70428C5C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6AC7101-B7E5-4CC7-8F20-A8666FA61ADA}"/>
              </a:ext>
            </a:extLst>
          </p:cNvPr>
          <p:cNvSpPr>
            <a:spLocks noGrp="1"/>
          </p:cNvSpPr>
          <p:nvPr>
            <p:ph type="sldNum" sz="quarter" idx="12"/>
          </p:nvPr>
        </p:nvSpPr>
        <p:spPr/>
        <p:txBody>
          <a:bodyPr/>
          <a:lstStyle/>
          <a:p>
            <a:fld id="{961CED9B-7CD8-436F-935D-0B2F56782D23}" type="slidenum">
              <a:rPr lang="cs-CZ" smtClean="0"/>
              <a:t>‹#›</a:t>
            </a:fld>
            <a:endParaRPr lang="cs-CZ"/>
          </a:p>
        </p:txBody>
      </p:sp>
    </p:spTree>
    <p:extLst>
      <p:ext uri="{BB962C8B-B14F-4D97-AF65-F5344CB8AC3E}">
        <p14:creationId xmlns:p14="http://schemas.microsoft.com/office/powerpoint/2010/main" val="174373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B3A3EC3-F905-4283-8F9C-79745CBF0D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C4713C5-2F2B-4BE8-B721-09BCD28B4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BBCB979-819A-438A-90B4-73CA2A5B7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D4930-B86D-4A6A-84B2-71BA12E29007}" type="datetimeFigureOut">
              <a:rPr lang="cs-CZ" smtClean="0"/>
              <a:t>18.11.2021</a:t>
            </a:fld>
            <a:endParaRPr lang="cs-CZ"/>
          </a:p>
        </p:txBody>
      </p:sp>
      <p:sp>
        <p:nvSpPr>
          <p:cNvPr id="5" name="Zástupný symbol pro zápatí 4">
            <a:extLst>
              <a:ext uri="{FF2B5EF4-FFF2-40B4-BE49-F238E27FC236}">
                <a16:creationId xmlns:a16="http://schemas.microsoft.com/office/drawing/2014/main" id="{C96ABA7B-5315-46F2-9BE9-E13A6BF67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9B208A3-B8BE-4268-81C4-2F90CA636E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CED9B-7CD8-436F-935D-0B2F56782D23}" type="slidenum">
              <a:rPr lang="cs-CZ" smtClean="0"/>
              <a:t>‹#›</a:t>
            </a:fld>
            <a:endParaRPr lang="cs-CZ"/>
          </a:p>
        </p:txBody>
      </p:sp>
    </p:spTree>
    <p:extLst>
      <p:ext uri="{BB962C8B-B14F-4D97-AF65-F5344CB8AC3E}">
        <p14:creationId xmlns:p14="http://schemas.microsoft.com/office/powerpoint/2010/main" val="2366607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p:cNvGraphicFramePr>
            <a:graphicFrameLocks noChangeAspect="1"/>
          </p:cNvGraphicFramePr>
          <p:nvPr>
            <p:extLst>
              <p:ext uri="{D42A27DB-BD31-4B8C-83A1-F6EECF244321}">
                <p14:modId xmlns:p14="http://schemas.microsoft.com/office/powerpoint/2010/main" val="4041991203"/>
              </p:ext>
            </p:extLst>
          </p:nvPr>
        </p:nvGraphicFramePr>
        <p:xfrm>
          <a:off x="0" y="-1256773"/>
          <a:ext cx="12192000" cy="8114773"/>
        </p:xfrm>
        <a:graphic>
          <a:graphicData uri="http://schemas.openxmlformats.org/presentationml/2006/ole">
            <mc:AlternateContent xmlns:mc="http://schemas.openxmlformats.org/markup-compatibility/2006">
              <mc:Choice xmlns:v="urn:schemas-microsoft-com:vml" Requires="v">
                <p:oleObj spid="_x0000_s1028" name="PHOTO-PAINT" r:id="rId3" imgW="3901320" imgH="2596680" progId="CorelPHOTOPAINT.Image.19">
                  <p:embed/>
                </p:oleObj>
              </mc:Choice>
              <mc:Fallback>
                <p:oleObj name="PHOTO-PAINT" r:id="rId3" imgW="3901320" imgH="2596680" progId="CorelPHOTOPAINT.Image.19">
                  <p:embed/>
                  <p:pic>
                    <p:nvPicPr>
                      <p:cNvPr id="5" name="Objekt 4"/>
                      <p:cNvPicPr/>
                      <p:nvPr/>
                    </p:nvPicPr>
                    <p:blipFill>
                      <a:blip r:embed="rId4"/>
                      <a:stretch>
                        <a:fillRect/>
                      </a:stretch>
                    </p:blipFill>
                    <p:spPr>
                      <a:xfrm>
                        <a:off x="0" y="-1256773"/>
                        <a:ext cx="12192000" cy="8114773"/>
                      </a:xfrm>
                      <a:prstGeom prst="rect">
                        <a:avLst/>
                      </a:prstGeom>
                    </p:spPr>
                  </p:pic>
                </p:oleObj>
              </mc:Fallback>
            </mc:AlternateContent>
          </a:graphicData>
        </a:graphic>
      </p:graphicFrame>
      <p:sp>
        <p:nvSpPr>
          <p:cNvPr id="4" name="Nadpis 3">
            <a:extLst>
              <a:ext uri="{FF2B5EF4-FFF2-40B4-BE49-F238E27FC236}">
                <a16:creationId xmlns:a16="http://schemas.microsoft.com/office/drawing/2014/main" id="{3F9A38F3-A256-4524-90BA-BEB5F6607BCD}"/>
              </a:ext>
            </a:extLst>
          </p:cNvPr>
          <p:cNvSpPr>
            <a:spLocks noGrp="1"/>
          </p:cNvSpPr>
          <p:nvPr>
            <p:ph type="ctrTitle"/>
          </p:nvPr>
        </p:nvSpPr>
        <p:spPr/>
        <p:txBody>
          <a:bodyPr/>
          <a:lstStyle/>
          <a:p>
            <a:r>
              <a:rPr lang="cs-CZ" b="1" dirty="0">
                <a:latin typeface="Comic Sans MS" panose="030F0702030302020204" pitchFamily="66" charset="0"/>
              </a:rPr>
              <a:t>EMPLOYMENT</a:t>
            </a:r>
            <a:endParaRPr lang="en-GB" b="1" dirty="0">
              <a:latin typeface="Comic Sans MS" panose="030F0702030302020204" pitchFamily="66" charset="0"/>
            </a:endParaRPr>
          </a:p>
        </p:txBody>
      </p:sp>
      <p:sp>
        <p:nvSpPr>
          <p:cNvPr id="6" name="Podnadpis 5">
            <a:extLst>
              <a:ext uri="{FF2B5EF4-FFF2-40B4-BE49-F238E27FC236}">
                <a16:creationId xmlns:a16="http://schemas.microsoft.com/office/drawing/2014/main" id="{7C135062-0505-4F87-A9EC-BC4F1B6F870F}"/>
              </a:ext>
            </a:extLst>
          </p:cNvPr>
          <p:cNvSpPr>
            <a:spLocks noGrp="1"/>
          </p:cNvSpPr>
          <p:nvPr>
            <p:ph type="subTitle" idx="1"/>
          </p:nvPr>
        </p:nvSpPr>
        <p:spPr/>
        <p:txBody>
          <a:bodyPr/>
          <a:lstStyle/>
          <a:p>
            <a:endParaRPr lang="cs-CZ"/>
          </a:p>
        </p:txBody>
      </p:sp>
      <p:sp>
        <p:nvSpPr>
          <p:cNvPr id="2" name="TextovéPole 1">
            <a:extLst>
              <a:ext uri="{FF2B5EF4-FFF2-40B4-BE49-F238E27FC236}">
                <a16:creationId xmlns:a16="http://schemas.microsoft.com/office/drawing/2014/main" id="{3A7898BA-454B-4C19-879C-447722307011}"/>
              </a:ext>
            </a:extLst>
          </p:cNvPr>
          <p:cNvSpPr txBox="1"/>
          <p:nvPr/>
        </p:nvSpPr>
        <p:spPr>
          <a:xfrm>
            <a:off x="2484582" y="1801091"/>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41434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10243"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a:bodyPr>
          <a:lstStyle/>
          <a:p>
            <a:r>
              <a:rPr lang="en-US" sz="2400" b="1" dirty="0">
                <a:latin typeface="Comic Sans MS" panose="030F0702030302020204" pitchFamily="66" charset="0"/>
                <a:cs typeface="Times New Roman" panose="02020603050405020304" pitchFamily="18" charset="0"/>
              </a:rPr>
              <a:t>Work outside employment relationship</a:t>
            </a:r>
            <a:endParaRPr lang="pl-PL" sz="2400" b="1" dirty="0">
              <a:latin typeface="Comic Sans MS" panose="030F0702030302020204" pitchFamily="66" charset="0"/>
              <a:cs typeface="Times New Roman" panose="02020603050405020304" pitchFamily="18" charset="0"/>
            </a:endParaRPr>
          </a:p>
          <a:p>
            <a:pPr marL="0" indent="0">
              <a:buNone/>
            </a:pPr>
            <a:endParaRPr lang="en-US" sz="2400" b="1" dirty="0">
              <a:latin typeface="Comic Sans MS" panose="030F0702030302020204" pitchFamily="66" charset="0"/>
            </a:endParaRPr>
          </a:p>
          <a:p>
            <a:pPr marL="285750" indent="-285750"/>
            <a:r>
              <a:rPr lang="en-US" b="1" i="1" dirty="0">
                <a:latin typeface="Comic Sans MS" panose="030F0702030302020204" pitchFamily="66" charset="0"/>
                <a:cs typeface="Times New Roman" panose="02020603050405020304" pitchFamily="18" charset="0"/>
              </a:rPr>
              <a:t>Agreement to complete a job </a:t>
            </a:r>
            <a:r>
              <a:rPr lang="en-US" b="1" dirty="0">
                <a:latin typeface="Comic Sans MS" panose="030F0702030302020204" pitchFamily="66" charset="0"/>
                <a:cs typeface="Times New Roman" panose="02020603050405020304" pitchFamily="18" charset="0"/>
              </a:rPr>
              <a:t>– the scope of work for which an agreement is concluded may not exceed 300 hours in one calendar year.</a:t>
            </a:r>
            <a:endParaRPr lang="pl-PL" b="1" dirty="0">
              <a:latin typeface="Comic Sans MS" panose="030F0702030302020204" pitchFamily="66" charset="0"/>
              <a:cs typeface="Times New Roman" panose="02020603050405020304" pitchFamily="18" charset="0"/>
            </a:endParaRPr>
          </a:p>
          <a:p>
            <a:endParaRPr lang="en-US" b="1" dirty="0">
              <a:latin typeface="Comic Sans MS" panose="030F0702030302020204" pitchFamily="66" charset="0"/>
              <a:cs typeface="Times New Roman" panose="02020603050405020304" pitchFamily="18" charset="0"/>
            </a:endParaRPr>
          </a:p>
          <a:p>
            <a:pPr marL="285750" indent="-285750"/>
            <a:r>
              <a:rPr lang="en-US" b="1" i="1" dirty="0">
                <a:latin typeface="Comic Sans MS" panose="030F0702030302020204" pitchFamily="66" charset="0"/>
                <a:cs typeface="Times New Roman" panose="02020603050405020304" pitchFamily="18" charset="0"/>
              </a:rPr>
              <a:t>Agreement to perform work </a:t>
            </a:r>
            <a:r>
              <a:rPr lang="en-US" b="1" dirty="0">
                <a:latin typeface="Comic Sans MS" panose="030F0702030302020204" pitchFamily="66" charset="0"/>
                <a:cs typeface="Times New Roman" panose="02020603050405020304" pitchFamily="18" charset="0"/>
              </a:rPr>
              <a:t>– the scope of work shall not exceed a maximum of one half of determined weekly working hours (20 hours)</a:t>
            </a:r>
          </a:p>
          <a:p>
            <a:pPr marL="285750" indent="-285750"/>
            <a:endParaRPr lang="cs-CZ"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47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11267"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92500" lnSpcReduction="10000"/>
          </a:bodyPr>
          <a:lstStyle/>
          <a:p>
            <a:r>
              <a:rPr lang="en-US" sz="2900" b="1" dirty="0">
                <a:latin typeface="Comic Sans MS" panose="030F0702030302020204" pitchFamily="66" charset="0"/>
                <a:cs typeface="Times New Roman" panose="02020603050405020304" pitchFamily="18" charset="0"/>
              </a:rPr>
              <a:t>Probationary period</a:t>
            </a:r>
            <a:endParaRPr lang="pl-PL" sz="2900" b="1" dirty="0">
              <a:latin typeface="Comic Sans MS" panose="030F0702030302020204" pitchFamily="66" charset="0"/>
              <a:cs typeface="Times New Roman" panose="02020603050405020304" pitchFamily="18" charset="0"/>
            </a:endParaRPr>
          </a:p>
          <a:p>
            <a:pPr marL="285750" indent="-285750"/>
            <a:endParaRPr lang="en-US" sz="2400" b="1" dirty="0">
              <a:latin typeface="Comic Sans MS" panose="030F0702030302020204" pitchFamily="66" charset="0"/>
              <a:cs typeface="Times New Roman" panose="02020603050405020304" pitchFamily="18" charset="0"/>
            </a:endParaRPr>
          </a:p>
          <a:p>
            <a:pPr marL="742950" lvl="1" indent="-285750"/>
            <a:r>
              <a:rPr lang="en-US" sz="2900" b="1" dirty="0">
                <a:latin typeface="Comic Sans MS" panose="030F0702030302020204" pitchFamily="66" charset="0"/>
                <a:cs typeface="Times New Roman" panose="02020603050405020304" pitchFamily="18" charset="0"/>
              </a:rPr>
              <a:t>In regular Czech employment contracts, the probationary period, with the maximum of 3 consecutive months for regular employees and up to 6 consecutive months for chief officers, may be concluded.</a:t>
            </a:r>
            <a:endParaRPr lang="pl-PL" sz="2900" b="1" dirty="0">
              <a:latin typeface="Comic Sans MS" panose="030F0702030302020204" pitchFamily="66" charset="0"/>
              <a:cs typeface="Times New Roman" panose="02020603050405020304" pitchFamily="18" charset="0"/>
            </a:endParaRPr>
          </a:p>
          <a:p>
            <a:endParaRPr lang="en-US" sz="2900" b="1" dirty="0">
              <a:latin typeface="Comic Sans MS" panose="030F0702030302020204" pitchFamily="66" charset="0"/>
              <a:cs typeface="Times New Roman" panose="02020603050405020304" pitchFamily="18" charset="0"/>
            </a:endParaRPr>
          </a:p>
          <a:p>
            <a:pPr marL="742950" lvl="1" indent="-285750"/>
            <a:r>
              <a:rPr lang="en-US" sz="2900" b="1" dirty="0">
                <a:latin typeface="Comic Sans MS" panose="030F0702030302020204" pitchFamily="66" charset="0"/>
                <a:cs typeface="Times New Roman" panose="02020603050405020304" pitchFamily="18" charset="0"/>
              </a:rPr>
              <a:t>A probationary period may not be longer than one half of the agreed period of the employment relationship and must be agreed in writing on the day of commencement of employment at the latest.</a:t>
            </a:r>
            <a:endParaRPr lang="pl-PL" sz="2900" b="1" dirty="0">
              <a:latin typeface="Comic Sans MS" panose="030F0702030302020204" pitchFamily="66" charset="0"/>
              <a:cs typeface="Times New Roman" panose="02020603050405020304" pitchFamily="18" charset="0"/>
            </a:endParaRPr>
          </a:p>
          <a:p>
            <a:pPr marL="285750" indent="-285750"/>
            <a:endParaRPr lang="pl-PL" sz="2900"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37270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12291"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a:bodyPr>
          <a:lstStyle/>
          <a:p>
            <a:pPr marL="285750" indent="-285750"/>
            <a:endParaRPr lang="pl-PL" sz="2900" b="1" dirty="0">
              <a:latin typeface="Comic Sans MS" panose="030F0702030302020204" pitchFamily="66" charset="0"/>
              <a:cs typeface="Times New Roman" panose="02020603050405020304" pitchFamily="18" charset="0"/>
            </a:endParaRPr>
          </a:p>
          <a:p>
            <a:r>
              <a:rPr lang="pl-PL" sz="2900" b="1" dirty="0">
                <a:latin typeface="Comic Sans MS" panose="030F0702030302020204" pitchFamily="66" charset="0"/>
                <a:cs typeface="Times New Roman" panose="02020603050405020304" pitchFamily="18" charset="0"/>
              </a:rPr>
              <a:t>Termination of employment</a:t>
            </a:r>
          </a:p>
          <a:p>
            <a:endParaRPr lang="pl-PL" sz="2400" b="1" dirty="0">
              <a:latin typeface="Comic Sans MS" panose="030F0702030302020204" pitchFamily="66" charset="0"/>
              <a:cs typeface="Times New Roman" panose="02020603050405020304" pitchFamily="18" charset="0"/>
            </a:endParaRPr>
          </a:p>
          <a:p>
            <a:pPr marL="742950" lvl="1" indent="-285750"/>
            <a:r>
              <a:rPr lang="en-US" sz="2900" b="1" dirty="0">
                <a:latin typeface="Comic Sans MS" panose="030F0702030302020204" pitchFamily="66" charset="0"/>
                <a:cs typeface="Times New Roman" panose="02020603050405020304" pitchFamily="18" charset="0"/>
              </a:rPr>
              <a:t>Employment relationship may be terminated with the Czech employee:</a:t>
            </a:r>
            <a:endParaRPr lang="pl-PL" sz="2900" b="1" dirty="0">
              <a:latin typeface="Comic Sans MS" panose="030F0702030302020204" pitchFamily="66" charset="0"/>
              <a:cs typeface="Times New Roman" panose="02020603050405020304" pitchFamily="18" charset="0"/>
            </a:endParaRPr>
          </a:p>
          <a:p>
            <a:endParaRPr lang="en-US" sz="2900" b="1" dirty="0">
              <a:latin typeface="Comic Sans MS" panose="030F0702030302020204" pitchFamily="66" charset="0"/>
              <a:cs typeface="Times New Roman" panose="02020603050405020304" pitchFamily="18" charset="0"/>
            </a:endParaRPr>
          </a:p>
          <a:p>
            <a:pPr marL="742950" lvl="1" indent="-285750"/>
            <a:r>
              <a:rPr lang="en-US" sz="2900" b="1" dirty="0">
                <a:latin typeface="Comic Sans MS" panose="030F0702030302020204" pitchFamily="66" charset="0"/>
                <a:cs typeface="Times New Roman" panose="02020603050405020304" pitchFamily="18" charset="0"/>
              </a:rPr>
              <a:t>by agreement between the parties in writing</a:t>
            </a:r>
            <a:endParaRPr lang="pl-PL" sz="2900" b="1" dirty="0">
              <a:latin typeface="Comic Sans MS" panose="030F0702030302020204" pitchFamily="66" charset="0"/>
              <a:cs typeface="Times New Roman" panose="02020603050405020304" pitchFamily="18" charset="0"/>
            </a:endParaRPr>
          </a:p>
          <a:p>
            <a:endParaRPr lang="en-US" sz="2900" b="1" dirty="0">
              <a:latin typeface="Comic Sans MS" panose="030F0702030302020204" pitchFamily="66" charset="0"/>
              <a:cs typeface="Times New Roman" panose="02020603050405020304" pitchFamily="18" charset="0"/>
            </a:endParaRPr>
          </a:p>
          <a:p>
            <a:pPr marL="742950" lvl="1" indent="-285750"/>
            <a:r>
              <a:rPr lang="en-US" sz="2900" b="1" dirty="0">
                <a:latin typeface="Comic Sans MS" panose="030F0702030302020204" pitchFamily="66" charset="0"/>
                <a:cs typeface="Times New Roman" panose="02020603050405020304" pitchFamily="18" charset="0"/>
              </a:rPr>
              <a:t>by notice of termination </a:t>
            </a:r>
          </a:p>
          <a:p>
            <a:pPr marL="285750" indent="-285750"/>
            <a:endParaRPr lang="cs-CZ"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541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13315"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70000" lnSpcReduction="20000"/>
          </a:bodyPr>
          <a:lstStyle/>
          <a:p>
            <a:pPr marL="285750" indent="-285750"/>
            <a:r>
              <a:rPr lang="en-US" sz="3200" b="1" dirty="0">
                <a:latin typeface="Comic Sans MS" panose="030F0702030302020204" pitchFamily="66" charset="0"/>
                <a:cs typeface="Times New Roman" panose="02020603050405020304" pitchFamily="18" charset="0"/>
              </a:rPr>
              <a:t>the notice of termination shall be made </a:t>
            </a:r>
            <a:r>
              <a:rPr lang="en-US" sz="3200" b="1" i="1" dirty="0">
                <a:latin typeface="Comic Sans MS" panose="030F0702030302020204" pitchFamily="66" charset="0"/>
                <a:cs typeface="Times New Roman" panose="02020603050405020304" pitchFamily="18" charset="0"/>
              </a:rPr>
              <a:t>in writing </a:t>
            </a:r>
            <a:r>
              <a:rPr lang="en-US" sz="3200" b="1" dirty="0">
                <a:latin typeface="Comic Sans MS" panose="030F0702030302020204" pitchFamily="66" charset="0"/>
                <a:cs typeface="Times New Roman" panose="02020603050405020304" pitchFamily="18" charset="0"/>
              </a:rPr>
              <a:t>and </a:t>
            </a:r>
            <a:r>
              <a:rPr lang="en-US" sz="3200" b="1" i="1" dirty="0">
                <a:latin typeface="Comic Sans MS" panose="030F0702030302020204" pitchFamily="66" charset="0"/>
                <a:cs typeface="Times New Roman" panose="02020603050405020304" pitchFamily="18" charset="0"/>
              </a:rPr>
              <a:t>delivered</a:t>
            </a:r>
            <a:r>
              <a:rPr lang="en-US" sz="3200" b="1" dirty="0">
                <a:latin typeface="Comic Sans MS" panose="030F0702030302020204" pitchFamily="66" charset="0"/>
                <a:cs typeface="Times New Roman" panose="02020603050405020304" pitchFamily="18" charset="0"/>
              </a:rPr>
              <a:t> to other party</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285750" indent="-285750"/>
            <a:r>
              <a:rPr lang="en-US" sz="3200" b="1" dirty="0">
                <a:latin typeface="Comic Sans MS" panose="030F0702030302020204" pitchFamily="66" charset="0"/>
                <a:cs typeface="Times New Roman" panose="02020603050405020304" pitchFamily="18" charset="0"/>
              </a:rPr>
              <a:t>the employee may give his employer </a:t>
            </a:r>
            <a:r>
              <a:rPr lang="en-US" sz="3200" b="1" i="1" dirty="0">
                <a:latin typeface="Comic Sans MS" panose="030F0702030302020204" pitchFamily="66" charset="0"/>
                <a:cs typeface="Times New Roman" panose="02020603050405020304" pitchFamily="18" charset="0"/>
              </a:rPr>
              <a:t>notice of termination</a:t>
            </a:r>
            <a:r>
              <a:rPr lang="en-US" sz="3200" b="1" dirty="0">
                <a:latin typeface="Comic Sans MS" panose="030F0702030302020204" pitchFamily="66" charset="0"/>
                <a:cs typeface="Times New Roman" panose="02020603050405020304" pitchFamily="18" charset="0"/>
              </a:rPr>
              <a:t> for any reason or without stating a reason</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285750" indent="-285750"/>
            <a:r>
              <a:rPr lang="en-US" sz="3200" b="1" dirty="0">
                <a:latin typeface="Comic Sans MS" panose="030F0702030302020204" pitchFamily="66" charset="0"/>
                <a:cs typeface="Times New Roman" panose="02020603050405020304" pitchFamily="18" charset="0"/>
              </a:rPr>
              <a:t>the employer </a:t>
            </a:r>
            <a:r>
              <a:rPr lang="en-US" sz="3200" b="1" i="1" dirty="0">
                <a:latin typeface="Comic Sans MS" panose="030F0702030302020204" pitchFamily="66" charset="0"/>
                <a:cs typeface="Times New Roman" panose="02020603050405020304" pitchFamily="18" charset="0"/>
              </a:rPr>
              <a:t>must specify the reason </a:t>
            </a:r>
            <a:r>
              <a:rPr lang="en-US" sz="3200" b="1" dirty="0">
                <a:latin typeface="Comic Sans MS" panose="030F0702030302020204" pitchFamily="66" charset="0"/>
                <a:cs typeface="Times New Roman" panose="02020603050405020304" pitchFamily="18" charset="0"/>
              </a:rPr>
              <a:t>based on a list of reasons provided by the law</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285750" indent="-285750"/>
            <a:r>
              <a:rPr lang="en-US" sz="3200" b="1" dirty="0">
                <a:latin typeface="Comic Sans MS" panose="030F0702030302020204" pitchFamily="66" charset="0"/>
                <a:cs typeface="Times New Roman" panose="02020603050405020304" pitchFamily="18" charset="0"/>
              </a:rPr>
              <a:t>Czech law prohibits giving notice to an employee during the protection period (while the female employee is pregnant or is on maternity leave, the employee is unfit for work, the employee is released to exercise a public office, etc., given that other conditions are met)</a:t>
            </a:r>
          </a:p>
          <a:p>
            <a:pPr marL="285750" indent="-285750"/>
            <a:endParaRPr lang="cs-CZ"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70673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14339"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77500" lnSpcReduction="20000"/>
          </a:bodyPr>
          <a:lstStyle/>
          <a:p>
            <a:pPr marL="285750" indent="-285750"/>
            <a:r>
              <a:rPr lang="en-US" sz="3200" b="1" dirty="0">
                <a:latin typeface="Comic Sans MS" panose="030F0702030302020204" pitchFamily="66" charset="0"/>
                <a:cs typeface="Times New Roman" panose="02020603050405020304" pitchFamily="18" charset="0"/>
              </a:rPr>
              <a:t>by immediate termination only for reasons specified in </a:t>
            </a:r>
            <a:r>
              <a:rPr lang="en-US" sz="3200" b="1" dirty="0" err="1">
                <a:latin typeface="Comic Sans MS" panose="030F0702030302020204" pitchFamily="66" charset="0"/>
                <a:cs typeface="Times New Roman" panose="02020603050405020304" pitchFamily="18" charset="0"/>
              </a:rPr>
              <a:t>Labour</a:t>
            </a:r>
            <a:r>
              <a:rPr lang="en-US" sz="3200" b="1" dirty="0">
                <a:latin typeface="Comic Sans MS" panose="030F0702030302020204" pitchFamily="66" charset="0"/>
                <a:cs typeface="Times New Roman" panose="02020603050405020304" pitchFamily="18" charset="0"/>
              </a:rPr>
              <a:t> Code</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285750" indent="-285750"/>
            <a:r>
              <a:rPr lang="en-US" sz="3200" b="1" dirty="0">
                <a:latin typeface="Comic Sans MS" panose="030F0702030302020204" pitchFamily="66" charset="0"/>
                <a:cs typeface="Times New Roman" panose="02020603050405020304" pitchFamily="18" charset="0"/>
              </a:rPr>
              <a:t>by termination within a probationary period</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285750" indent="-285750"/>
            <a:r>
              <a:rPr lang="en-US" sz="3200" b="1" dirty="0">
                <a:latin typeface="Comic Sans MS" panose="030F0702030302020204" pitchFamily="66" charset="0"/>
                <a:cs typeface="Times New Roman" panose="02020603050405020304" pitchFamily="18" charset="0"/>
              </a:rPr>
              <a:t>on the expiry of agreed period in case of employment contract for a definite period</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285750" indent="-285750"/>
            <a:r>
              <a:rPr lang="en-US" sz="3200" b="1" dirty="0">
                <a:latin typeface="Comic Sans MS" panose="030F0702030302020204" pitchFamily="66" charset="0"/>
                <a:cs typeface="Times New Roman" panose="02020603050405020304" pitchFamily="18" charset="0"/>
              </a:rPr>
              <a:t>upon death of the employee</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285750" indent="-285750"/>
            <a:r>
              <a:rPr lang="en-US" sz="3200" b="1" dirty="0">
                <a:latin typeface="Comic Sans MS" panose="030F0702030302020204" pitchFamily="66" charset="0"/>
                <a:cs typeface="Times New Roman" panose="02020603050405020304" pitchFamily="18" charset="0"/>
              </a:rPr>
              <a:t>In some specific cases, an employee is entitled to severance pay upon termination of employment.</a:t>
            </a:r>
          </a:p>
          <a:p>
            <a:pPr marL="285750" indent="-285750"/>
            <a:endParaRPr lang="cs-CZ"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49716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15362"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85000" lnSpcReduction="20000"/>
          </a:bodyPr>
          <a:lstStyle/>
          <a:p>
            <a:r>
              <a:rPr lang="en-US" sz="3200" b="1" dirty="0">
                <a:latin typeface="Comic Sans MS" panose="030F0702030302020204" pitchFamily="66" charset="0"/>
                <a:cs typeface="Times New Roman" panose="02020603050405020304" pitchFamily="18" charset="0"/>
              </a:rPr>
              <a:t>Notice period</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742950" lvl="1" indent="-285750"/>
            <a:r>
              <a:rPr lang="en-US" sz="2800" b="1" dirty="0">
                <a:latin typeface="Comic Sans MS" panose="030F0702030302020204" pitchFamily="66" charset="0"/>
                <a:cs typeface="Times New Roman" panose="02020603050405020304" pitchFamily="18" charset="0"/>
              </a:rPr>
              <a:t>Where notice of termination has been given, the employment relationship will come to an end upon the expiry of the notice period. </a:t>
            </a:r>
            <a:endParaRPr lang="pl-PL" sz="2800" b="1" dirty="0">
              <a:latin typeface="Comic Sans MS" panose="030F0702030302020204" pitchFamily="66" charset="0"/>
              <a:cs typeface="Times New Roman" panose="02020603050405020304" pitchFamily="18" charset="0"/>
            </a:endParaRPr>
          </a:p>
          <a:p>
            <a:pPr marL="285750" indent="-285750"/>
            <a:endParaRPr lang="pl-PL" sz="3200" b="1" dirty="0">
              <a:latin typeface="Comic Sans MS" panose="030F0702030302020204" pitchFamily="66" charset="0"/>
              <a:cs typeface="Times New Roman" panose="02020603050405020304" pitchFamily="18" charset="0"/>
            </a:endParaRPr>
          </a:p>
          <a:p>
            <a:pPr marL="742950" lvl="1" indent="-285750"/>
            <a:r>
              <a:rPr lang="en-US" sz="2800" b="1" dirty="0">
                <a:latin typeface="Comic Sans MS" panose="030F0702030302020204" pitchFamily="66" charset="0"/>
                <a:cs typeface="Times New Roman" panose="02020603050405020304" pitchFamily="18" charset="0"/>
              </a:rPr>
              <a:t>The notice period must be the same for both the employer and the employee, shall be at least 2 months and can be extended only by agreement between the employer and the employee in writing. </a:t>
            </a:r>
            <a:endParaRPr lang="pl-PL" sz="2800" b="1" dirty="0">
              <a:latin typeface="Comic Sans MS" panose="030F0702030302020204" pitchFamily="66" charset="0"/>
              <a:cs typeface="Times New Roman" panose="02020603050405020304" pitchFamily="18" charset="0"/>
            </a:endParaRPr>
          </a:p>
          <a:p>
            <a:pPr marL="285750" indent="-285750"/>
            <a:endParaRPr lang="pl-PL" sz="3200" b="1" dirty="0">
              <a:latin typeface="Comic Sans MS" panose="030F0702030302020204" pitchFamily="66" charset="0"/>
              <a:cs typeface="Times New Roman" panose="02020603050405020304" pitchFamily="18" charset="0"/>
            </a:endParaRPr>
          </a:p>
          <a:p>
            <a:pPr marL="742950" lvl="1" indent="-285750"/>
            <a:r>
              <a:rPr lang="en-US" sz="2800" b="1" dirty="0">
                <a:latin typeface="Comic Sans MS" panose="030F0702030302020204" pitchFamily="66" charset="0"/>
                <a:cs typeface="Times New Roman" panose="02020603050405020304" pitchFamily="18" charset="0"/>
              </a:rPr>
              <a:t>The notice period shall start to run on the first day of the calendar month following delivery of the notice.</a:t>
            </a:r>
          </a:p>
          <a:p>
            <a:endParaRPr lang="cs-CZ" dirty="0"/>
          </a:p>
          <a:p>
            <a:endParaRPr lang="cs-CZ" b="1" dirty="0">
              <a:solidFill>
                <a:srgbClr val="307871"/>
              </a:solidFill>
              <a:latin typeface="Times New Roman" panose="02020603050405020304" pitchFamily="18" charset="0"/>
              <a:cs typeface="Times New Roman" panose="02020603050405020304" pitchFamily="18" charset="0"/>
            </a:endParaRPr>
          </a:p>
          <a:p>
            <a:pPr marL="285750" indent="-285750"/>
            <a:endParaRPr lang="cs-CZ"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532532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16386"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85000" lnSpcReduction="20000"/>
          </a:bodyPr>
          <a:lstStyle/>
          <a:p>
            <a:r>
              <a:rPr lang="en-US" sz="3200" b="1" dirty="0">
                <a:latin typeface="Comic Sans MS" panose="030F0702030302020204" pitchFamily="66" charset="0"/>
                <a:cs typeface="Times New Roman" panose="02020603050405020304" pitchFamily="18" charset="0"/>
              </a:rPr>
              <a:t>Working time</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742950" lvl="1" indent="-285750"/>
            <a:r>
              <a:rPr lang="en-US" sz="2800" b="1" dirty="0">
                <a:latin typeface="Comic Sans MS" panose="030F0702030302020204" pitchFamily="66" charset="0"/>
                <a:cs typeface="Times New Roman" panose="02020603050405020304" pitchFamily="18" charset="0"/>
              </a:rPr>
              <a:t>The length of standard weekly working hours shall be 40 hours per week except for some employees</a:t>
            </a:r>
            <a:endParaRPr lang="pl-PL" sz="28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742950" lvl="1" indent="-285750"/>
            <a:r>
              <a:rPr lang="en-US" sz="2800" b="1" dirty="0">
                <a:latin typeface="Comic Sans MS" panose="030F0702030302020204" pitchFamily="66" charset="0"/>
                <a:cs typeface="Times New Roman" panose="02020603050405020304" pitchFamily="18" charset="0"/>
              </a:rPr>
              <a:t>Part-time work may be agreed between the employer and employee</a:t>
            </a:r>
            <a:endParaRPr lang="pl-PL" sz="28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742950" lvl="1" indent="-285750"/>
            <a:r>
              <a:rPr lang="en-US" sz="2800" b="1" dirty="0">
                <a:latin typeface="Comic Sans MS" panose="030F0702030302020204" pitchFamily="66" charset="0"/>
                <a:cs typeface="Times New Roman" panose="02020603050405020304" pitchFamily="18" charset="0"/>
              </a:rPr>
              <a:t>The employer shall distribute working hours and determine the start and end of shifts</a:t>
            </a:r>
            <a:endParaRPr lang="pl-PL" sz="28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742950" lvl="1" indent="-285750"/>
            <a:r>
              <a:rPr lang="en-US" sz="2800" b="1" dirty="0">
                <a:latin typeface="Comic Sans MS" panose="030F0702030302020204" pitchFamily="66" charset="0"/>
                <a:cs typeface="Times New Roman" panose="02020603050405020304" pitchFamily="18" charset="0"/>
              </a:rPr>
              <a:t>Working hours are distributed over five-day working week and the length of a shift may not exceed 12 hours</a:t>
            </a:r>
            <a:endParaRPr lang="pl-PL" sz="2800" b="1" dirty="0">
              <a:latin typeface="Comic Sans MS" panose="030F0702030302020204" pitchFamily="66" charset="0"/>
              <a:cs typeface="Times New Roman" panose="02020603050405020304" pitchFamily="18" charset="0"/>
            </a:endParaRPr>
          </a:p>
          <a:p>
            <a:endParaRPr lang="cs-CZ" dirty="0"/>
          </a:p>
          <a:p>
            <a:endParaRPr lang="cs-CZ" b="1" dirty="0">
              <a:solidFill>
                <a:srgbClr val="307871"/>
              </a:solidFill>
              <a:latin typeface="Times New Roman" panose="02020603050405020304" pitchFamily="18" charset="0"/>
              <a:cs typeface="Times New Roman" panose="02020603050405020304" pitchFamily="18" charset="0"/>
            </a:endParaRPr>
          </a:p>
          <a:p>
            <a:pPr marL="285750" indent="-285750"/>
            <a:endParaRPr lang="cs-CZ"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46343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17410"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77500" lnSpcReduction="20000"/>
          </a:bodyPr>
          <a:lstStyle/>
          <a:p>
            <a:r>
              <a:rPr lang="en-US" sz="3200" b="1" dirty="0">
                <a:latin typeface="Comic Sans MS" panose="030F0702030302020204" pitchFamily="66" charset="0"/>
                <a:cs typeface="Times New Roman" panose="02020603050405020304" pitchFamily="18" charset="0"/>
              </a:rPr>
              <a:t>Working time</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742950" lvl="1" indent="-285750"/>
            <a:r>
              <a:rPr lang="en-US" sz="2800" b="1" dirty="0">
                <a:latin typeface="Comic Sans MS" panose="030F0702030302020204" pitchFamily="66" charset="0"/>
                <a:cs typeface="Times New Roman" panose="02020603050405020304" pitchFamily="18" charset="0"/>
              </a:rPr>
              <a:t>For the work performed in excess of the working-time standards, an employee is entitled to the attained wage and to a premium of at least 25% of his average earnings or compensatory time off</a:t>
            </a:r>
            <a:endParaRPr lang="pl-PL" sz="28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742950" lvl="1" indent="-285750"/>
            <a:r>
              <a:rPr lang="en-US" sz="2800" b="1" dirty="0">
                <a:latin typeface="Comic Sans MS" panose="030F0702030302020204" pitchFamily="66" charset="0"/>
                <a:cs typeface="Times New Roman" panose="02020603050405020304" pitchFamily="18" charset="0"/>
              </a:rPr>
              <a:t>If it is justified by the type of work or the organization thereof, an employer can introduce the other working-time systems which allow the extension of the daily amount of working time. </a:t>
            </a:r>
            <a:endParaRPr lang="pl-PL" sz="2800" b="1" dirty="0">
              <a:latin typeface="Comic Sans MS" panose="030F0702030302020204" pitchFamily="66" charset="0"/>
              <a:cs typeface="Times New Roman" panose="02020603050405020304" pitchFamily="18" charset="0"/>
            </a:endParaRPr>
          </a:p>
          <a:p>
            <a:pPr marL="285750" indent="-285750"/>
            <a:endParaRPr lang="pl-PL" sz="3200" b="1" dirty="0">
              <a:latin typeface="Comic Sans MS" panose="030F0702030302020204" pitchFamily="66" charset="0"/>
              <a:cs typeface="Times New Roman" panose="02020603050405020304" pitchFamily="18" charset="0"/>
            </a:endParaRPr>
          </a:p>
          <a:p>
            <a:pPr marL="742950" lvl="1" indent="-285750"/>
            <a:r>
              <a:rPr lang="en-US" sz="2800" b="1" dirty="0">
                <a:latin typeface="Comic Sans MS" panose="030F0702030302020204" pitchFamily="66" charset="0"/>
                <a:cs typeface="Times New Roman" panose="02020603050405020304" pitchFamily="18" charset="0"/>
              </a:rPr>
              <a:t>Specific requirements related to this matter are indicated in the Czech </a:t>
            </a:r>
            <a:r>
              <a:rPr lang="en-GB" sz="2800" b="1" dirty="0" smtClean="0">
                <a:latin typeface="Comic Sans MS" panose="030F0702030302020204" pitchFamily="66" charset="0"/>
                <a:cs typeface="Times New Roman" panose="02020603050405020304" pitchFamily="18" charset="0"/>
              </a:rPr>
              <a:t>Labour</a:t>
            </a:r>
            <a:r>
              <a:rPr lang="en-US" sz="2800" b="1" dirty="0" smtClean="0">
                <a:latin typeface="Comic Sans MS" panose="030F0702030302020204" pitchFamily="66" charset="0"/>
                <a:cs typeface="Times New Roman" panose="02020603050405020304" pitchFamily="18" charset="0"/>
              </a:rPr>
              <a:t> </a:t>
            </a:r>
            <a:r>
              <a:rPr lang="en-US" sz="2800" b="1" dirty="0">
                <a:latin typeface="Comic Sans MS" panose="030F0702030302020204" pitchFamily="66" charset="0"/>
                <a:cs typeface="Times New Roman" panose="02020603050405020304" pitchFamily="18" charset="0"/>
              </a:rPr>
              <a:t>Code</a:t>
            </a:r>
          </a:p>
          <a:p>
            <a:pPr marL="0" indent="0">
              <a:buNone/>
            </a:pPr>
            <a:endParaRPr lang="cs-CZ" dirty="0">
              <a:latin typeface="Comic Sans MS" panose="030F0702030302020204" pitchFamily="66" charset="0"/>
            </a:endParaRPr>
          </a:p>
          <a:p>
            <a:endParaRPr lang="cs-CZ" b="1" dirty="0">
              <a:latin typeface="Comic Sans MS" panose="030F0702030302020204" pitchFamily="66" charset="0"/>
              <a:cs typeface="Times New Roman" panose="02020603050405020304" pitchFamily="18" charset="0"/>
            </a:endParaRPr>
          </a:p>
          <a:p>
            <a:pPr marL="285750" indent="-285750"/>
            <a:endParaRPr lang="cs-CZ"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46016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18434"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77500" lnSpcReduction="20000"/>
          </a:bodyPr>
          <a:lstStyle/>
          <a:p>
            <a:pPr marL="0" indent="0">
              <a:buNone/>
            </a:pPr>
            <a:r>
              <a:rPr lang="en-US" sz="3200" b="1" dirty="0">
                <a:latin typeface="Comic Sans MS" panose="030F0702030302020204" pitchFamily="66" charset="0"/>
                <a:cs typeface="Times New Roman" panose="02020603050405020304" pitchFamily="18" charset="0"/>
              </a:rPr>
              <a:t>B</a:t>
            </a:r>
            <a:r>
              <a:rPr lang="en-US" sz="3200" b="1" dirty="0" smtClean="0">
                <a:latin typeface="Comic Sans MS" panose="030F0702030302020204" pitchFamily="66" charset="0"/>
                <a:cs typeface="Times New Roman" panose="02020603050405020304" pitchFamily="18" charset="0"/>
              </a:rPr>
              <a:t>enefits </a:t>
            </a:r>
            <a:r>
              <a:rPr lang="en-US" sz="3200" b="1" dirty="0">
                <a:latin typeface="Comic Sans MS" panose="030F0702030302020204" pitchFamily="66" charset="0"/>
                <a:cs typeface="Times New Roman" panose="02020603050405020304" pitchFamily="18" charset="0"/>
              </a:rPr>
              <a:t>for employees in the Czech Republic </a:t>
            </a:r>
            <a:r>
              <a:rPr lang="en-US" sz="3200" b="1" dirty="0" smtClean="0">
                <a:latin typeface="Comic Sans MS" panose="030F0702030302020204" pitchFamily="66" charset="0"/>
                <a:cs typeface="Times New Roman" panose="02020603050405020304" pitchFamily="18" charset="0"/>
              </a:rPr>
              <a:t>:</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285750" indent="-285750"/>
            <a:r>
              <a:rPr lang="en-US" sz="3200" b="1" dirty="0">
                <a:latin typeface="Comic Sans MS" panose="030F0702030302020204" pitchFamily="66" charset="0"/>
                <a:cs typeface="Times New Roman" panose="02020603050405020304" pitchFamily="18" charset="0"/>
              </a:rPr>
              <a:t>bonuses in terms of financial rewards</a:t>
            </a:r>
          </a:p>
          <a:p>
            <a:pPr marL="285750" indent="-285750"/>
            <a:r>
              <a:rPr lang="en-US" sz="3200" b="1" dirty="0">
                <a:latin typeface="Comic Sans MS" panose="030F0702030302020204" pitchFamily="66" charset="0"/>
                <a:cs typeface="Times New Roman" panose="02020603050405020304" pitchFamily="18" charset="0"/>
              </a:rPr>
              <a:t>professional trainings</a:t>
            </a:r>
          </a:p>
          <a:p>
            <a:pPr marL="285750" indent="-285750"/>
            <a:r>
              <a:rPr lang="en-US" sz="3200" b="1" dirty="0">
                <a:latin typeface="Comic Sans MS" panose="030F0702030302020204" pitchFamily="66" charset="0"/>
                <a:cs typeface="Times New Roman" panose="02020603050405020304" pitchFamily="18" charset="0"/>
              </a:rPr>
              <a:t>language courses and personal development</a:t>
            </a:r>
          </a:p>
          <a:p>
            <a:pPr marL="285750" indent="-285750"/>
            <a:r>
              <a:rPr lang="en-US" sz="3200" b="1" dirty="0">
                <a:latin typeface="Comic Sans MS" panose="030F0702030302020204" pitchFamily="66" charset="0"/>
                <a:cs typeface="Times New Roman" panose="02020603050405020304" pitchFamily="18" charset="0"/>
              </a:rPr>
              <a:t>the option to work from home</a:t>
            </a:r>
          </a:p>
          <a:p>
            <a:pPr marL="285750" indent="-285750"/>
            <a:r>
              <a:rPr lang="en-US" sz="3200" b="1" dirty="0">
                <a:latin typeface="Comic Sans MS" panose="030F0702030302020204" pitchFamily="66" charset="0"/>
                <a:cs typeface="Times New Roman" panose="02020603050405020304" pitchFamily="18" charset="0"/>
              </a:rPr>
              <a:t>additional days off (extra holidays, study leave, sick days)</a:t>
            </a:r>
          </a:p>
          <a:p>
            <a:pPr marL="285750" indent="-285750"/>
            <a:r>
              <a:rPr lang="en-US" sz="3200" b="1" dirty="0">
                <a:latin typeface="Comic Sans MS" panose="030F0702030302020204" pitchFamily="66" charset="0"/>
                <a:cs typeface="Times New Roman" panose="02020603050405020304" pitchFamily="18" charset="0"/>
              </a:rPr>
              <a:t>discounts on company products</a:t>
            </a:r>
          </a:p>
          <a:p>
            <a:pPr marL="285750" indent="-285750"/>
            <a:r>
              <a:rPr lang="en-US" sz="3200" b="1" dirty="0">
                <a:latin typeface="Comic Sans MS" panose="030F0702030302020204" pitchFamily="66" charset="0"/>
                <a:cs typeface="Times New Roman" panose="02020603050405020304" pitchFamily="18" charset="0"/>
              </a:rPr>
              <a:t>flexible working hours</a:t>
            </a:r>
          </a:p>
          <a:p>
            <a:pPr marL="285750" indent="-285750"/>
            <a:r>
              <a:rPr lang="en-US" sz="3200" b="1" dirty="0">
                <a:latin typeface="Comic Sans MS" panose="030F0702030302020204" pitchFamily="66" charset="0"/>
                <a:cs typeface="Times New Roman" panose="02020603050405020304" pitchFamily="18" charset="0"/>
              </a:rPr>
              <a:t>meal vouchers</a:t>
            </a:r>
          </a:p>
          <a:p>
            <a:pPr marL="285750" indent="-285750"/>
            <a:r>
              <a:rPr lang="en-US" sz="3200" b="1" dirty="0">
                <a:latin typeface="Comic Sans MS" panose="030F0702030302020204" pitchFamily="66" charset="0"/>
                <a:cs typeface="Times New Roman" panose="02020603050405020304" pitchFamily="18" charset="0"/>
              </a:rPr>
              <a:t>company phone</a:t>
            </a:r>
          </a:p>
          <a:p>
            <a:endParaRPr lang="cs-CZ" b="1" dirty="0">
              <a:latin typeface="Comic Sans MS" panose="030F0702030302020204" pitchFamily="66" charset="0"/>
              <a:cs typeface="Times New Roman" panose="02020603050405020304" pitchFamily="18" charset="0"/>
            </a:endParaRPr>
          </a:p>
          <a:p>
            <a:pPr marL="285750" indent="-285750"/>
            <a:endParaRPr lang="cs-CZ"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501901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19458"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92500" lnSpcReduction="20000"/>
          </a:bodyPr>
          <a:lstStyle/>
          <a:p>
            <a:pPr marL="0" indent="0">
              <a:buNone/>
            </a:pPr>
            <a:r>
              <a:rPr lang="en-US" sz="3200" b="1" dirty="0">
                <a:latin typeface="Comic Sans MS" panose="030F0702030302020204" pitchFamily="66" charset="0"/>
                <a:cs typeface="Times New Roman" panose="02020603050405020304" pitchFamily="18" charset="0"/>
              </a:rPr>
              <a:t>B</a:t>
            </a:r>
            <a:r>
              <a:rPr lang="en-US" sz="3200" b="1" dirty="0" smtClean="0">
                <a:latin typeface="Comic Sans MS" panose="030F0702030302020204" pitchFamily="66" charset="0"/>
                <a:cs typeface="Times New Roman" panose="02020603050405020304" pitchFamily="18" charset="0"/>
              </a:rPr>
              <a:t>enefits </a:t>
            </a:r>
            <a:r>
              <a:rPr lang="en-US" sz="3200" b="1" dirty="0">
                <a:latin typeface="Comic Sans MS" panose="030F0702030302020204" pitchFamily="66" charset="0"/>
                <a:cs typeface="Times New Roman" panose="02020603050405020304" pitchFamily="18" charset="0"/>
              </a:rPr>
              <a:t>for employees in the Czech Republic </a:t>
            </a:r>
            <a:r>
              <a:rPr lang="en-US" sz="3200" b="1" dirty="0" smtClean="0">
                <a:latin typeface="Comic Sans MS" panose="030F0702030302020204" pitchFamily="66" charset="0"/>
                <a:cs typeface="Times New Roman" panose="02020603050405020304" pitchFamily="18" charset="0"/>
              </a:rPr>
              <a:t>:</a:t>
            </a:r>
            <a:endParaRPr lang="pl-PL" sz="3200" b="1" dirty="0">
              <a:latin typeface="Comic Sans MS" panose="030F0702030302020204" pitchFamily="66" charset="0"/>
              <a:cs typeface="Times New Roman" panose="02020603050405020304" pitchFamily="18" charset="0"/>
            </a:endParaRPr>
          </a:p>
          <a:p>
            <a:endParaRPr lang="en-US" sz="3200" b="1" dirty="0">
              <a:latin typeface="Comic Sans MS" panose="030F0702030302020204" pitchFamily="66" charset="0"/>
              <a:cs typeface="Times New Roman" panose="02020603050405020304" pitchFamily="18" charset="0"/>
            </a:endParaRPr>
          </a:p>
          <a:p>
            <a:pPr marL="285750" indent="-285750"/>
            <a:r>
              <a:rPr lang="en-US" sz="3200" b="1" dirty="0">
                <a:latin typeface="Comic Sans MS" panose="030F0702030302020204" pitchFamily="66" charset="0"/>
                <a:cs typeface="Times New Roman" panose="02020603050405020304" pitchFamily="18" charset="0"/>
              </a:rPr>
              <a:t>company car or transport allowance</a:t>
            </a:r>
          </a:p>
          <a:p>
            <a:pPr marL="285750" indent="-285750"/>
            <a:r>
              <a:rPr lang="en-US" sz="3200" b="1" dirty="0">
                <a:latin typeface="Comic Sans MS" panose="030F0702030302020204" pitchFamily="66" charset="0"/>
                <a:cs typeface="Times New Roman" panose="02020603050405020304" pitchFamily="18" charset="0"/>
              </a:rPr>
              <a:t>insurance contributions</a:t>
            </a:r>
          </a:p>
          <a:p>
            <a:pPr marL="285750" indent="-285750"/>
            <a:r>
              <a:rPr lang="en-US" sz="3200" b="1" dirty="0">
                <a:latin typeface="Comic Sans MS" panose="030F0702030302020204" pitchFamily="66" charset="0"/>
                <a:cs typeface="Times New Roman" panose="02020603050405020304" pitchFamily="18" charset="0"/>
              </a:rPr>
              <a:t>refreshment/beverages at workplace</a:t>
            </a:r>
          </a:p>
          <a:p>
            <a:pPr marL="285750" indent="-285750"/>
            <a:r>
              <a:rPr lang="en-US" sz="3200" b="1" dirty="0">
                <a:latin typeface="Comic Sans MS" panose="030F0702030302020204" pitchFamily="66" charset="0"/>
                <a:cs typeface="Times New Roman" panose="02020603050405020304" pitchFamily="18" charset="0"/>
              </a:rPr>
              <a:t>Certain companies offer also temporary accommodation or housing allowances, recreation in the company’s facilities or holiday allowances, or free ticket by companies operating regular public </a:t>
            </a:r>
            <a:r>
              <a:rPr lang="en-US" sz="3200" b="1" dirty="0" smtClean="0">
                <a:latin typeface="Comic Sans MS" panose="030F0702030302020204" pitchFamily="66" charset="0"/>
                <a:cs typeface="Times New Roman" panose="02020603050405020304" pitchFamily="18" charset="0"/>
              </a:rPr>
              <a:t>transportation</a:t>
            </a:r>
            <a:endParaRPr lang="en-US" sz="3200" b="1" dirty="0">
              <a:solidFill>
                <a:srgbClr val="307871"/>
              </a:solidFill>
              <a:latin typeface="Times New Roman" panose="02020603050405020304" pitchFamily="18" charset="0"/>
              <a:cs typeface="Times New Roman" panose="02020603050405020304" pitchFamily="18" charset="0"/>
            </a:endParaRPr>
          </a:p>
          <a:p>
            <a:endParaRPr lang="cs-CZ" b="1" dirty="0">
              <a:latin typeface="Comic Sans MS" panose="030F0702030302020204" pitchFamily="66" charset="0"/>
              <a:cs typeface="Times New Roman" panose="02020603050405020304" pitchFamily="18" charset="0"/>
            </a:endParaRPr>
          </a:p>
          <a:p>
            <a:pPr marL="285750" indent="-285750"/>
            <a:endParaRPr lang="cs-CZ"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422700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2053"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US" dirty="0">
                <a:latin typeface="Comic Sans MS" panose="030F0702030302020204" pitchFamily="66" charset="0"/>
              </a:rPr>
              <a:t>European Working Time Directive</a:t>
            </a:r>
            <a:br>
              <a:rPr lang="en-US" dirty="0">
                <a:latin typeface="Comic Sans MS" panose="030F0702030302020204" pitchFamily="66" charset="0"/>
              </a:rPr>
            </a:br>
            <a:r>
              <a:rPr lang="en-US" dirty="0">
                <a:latin typeface="Comic Sans MS" panose="030F0702030302020204" pitchFamily="66" charset="0"/>
              </a:rPr>
              <a:t>gives workers the following rights:</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92500" lnSpcReduction="10000"/>
          </a:bodyPr>
          <a:lstStyle/>
          <a:p>
            <a:r>
              <a:rPr lang="en-US" dirty="0"/>
              <a:t>a limit of an average of </a:t>
            </a:r>
            <a:r>
              <a:rPr lang="en-US" sz="3600" dirty="0"/>
              <a:t>48 hours per week </a:t>
            </a:r>
            <a:r>
              <a:rPr lang="en-US" sz="3200" dirty="0"/>
              <a:t>(individuals may choose to work longer)</a:t>
            </a:r>
          </a:p>
          <a:p>
            <a:r>
              <a:rPr lang="en-US" sz="3600" dirty="0"/>
              <a:t>Four weeks of paid leave </a:t>
            </a:r>
            <a:r>
              <a:rPr lang="en-US" dirty="0"/>
              <a:t>per year</a:t>
            </a:r>
          </a:p>
          <a:p>
            <a:r>
              <a:rPr lang="en-US" sz="3600" dirty="0"/>
              <a:t>An in-work rest break </a:t>
            </a:r>
            <a:r>
              <a:rPr lang="en-US" dirty="0"/>
              <a:t>if the working day is longer than six hours</a:t>
            </a:r>
          </a:p>
          <a:p>
            <a:r>
              <a:rPr lang="en-US" sz="3600" dirty="0"/>
              <a:t>One day off </a:t>
            </a:r>
            <a:r>
              <a:rPr lang="en-US" dirty="0"/>
              <a:t>each week</a:t>
            </a:r>
          </a:p>
          <a:p>
            <a:r>
              <a:rPr lang="en-US" dirty="0"/>
              <a:t>A limit on the normal working hours of night workers to an average of eight hours in any 24-hour period</a:t>
            </a:r>
          </a:p>
          <a:p>
            <a:r>
              <a:rPr lang="en-US" dirty="0"/>
              <a:t>These regulations do not apply to workers in air, rail, road, sea, inland waterway and lake transport, sea fishing, other work at sea and doctors in training. </a:t>
            </a:r>
            <a:endParaRPr lang="cs-CZ" dirty="0"/>
          </a:p>
          <a:p>
            <a:endParaRPr lang="cs-CZ" dirty="0"/>
          </a:p>
        </p:txBody>
      </p:sp>
    </p:spTree>
    <p:extLst>
      <p:ext uri="{BB962C8B-B14F-4D97-AF65-F5344CB8AC3E}">
        <p14:creationId xmlns:p14="http://schemas.microsoft.com/office/powerpoint/2010/main" val="222793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3077"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endParaRPr lang="cs-CZ"/>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a:xfrm>
            <a:off x="838200" y="974690"/>
            <a:ext cx="10515600" cy="5725493"/>
          </a:xfrm>
        </p:spPr>
        <p:txBody>
          <a:bodyPr>
            <a:normAutofit/>
          </a:bodyPr>
          <a:lstStyle/>
          <a:p>
            <a:r>
              <a:rPr lang="en-US" sz="2400" u="sng" dirty="0"/>
              <a:t>Employment</a:t>
            </a:r>
          </a:p>
          <a:p>
            <a:pPr lvl="1"/>
            <a:r>
              <a:rPr lang="en-US" u="sng" dirty="0"/>
              <a:t>A man’s or</a:t>
            </a:r>
            <a:r>
              <a:rPr lang="en-US" dirty="0"/>
              <a:t> woman’s engagement by a person or organization to provide his/her </a:t>
            </a:r>
            <a:r>
              <a:rPr lang="en-US" dirty="0" err="1"/>
              <a:t>labour</a:t>
            </a:r>
            <a:r>
              <a:rPr lang="en-US" dirty="0"/>
              <a:t> for remuneration.</a:t>
            </a:r>
          </a:p>
          <a:p>
            <a:pPr marL="0" lvl="1" indent="0"/>
            <a:r>
              <a:rPr lang="en-US" u="sng" dirty="0"/>
              <a:t>    Occupation</a:t>
            </a:r>
          </a:p>
          <a:p>
            <a:pPr marL="400050" lvl="2" indent="0"/>
            <a:r>
              <a:rPr lang="en-US" sz="2400" dirty="0"/>
              <a:t>    An employment in which a person performs a certain role for a longer period of    	     time</a:t>
            </a:r>
          </a:p>
          <a:p>
            <a:pPr marL="0" lvl="2" indent="0"/>
            <a:r>
              <a:rPr lang="en-US" sz="2400" dirty="0"/>
              <a:t>   </a:t>
            </a:r>
            <a:r>
              <a:rPr lang="en-US" sz="2400" u="sng" dirty="0"/>
              <a:t>Profession</a:t>
            </a:r>
          </a:p>
          <a:p>
            <a:pPr marL="457200" lvl="3" indent="0"/>
            <a:r>
              <a:rPr lang="en-US" sz="2400" dirty="0"/>
              <a:t>   An occupation requiring specialized knowledge.</a:t>
            </a:r>
          </a:p>
          <a:p>
            <a:pPr marL="0" lvl="3" indent="0"/>
            <a:r>
              <a:rPr lang="en-US" sz="2400" dirty="0"/>
              <a:t>    </a:t>
            </a:r>
            <a:r>
              <a:rPr lang="en-US" sz="2400" u="sng" dirty="0"/>
              <a:t>Vocation</a:t>
            </a:r>
          </a:p>
          <a:p>
            <a:pPr marL="457200" lvl="4" indent="0"/>
            <a:r>
              <a:rPr lang="en-US" sz="2400" dirty="0"/>
              <a:t>An occupation typically requiring training</a:t>
            </a:r>
          </a:p>
          <a:p>
            <a:pPr marL="0" lvl="4" indent="0"/>
            <a:r>
              <a:rPr lang="en-US" sz="2400" dirty="0"/>
              <a:t>     </a:t>
            </a:r>
            <a:r>
              <a:rPr lang="en-US" sz="2400" u="sng" dirty="0"/>
              <a:t>Job</a:t>
            </a:r>
          </a:p>
          <a:p>
            <a:pPr marL="457200" lvl="5" indent="0"/>
            <a:r>
              <a:rPr lang="en-US" sz="2400" dirty="0"/>
              <a:t>A role served by a person in the form of employment, occupation</a:t>
            </a:r>
          </a:p>
          <a:p>
            <a:pPr marL="457200" lvl="5" indent="0"/>
            <a:r>
              <a:rPr lang="en-US" sz="2400" dirty="0"/>
              <a:t>A task to be performed.</a:t>
            </a:r>
          </a:p>
          <a:p>
            <a:endParaRPr lang="cs-CZ" dirty="0"/>
          </a:p>
        </p:txBody>
      </p:sp>
    </p:spTree>
    <p:extLst>
      <p:ext uri="{BB962C8B-B14F-4D97-AF65-F5344CB8AC3E}">
        <p14:creationId xmlns:p14="http://schemas.microsoft.com/office/powerpoint/2010/main" val="148145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4101"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US" dirty="0">
                <a:latin typeface="Comic Sans MS" panose="030F0702030302020204" pitchFamily="66" charset="0"/>
              </a:rPr>
              <a:t>Vocabulary</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77500" lnSpcReduction="20000"/>
          </a:bodyPr>
          <a:lstStyle/>
          <a:p>
            <a:r>
              <a:rPr lang="en-US" sz="3500" dirty="0">
                <a:latin typeface="Comic Sans MS" panose="030F0702030302020204" pitchFamily="66" charset="0"/>
              </a:rPr>
              <a:t>Benefit</a:t>
            </a:r>
          </a:p>
          <a:p>
            <a:r>
              <a:rPr lang="en-US" sz="3500" dirty="0">
                <a:latin typeface="Comic Sans MS" panose="030F0702030302020204" pitchFamily="66" charset="0"/>
              </a:rPr>
              <a:t>Employee, full-time, part-time</a:t>
            </a:r>
          </a:p>
          <a:p>
            <a:r>
              <a:rPr lang="en-US" sz="3500" dirty="0">
                <a:latin typeface="Comic Sans MS" panose="030F0702030302020204" pitchFamily="66" charset="0"/>
              </a:rPr>
              <a:t>Human Relations department</a:t>
            </a:r>
          </a:p>
          <a:p>
            <a:r>
              <a:rPr lang="en-US" sz="3500" dirty="0">
                <a:latin typeface="Comic Sans MS" panose="030F0702030302020204" pitchFamily="66" charset="0"/>
              </a:rPr>
              <a:t>Job sharing</a:t>
            </a:r>
          </a:p>
          <a:p>
            <a:r>
              <a:rPr lang="en-US" sz="3500" dirty="0">
                <a:latin typeface="Comic Sans MS" panose="030F0702030302020204" pitchFamily="66" charset="0"/>
              </a:rPr>
              <a:t>Remuneration</a:t>
            </a:r>
          </a:p>
          <a:p>
            <a:r>
              <a:rPr lang="en-US" sz="3500" dirty="0">
                <a:latin typeface="Comic Sans MS" panose="030F0702030302020204" pitchFamily="66" charset="0"/>
              </a:rPr>
              <a:t>Salary/ wage(s)</a:t>
            </a:r>
          </a:p>
          <a:p>
            <a:r>
              <a:rPr lang="en-US" sz="3500" dirty="0">
                <a:latin typeface="Comic Sans MS" panose="030F0702030302020204" pitchFamily="66" charset="0"/>
              </a:rPr>
              <a:t>Self employment</a:t>
            </a:r>
          </a:p>
          <a:p>
            <a:r>
              <a:rPr lang="en-US" sz="3500" dirty="0">
                <a:latin typeface="Comic Sans MS" panose="030F0702030302020204" pitchFamily="66" charset="0"/>
              </a:rPr>
              <a:t>Standard of living</a:t>
            </a:r>
          </a:p>
          <a:p>
            <a:r>
              <a:rPr lang="en-US" sz="3500" dirty="0">
                <a:latin typeface="Comic Sans MS" panose="030F0702030302020204" pitchFamily="66" charset="0"/>
              </a:rPr>
              <a:t>Time – fixed/indeterminate</a:t>
            </a:r>
          </a:p>
          <a:p>
            <a:r>
              <a:rPr lang="en-US" sz="3500" dirty="0">
                <a:latin typeface="Comic Sans MS" panose="030F0702030302020204" pitchFamily="66" charset="0"/>
              </a:rPr>
              <a:t>Working time</a:t>
            </a:r>
          </a:p>
          <a:p>
            <a:endParaRPr lang="cs-CZ" dirty="0"/>
          </a:p>
        </p:txBody>
      </p:sp>
    </p:spTree>
    <p:extLst>
      <p:ext uri="{BB962C8B-B14F-4D97-AF65-F5344CB8AC3E}">
        <p14:creationId xmlns:p14="http://schemas.microsoft.com/office/powerpoint/2010/main" val="268276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6147"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US" dirty="0">
                <a:latin typeface="Comic Sans MS" panose="030F0702030302020204" pitchFamily="66" charset="0"/>
              </a:rPr>
              <a:t>Vocabulary</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70000" lnSpcReduction="20000"/>
          </a:bodyPr>
          <a:lstStyle/>
          <a:p>
            <a:r>
              <a:rPr lang="cs-CZ" sz="3600" b="1" dirty="0">
                <a:latin typeface="Comic Sans MS" panose="030F0702030302020204" pitchFamily="66" charset="0"/>
                <a:cs typeface="Times New Roman" panose="02020603050405020304" pitchFamily="18" charset="0"/>
              </a:rPr>
              <a:t>Bonus – prémie</a:t>
            </a:r>
          </a:p>
          <a:p>
            <a:r>
              <a:rPr lang="cs-CZ" sz="3600" b="1" dirty="0">
                <a:latin typeface="Comic Sans MS" panose="030F0702030302020204" pitchFamily="66" charset="0"/>
                <a:cs typeface="Times New Roman" panose="02020603050405020304" pitchFamily="18" charset="0"/>
              </a:rPr>
              <a:t>By </a:t>
            </a:r>
            <a:r>
              <a:rPr lang="en-GB" sz="3600" b="1" dirty="0" smtClean="0">
                <a:latin typeface="Comic Sans MS" panose="030F0702030302020204" pitchFamily="66" charset="0"/>
                <a:cs typeface="Times New Roman" panose="02020603050405020304" pitchFamily="18" charset="0"/>
              </a:rPr>
              <a:t>notice</a:t>
            </a:r>
            <a:r>
              <a:rPr lang="cs-CZ" sz="3600" b="1" dirty="0" smtClean="0">
                <a:latin typeface="Comic Sans MS" panose="030F0702030302020204" pitchFamily="66" charset="0"/>
                <a:cs typeface="Times New Roman" panose="02020603050405020304" pitchFamily="18" charset="0"/>
              </a:rPr>
              <a:t> </a:t>
            </a:r>
            <a:r>
              <a:rPr lang="cs-CZ" sz="3600" b="1" dirty="0">
                <a:latin typeface="Comic Sans MS" panose="030F0702030302020204" pitchFamily="66" charset="0"/>
                <a:cs typeface="Times New Roman" panose="02020603050405020304" pitchFamily="18" charset="0"/>
              </a:rPr>
              <a:t>– výpovědí </a:t>
            </a:r>
          </a:p>
          <a:p>
            <a:r>
              <a:rPr lang="en-GB" sz="3600" b="1" dirty="0" smtClean="0">
                <a:latin typeface="Comic Sans MS" panose="030F0702030302020204" pitchFamily="66" charset="0"/>
                <a:cs typeface="Times New Roman" panose="02020603050405020304" pitchFamily="18" charset="0"/>
              </a:rPr>
              <a:t>Collective agreement </a:t>
            </a:r>
            <a:r>
              <a:rPr lang="cs-CZ" sz="3600" b="1" dirty="0" smtClean="0">
                <a:latin typeface="Comic Sans MS" panose="030F0702030302020204" pitchFamily="66" charset="0"/>
                <a:cs typeface="Times New Roman" panose="02020603050405020304" pitchFamily="18" charset="0"/>
              </a:rPr>
              <a:t>– </a:t>
            </a:r>
            <a:r>
              <a:rPr lang="cs-CZ" sz="3600" b="1" dirty="0">
                <a:latin typeface="Comic Sans MS" panose="030F0702030302020204" pitchFamily="66" charset="0"/>
                <a:cs typeface="Times New Roman" panose="02020603050405020304" pitchFamily="18" charset="0"/>
              </a:rPr>
              <a:t>kolektivní smlouva</a:t>
            </a:r>
          </a:p>
          <a:p>
            <a:r>
              <a:rPr lang="en-GB" sz="3600" b="1" dirty="0" smtClean="0">
                <a:latin typeface="Comic Sans MS" panose="030F0702030302020204" pitchFamily="66" charset="0"/>
                <a:cs typeface="Times New Roman" panose="02020603050405020304" pitchFamily="18" charset="0"/>
              </a:rPr>
              <a:t>Collective bargaining </a:t>
            </a:r>
            <a:r>
              <a:rPr lang="cs-CZ" sz="3600" b="1" dirty="0" smtClean="0">
                <a:latin typeface="Comic Sans MS" panose="030F0702030302020204" pitchFamily="66" charset="0"/>
                <a:cs typeface="Times New Roman" panose="02020603050405020304" pitchFamily="18" charset="0"/>
              </a:rPr>
              <a:t>– </a:t>
            </a:r>
            <a:r>
              <a:rPr lang="cs-CZ" sz="3600" b="1" dirty="0">
                <a:latin typeface="Comic Sans MS" panose="030F0702030302020204" pitchFamily="66" charset="0"/>
                <a:cs typeface="Times New Roman" panose="02020603050405020304" pitchFamily="18" charset="0"/>
              </a:rPr>
              <a:t>kolektivní vyjednávání</a:t>
            </a:r>
          </a:p>
          <a:p>
            <a:r>
              <a:rPr lang="en-GB" sz="3600" b="1" dirty="0" smtClean="0">
                <a:latin typeface="Comic Sans MS" panose="030F0702030302020204" pitchFamily="66" charset="0"/>
                <a:cs typeface="Times New Roman" panose="02020603050405020304" pitchFamily="18" charset="0"/>
              </a:rPr>
              <a:t>Day off </a:t>
            </a:r>
            <a:r>
              <a:rPr lang="cs-CZ" sz="3600" b="1" dirty="0" smtClean="0">
                <a:latin typeface="Comic Sans MS" panose="030F0702030302020204" pitchFamily="66" charset="0"/>
                <a:cs typeface="Times New Roman" panose="02020603050405020304" pitchFamily="18" charset="0"/>
              </a:rPr>
              <a:t>– </a:t>
            </a:r>
            <a:r>
              <a:rPr lang="cs-CZ" sz="3600" b="1" dirty="0">
                <a:latin typeface="Comic Sans MS" panose="030F0702030302020204" pitchFamily="66" charset="0"/>
                <a:cs typeface="Times New Roman" panose="02020603050405020304" pitchFamily="18" charset="0"/>
              </a:rPr>
              <a:t>den pracovního volna</a:t>
            </a:r>
          </a:p>
          <a:p>
            <a:r>
              <a:rPr lang="cs-CZ" sz="3600" b="1" dirty="0">
                <a:latin typeface="Comic Sans MS" panose="030F0702030302020204" pitchFamily="66" charset="0"/>
                <a:cs typeface="Times New Roman" panose="02020603050405020304" pitchFamily="18" charset="0"/>
              </a:rPr>
              <a:t>Duty – povinnost</a:t>
            </a:r>
          </a:p>
          <a:p>
            <a:r>
              <a:rPr lang="en-GB" sz="3600" b="1" dirty="0" smtClean="0">
                <a:latin typeface="Comic Sans MS" panose="030F0702030302020204" pitchFamily="66" charset="0"/>
                <a:cs typeface="Times New Roman" panose="02020603050405020304" pitchFamily="18" charset="0"/>
              </a:rPr>
              <a:t>Entitlement</a:t>
            </a:r>
            <a:r>
              <a:rPr lang="cs-CZ" sz="3600" b="1" dirty="0" smtClean="0">
                <a:latin typeface="Comic Sans MS" panose="030F0702030302020204" pitchFamily="66" charset="0"/>
                <a:cs typeface="Times New Roman" panose="02020603050405020304" pitchFamily="18" charset="0"/>
              </a:rPr>
              <a:t> </a:t>
            </a:r>
            <a:r>
              <a:rPr lang="cs-CZ" sz="3600" b="1" dirty="0">
                <a:latin typeface="Comic Sans MS" panose="030F0702030302020204" pitchFamily="66" charset="0"/>
                <a:cs typeface="Times New Roman" panose="02020603050405020304" pitchFamily="18" charset="0"/>
              </a:rPr>
              <a:t>– oprávnění, nárok</a:t>
            </a:r>
          </a:p>
          <a:p>
            <a:r>
              <a:rPr lang="en-GB" sz="3600" b="1" dirty="0" smtClean="0">
                <a:latin typeface="Comic Sans MS" panose="030F0702030302020204" pitchFamily="66" charset="0"/>
                <a:cs typeface="Times New Roman" panose="02020603050405020304" pitchFamily="18" charset="0"/>
              </a:rPr>
              <a:t>Fixed time </a:t>
            </a:r>
            <a:r>
              <a:rPr lang="cs-CZ" sz="3600" b="1" dirty="0" smtClean="0">
                <a:latin typeface="Comic Sans MS" panose="030F0702030302020204" pitchFamily="66" charset="0"/>
                <a:cs typeface="Times New Roman" panose="02020603050405020304" pitchFamily="18" charset="0"/>
              </a:rPr>
              <a:t>– </a:t>
            </a:r>
            <a:r>
              <a:rPr lang="cs-CZ" sz="3600" b="1" dirty="0">
                <a:latin typeface="Comic Sans MS" panose="030F0702030302020204" pitchFamily="66" charset="0"/>
                <a:cs typeface="Times New Roman" panose="02020603050405020304" pitchFamily="18" charset="0"/>
              </a:rPr>
              <a:t>pevná pracovní doba</a:t>
            </a:r>
          </a:p>
          <a:p>
            <a:r>
              <a:rPr lang="cs-CZ" sz="3600" b="1" dirty="0">
                <a:latin typeface="Comic Sans MS" panose="030F0702030302020204" pitchFamily="66" charset="0"/>
                <a:cs typeface="Times New Roman" panose="02020603050405020304" pitchFamily="18" charset="0"/>
              </a:rPr>
              <a:t>Flexi </a:t>
            </a:r>
            <a:r>
              <a:rPr lang="en-GB" sz="3600" b="1" dirty="0" smtClean="0">
                <a:latin typeface="Comic Sans MS" panose="030F0702030302020204" pitchFamily="66" charset="0"/>
                <a:cs typeface="Times New Roman" panose="02020603050405020304" pitchFamily="18" charset="0"/>
              </a:rPr>
              <a:t>time</a:t>
            </a:r>
            <a:r>
              <a:rPr lang="cs-CZ" sz="3600" b="1" dirty="0" smtClean="0">
                <a:latin typeface="Comic Sans MS" panose="030F0702030302020204" pitchFamily="66" charset="0"/>
                <a:cs typeface="Times New Roman" panose="02020603050405020304" pitchFamily="18" charset="0"/>
              </a:rPr>
              <a:t> </a:t>
            </a:r>
            <a:r>
              <a:rPr lang="cs-CZ" sz="3600" b="1" dirty="0">
                <a:latin typeface="Comic Sans MS" panose="030F0702030302020204" pitchFamily="66" charset="0"/>
                <a:cs typeface="Times New Roman" panose="02020603050405020304" pitchFamily="18" charset="0"/>
              </a:rPr>
              <a:t>– pružná pracovní doba</a:t>
            </a:r>
          </a:p>
          <a:p>
            <a:r>
              <a:rPr lang="en-GB" sz="3600" b="1" dirty="0" smtClean="0">
                <a:latin typeface="Comic Sans MS" panose="030F0702030302020204" pitchFamily="66" charset="0"/>
                <a:cs typeface="Times New Roman" panose="02020603050405020304" pitchFamily="18" charset="0"/>
              </a:rPr>
              <a:t>Full-time</a:t>
            </a:r>
            <a:r>
              <a:rPr lang="cs-CZ" sz="3600" b="1" dirty="0" smtClean="0">
                <a:latin typeface="Comic Sans MS" panose="030F0702030302020204" pitchFamily="66" charset="0"/>
                <a:cs typeface="Times New Roman" panose="02020603050405020304" pitchFamily="18" charset="0"/>
              </a:rPr>
              <a:t> </a:t>
            </a:r>
            <a:r>
              <a:rPr lang="cs-CZ" sz="3600" b="1" dirty="0">
                <a:latin typeface="Comic Sans MS" panose="030F0702030302020204" pitchFamily="66" charset="0"/>
                <a:cs typeface="Times New Roman" panose="02020603050405020304" pitchFamily="18" charset="0"/>
              </a:rPr>
              <a:t>– na plný úvazek</a:t>
            </a:r>
          </a:p>
          <a:p>
            <a:r>
              <a:rPr lang="en-GB" sz="3600" b="1" dirty="0" smtClean="0">
                <a:latin typeface="Comic Sans MS" panose="030F0702030302020204" pitchFamily="66" charset="0"/>
                <a:cs typeface="Times New Roman" panose="02020603050405020304" pitchFamily="18" charset="0"/>
              </a:rPr>
              <a:t>Indefinite time </a:t>
            </a:r>
            <a:r>
              <a:rPr lang="cs-CZ" sz="3600" b="1" dirty="0" smtClean="0">
                <a:latin typeface="Comic Sans MS" panose="030F0702030302020204" pitchFamily="66" charset="0"/>
                <a:cs typeface="Times New Roman" panose="02020603050405020304" pitchFamily="18" charset="0"/>
              </a:rPr>
              <a:t>– </a:t>
            </a:r>
            <a:r>
              <a:rPr lang="cs-CZ" sz="3600" b="1" dirty="0">
                <a:latin typeface="Comic Sans MS" panose="030F0702030302020204" pitchFamily="66" charset="0"/>
                <a:cs typeface="Times New Roman" panose="02020603050405020304" pitchFamily="18" charset="0"/>
              </a:rPr>
              <a:t>na dobu neurčitou</a:t>
            </a:r>
          </a:p>
          <a:p>
            <a:endParaRPr lang="cs-CZ" dirty="0"/>
          </a:p>
        </p:txBody>
      </p:sp>
    </p:spTree>
    <p:extLst>
      <p:ext uri="{BB962C8B-B14F-4D97-AF65-F5344CB8AC3E}">
        <p14:creationId xmlns:p14="http://schemas.microsoft.com/office/powerpoint/2010/main" val="104635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7171"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US" dirty="0">
                <a:latin typeface="Comic Sans MS" panose="030F0702030302020204" pitchFamily="66" charset="0"/>
              </a:rPr>
              <a:t>Vocabulary</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70000" lnSpcReduction="20000"/>
          </a:bodyPr>
          <a:lstStyle/>
          <a:p>
            <a:r>
              <a:rPr lang="cs-CZ" sz="3200" b="1" dirty="0">
                <a:latin typeface="Comic Sans MS" panose="030F0702030302020204" pitchFamily="66" charset="0"/>
                <a:cs typeface="Times New Roman" panose="02020603050405020304" pitchFamily="18" charset="0"/>
              </a:rPr>
              <a:t>Job </a:t>
            </a:r>
            <a:r>
              <a:rPr lang="en-GB" sz="3200" b="1" dirty="0" smtClean="0">
                <a:latin typeface="Comic Sans MS" panose="030F0702030302020204" pitchFamily="66" charset="0"/>
                <a:cs typeface="Times New Roman" panose="02020603050405020304" pitchFamily="18" charset="0"/>
              </a:rPr>
              <a:t>benefits</a:t>
            </a:r>
            <a:r>
              <a:rPr lang="cs-CZ" sz="3200" b="1" dirty="0" smtClean="0">
                <a:latin typeface="Comic Sans MS" panose="030F0702030302020204" pitchFamily="66" charset="0"/>
                <a:cs typeface="Times New Roman" panose="02020603050405020304" pitchFamily="18" charset="0"/>
              </a:rPr>
              <a:t> </a:t>
            </a:r>
            <a:r>
              <a:rPr lang="cs-CZ" sz="3200" b="1" dirty="0">
                <a:latin typeface="Comic Sans MS" panose="030F0702030302020204" pitchFamily="66" charset="0"/>
                <a:cs typeface="Times New Roman" panose="02020603050405020304" pitchFamily="18" charset="0"/>
              </a:rPr>
              <a:t>– zaměstnanecké výhody</a:t>
            </a:r>
          </a:p>
          <a:p>
            <a:r>
              <a:rPr lang="en-GB" sz="3200" b="1" dirty="0" smtClean="0">
                <a:latin typeface="Comic Sans MS" panose="030F0702030302020204" pitchFamily="66" charset="0"/>
                <a:cs typeface="Times New Roman" panose="02020603050405020304" pitchFamily="18" charset="0"/>
              </a:rPr>
              <a:t>Part-time</a:t>
            </a:r>
            <a:r>
              <a:rPr lang="cs-CZ" sz="3200" b="1" dirty="0" smtClean="0">
                <a:latin typeface="Comic Sans MS" panose="030F0702030302020204" pitchFamily="66" charset="0"/>
                <a:cs typeface="Times New Roman" panose="02020603050405020304" pitchFamily="18" charset="0"/>
              </a:rPr>
              <a:t> </a:t>
            </a:r>
            <a:r>
              <a:rPr lang="cs-CZ" sz="3200" b="1" dirty="0">
                <a:latin typeface="Comic Sans MS" panose="030F0702030302020204" pitchFamily="66" charset="0"/>
                <a:cs typeface="Times New Roman" panose="02020603050405020304" pitchFamily="18" charset="0"/>
              </a:rPr>
              <a:t>– na částečný úvazek</a:t>
            </a:r>
          </a:p>
          <a:p>
            <a:r>
              <a:rPr lang="cs-CZ" sz="3200" b="1" dirty="0">
                <a:latin typeface="Comic Sans MS" panose="030F0702030302020204" pitchFamily="66" charset="0"/>
                <a:cs typeface="Times New Roman" panose="02020603050405020304" pitchFamily="18" charset="0"/>
              </a:rPr>
              <a:t>Pension </a:t>
            </a:r>
            <a:r>
              <a:rPr lang="en-GB" sz="3200" b="1" dirty="0" smtClean="0">
                <a:latin typeface="Comic Sans MS" panose="030F0702030302020204" pitchFamily="66" charset="0"/>
                <a:cs typeface="Times New Roman" panose="02020603050405020304" pitchFamily="18" charset="0"/>
              </a:rPr>
              <a:t>scheme</a:t>
            </a:r>
            <a:r>
              <a:rPr lang="cs-CZ" sz="3200" b="1" dirty="0" smtClean="0">
                <a:latin typeface="Comic Sans MS" panose="030F0702030302020204" pitchFamily="66" charset="0"/>
                <a:cs typeface="Times New Roman" panose="02020603050405020304" pitchFamily="18" charset="0"/>
              </a:rPr>
              <a:t> </a:t>
            </a:r>
            <a:r>
              <a:rPr lang="cs-CZ" sz="3200" b="1" dirty="0">
                <a:latin typeface="Comic Sans MS" panose="030F0702030302020204" pitchFamily="66" charset="0"/>
                <a:cs typeface="Times New Roman" panose="02020603050405020304" pitchFamily="18" charset="0"/>
              </a:rPr>
              <a:t>– důchodové zabezpečení</a:t>
            </a:r>
          </a:p>
          <a:p>
            <a:r>
              <a:rPr lang="cs-CZ" sz="3200" b="1" dirty="0">
                <a:latin typeface="Comic Sans MS" panose="030F0702030302020204" pitchFamily="66" charset="0"/>
                <a:cs typeface="Times New Roman" panose="02020603050405020304" pitchFamily="18" charset="0"/>
              </a:rPr>
              <a:t>Performance – výkon</a:t>
            </a:r>
          </a:p>
          <a:p>
            <a:r>
              <a:rPr lang="en-GB" sz="3200" b="1" dirty="0" smtClean="0">
                <a:latin typeface="Comic Sans MS" panose="030F0702030302020204" pitchFamily="66" charset="0"/>
                <a:cs typeface="Times New Roman" panose="02020603050405020304" pitchFamily="18" charset="0"/>
              </a:rPr>
              <a:t>Permission</a:t>
            </a:r>
            <a:r>
              <a:rPr lang="cs-CZ" sz="3200" b="1" dirty="0" smtClean="0">
                <a:latin typeface="Comic Sans MS" panose="030F0702030302020204" pitchFamily="66" charset="0"/>
                <a:cs typeface="Times New Roman" panose="02020603050405020304" pitchFamily="18" charset="0"/>
              </a:rPr>
              <a:t> </a:t>
            </a:r>
            <a:r>
              <a:rPr lang="cs-CZ" sz="3200" b="1" dirty="0">
                <a:latin typeface="Comic Sans MS" panose="030F0702030302020204" pitchFamily="66" charset="0"/>
                <a:cs typeface="Times New Roman" panose="02020603050405020304" pitchFamily="18" charset="0"/>
              </a:rPr>
              <a:t>– povolení, souhlas</a:t>
            </a:r>
          </a:p>
          <a:p>
            <a:r>
              <a:rPr lang="en-GB" sz="3200" b="1" dirty="0" smtClean="0">
                <a:latin typeface="Comic Sans MS" panose="030F0702030302020204" pitchFamily="66" charset="0"/>
                <a:cs typeface="Times New Roman" panose="02020603050405020304" pitchFamily="18" charset="0"/>
              </a:rPr>
              <a:t>Probationary</a:t>
            </a:r>
            <a:r>
              <a:rPr lang="cs-CZ" sz="3200" b="1" dirty="0" smtClean="0">
                <a:latin typeface="Comic Sans MS" panose="030F0702030302020204" pitchFamily="66" charset="0"/>
                <a:cs typeface="Times New Roman" panose="02020603050405020304" pitchFamily="18" charset="0"/>
              </a:rPr>
              <a:t> </a:t>
            </a:r>
            <a:r>
              <a:rPr lang="cs-CZ" sz="3200" b="1" dirty="0">
                <a:latin typeface="Comic Sans MS" panose="030F0702030302020204" pitchFamily="66" charset="0"/>
                <a:cs typeface="Times New Roman" panose="02020603050405020304" pitchFamily="18" charset="0"/>
              </a:rPr>
              <a:t>period – zkušební doba </a:t>
            </a:r>
          </a:p>
          <a:p>
            <a:r>
              <a:rPr lang="en-GB" sz="3200" b="1" dirty="0" smtClean="0">
                <a:latin typeface="Comic Sans MS" panose="030F0702030302020204" pitchFamily="66" charset="0"/>
                <a:cs typeface="Times New Roman" panose="02020603050405020304" pitchFamily="18" charset="0"/>
              </a:rPr>
              <a:t>Regulation</a:t>
            </a:r>
            <a:r>
              <a:rPr lang="cs-CZ" sz="3200" b="1" dirty="0" smtClean="0">
                <a:latin typeface="Comic Sans MS" panose="030F0702030302020204" pitchFamily="66" charset="0"/>
                <a:cs typeface="Times New Roman" panose="02020603050405020304" pitchFamily="18" charset="0"/>
              </a:rPr>
              <a:t> </a:t>
            </a:r>
            <a:r>
              <a:rPr lang="cs-CZ" sz="3200" b="1" dirty="0">
                <a:latin typeface="Comic Sans MS" panose="030F0702030302020204" pitchFamily="66" charset="0"/>
                <a:cs typeface="Times New Roman" panose="02020603050405020304" pitchFamily="18" charset="0"/>
              </a:rPr>
              <a:t>– předpis, směrnice</a:t>
            </a:r>
          </a:p>
          <a:p>
            <a:r>
              <a:rPr lang="en-GB" sz="3200" b="1" dirty="0" smtClean="0">
                <a:latin typeface="Comic Sans MS" panose="030F0702030302020204" pitchFamily="66" charset="0"/>
                <a:cs typeface="Times New Roman" panose="02020603050405020304" pitchFamily="18" charset="0"/>
              </a:rPr>
              <a:t>Remuneration</a:t>
            </a:r>
            <a:r>
              <a:rPr lang="cs-CZ" sz="3200" b="1" dirty="0" smtClean="0">
                <a:latin typeface="Comic Sans MS" panose="030F0702030302020204" pitchFamily="66" charset="0"/>
                <a:cs typeface="Times New Roman" panose="02020603050405020304" pitchFamily="18" charset="0"/>
              </a:rPr>
              <a:t> </a:t>
            </a:r>
            <a:r>
              <a:rPr lang="cs-CZ" sz="3200" b="1" dirty="0">
                <a:latin typeface="Comic Sans MS" panose="030F0702030302020204" pitchFamily="66" charset="0"/>
                <a:cs typeface="Times New Roman" panose="02020603050405020304" pitchFamily="18" charset="0"/>
              </a:rPr>
              <a:t>– výplata </a:t>
            </a:r>
          </a:p>
          <a:p>
            <a:r>
              <a:rPr lang="en-GB" sz="3200" b="1" dirty="0" smtClean="0">
                <a:latin typeface="Comic Sans MS" panose="030F0702030302020204" pitchFamily="66" charset="0"/>
                <a:cs typeface="Times New Roman" panose="02020603050405020304" pitchFamily="18" charset="0"/>
              </a:rPr>
              <a:t>Salary</a:t>
            </a:r>
            <a:r>
              <a:rPr lang="cs-CZ" sz="3200" b="1" dirty="0" smtClean="0">
                <a:latin typeface="Comic Sans MS" panose="030F0702030302020204" pitchFamily="66" charset="0"/>
                <a:cs typeface="Times New Roman" panose="02020603050405020304" pitchFamily="18" charset="0"/>
              </a:rPr>
              <a:t> </a:t>
            </a:r>
            <a:r>
              <a:rPr lang="cs-CZ" sz="3200" b="1" dirty="0">
                <a:latin typeface="Comic Sans MS" panose="030F0702030302020204" pitchFamily="66" charset="0"/>
                <a:cs typeface="Times New Roman" panose="02020603050405020304" pitchFamily="18" charset="0"/>
              </a:rPr>
              <a:t>– plat</a:t>
            </a:r>
          </a:p>
          <a:p>
            <a:r>
              <a:rPr lang="en-GB" sz="3200" b="1" dirty="0" smtClean="0">
                <a:latin typeface="Comic Sans MS" panose="030F0702030302020204" pitchFamily="66" charset="0"/>
                <a:cs typeface="Times New Roman" panose="02020603050405020304" pitchFamily="18" charset="0"/>
              </a:rPr>
              <a:t>Termination</a:t>
            </a:r>
            <a:r>
              <a:rPr lang="cs-CZ" sz="3200" b="1" dirty="0" smtClean="0">
                <a:latin typeface="Comic Sans MS" panose="030F0702030302020204" pitchFamily="66" charset="0"/>
                <a:cs typeface="Times New Roman" panose="02020603050405020304" pitchFamily="18" charset="0"/>
              </a:rPr>
              <a:t> </a:t>
            </a:r>
            <a:r>
              <a:rPr lang="cs-CZ" sz="3200" b="1" dirty="0">
                <a:latin typeface="Comic Sans MS" panose="030F0702030302020204" pitchFamily="66" charset="0"/>
                <a:cs typeface="Times New Roman" panose="02020603050405020304" pitchFamily="18" charset="0"/>
              </a:rPr>
              <a:t>– ukončení </a:t>
            </a:r>
          </a:p>
          <a:p>
            <a:r>
              <a:rPr lang="en-GB" sz="3200" b="1" dirty="0" smtClean="0">
                <a:latin typeface="Comic Sans MS" panose="030F0702030302020204" pitchFamily="66" charset="0"/>
                <a:cs typeface="Times New Roman" panose="02020603050405020304" pitchFamily="18" charset="0"/>
              </a:rPr>
              <a:t>Wage</a:t>
            </a:r>
            <a:r>
              <a:rPr lang="cs-CZ" sz="3200" b="1" dirty="0" smtClean="0">
                <a:latin typeface="Comic Sans MS" panose="030F0702030302020204" pitchFamily="66" charset="0"/>
                <a:cs typeface="Times New Roman" panose="02020603050405020304" pitchFamily="18" charset="0"/>
              </a:rPr>
              <a:t> </a:t>
            </a:r>
            <a:r>
              <a:rPr lang="cs-CZ" sz="3200" b="1" dirty="0">
                <a:latin typeface="Comic Sans MS" panose="030F0702030302020204" pitchFamily="66" charset="0"/>
                <a:cs typeface="Times New Roman" panose="02020603050405020304" pitchFamily="18" charset="0"/>
              </a:rPr>
              <a:t>– mzda</a:t>
            </a:r>
          </a:p>
          <a:p>
            <a:r>
              <a:rPr lang="en-GB" sz="3200" b="1" dirty="0" smtClean="0">
                <a:latin typeface="Comic Sans MS" panose="030F0702030302020204" pitchFamily="66" charset="0"/>
                <a:cs typeface="Times New Roman" panose="02020603050405020304" pitchFamily="18" charset="0"/>
              </a:rPr>
              <a:t>Working time </a:t>
            </a:r>
            <a:r>
              <a:rPr lang="cs-CZ" sz="3200" b="1" dirty="0" smtClean="0">
                <a:latin typeface="Comic Sans MS" panose="030F0702030302020204" pitchFamily="66" charset="0"/>
                <a:cs typeface="Times New Roman" panose="02020603050405020304" pitchFamily="18" charset="0"/>
              </a:rPr>
              <a:t>– </a:t>
            </a:r>
            <a:r>
              <a:rPr lang="cs-CZ" sz="3200" b="1" dirty="0">
                <a:latin typeface="Comic Sans MS" panose="030F0702030302020204" pitchFamily="66" charset="0"/>
                <a:cs typeface="Times New Roman" panose="02020603050405020304" pitchFamily="18" charset="0"/>
              </a:rPr>
              <a:t>pracovní doba </a:t>
            </a:r>
          </a:p>
          <a:p>
            <a:pPr marL="0" indent="0">
              <a:buNone/>
            </a:pPr>
            <a:endParaRPr lang="cs-CZ" dirty="0"/>
          </a:p>
        </p:txBody>
      </p:sp>
    </p:spTree>
    <p:extLst>
      <p:ext uri="{BB962C8B-B14F-4D97-AF65-F5344CB8AC3E}">
        <p14:creationId xmlns:p14="http://schemas.microsoft.com/office/powerpoint/2010/main" val="424082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5125"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endParaRPr lang="cs-CZ"/>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lstStyle/>
          <a:p>
            <a:r>
              <a:rPr lang="en-US" sz="3200" b="1" dirty="0">
                <a:latin typeface="Comic Sans MS" panose="030F0702030302020204" pitchFamily="66" charset="0"/>
              </a:rPr>
              <a:t>Types</a:t>
            </a:r>
            <a:endParaRPr lang="cs-CZ" sz="3200" b="1" dirty="0">
              <a:latin typeface="Comic Sans MS" panose="030F0702030302020204" pitchFamily="66" charset="0"/>
            </a:endParaRPr>
          </a:p>
          <a:p>
            <a:endParaRPr lang="en-US" sz="3200" b="1" dirty="0">
              <a:latin typeface="Comic Sans MS" panose="030F0702030302020204" pitchFamily="66" charset="0"/>
            </a:endParaRPr>
          </a:p>
          <a:p>
            <a:pPr lvl="1"/>
            <a:r>
              <a:rPr lang="en-US" sz="3200" dirty="0">
                <a:latin typeface="Comic Sans MS" panose="030F0702030302020204" pitchFamily="66" charset="0"/>
              </a:rPr>
              <a:t>Frictional</a:t>
            </a:r>
          </a:p>
          <a:p>
            <a:pPr lvl="1"/>
            <a:r>
              <a:rPr lang="en-US" sz="3200" dirty="0">
                <a:latin typeface="Comic Sans MS" panose="030F0702030302020204" pitchFamily="66" charset="0"/>
              </a:rPr>
              <a:t>Seasonal</a:t>
            </a:r>
          </a:p>
          <a:p>
            <a:pPr lvl="1"/>
            <a:r>
              <a:rPr lang="en-US" sz="3200" dirty="0">
                <a:latin typeface="Comic Sans MS" panose="030F0702030302020204" pitchFamily="66" charset="0"/>
              </a:rPr>
              <a:t>Cyclical</a:t>
            </a:r>
          </a:p>
          <a:p>
            <a:pPr lvl="1"/>
            <a:r>
              <a:rPr lang="en-US" sz="3200" dirty="0">
                <a:latin typeface="Comic Sans MS" panose="030F0702030302020204" pitchFamily="66" charset="0"/>
              </a:rPr>
              <a:t>Structural</a:t>
            </a:r>
            <a:endParaRPr lang="cs-CZ" sz="3200">
              <a:latin typeface="Comic Sans MS" panose="030F0702030302020204" pitchFamily="66" charset="0"/>
            </a:endParaRPr>
          </a:p>
          <a:p>
            <a:pPr lvl="1"/>
            <a:endParaRPr lang="en-US" sz="3200" dirty="0">
              <a:latin typeface="Comic Sans MS" panose="030F0702030302020204" pitchFamily="66" charset="0"/>
            </a:endParaRPr>
          </a:p>
          <a:p>
            <a:pPr marL="285750" lvl="1"/>
            <a:r>
              <a:rPr lang="en-US" sz="3200" dirty="0">
                <a:latin typeface="Comic Sans MS" panose="030F0702030302020204" pitchFamily="66" charset="0"/>
              </a:rPr>
              <a:t>Unemployment rate</a:t>
            </a:r>
            <a:endParaRPr lang="cs-CZ" sz="3200" dirty="0">
              <a:latin typeface="Comic Sans MS" panose="030F0702030302020204" pitchFamily="66" charset="0"/>
            </a:endParaRPr>
          </a:p>
          <a:p>
            <a:endParaRPr lang="cs-CZ" dirty="0"/>
          </a:p>
        </p:txBody>
      </p:sp>
    </p:spTree>
    <p:extLst>
      <p:ext uri="{BB962C8B-B14F-4D97-AF65-F5344CB8AC3E}">
        <p14:creationId xmlns:p14="http://schemas.microsoft.com/office/powerpoint/2010/main" val="25343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8195"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fontScale="77500" lnSpcReduction="20000"/>
          </a:bodyPr>
          <a:lstStyle/>
          <a:p>
            <a:pPr marL="285750" indent="-285750"/>
            <a:r>
              <a:rPr lang="en-GB" sz="3200" b="1" dirty="0" smtClean="0">
                <a:latin typeface="Comic Sans MS" panose="030F0702030302020204" pitchFamily="66" charset="0"/>
                <a:cs typeface="Times New Roman" panose="02020603050405020304" pitchFamily="18" charset="0"/>
              </a:rPr>
              <a:t>Labour</a:t>
            </a:r>
            <a:r>
              <a:rPr lang="en-US" sz="3200" b="1" dirty="0" smtClean="0">
                <a:latin typeface="Comic Sans MS" panose="030F0702030302020204" pitchFamily="66" charset="0"/>
                <a:cs typeface="Times New Roman" panose="02020603050405020304" pitchFamily="18" charset="0"/>
              </a:rPr>
              <a:t> </a:t>
            </a:r>
            <a:r>
              <a:rPr lang="en-US" sz="3200" b="1" dirty="0">
                <a:latin typeface="Comic Sans MS" panose="030F0702030302020204" pitchFamily="66" charset="0"/>
                <a:cs typeface="Times New Roman" panose="02020603050405020304" pitchFamily="18" charset="0"/>
              </a:rPr>
              <a:t>law in the Czech Republic regulates the legal relations arising in connection with the performance of dependent work between employees and their employers, </a:t>
            </a:r>
            <a:r>
              <a:rPr lang="en-GB" sz="3200" b="1" dirty="0" smtClean="0">
                <a:latin typeface="Comic Sans MS" panose="030F0702030302020204" pitchFamily="66" charset="0"/>
                <a:cs typeface="Times New Roman" panose="02020603050405020304" pitchFamily="18" charset="0"/>
              </a:rPr>
              <a:t>labour</a:t>
            </a:r>
            <a:r>
              <a:rPr lang="en-US" sz="3200" b="1" dirty="0" smtClean="0">
                <a:latin typeface="Comic Sans MS" panose="030F0702030302020204" pitchFamily="66" charset="0"/>
                <a:cs typeface="Times New Roman" panose="02020603050405020304" pitchFamily="18" charset="0"/>
              </a:rPr>
              <a:t> </a:t>
            </a:r>
            <a:r>
              <a:rPr lang="en-US" sz="3200" b="1" dirty="0">
                <a:latin typeface="Comic Sans MS" panose="030F0702030302020204" pitchFamily="66" charset="0"/>
                <a:cs typeface="Times New Roman" panose="02020603050405020304" pitchFamily="18" charset="0"/>
              </a:rPr>
              <a:t>relations of collective nature and other aspect related to employment.</a:t>
            </a:r>
            <a:endParaRPr lang="cs-CZ" sz="3200" b="1" dirty="0">
              <a:latin typeface="Comic Sans MS" panose="030F0702030302020204" pitchFamily="66" charset="0"/>
              <a:cs typeface="Times New Roman" panose="02020603050405020304" pitchFamily="18" charset="0"/>
            </a:endParaRPr>
          </a:p>
          <a:p>
            <a:pPr marL="285750" indent="-285750"/>
            <a:endParaRPr lang="en-US" sz="3200" b="1" dirty="0">
              <a:latin typeface="Comic Sans MS" panose="030F0702030302020204" pitchFamily="66" charset="0"/>
              <a:cs typeface="Times New Roman" panose="02020603050405020304" pitchFamily="18" charset="0"/>
            </a:endParaRPr>
          </a:p>
          <a:p>
            <a:pPr marL="285750" indent="-285750"/>
            <a:r>
              <a:rPr lang="en-US" sz="3200" b="1" dirty="0">
                <a:latin typeface="Comic Sans MS" panose="030F0702030302020204" pitchFamily="66" charset="0"/>
                <a:cs typeface="Times New Roman" panose="02020603050405020304" pitchFamily="18" charset="0"/>
              </a:rPr>
              <a:t>The fundamental principles of </a:t>
            </a:r>
            <a:r>
              <a:rPr lang="en-GB" sz="3200" b="1" dirty="0" smtClean="0">
                <a:latin typeface="Comic Sans MS" panose="030F0702030302020204" pitchFamily="66" charset="0"/>
                <a:cs typeface="Times New Roman" panose="02020603050405020304" pitchFamily="18" charset="0"/>
              </a:rPr>
              <a:t>labour</a:t>
            </a:r>
            <a:r>
              <a:rPr lang="en-US" sz="3200" b="1" dirty="0" smtClean="0">
                <a:latin typeface="Comic Sans MS" panose="030F0702030302020204" pitchFamily="66" charset="0"/>
                <a:cs typeface="Times New Roman" panose="02020603050405020304" pitchFamily="18" charset="0"/>
              </a:rPr>
              <a:t> </a:t>
            </a:r>
            <a:r>
              <a:rPr lang="en-US" sz="3200" b="1" dirty="0">
                <a:latin typeface="Comic Sans MS" panose="030F0702030302020204" pitchFamily="66" charset="0"/>
                <a:cs typeface="Times New Roman" panose="02020603050405020304" pitchFamily="18" charset="0"/>
              </a:rPr>
              <a:t>relations are especially legal protection of employee status, satisfactory and safe working conditions for performance of work, fair remuneration and equal treatment of employees and prohibition of their discrimination.</a:t>
            </a:r>
          </a:p>
          <a:p>
            <a:pPr marL="285750" indent="-285750"/>
            <a:endParaRPr lang="cs-CZ" sz="3200" b="1" dirty="0">
              <a:latin typeface="Comic Sans MS" panose="030F0702030302020204" pitchFamily="66" charset="0"/>
              <a:cs typeface="Times New Roman" panose="02020603050405020304" pitchFamily="18" charset="0"/>
            </a:endParaRPr>
          </a:p>
          <a:p>
            <a:pPr marL="285750" indent="-285750"/>
            <a:r>
              <a:rPr lang="en-US" sz="3200" b="1" dirty="0">
                <a:latin typeface="Comic Sans MS" panose="030F0702030302020204" pitchFamily="66" charset="0"/>
                <a:cs typeface="Times New Roman" panose="02020603050405020304" pitchFamily="18" charset="0"/>
              </a:rPr>
              <a:t>For residents</a:t>
            </a:r>
            <a:r>
              <a:rPr lang="cs-CZ" sz="3200" b="1" dirty="0">
                <a:latin typeface="Comic Sans MS" panose="030F0702030302020204" pitchFamily="66" charset="0"/>
                <a:cs typeface="Times New Roman" panose="02020603050405020304" pitchFamily="18" charset="0"/>
              </a:rPr>
              <a:t>:</a:t>
            </a:r>
          </a:p>
          <a:p>
            <a:pPr marL="0" indent="0">
              <a:buNone/>
            </a:pPr>
            <a:r>
              <a:rPr lang="en-US" sz="3200" b="1" dirty="0" smtClean="0">
                <a:latin typeface="Comic Sans MS" panose="030F0702030302020204" pitchFamily="66" charset="0"/>
                <a:cs typeface="Times New Roman" panose="02020603050405020304" pitchFamily="18" charset="0"/>
              </a:rPr>
              <a:t>                  No </a:t>
            </a:r>
            <a:r>
              <a:rPr lang="en-US" sz="3200" b="1" dirty="0">
                <a:latin typeface="Comic Sans MS" panose="030F0702030302020204" pitchFamily="66" charset="0"/>
                <a:cs typeface="Times New Roman" panose="02020603050405020304" pitchFamily="18" charset="0"/>
              </a:rPr>
              <a:t>employment permission needed.</a:t>
            </a:r>
          </a:p>
          <a:p>
            <a:endParaRPr lang="cs-CZ" dirty="0"/>
          </a:p>
        </p:txBody>
      </p:sp>
    </p:spTree>
    <p:extLst>
      <p:ext uri="{BB962C8B-B14F-4D97-AF65-F5344CB8AC3E}">
        <p14:creationId xmlns:p14="http://schemas.microsoft.com/office/powerpoint/2010/main" val="153957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0" y="-578417"/>
          <a:ext cx="12723223" cy="7918109"/>
        </p:xfrm>
        <a:graphic>
          <a:graphicData uri="http://schemas.openxmlformats.org/presentationml/2006/ole">
            <mc:AlternateContent xmlns:mc="http://schemas.openxmlformats.org/markup-compatibility/2006">
              <mc:Choice xmlns:v="urn:schemas-microsoft-com:vml" Requires="v">
                <p:oleObj spid="_x0000_s9220" name="PHOTO-PAINT" r:id="rId3" imgW="6553080" imgH="4078080" progId="CorelPHOTOPAINT.Image.19">
                  <p:embed/>
                </p:oleObj>
              </mc:Choice>
              <mc:Fallback>
                <p:oleObj name="PHOTO-PAINT" r:id="rId3" imgW="6553080" imgH="4078080" progId="CorelPHOTOPAINT.Image.19">
                  <p:embed/>
                  <p:pic>
                    <p:nvPicPr>
                      <p:cNvPr id="4" name="Objekt 3"/>
                      <p:cNvPicPr/>
                      <p:nvPr/>
                    </p:nvPicPr>
                    <p:blipFill>
                      <a:blip r:embed="rId4"/>
                      <a:stretch>
                        <a:fillRect/>
                      </a:stretch>
                    </p:blipFill>
                    <p:spPr>
                      <a:xfrm>
                        <a:off x="0" y="-578417"/>
                        <a:ext cx="12723223" cy="7918109"/>
                      </a:xfrm>
                      <a:prstGeom prst="rect">
                        <a:avLst/>
                      </a:prstGeom>
                    </p:spPr>
                  </p:pic>
                </p:oleObj>
              </mc:Fallback>
            </mc:AlternateContent>
          </a:graphicData>
        </a:graphic>
      </p:graphicFrame>
      <p:sp>
        <p:nvSpPr>
          <p:cNvPr id="13" name="Nadpis 12">
            <a:extLst>
              <a:ext uri="{FF2B5EF4-FFF2-40B4-BE49-F238E27FC236}">
                <a16:creationId xmlns:a16="http://schemas.microsoft.com/office/drawing/2014/main" id="{444C0827-BC5E-4B5C-A4E7-9A9A6E6E9DF4}"/>
              </a:ext>
            </a:extLst>
          </p:cNvPr>
          <p:cNvSpPr>
            <a:spLocks noGrp="1"/>
          </p:cNvSpPr>
          <p:nvPr>
            <p:ph type="title"/>
          </p:nvPr>
        </p:nvSpPr>
        <p:spPr/>
        <p:txBody>
          <a:bodyPr/>
          <a:lstStyle/>
          <a:p>
            <a:r>
              <a:rPr lang="en-GB" dirty="0" smtClean="0">
                <a:latin typeface="Comic Sans MS" panose="030F0702030302020204" pitchFamily="66" charset="0"/>
              </a:rPr>
              <a:t>Employment</a:t>
            </a:r>
            <a:endParaRPr lang="cs-CZ" dirty="0">
              <a:latin typeface="Comic Sans MS" panose="030F0702030302020204" pitchFamily="66" charset="0"/>
            </a:endParaRPr>
          </a:p>
        </p:txBody>
      </p:sp>
      <p:sp>
        <p:nvSpPr>
          <p:cNvPr id="14" name="Zástupný symbol pro obsah 13">
            <a:extLst>
              <a:ext uri="{FF2B5EF4-FFF2-40B4-BE49-F238E27FC236}">
                <a16:creationId xmlns:a16="http://schemas.microsoft.com/office/drawing/2014/main" id="{11F05734-4A85-4E18-83D3-39166F769950}"/>
              </a:ext>
            </a:extLst>
          </p:cNvPr>
          <p:cNvSpPr>
            <a:spLocks noGrp="1"/>
          </p:cNvSpPr>
          <p:nvPr>
            <p:ph idx="1"/>
          </p:nvPr>
        </p:nvSpPr>
        <p:spPr/>
        <p:txBody>
          <a:bodyPr>
            <a:normAutofit/>
          </a:bodyPr>
          <a:lstStyle/>
          <a:p>
            <a:r>
              <a:rPr lang="en-US" sz="2400" b="1" dirty="0">
                <a:latin typeface="Comic Sans MS" panose="030F0702030302020204" pitchFamily="66" charset="0"/>
                <a:cs typeface="Times New Roman" panose="02020603050405020304" pitchFamily="18" charset="0"/>
              </a:rPr>
              <a:t>Regular employment</a:t>
            </a:r>
            <a:endParaRPr lang="pl-PL" sz="2400" b="1" dirty="0">
              <a:latin typeface="Comic Sans MS" panose="030F0702030302020204" pitchFamily="66" charset="0"/>
              <a:cs typeface="Times New Roman" panose="02020603050405020304" pitchFamily="18" charset="0"/>
            </a:endParaRPr>
          </a:p>
          <a:p>
            <a:endParaRPr lang="en-US" sz="2400" b="1" dirty="0">
              <a:latin typeface="Comic Sans MS" panose="030F0702030302020204" pitchFamily="66" charset="0"/>
            </a:endParaRPr>
          </a:p>
          <a:p>
            <a:pPr marL="742950" lvl="1" indent="-285750"/>
            <a:r>
              <a:rPr lang="en-US" sz="2000" b="1" dirty="0">
                <a:latin typeface="Comic Sans MS" panose="030F0702030302020204" pitchFamily="66" charset="0"/>
                <a:cs typeface="Times New Roman" panose="02020603050405020304" pitchFamily="18" charset="0"/>
              </a:rPr>
              <a:t>There are two types of regular employment contracts in the Czech Republic:</a:t>
            </a:r>
            <a:endParaRPr lang="pl-PL" sz="2000" b="1" dirty="0">
              <a:latin typeface="Comic Sans MS" panose="030F0702030302020204" pitchFamily="66" charset="0"/>
              <a:cs typeface="Times New Roman" panose="02020603050405020304" pitchFamily="18" charset="0"/>
            </a:endParaRPr>
          </a:p>
          <a:p>
            <a:pPr marL="0" indent="0">
              <a:buNone/>
            </a:pPr>
            <a:endParaRPr lang="en-US" sz="2400" b="1" dirty="0">
              <a:latin typeface="Comic Sans MS" panose="030F0702030302020204" pitchFamily="66" charset="0"/>
              <a:cs typeface="Times New Roman" panose="02020603050405020304" pitchFamily="18" charset="0"/>
            </a:endParaRPr>
          </a:p>
          <a:p>
            <a:pPr marL="285750" indent="-285750"/>
            <a:r>
              <a:rPr lang="en-US" sz="1800" b="1" dirty="0">
                <a:latin typeface="Comic Sans MS" panose="030F0702030302020204" pitchFamily="66" charset="0"/>
                <a:cs typeface="Times New Roman" panose="02020603050405020304" pitchFamily="18" charset="0"/>
              </a:rPr>
              <a:t>Employment Contract for </a:t>
            </a:r>
            <a:r>
              <a:rPr lang="en-US" sz="1800" b="1" i="1" dirty="0">
                <a:latin typeface="Comic Sans MS" panose="030F0702030302020204" pitchFamily="66" charset="0"/>
                <a:cs typeface="Times New Roman" panose="02020603050405020304" pitchFamily="18" charset="0"/>
              </a:rPr>
              <a:t>a definite period </a:t>
            </a:r>
            <a:r>
              <a:rPr lang="en-US" sz="1800" b="1" dirty="0">
                <a:latin typeface="Comic Sans MS" panose="030F0702030302020204" pitchFamily="66" charset="0"/>
                <a:cs typeface="Times New Roman" panose="02020603050405020304" pitchFamily="18" charset="0"/>
              </a:rPr>
              <a:t>– generally, it can be concluded for a maximum of 3 years and it is possible to conclude only 3 such contracts in a row (3×3 years)</a:t>
            </a:r>
            <a:endParaRPr lang="pl-PL" sz="1800" b="1" dirty="0">
              <a:latin typeface="Comic Sans MS" panose="030F0702030302020204" pitchFamily="66" charset="0"/>
              <a:cs typeface="Times New Roman" panose="02020603050405020304" pitchFamily="18" charset="0"/>
            </a:endParaRPr>
          </a:p>
          <a:p>
            <a:endParaRPr lang="en-US" sz="1800" b="1" dirty="0">
              <a:latin typeface="Comic Sans MS" panose="030F0702030302020204" pitchFamily="66" charset="0"/>
              <a:cs typeface="Times New Roman" panose="02020603050405020304" pitchFamily="18" charset="0"/>
            </a:endParaRPr>
          </a:p>
          <a:p>
            <a:pPr marL="285750" indent="-285750"/>
            <a:r>
              <a:rPr lang="en-US" sz="1800" b="1" dirty="0">
                <a:latin typeface="Comic Sans MS" panose="030F0702030302020204" pitchFamily="66" charset="0"/>
                <a:cs typeface="Times New Roman" panose="02020603050405020304" pitchFamily="18" charset="0"/>
              </a:rPr>
              <a:t>Employment Contract for </a:t>
            </a:r>
            <a:r>
              <a:rPr lang="en-US" sz="1800" b="1" i="1" dirty="0">
                <a:latin typeface="Comic Sans MS" panose="030F0702030302020204" pitchFamily="66" charset="0"/>
                <a:cs typeface="Times New Roman" panose="02020603050405020304" pitchFamily="18" charset="0"/>
              </a:rPr>
              <a:t>an indefinite period </a:t>
            </a:r>
            <a:r>
              <a:rPr lang="en-US" sz="1800" b="1" dirty="0">
                <a:latin typeface="Comic Sans MS" panose="030F0702030302020204" pitchFamily="66" charset="0"/>
                <a:cs typeface="Times New Roman" panose="02020603050405020304" pitchFamily="18" charset="0"/>
              </a:rPr>
              <a:t>– an employment relationship shall last for an indefinite period unless a definite period has been expressly agreed</a:t>
            </a:r>
          </a:p>
          <a:p>
            <a:pPr marL="285750" indent="-285750"/>
            <a:endParaRPr lang="cs-CZ" sz="2400" dirty="0"/>
          </a:p>
          <a:p>
            <a:endParaRPr 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6486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1127</Words>
  <Application>Microsoft Office PowerPoint</Application>
  <PresentationFormat>Širokoúhlá obrazovka</PresentationFormat>
  <Paragraphs>166</Paragraphs>
  <Slides>19</Slides>
  <Notes>0</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19</vt:i4>
      </vt:variant>
    </vt:vector>
  </HeadingPairs>
  <TitlesOfParts>
    <vt:vector size="26" baseType="lpstr">
      <vt:lpstr>Arial</vt:lpstr>
      <vt:lpstr>Calibri</vt:lpstr>
      <vt:lpstr>Calibri Light</vt:lpstr>
      <vt:lpstr>Comic Sans MS</vt:lpstr>
      <vt:lpstr>Times New Roman</vt:lpstr>
      <vt:lpstr>Motiv Office</vt:lpstr>
      <vt:lpstr>PHOTO-PAINT</vt:lpstr>
      <vt:lpstr>EMPLOYMENT</vt:lpstr>
      <vt:lpstr>European Working Time Directive gives workers the following rights:</vt:lpstr>
      <vt:lpstr>Prezentace aplikace PowerPoint</vt:lpstr>
      <vt:lpstr>Vocabulary</vt:lpstr>
      <vt:lpstr>Vocabulary</vt:lpstr>
      <vt:lpstr>Vocabulary</vt:lpstr>
      <vt:lpstr>Prezentace aplikace PowerPoint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dc:title>
  <dc:creator>Martina Chylková</dc:creator>
  <cp:lastModifiedBy>Admin</cp:lastModifiedBy>
  <cp:revision>4</cp:revision>
  <dcterms:created xsi:type="dcterms:W3CDTF">2020-11-27T15:29:42Z</dcterms:created>
  <dcterms:modified xsi:type="dcterms:W3CDTF">2021-11-18T11:11:14Z</dcterms:modified>
</cp:coreProperties>
</file>