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sldIdLst>
    <p:sldId id="256" r:id="rId2"/>
    <p:sldId id="319" r:id="rId3"/>
    <p:sldId id="324" r:id="rId4"/>
    <p:sldId id="321" r:id="rId5"/>
    <p:sldId id="257" r:id="rId6"/>
    <p:sldId id="289" r:id="rId7"/>
    <p:sldId id="304" r:id="rId8"/>
    <p:sldId id="281" r:id="rId9"/>
    <p:sldId id="276" r:id="rId10"/>
    <p:sldId id="283" r:id="rId11"/>
    <p:sldId id="282" r:id="rId12"/>
    <p:sldId id="284" r:id="rId13"/>
    <p:sldId id="285" r:id="rId14"/>
    <p:sldId id="303" r:id="rId15"/>
    <p:sldId id="293" r:id="rId16"/>
    <p:sldId id="298" r:id="rId17"/>
    <p:sldId id="322" r:id="rId18"/>
    <p:sldId id="286" r:id="rId19"/>
    <p:sldId id="295" r:id="rId20"/>
    <p:sldId id="294" r:id="rId21"/>
    <p:sldId id="305" r:id="rId22"/>
    <p:sldId id="287" r:id="rId23"/>
    <p:sldId id="318" r:id="rId24"/>
    <p:sldId id="291" r:id="rId25"/>
    <p:sldId id="325" r:id="rId26"/>
    <p:sldId id="323" r:id="rId27"/>
    <p:sldId id="288" r:id="rId28"/>
    <p:sldId id="32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448B07-2C06-4CF2-8E91-F7385E71E2CB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57346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278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6647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479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DD67DAC-232D-4042-B5C0-E64770A42A28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185261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658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324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448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0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D8827A6-8947-4115-8D9E-E89B1EC0518D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003127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D460A6F-F31A-4CA3-B222-0B3C224FF998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6966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8A1663-7765-4EF4-B97F-A02E70C6265E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81182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843B31-0153-4F03-8A59-69789F7AD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268" y="620334"/>
            <a:ext cx="10318418" cy="4394988"/>
          </a:xfrm>
        </p:spPr>
        <p:txBody>
          <a:bodyPr/>
          <a:lstStyle/>
          <a:p>
            <a:pPr algn="ctr"/>
            <a:r>
              <a:rPr lang="cs-CZ" sz="2400" dirty="0" err="1"/>
              <a:t>MARKETINg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SELLING</a:t>
            </a:r>
            <a:br>
              <a:rPr lang="cs-CZ" sz="24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ADVERTISING </a:t>
            </a:r>
            <a:br>
              <a:rPr lang="cs-CZ" sz="4000" dirty="0"/>
            </a:br>
            <a:r>
              <a:rPr lang="cs-CZ" sz="4000" dirty="0"/>
              <a:t>PERSUADING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DF2E113F-AA41-4898-AD65-2883EF220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9576" y="4468031"/>
            <a:ext cx="7891272" cy="1069848"/>
          </a:xfrm>
        </p:spPr>
        <p:txBody>
          <a:bodyPr>
            <a:normAutofit/>
          </a:bodyPr>
          <a:lstStyle/>
          <a:p>
            <a:r>
              <a:rPr lang="cs-CZ" sz="1200" smtClean="0"/>
              <a:t>BKJA2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436915" y="1746069"/>
            <a:ext cx="100714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cs-CZ" sz="3200"/>
              <a:t>1) </a:t>
            </a:r>
            <a:r>
              <a:rPr lang="cs-CZ" sz="3200" b="1">
                <a:solidFill>
                  <a:srgbClr val="00B050"/>
                </a:solidFill>
              </a:rPr>
              <a:t>How many </a:t>
            </a:r>
            <a:r>
              <a:rPr lang="cs-CZ" sz="3200"/>
              <a:t>customers does Amazon have</a:t>
            </a:r>
            <a:r>
              <a:rPr lang="cs-CZ" sz="3200" smtClean="0"/>
              <a:t>? </a:t>
            </a:r>
            <a:r>
              <a:rPr lang="cs-CZ" sz="2000" i="1" smtClean="0"/>
              <a:t>(=kolik)</a:t>
            </a:r>
            <a:endParaRPr lang="cs-CZ" sz="3200" i="1"/>
          </a:p>
          <a:p>
            <a:pPr marL="514350" indent="-514350" algn="just"/>
            <a:endParaRPr lang="cs-CZ" sz="3200"/>
          </a:p>
          <a:p>
            <a:pPr algn="just"/>
            <a:r>
              <a:rPr lang="cs-CZ" sz="3200"/>
              <a:t>2) I stayed just </a:t>
            </a:r>
            <a:r>
              <a:rPr lang="cs-CZ" sz="3200" b="1">
                <a:solidFill>
                  <a:srgbClr val="00B050"/>
                </a:solidFill>
              </a:rPr>
              <a:t>a few</a:t>
            </a:r>
            <a:r>
              <a:rPr lang="cs-CZ" sz="3200"/>
              <a:t> days in my job but I found out I didn´t </a:t>
            </a:r>
            <a:br>
              <a:rPr lang="cs-CZ" sz="3200"/>
            </a:br>
            <a:r>
              <a:rPr lang="cs-CZ" sz="3200"/>
              <a:t>    like it</a:t>
            </a:r>
            <a:r>
              <a:rPr lang="cs-CZ" sz="3200" smtClean="0"/>
              <a:t>. </a:t>
            </a:r>
            <a:r>
              <a:rPr lang="cs-CZ" sz="2000" i="1" smtClean="0"/>
              <a:t>(=pár, několik)</a:t>
            </a:r>
            <a:endParaRPr lang="cs-CZ" sz="3200" i="1"/>
          </a:p>
          <a:p>
            <a:pPr algn="just"/>
            <a:endParaRPr lang="cs-CZ" sz="3200"/>
          </a:p>
          <a:p>
            <a:pPr algn="just"/>
            <a:r>
              <a:rPr lang="cs-CZ" sz="3200"/>
              <a:t>3a)  You should pay 30 crowns per one </a:t>
            </a:r>
            <a:r>
              <a:rPr lang="cs-CZ" sz="3200" b="1">
                <a:solidFill>
                  <a:srgbClr val="00B050"/>
                </a:solidFill>
              </a:rPr>
              <a:t>kilometer</a:t>
            </a:r>
            <a:r>
              <a:rPr lang="cs-CZ" sz="3200"/>
              <a:t>. </a:t>
            </a:r>
          </a:p>
          <a:p>
            <a:pPr algn="just"/>
            <a:r>
              <a:rPr lang="cs-CZ" sz="3200"/>
              <a:t>3b) It is only about five </a:t>
            </a:r>
            <a:r>
              <a:rPr lang="cs-CZ" sz="3200" b="1">
                <a:solidFill>
                  <a:srgbClr val="00B050"/>
                </a:solidFill>
              </a:rPr>
              <a:t>kilometres</a:t>
            </a:r>
            <a:r>
              <a:rPr lang="cs-CZ" sz="3200"/>
              <a:t> to get to the center </a:t>
            </a:r>
            <a:br>
              <a:rPr lang="cs-CZ" sz="3200"/>
            </a:br>
            <a:r>
              <a:rPr lang="cs-CZ" sz="3200"/>
              <a:t>       of the city.  </a:t>
            </a:r>
            <a:r>
              <a:rPr lang="cs-CZ" sz="2000" i="1" smtClean="0"/>
              <a:t>(=tvoří jednotné i </a:t>
            </a:r>
            <a:r>
              <a:rPr lang="cs-CZ" sz="2000" i="1" u="sng" smtClean="0"/>
              <a:t>množné</a:t>
            </a:r>
            <a:r>
              <a:rPr lang="cs-CZ" sz="2000" i="1" smtClean="0"/>
              <a:t> číslo)</a:t>
            </a:r>
            <a:endParaRPr lang="cs-CZ" sz="3200" i="1"/>
          </a:p>
          <a:p>
            <a:pPr algn="just"/>
            <a:endParaRPr lang="cs-CZ" sz="320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xmlns="" id="{7002B161-BF36-4578-8741-F88502345A19}"/>
              </a:ext>
            </a:extLst>
          </p:cNvPr>
          <p:cNvSpPr txBox="1">
            <a:spLocks/>
          </p:cNvSpPr>
          <p:nvPr/>
        </p:nvSpPr>
        <p:spPr>
          <a:xfrm>
            <a:off x="1376824" y="55909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>
                <a:solidFill>
                  <a:srgbClr val="00B050"/>
                </a:solidFill>
              </a:rPr>
              <a:t>countable nouns - rules</a:t>
            </a:r>
            <a:r>
              <a:rPr lang="cs-CZ" sz="5400">
                <a:solidFill>
                  <a:srgbClr val="330033"/>
                </a:solidFill>
                <a:latin typeface="Times New Roman" pitchFamily="16" charset="0"/>
              </a:rPr>
              <a:t/>
            </a:r>
            <a:br>
              <a:rPr lang="cs-CZ" sz="5400">
                <a:solidFill>
                  <a:srgbClr val="330033"/>
                </a:solidFill>
                <a:latin typeface="Times New Roman" pitchFamily="16" charset="0"/>
              </a:rPr>
            </a:b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dstatná jména, členy a množné číslo v angličtině"/>
          <p:cNvPicPr>
            <a:picLocks noChangeAspect="1" noChangeArrowheads="1"/>
          </p:cNvPicPr>
          <p:nvPr/>
        </p:nvPicPr>
        <p:blipFill>
          <a:blip r:embed="rId2" cstate="print"/>
          <a:srcRect l="51126" t="14500" r="1000" b="6750"/>
          <a:stretch>
            <a:fillRect/>
          </a:stretch>
        </p:blipFill>
        <p:spPr bwMode="auto">
          <a:xfrm>
            <a:off x="3462586" y="156755"/>
            <a:ext cx="5581266" cy="64922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9771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398452" y="2175692"/>
            <a:ext cx="100714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arenR"/>
            </a:pPr>
            <a:r>
              <a:rPr lang="cs-CZ" sz="3200"/>
              <a:t>How much time do you have today?</a:t>
            </a:r>
          </a:p>
          <a:p>
            <a:pPr marL="514350" indent="-514350" algn="just"/>
            <a:endParaRPr lang="cs-CZ" sz="3200"/>
          </a:p>
          <a:p>
            <a:pPr algn="just"/>
            <a:r>
              <a:rPr lang="cs-CZ" sz="3200"/>
              <a:t>2) We can´t go for a trip because we have only </a:t>
            </a:r>
            <a:br>
              <a:rPr lang="cs-CZ" sz="3200"/>
            </a:br>
            <a:r>
              <a:rPr lang="cs-CZ" sz="3200"/>
              <a:t>      a little money.</a:t>
            </a:r>
          </a:p>
          <a:p>
            <a:pPr algn="just"/>
            <a:endParaRPr lang="cs-CZ" sz="3200"/>
          </a:p>
          <a:p>
            <a:pPr marL="514350" indent="-514350" algn="just"/>
            <a:r>
              <a:rPr lang="cs-CZ" sz="3200"/>
              <a:t>3a)    My car runs out of petrol.</a:t>
            </a:r>
          </a:p>
          <a:p>
            <a:pPr marL="514350" indent="-514350" algn="just"/>
            <a:r>
              <a:rPr lang="cs-CZ" sz="3200"/>
              <a:t>3b)  We don´t have petrol so we must go to a petrol station.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xmlns="" id="{7002B161-BF36-4578-8741-F88502345A19}"/>
              </a:ext>
            </a:extLst>
          </p:cNvPr>
          <p:cNvSpPr txBox="1">
            <a:spLocks/>
          </p:cNvSpPr>
          <p:nvPr/>
        </p:nvSpPr>
        <p:spPr>
          <a:xfrm>
            <a:off x="1402224" y="91469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>
                <a:solidFill>
                  <a:srgbClr val="00B050"/>
                </a:solidFill>
              </a:rPr>
              <a:t>uncountable nouns - rules</a:t>
            </a:r>
            <a:r>
              <a:rPr lang="cs-CZ" sz="5400">
                <a:solidFill>
                  <a:srgbClr val="330033"/>
                </a:solidFill>
                <a:latin typeface="Times New Roman" pitchFamily="16" charset="0"/>
              </a:rPr>
              <a:t/>
            </a:r>
            <a:br>
              <a:rPr lang="cs-CZ" sz="5400">
                <a:solidFill>
                  <a:srgbClr val="330033"/>
                </a:solidFill>
                <a:latin typeface="Times New Roman" pitchFamily="16" charset="0"/>
              </a:rPr>
            </a:b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398452" y="2175692"/>
            <a:ext cx="100714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cs-CZ" sz="3200"/>
              <a:t>1) </a:t>
            </a:r>
            <a:r>
              <a:rPr lang="cs-CZ" sz="3200" b="1">
                <a:solidFill>
                  <a:srgbClr val="00B050"/>
                </a:solidFill>
              </a:rPr>
              <a:t>How much </a:t>
            </a:r>
            <a:r>
              <a:rPr lang="cs-CZ" sz="3200"/>
              <a:t>time do you have today</a:t>
            </a:r>
            <a:r>
              <a:rPr lang="cs-CZ" sz="3200" smtClean="0"/>
              <a:t>? </a:t>
            </a:r>
            <a:r>
              <a:rPr lang="cs-CZ" sz="2000" i="1" smtClean="0"/>
              <a:t>(=kolik)</a:t>
            </a:r>
            <a:endParaRPr lang="cs-CZ" sz="3200" i="1"/>
          </a:p>
          <a:p>
            <a:pPr marL="514350" indent="-514350" algn="just"/>
            <a:endParaRPr lang="cs-CZ" sz="3200"/>
          </a:p>
          <a:p>
            <a:pPr algn="just"/>
            <a:r>
              <a:rPr lang="cs-CZ" sz="3200"/>
              <a:t>2) We can´t go for a trip because we have only </a:t>
            </a:r>
            <a:br>
              <a:rPr lang="cs-CZ" sz="3200"/>
            </a:br>
            <a:r>
              <a:rPr lang="cs-CZ" sz="3200"/>
              <a:t>      </a:t>
            </a:r>
            <a:r>
              <a:rPr lang="cs-CZ" sz="3200" b="1">
                <a:solidFill>
                  <a:schemeClr val="accent1"/>
                </a:solidFill>
              </a:rPr>
              <a:t>a little </a:t>
            </a:r>
            <a:r>
              <a:rPr lang="cs-CZ" sz="3200"/>
              <a:t>money</a:t>
            </a:r>
            <a:r>
              <a:rPr lang="cs-CZ" sz="3200" smtClean="0"/>
              <a:t>. </a:t>
            </a:r>
            <a:r>
              <a:rPr lang="cs-CZ" sz="2000" i="1" smtClean="0"/>
              <a:t>(=trochu)</a:t>
            </a:r>
            <a:endParaRPr lang="cs-CZ" sz="3200" i="1"/>
          </a:p>
          <a:p>
            <a:pPr algn="just"/>
            <a:endParaRPr lang="cs-CZ" sz="3200"/>
          </a:p>
          <a:p>
            <a:pPr marL="514350" indent="-514350" algn="just"/>
            <a:r>
              <a:rPr lang="cs-CZ" sz="3200"/>
              <a:t>3a)    My car runs out of </a:t>
            </a:r>
            <a:r>
              <a:rPr lang="cs-CZ" sz="3200" b="1">
                <a:solidFill>
                  <a:schemeClr val="accent1"/>
                </a:solidFill>
              </a:rPr>
              <a:t>petrol</a:t>
            </a:r>
            <a:r>
              <a:rPr lang="cs-CZ" sz="3200"/>
              <a:t>.</a:t>
            </a:r>
          </a:p>
          <a:p>
            <a:pPr marL="514350" indent="-514350" algn="just"/>
            <a:r>
              <a:rPr lang="cs-CZ" sz="3200"/>
              <a:t>3b)  We don´t have </a:t>
            </a:r>
            <a:r>
              <a:rPr lang="cs-CZ" sz="3200" b="1">
                <a:solidFill>
                  <a:schemeClr val="accent1"/>
                </a:solidFill>
              </a:rPr>
              <a:t>petrol</a:t>
            </a:r>
            <a:r>
              <a:rPr lang="cs-CZ" sz="3200"/>
              <a:t> so we must go to a petrol station</a:t>
            </a:r>
            <a:r>
              <a:rPr lang="cs-CZ" sz="3200" smtClean="0"/>
              <a:t>. </a:t>
            </a:r>
            <a:r>
              <a:rPr lang="cs-CZ" sz="2000" i="1" smtClean="0"/>
              <a:t>(=netvoří množné číslo)</a:t>
            </a:r>
            <a:endParaRPr lang="cs-CZ" sz="3200" i="1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xmlns="" id="{7002B161-BF36-4578-8741-F88502345A19}"/>
              </a:ext>
            </a:extLst>
          </p:cNvPr>
          <p:cNvSpPr txBox="1">
            <a:spLocks/>
          </p:cNvSpPr>
          <p:nvPr/>
        </p:nvSpPr>
        <p:spPr>
          <a:xfrm>
            <a:off x="1402224" y="91469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>
                <a:solidFill>
                  <a:srgbClr val="00B050"/>
                </a:solidFill>
              </a:rPr>
              <a:t>uncountable nouns - rules</a:t>
            </a:r>
            <a:r>
              <a:rPr lang="cs-CZ" sz="5400">
                <a:solidFill>
                  <a:srgbClr val="330033"/>
                </a:solidFill>
                <a:latin typeface="Times New Roman" pitchFamily="16" charset="0"/>
              </a:rPr>
              <a:t/>
            </a:r>
            <a:br>
              <a:rPr lang="cs-CZ" sz="5400">
                <a:solidFill>
                  <a:srgbClr val="330033"/>
                </a:solidFill>
                <a:latin typeface="Times New Roman" pitchFamily="16" charset="0"/>
              </a:rPr>
            </a:b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6">
            <a:extLst>
              <a:ext uri="{FF2B5EF4-FFF2-40B4-BE49-F238E27FC236}">
                <a16:creationId xmlns:a16="http://schemas.microsoft.com/office/drawing/2014/main" xmlns="" id="{9AAC0306-5778-4A4F-AC37-675665BB7F31}"/>
              </a:ext>
            </a:extLst>
          </p:cNvPr>
          <p:cNvSpPr/>
          <p:nvPr/>
        </p:nvSpPr>
        <p:spPr>
          <a:xfrm>
            <a:off x="4802400" y="846279"/>
            <a:ext cx="2822331" cy="2448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/>
              <a:t>MONEY</a:t>
            </a:r>
          </a:p>
        </p:txBody>
      </p:sp>
      <p:pic>
        <p:nvPicPr>
          <p:cNvPr id="3074" name="Picture 2" descr="Free Money Clipart - Clip Art Pictures - Graphics - Illustra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6318" y="3503338"/>
            <a:ext cx="3492688" cy="24925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48264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56625573-D613-43A8-A60A-C09EA0A9972E}"/>
              </a:ext>
            </a:extLst>
          </p:cNvPr>
          <p:cNvSpPr/>
          <p:nvPr/>
        </p:nvSpPr>
        <p:spPr>
          <a:xfrm>
            <a:off x="4204086" y="734994"/>
            <a:ext cx="3757704" cy="1541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mtClean="0"/>
              <a:t>COMPANY</a:t>
            </a:r>
            <a:endParaRPr lang="cs-CZ" sz="3600" b="1" dirty="0"/>
          </a:p>
        </p:txBody>
      </p:sp>
      <p:pic>
        <p:nvPicPr>
          <p:cNvPr id="12290" name="Picture 2" descr="Free Apple, Download Free Apple png images, Free ClipArts on Clipart Libr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8124" y="2312120"/>
            <a:ext cx="3750219" cy="3750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13282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11">
            <a:extLst>
              <a:ext uri="{FF2B5EF4-FFF2-40B4-BE49-F238E27FC236}">
                <a16:creationId xmlns:a16="http://schemas.microsoft.com/office/drawing/2014/main" xmlns="" id="{08119F98-7D30-4905-9764-FD16CB57E615}"/>
              </a:ext>
            </a:extLst>
          </p:cNvPr>
          <p:cNvSpPr/>
          <p:nvPr/>
        </p:nvSpPr>
        <p:spPr>
          <a:xfrm>
            <a:off x="5145487" y="612395"/>
            <a:ext cx="2397414" cy="213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/>
              <a:t>TIME</a:t>
            </a:r>
          </a:p>
        </p:txBody>
      </p:sp>
      <p:pic>
        <p:nvPicPr>
          <p:cNvPr id="11266" name="Picture 2" descr="16,738 Clock Clipart Illustrations &amp;amp; Clip Art - i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3071" y="2978331"/>
            <a:ext cx="3412534" cy="34125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010395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11">
            <a:extLst>
              <a:ext uri="{FF2B5EF4-FFF2-40B4-BE49-F238E27FC236}">
                <a16:creationId xmlns:a16="http://schemas.microsoft.com/office/drawing/2014/main" xmlns="" id="{08119F98-7D30-4905-9764-FD16CB57E615}"/>
              </a:ext>
            </a:extLst>
          </p:cNvPr>
          <p:cNvSpPr/>
          <p:nvPr/>
        </p:nvSpPr>
        <p:spPr>
          <a:xfrm>
            <a:off x="5062330" y="784673"/>
            <a:ext cx="2690192" cy="213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smtClean="0"/>
              <a:t>NEWS</a:t>
            </a:r>
            <a:endParaRPr lang="cs-CZ" sz="4000" b="1"/>
          </a:p>
        </p:txBody>
      </p:sp>
      <p:pic>
        <p:nvPicPr>
          <p:cNvPr id="2050" name="Picture 2" descr="watch world news live Promo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9678" y="3146356"/>
            <a:ext cx="5130045" cy="29363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010395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/>
        </p:nvSpPr>
        <p:spPr>
          <a:xfrm>
            <a:off x="4432663" y="711514"/>
            <a:ext cx="3901440" cy="1267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smtClean="0"/>
              <a:t>CEO</a:t>
            </a:r>
            <a:endParaRPr lang="cs-CZ" sz="3200" b="1"/>
          </a:p>
        </p:txBody>
      </p:sp>
      <p:pic>
        <p:nvPicPr>
          <p:cNvPr id="10242" name="Picture 2" descr="Character ceo talking from tribune set Royalty Free Vector"/>
          <p:cNvPicPr>
            <a:picLocks noChangeAspect="1" noChangeArrowheads="1"/>
          </p:cNvPicPr>
          <p:nvPr/>
        </p:nvPicPr>
        <p:blipFill>
          <a:blip r:embed="rId2"/>
          <a:srcRect t="6904" b="16984"/>
          <a:stretch>
            <a:fillRect/>
          </a:stretch>
        </p:blipFill>
        <p:spPr bwMode="auto">
          <a:xfrm>
            <a:off x="2657590" y="2181497"/>
            <a:ext cx="7129089" cy="42323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9">
            <a:extLst>
              <a:ext uri="{FF2B5EF4-FFF2-40B4-BE49-F238E27FC236}">
                <a16:creationId xmlns:a16="http://schemas.microsoft.com/office/drawing/2014/main" xmlns="" id="{1BED0C78-7D02-4497-9CA3-E450E9069333}"/>
              </a:ext>
            </a:extLst>
          </p:cNvPr>
          <p:cNvSpPr/>
          <p:nvPr/>
        </p:nvSpPr>
        <p:spPr>
          <a:xfrm>
            <a:off x="4148826" y="724230"/>
            <a:ext cx="3754204" cy="1405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mtClean="0"/>
              <a:t>OFFICE</a:t>
            </a:r>
            <a:endParaRPr lang="cs-CZ" sz="3600" b="1" dirty="0"/>
          </a:p>
        </p:txBody>
      </p:sp>
      <p:pic>
        <p:nvPicPr>
          <p:cNvPr id="9220" name="Picture 4" descr="Vector Office Clipart High Res Stock Images | Shutterstock"/>
          <p:cNvPicPr>
            <a:picLocks noChangeAspect="1" noChangeArrowheads="1"/>
          </p:cNvPicPr>
          <p:nvPr/>
        </p:nvPicPr>
        <p:blipFill>
          <a:blip r:embed="rId2"/>
          <a:srcRect b="8432"/>
          <a:stretch>
            <a:fillRect/>
          </a:stretch>
        </p:blipFill>
        <p:spPr bwMode="auto">
          <a:xfrm>
            <a:off x="2951028" y="2378070"/>
            <a:ext cx="6198054" cy="36700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1582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1656523" y="225288"/>
            <a:ext cx="8839200" cy="64670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323700" y="188376"/>
            <a:ext cx="9410561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smtClean="0"/>
              <a:t>advertising/commercial = reklama</a:t>
            </a:r>
          </a:p>
          <a:p>
            <a:pPr algn="ctr"/>
            <a:r>
              <a:rPr lang="cs-CZ" sz="2800" smtClean="0"/>
              <a:t>to attract = nalákat, přilákat</a:t>
            </a:r>
          </a:p>
          <a:p>
            <a:pPr algn="ctr"/>
            <a:r>
              <a:rPr lang="cs-CZ" sz="2800" smtClean="0"/>
              <a:t>(run a) campaign = (rozběhnout) kampaň</a:t>
            </a:r>
          </a:p>
          <a:p>
            <a:pPr algn="ctr"/>
            <a:r>
              <a:rPr lang="cs-CZ" sz="2800" smtClean="0"/>
              <a:t>consumer = spotřebitel</a:t>
            </a:r>
          </a:p>
          <a:p>
            <a:pPr algn="ctr"/>
            <a:r>
              <a:rPr lang="cs-CZ" sz="2800" smtClean="0"/>
              <a:t>encourage = podpořit, povzbudit</a:t>
            </a:r>
          </a:p>
          <a:p>
            <a:pPr algn="ctr"/>
            <a:r>
              <a:rPr lang="cs-CZ" sz="2800" smtClean="0"/>
              <a:t>medium (media, </a:t>
            </a:r>
            <a:r>
              <a:rPr lang="cs-CZ" smtClean="0"/>
              <a:t>mn.č.</a:t>
            </a:r>
            <a:r>
              <a:rPr lang="cs-CZ" sz="2800" smtClean="0"/>
              <a:t>) = hromadný sdělovací prostředek</a:t>
            </a:r>
          </a:p>
          <a:p>
            <a:pPr algn="ctr"/>
            <a:r>
              <a:rPr lang="cs-CZ" sz="2800" smtClean="0"/>
              <a:t>message = hlavní myšlenka, sdělení</a:t>
            </a:r>
          </a:p>
          <a:p>
            <a:pPr algn="ctr"/>
            <a:r>
              <a:rPr lang="cs-CZ" sz="2800" smtClean="0"/>
              <a:t>persuading = přesvědčování</a:t>
            </a:r>
          </a:p>
          <a:p>
            <a:pPr algn="ctr"/>
            <a:r>
              <a:rPr lang="cs-CZ" sz="2800" smtClean="0"/>
              <a:t>persuasive = přesvědčivý, přesvědčující</a:t>
            </a:r>
          </a:p>
          <a:p>
            <a:pPr algn="ctr"/>
            <a:r>
              <a:rPr lang="cs-CZ" sz="2800" smtClean="0"/>
              <a:t>to persuade = přesvědčit</a:t>
            </a:r>
          </a:p>
          <a:p>
            <a:pPr algn="ctr"/>
            <a:r>
              <a:rPr lang="cs-CZ" sz="2800" smtClean="0"/>
              <a:t>promotion = propagace</a:t>
            </a:r>
          </a:p>
          <a:p>
            <a:pPr algn="ctr"/>
            <a:r>
              <a:rPr lang="cs-CZ" sz="2800" smtClean="0"/>
              <a:t>to promote = propagovat</a:t>
            </a:r>
          </a:p>
          <a:p>
            <a:pPr algn="ctr"/>
            <a:r>
              <a:rPr lang="cs-CZ" sz="2800" smtClean="0"/>
              <a:t>objective/goal = cíl</a:t>
            </a:r>
          </a:p>
          <a:p>
            <a:pPr algn="ctr"/>
            <a:r>
              <a:rPr lang="cs-CZ" sz="2800" smtClean="0"/>
              <a:t>salesperson = prodejce</a:t>
            </a:r>
          </a:p>
          <a:p>
            <a:pPr algn="ctr"/>
            <a:r>
              <a:rPr lang="cs-CZ" sz="2800" smtClean="0"/>
              <a:t>skill = dovednost</a:t>
            </a:r>
          </a:p>
          <a:p>
            <a:r>
              <a:rPr lang="cs-CZ" sz="2800" smtClean="0"/>
              <a:t> </a:t>
            </a:r>
          </a:p>
          <a:p>
            <a:endParaRPr lang="cs-CZ" sz="2800" smtClean="0"/>
          </a:p>
          <a:p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04D55629-95EE-48E5-BAE6-DA33AF56A08B}"/>
              </a:ext>
            </a:extLst>
          </p:cNvPr>
          <p:cNvSpPr/>
          <p:nvPr/>
        </p:nvSpPr>
        <p:spPr>
          <a:xfrm>
            <a:off x="4611628" y="1056845"/>
            <a:ext cx="2994869" cy="1755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smtClean="0"/>
              <a:t>RESEARCH</a:t>
            </a:r>
            <a:endParaRPr lang="cs-CZ" sz="3200" b="1" dirty="0"/>
          </a:p>
        </p:txBody>
      </p:sp>
      <p:pic>
        <p:nvPicPr>
          <p:cNvPr id="8196" name="Picture 4" descr="Library of research clip art free download png files ▻▻▻ Clipart Art 2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0011" y="2834643"/>
            <a:ext cx="3005635" cy="28085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44026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04D55629-95EE-48E5-BAE6-DA33AF56A08B}"/>
              </a:ext>
            </a:extLst>
          </p:cNvPr>
          <p:cNvSpPr/>
          <p:nvPr/>
        </p:nvSpPr>
        <p:spPr>
          <a:xfrm>
            <a:off x="7667897" y="455954"/>
            <a:ext cx="3152063" cy="1755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smtClean="0"/>
              <a:t>PROGRESS</a:t>
            </a:r>
            <a:endParaRPr lang="cs-CZ" sz="3200" b="1" dirty="0"/>
          </a:p>
        </p:txBody>
      </p:sp>
      <p:pic>
        <p:nvPicPr>
          <p:cNvPr id="43012" name="Picture 4" descr="Stairs Clipart Vector - Progress - Png Download - Full Size Clipart  (#315636) - Pin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7254" y="2253093"/>
            <a:ext cx="5565957" cy="41744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40266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84312" y="185531"/>
            <a:ext cx="11648661" cy="6480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037373" y="1839565"/>
            <a:ext cx="105063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sz="3200" b="1" smtClean="0"/>
              <a:t>HOW MANY/HOW MUCH </a:t>
            </a:r>
            <a:r>
              <a:rPr lang="cs-CZ" sz="3200" smtClean="0"/>
              <a:t>new </a:t>
            </a:r>
            <a:r>
              <a:rPr lang="cs-CZ" sz="3200" smtClean="0"/>
              <a:t>offices do they open?</a:t>
            </a:r>
          </a:p>
          <a:p>
            <a:pPr marL="342900" indent="-342900" algn="just">
              <a:buAutoNum type="arabicPeriod"/>
            </a:pPr>
            <a:r>
              <a:rPr lang="cs-CZ" sz="3200" b="1" smtClean="0"/>
              <a:t>HOW MANY/HOW MUCH </a:t>
            </a:r>
            <a:r>
              <a:rPr lang="cs-CZ" sz="3200" smtClean="0"/>
              <a:t>money </a:t>
            </a:r>
            <a:r>
              <a:rPr lang="cs-CZ" sz="3200" smtClean="0"/>
              <a:t>do you need for buying a company?</a:t>
            </a:r>
          </a:p>
          <a:p>
            <a:pPr marL="342900" indent="-342900" algn="just">
              <a:buAutoNum type="arabicPeriod"/>
            </a:pPr>
            <a:r>
              <a:rPr lang="cs-CZ" sz="3200" b="1" smtClean="0"/>
              <a:t>HOW </a:t>
            </a:r>
            <a:r>
              <a:rPr lang="cs-CZ" sz="3200" b="1" smtClean="0"/>
              <a:t>MANY/HOW MUCH  </a:t>
            </a:r>
            <a:r>
              <a:rPr lang="cs-CZ" sz="3200" smtClean="0"/>
              <a:t>time do you have today?</a:t>
            </a:r>
          </a:p>
          <a:p>
            <a:pPr marL="342900" indent="-342900" algn="just">
              <a:buAutoNum type="arabicPeriod"/>
            </a:pPr>
            <a:r>
              <a:rPr lang="cs-CZ" sz="3200" smtClean="0"/>
              <a:t>We did not expect so </a:t>
            </a:r>
            <a:r>
              <a:rPr lang="cs-CZ" sz="3200" b="1" smtClean="0"/>
              <a:t>MUCH/MANY</a:t>
            </a:r>
            <a:r>
              <a:rPr lang="cs-CZ" sz="3200" smtClean="0"/>
              <a:t> complaints before Christmas.</a:t>
            </a:r>
            <a:endParaRPr lang="cs-CZ" sz="3200" smtClean="0"/>
          </a:p>
          <a:p>
            <a:pPr marL="342900" indent="-342900">
              <a:buAutoNum type="arabicPeriod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181497" y="1018904"/>
            <a:ext cx="7982920" cy="43499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72290" y="1174901"/>
            <a:ext cx="102282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smtClean="0"/>
              <a:t>A LOT OF</a:t>
            </a:r>
            <a:r>
              <a:rPr lang="cs-CZ" sz="2800" smtClean="0"/>
              <a:t> = </a:t>
            </a:r>
            <a:r>
              <a:rPr lang="cs-CZ" sz="2800" b="1" smtClean="0"/>
              <a:t>hodně, mnoho; </a:t>
            </a:r>
            <a:r>
              <a:rPr lang="cs-CZ" sz="2800" smtClean="0"/>
              <a:t>v kladné větě</a:t>
            </a:r>
          </a:p>
          <a:p>
            <a:pPr algn="ctr"/>
            <a:r>
              <a:rPr lang="cs-CZ" sz="2800" i="1" smtClean="0"/>
              <a:t>There are a lot of companies in our city.</a:t>
            </a:r>
          </a:p>
          <a:p>
            <a:pPr algn="ctr"/>
            <a:endParaRPr lang="cs-CZ" sz="2800" smtClean="0"/>
          </a:p>
          <a:p>
            <a:pPr algn="ctr"/>
            <a:r>
              <a:rPr lang="cs-CZ" sz="2800" b="1" smtClean="0"/>
              <a:t>SOME</a:t>
            </a:r>
            <a:r>
              <a:rPr lang="cs-CZ" sz="2800" smtClean="0"/>
              <a:t> = </a:t>
            </a:r>
            <a:r>
              <a:rPr lang="cs-CZ" sz="2800" b="1" smtClean="0"/>
              <a:t>nějaký</a:t>
            </a:r>
          </a:p>
          <a:p>
            <a:pPr algn="ctr"/>
            <a:r>
              <a:rPr lang="cs-CZ" sz="2800" i="1" smtClean="0"/>
              <a:t>Our accountant usually has some money in the office.</a:t>
            </a:r>
          </a:p>
          <a:p>
            <a:pPr algn="ctr"/>
            <a:endParaRPr lang="cs-CZ" sz="2800" smtClean="0"/>
          </a:p>
          <a:p>
            <a:pPr algn="ctr"/>
            <a:r>
              <a:rPr lang="cs-CZ" sz="2800" b="1" smtClean="0"/>
              <a:t>ANY</a:t>
            </a:r>
            <a:r>
              <a:rPr lang="cs-CZ" sz="2800" smtClean="0"/>
              <a:t> = </a:t>
            </a:r>
            <a:r>
              <a:rPr lang="cs-CZ" sz="2800" b="1" smtClean="0"/>
              <a:t>nějaký</a:t>
            </a:r>
            <a:r>
              <a:rPr lang="cs-CZ" sz="2800" smtClean="0"/>
              <a:t>; v otázce a záporných větách</a:t>
            </a:r>
          </a:p>
          <a:p>
            <a:pPr algn="ctr"/>
            <a:r>
              <a:rPr lang="cs-CZ" sz="2800" i="1" smtClean="0"/>
              <a:t>Are there any new opportunities in London?</a:t>
            </a:r>
          </a:p>
          <a:p>
            <a:pPr algn="ctr"/>
            <a:r>
              <a:rPr lang="cs-CZ" sz="2800" i="1" smtClean="0"/>
              <a:t>There are not any new opportunities in London.</a:t>
            </a:r>
          </a:p>
          <a:p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F9949907-FD0C-4F91-9625-76C799DB1F03}"/>
              </a:ext>
            </a:extLst>
          </p:cNvPr>
          <p:cNvSpPr/>
          <p:nvPr/>
        </p:nvSpPr>
        <p:spPr>
          <a:xfrm>
            <a:off x="357809" y="159026"/>
            <a:ext cx="11648661" cy="653332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624538" y="2362801"/>
            <a:ext cx="4609208" cy="17543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>
                <a:solidFill>
                  <a:schemeClr val="tx1"/>
                </a:solidFill>
              </a:rPr>
              <a:t>THINK ABOUT </a:t>
            </a:r>
          </a:p>
          <a:p>
            <a:pPr algn="ctr"/>
            <a:r>
              <a:rPr lang="cs-CZ" sz="3600" dirty="0">
                <a:solidFill>
                  <a:schemeClr val="tx1"/>
                </a:solidFill>
              </a:rPr>
              <a:t>THE LAST PRODUCT YOU BOUGHT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7F3FA818-474A-4F90-BBBB-15135577954F}"/>
              </a:ext>
            </a:extLst>
          </p:cNvPr>
          <p:cNvSpPr txBox="1"/>
          <p:nvPr/>
        </p:nvSpPr>
        <p:spPr>
          <a:xfrm>
            <a:off x="6705599" y="1531804"/>
            <a:ext cx="45057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 </a:t>
            </a:r>
            <a:r>
              <a:rPr lang="cs-CZ" sz="3600" dirty="0" err="1"/>
              <a:t>What</a:t>
            </a:r>
            <a:r>
              <a:rPr lang="cs-CZ" sz="36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?</a:t>
            </a:r>
            <a:endParaRPr lang="cs-CZ" sz="3600" dirty="0"/>
          </a:p>
          <a:p>
            <a:r>
              <a:rPr lang="cs-CZ" sz="3600" dirty="0"/>
              <a:t> </a:t>
            </a:r>
            <a:r>
              <a:rPr lang="cs-CZ" sz="3600" dirty="0" err="1"/>
              <a:t>Where</a:t>
            </a:r>
            <a:r>
              <a:rPr lang="cs-CZ" sz="3600" dirty="0"/>
              <a:t> </a:t>
            </a:r>
            <a:r>
              <a:rPr lang="cs-CZ" sz="2400" dirty="0" err="1"/>
              <a:t>did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buy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?</a:t>
            </a:r>
            <a:endParaRPr lang="cs-CZ" sz="3600" dirty="0"/>
          </a:p>
          <a:p>
            <a:r>
              <a:rPr lang="cs-CZ" sz="3600" dirty="0"/>
              <a:t> </a:t>
            </a:r>
            <a:r>
              <a:rPr lang="cs-CZ" sz="3600" dirty="0" err="1"/>
              <a:t>When</a:t>
            </a:r>
            <a:r>
              <a:rPr lang="cs-CZ" sz="3600" dirty="0"/>
              <a:t> </a:t>
            </a:r>
            <a:r>
              <a:rPr lang="cs-CZ" sz="2400" dirty="0" err="1"/>
              <a:t>did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buy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?</a:t>
            </a:r>
            <a:endParaRPr lang="cs-CZ" sz="3600" dirty="0"/>
          </a:p>
          <a:p>
            <a:r>
              <a:rPr lang="cs-CZ" sz="3600" dirty="0"/>
              <a:t> </a:t>
            </a:r>
            <a:r>
              <a:rPr lang="cs-CZ" sz="3600" dirty="0" err="1"/>
              <a:t>Why</a:t>
            </a:r>
            <a:r>
              <a:rPr lang="cs-CZ" sz="3600" dirty="0"/>
              <a:t> </a:t>
            </a:r>
            <a:r>
              <a:rPr lang="cs-CZ" sz="2400" dirty="0" err="1"/>
              <a:t>did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buy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?</a:t>
            </a:r>
            <a:endParaRPr lang="cs-CZ" sz="3600" dirty="0"/>
          </a:p>
          <a:p>
            <a:r>
              <a:rPr lang="cs-CZ" sz="3600" dirty="0"/>
              <a:t> </a:t>
            </a:r>
            <a:r>
              <a:rPr lang="cs-CZ" sz="3600" dirty="0" err="1"/>
              <a:t>How</a:t>
            </a:r>
            <a:r>
              <a:rPr lang="cs-CZ" sz="3600" dirty="0"/>
              <a:t> </a:t>
            </a:r>
            <a:r>
              <a:rPr lang="cs-CZ" sz="2400" dirty="0"/>
              <a:t>much </a:t>
            </a:r>
            <a:r>
              <a:rPr lang="cs-CZ" sz="2400" dirty="0" err="1"/>
              <a:t>did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</a:t>
            </a:r>
            <a:r>
              <a:rPr lang="cs-CZ" sz="2400" dirty="0" err="1"/>
              <a:t>cost</a:t>
            </a:r>
            <a:r>
              <a:rPr lang="cs-CZ" sz="2400" dirty="0"/>
              <a:t>? </a:t>
            </a:r>
          </a:p>
          <a:p>
            <a:r>
              <a:rPr lang="cs-CZ" sz="3600" dirty="0"/>
              <a:t> </a:t>
            </a:r>
            <a:r>
              <a:rPr lang="cs-CZ" sz="3600" dirty="0" err="1"/>
              <a:t>How</a:t>
            </a:r>
            <a:r>
              <a:rPr lang="cs-CZ" sz="36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promoted</a:t>
            </a:r>
            <a:r>
              <a:rPr lang="cs-CZ" sz="2400" dirty="0"/>
              <a:t>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843B31-0153-4F03-8A59-69789F7AD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268" y="1031146"/>
            <a:ext cx="10318418" cy="4394988"/>
          </a:xfrm>
        </p:spPr>
        <p:txBody>
          <a:bodyPr/>
          <a:lstStyle/>
          <a:p>
            <a:pPr algn="ctr"/>
            <a:r>
              <a:rPr lang="cs-CZ" sz="4000"/>
              <a:t/>
            </a:r>
            <a:br>
              <a:rPr lang="cs-CZ" sz="4000"/>
            </a:br>
            <a:r>
              <a:rPr lang="cs-CZ" sz="4000" smtClean="0"/>
              <a:t>persuading </a:t>
            </a:r>
            <a:r>
              <a:rPr lang="cs-CZ" sz="4000"/>
              <a:t/>
            </a:r>
            <a:br>
              <a:rPr lang="cs-CZ" sz="400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583096" y="1139686"/>
            <a:ext cx="11237843" cy="40021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95131" y="1345097"/>
            <a:ext cx="110390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cs-CZ" sz="2800" b="1" smtClean="0"/>
              <a:t>PERSUADING</a:t>
            </a:r>
          </a:p>
          <a:p>
            <a:pPr marL="514350" indent="-514350" algn="ctr"/>
            <a:endParaRPr lang="cs-CZ" sz="2800" b="1" smtClean="0"/>
          </a:p>
          <a:p>
            <a:pPr marL="514350" indent="-514350">
              <a:buFont typeface="Arial" pitchFamily="34" charset="0"/>
              <a:buChar char="•"/>
            </a:pPr>
            <a:r>
              <a:rPr lang="cs-CZ" sz="2800" smtClean="0"/>
              <a:t>a skill that business people need to develop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smtClean="0"/>
              <a:t>behavioural elements of persuading: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cs-CZ" sz="2800" smtClean="0"/>
              <a:t>active listening, eye contact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cs-CZ" sz="2800" smtClean="0"/>
              <a:t>using personal stories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cs-CZ" sz="2800" smtClean="0"/>
              <a:t>body language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cs-CZ" sz="2800" smtClean="0"/>
              <a:t>empathy and tolerance</a:t>
            </a:r>
            <a:endParaRPr lang="cs-CZ" sz="2800" b="1" smtClean="0"/>
          </a:p>
          <a:p>
            <a:pPr marL="514350" indent="-514350" algn="ctr">
              <a:buAutoNum type="arabicPeriod"/>
            </a:pPr>
            <a:endParaRPr lang="cs-CZ" sz="2800" smtClean="0"/>
          </a:p>
          <a:p>
            <a:r>
              <a:rPr lang="cs-CZ" sz="2800" smtClean="0"/>
              <a:t> </a:t>
            </a:r>
          </a:p>
          <a:p>
            <a:endParaRPr lang="cs-CZ" sz="2800" smtClean="0"/>
          </a:p>
          <a:p>
            <a:endParaRPr lang="cs-CZ" sz="2800"/>
          </a:p>
        </p:txBody>
      </p:sp>
      <p:sp>
        <p:nvSpPr>
          <p:cNvPr id="4" name="TextovéPole 3"/>
          <p:cNvSpPr txBox="1"/>
          <p:nvPr/>
        </p:nvSpPr>
        <p:spPr>
          <a:xfrm>
            <a:off x="9952383" y="1404730"/>
            <a:ext cx="116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p. 25-26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C980D164-7E49-426A-B1A2-83D730D388AD}"/>
              </a:ext>
            </a:extLst>
          </p:cNvPr>
          <p:cNvSpPr txBox="1"/>
          <p:nvPr/>
        </p:nvSpPr>
        <p:spPr>
          <a:xfrm>
            <a:off x="4476924" y="1352210"/>
            <a:ext cx="346744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err="1">
                <a:latin typeface="Arial Narrow" panose="020B0606020202030204" pitchFamily="34" charset="0"/>
              </a:rPr>
              <a:t>How</a:t>
            </a:r>
            <a:r>
              <a:rPr lang="cs-CZ" sz="4400" dirty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cs-CZ" sz="4400" dirty="0">
                <a:latin typeface="Arial Narrow" panose="020B0606020202030204" pitchFamily="34" charset="0"/>
              </a:rPr>
              <a:t>to </a:t>
            </a:r>
            <a:r>
              <a:rPr lang="cs-CZ" sz="4400" dirty="0" err="1">
                <a:latin typeface="Arial Narrow" panose="020B0606020202030204" pitchFamily="34" charset="0"/>
              </a:rPr>
              <a:t>persuade</a:t>
            </a:r>
            <a:r>
              <a:rPr lang="cs-CZ" sz="4400" dirty="0">
                <a:latin typeface="Arial Narrow" panose="020B0606020202030204" pitchFamily="34" charset="0"/>
              </a:rPr>
              <a:t> </a:t>
            </a:r>
            <a:r>
              <a:rPr lang="cs-CZ" sz="4400" dirty="0" err="1">
                <a:latin typeface="Arial Narrow" panose="020B0606020202030204" pitchFamily="34" charset="0"/>
              </a:rPr>
              <a:t>people</a:t>
            </a:r>
            <a:r>
              <a:rPr lang="cs-CZ" sz="4400" dirty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cs-CZ" sz="4400" dirty="0">
                <a:latin typeface="Arial Narrow" panose="020B0606020202030204" pitchFamily="34" charset="0"/>
              </a:rPr>
              <a:t>to </a:t>
            </a:r>
            <a:r>
              <a:rPr lang="cs-CZ" sz="4400" dirty="0" err="1">
                <a:latin typeface="Arial Narrow" panose="020B0606020202030204" pitchFamily="34" charset="0"/>
              </a:rPr>
              <a:t>buy</a:t>
            </a:r>
            <a:r>
              <a:rPr lang="cs-CZ" sz="4400" dirty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cs-CZ" sz="4400" dirty="0" err="1">
                <a:latin typeface="Arial Narrow" panose="020B0606020202030204" pitchFamily="34" charset="0"/>
              </a:rPr>
              <a:t>your</a:t>
            </a:r>
            <a:r>
              <a:rPr lang="cs-CZ" sz="4400" dirty="0">
                <a:latin typeface="Arial Narrow" panose="020B0606020202030204" pitchFamily="34" charset="0"/>
              </a:rPr>
              <a:t> </a:t>
            </a:r>
            <a:r>
              <a:rPr lang="cs-CZ" sz="4400" dirty="0" err="1">
                <a:latin typeface="Arial Narrow" panose="020B0606020202030204" pitchFamily="34" charset="0"/>
              </a:rPr>
              <a:t>product</a:t>
            </a:r>
            <a:r>
              <a:rPr lang="cs-CZ" sz="4400" dirty="0">
                <a:latin typeface="Arial Narrow" panose="020B0606020202030204" pitchFamily="34" charset="0"/>
              </a:rPr>
              <a:t>?</a:t>
            </a:r>
            <a:endParaRPr lang="cs-CZ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843B31-0153-4F03-8A59-69789F7AD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268" y="1031146"/>
            <a:ext cx="10318418" cy="4394988"/>
          </a:xfrm>
        </p:spPr>
        <p:txBody>
          <a:bodyPr/>
          <a:lstStyle/>
          <a:p>
            <a:pPr algn="ctr"/>
            <a:r>
              <a:rPr lang="cs-CZ" sz="4000"/>
              <a:t/>
            </a:r>
            <a:br>
              <a:rPr lang="cs-CZ" sz="4000"/>
            </a:br>
            <a:r>
              <a:rPr lang="cs-CZ" sz="4000" smtClean="0"/>
              <a:t>selling </a:t>
            </a:r>
            <a:br>
              <a:rPr lang="cs-CZ" sz="4000" smtClean="0"/>
            </a:br>
            <a:r>
              <a:rPr lang="cs-CZ" sz="4000" smtClean="0"/>
              <a:t>changes</a:t>
            </a:r>
            <a:br>
              <a:rPr lang="cs-CZ" sz="4000" smtClean="0"/>
            </a:br>
            <a:r>
              <a:rPr lang="cs-CZ" sz="4000" smtClean="0"/>
              <a:t/>
            </a:r>
            <a:br>
              <a:rPr lang="cs-CZ" sz="4000" smtClean="0"/>
            </a:br>
            <a:r>
              <a:rPr lang="cs-CZ" sz="2000" cap="none" smtClean="0"/>
              <a:t>p. 28/2.4</a:t>
            </a:r>
            <a:r>
              <a:rPr lang="cs-CZ" sz="2000" cap="none" smtClean="0"/>
              <a:t> </a:t>
            </a:r>
            <a:r>
              <a:rPr lang="cs-CZ" sz="4000"/>
              <a:t/>
            </a:r>
            <a:br>
              <a:rPr lang="cs-CZ" sz="400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843B31-0153-4F03-8A59-69789F7AD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268" y="1031146"/>
            <a:ext cx="10318418" cy="4394988"/>
          </a:xfrm>
        </p:spPr>
        <p:txBody>
          <a:bodyPr/>
          <a:lstStyle/>
          <a:p>
            <a:pPr algn="ctr"/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ADVERTISING </a:t>
            </a:r>
            <a:r>
              <a:rPr lang="cs-CZ" sz="4000"/>
              <a:t/>
            </a:r>
            <a:br>
              <a:rPr lang="cs-CZ" sz="400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583096" y="483326"/>
            <a:ext cx="11237843" cy="57319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02365" y="718459"/>
            <a:ext cx="1103906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cs-CZ" sz="2800" b="1" smtClean="0"/>
              <a:t>ADVERTISING</a:t>
            </a:r>
          </a:p>
          <a:p>
            <a:pPr marL="514350" indent="-514350" algn="ctr"/>
            <a:endParaRPr lang="cs-CZ" sz="2800" b="1" smtClean="0"/>
          </a:p>
          <a:p>
            <a:pPr marL="514350" indent="-514350">
              <a:buFont typeface="Arial" pitchFamily="34" charset="0"/>
              <a:buChar char="•"/>
            </a:pPr>
            <a:r>
              <a:rPr lang="cs-CZ" sz="2800" smtClean="0"/>
              <a:t>the method of promotion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smtClean="0"/>
              <a:t>it promotes the product or service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cs-CZ" sz="2800" smtClean="0"/>
              <a:t>to groups of people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cs-CZ" sz="2800" smtClean="0"/>
              <a:t>through medias (TV, radio, cinema, online …)</a:t>
            </a:r>
          </a:p>
          <a:p>
            <a:pPr marL="514350" indent="-514350">
              <a:buFont typeface="Arial" pitchFamily="34" charset="0"/>
              <a:buChar char="•"/>
            </a:pPr>
            <a:endParaRPr lang="cs-CZ" sz="2800" smtClean="0"/>
          </a:p>
          <a:p>
            <a:pPr marL="514350" indent="-514350">
              <a:buFont typeface="Arial" pitchFamily="34" charset="0"/>
              <a:buChar char="•"/>
            </a:pPr>
            <a:r>
              <a:rPr lang="cs-CZ" sz="2800" b="1" smtClean="0"/>
              <a:t>Two types of advertising: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cs-CZ" sz="2800" u="sng" smtClean="0"/>
              <a:t>persuasive advertising </a:t>
            </a:r>
            <a:r>
              <a:rPr lang="cs-CZ" sz="2800" smtClean="0"/>
              <a:t>= tries to attract and persuade a customer to buy the product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cs-CZ" sz="2800" u="sng" smtClean="0"/>
              <a:t>informative advertising</a:t>
            </a:r>
            <a:r>
              <a:rPr lang="cs-CZ" sz="2800" smtClean="0"/>
              <a:t> = gives the customer information about a product (in campaigns, benefits …)</a:t>
            </a:r>
          </a:p>
          <a:p>
            <a:pPr marL="1428750" lvl="2" indent="-514350">
              <a:buFont typeface="Arial" pitchFamily="34" charset="0"/>
              <a:buChar char="•"/>
            </a:pPr>
            <a:endParaRPr lang="cs-CZ" sz="2800" b="1" smtClean="0"/>
          </a:p>
          <a:p>
            <a:pPr marL="514350" indent="-514350" algn="ctr">
              <a:buAutoNum type="arabicPeriod"/>
            </a:pPr>
            <a:endParaRPr lang="cs-CZ" sz="2800" smtClean="0"/>
          </a:p>
          <a:p>
            <a:r>
              <a:rPr lang="cs-CZ" sz="2800" smtClean="0"/>
              <a:t> </a:t>
            </a:r>
          </a:p>
          <a:p>
            <a:endParaRPr lang="cs-CZ" sz="2800" smtClean="0"/>
          </a:p>
          <a:p>
            <a:endParaRPr lang="cs-CZ" sz="2800"/>
          </a:p>
        </p:txBody>
      </p:sp>
      <p:sp>
        <p:nvSpPr>
          <p:cNvPr id="4" name="TextovéPole 3"/>
          <p:cNvSpPr txBox="1"/>
          <p:nvPr/>
        </p:nvSpPr>
        <p:spPr>
          <a:xfrm>
            <a:off x="10031896" y="768626"/>
            <a:ext cx="116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p. 22-23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0460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: s odříznutými rohy na opačné straně 4">
            <a:extLst>
              <a:ext uri="{FF2B5EF4-FFF2-40B4-BE49-F238E27FC236}">
                <a16:creationId xmlns:a16="http://schemas.microsoft.com/office/drawing/2014/main" xmlns="" id="{0F5850E4-682E-4839-899C-17466D858ABA}"/>
              </a:ext>
            </a:extLst>
          </p:cNvPr>
          <p:cNvSpPr/>
          <p:nvPr/>
        </p:nvSpPr>
        <p:spPr>
          <a:xfrm>
            <a:off x="1361234" y="2052896"/>
            <a:ext cx="2080469" cy="1157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OBTAIN</a:t>
            </a:r>
          </a:p>
        </p:txBody>
      </p:sp>
      <p:sp>
        <p:nvSpPr>
          <p:cNvPr id="11" name="Obdélník: s odříznutými rohy na opačné straně 10">
            <a:extLst>
              <a:ext uri="{FF2B5EF4-FFF2-40B4-BE49-F238E27FC236}">
                <a16:creationId xmlns:a16="http://schemas.microsoft.com/office/drawing/2014/main" xmlns="" id="{3233B0F6-8E48-4104-827C-5A7BDD5C7230}"/>
              </a:ext>
            </a:extLst>
          </p:cNvPr>
          <p:cNvSpPr/>
          <p:nvPr/>
        </p:nvSpPr>
        <p:spPr>
          <a:xfrm>
            <a:off x="8004535" y="702259"/>
            <a:ext cx="3742888" cy="115768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PERSONAL RECOMMENDATIONS</a:t>
            </a:r>
          </a:p>
        </p:txBody>
      </p:sp>
      <p:sp>
        <p:nvSpPr>
          <p:cNvPr id="12" name="Obdélník: s odříznutými rohy na opačné straně 11">
            <a:extLst>
              <a:ext uri="{FF2B5EF4-FFF2-40B4-BE49-F238E27FC236}">
                <a16:creationId xmlns:a16="http://schemas.microsoft.com/office/drawing/2014/main" xmlns="" id="{18DCA21D-32AF-419C-B836-FEA43288F314}"/>
              </a:ext>
            </a:extLst>
          </p:cNvPr>
          <p:cNvSpPr/>
          <p:nvPr/>
        </p:nvSpPr>
        <p:spPr>
          <a:xfrm>
            <a:off x="1127300" y="692331"/>
            <a:ext cx="1690381" cy="1157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RAISE</a:t>
            </a:r>
          </a:p>
        </p:txBody>
      </p:sp>
      <p:sp>
        <p:nvSpPr>
          <p:cNvPr id="13" name="Obdélník: s odříznutými rohy na opačné straně 12">
            <a:extLst>
              <a:ext uri="{FF2B5EF4-FFF2-40B4-BE49-F238E27FC236}">
                <a16:creationId xmlns:a16="http://schemas.microsoft.com/office/drawing/2014/main" xmlns="" id="{5DB39C5D-4BD8-4833-B3B6-6DD69AD95263}"/>
              </a:ext>
            </a:extLst>
          </p:cNvPr>
          <p:cNvSpPr/>
          <p:nvPr/>
        </p:nvSpPr>
        <p:spPr>
          <a:xfrm>
            <a:off x="6651033" y="2028497"/>
            <a:ext cx="1721140" cy="115768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SPACE</a:t>
            </a:r>
          </a:p>
        </p:txBody>
      </p:sp>
      <p:sp>
        <p:nvSpPr>
          <p:cNvPr id="14" name="Obdélník: s odříznutými rohy na opačné straně 13">
            <a:extLst>
              <a:ext uri="{FF2B5EF4-FFF2-40B4-BE49-F238E27FC236}">
                <a16:creationId xmlns:a16="http://schemas.microsoft.com/office/drawing/2014/main" xmlns="" id="{2CE6E04D-9DCA-47DB-B7DA-DBAE0F95DC00}"/>
              </a:ext>
            </a:extLst>
          </p:cNvPr>
          <p:cNvSpPr/>
          <p:nvPr/>
        </p:nvSpPr>
        <p:spPr>
          <a:xfrm>
            <a:off x="8535516" y="2028497"/>
            <a:ext cx="3095536" cy="115768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AWARENESS</a:t>
            </a:r>
          </a:p>
        </p:txBody>
      </p:sp>
      <p:sp>
        <p:nvSpPr>
          <p:cNvPr id="15" name="Obdélník: s odříznutými rohy na opačné straně 14">
            <a:extLst>
              <a:ext uri="{FF2B5EF4-FFF2-40B4-BE49-F238E27FC236}">
                <a16:creationId xmlns:a16="http://schemas.microsoft.com/office/drawing/2014/main" xmlns="" id="{C1AC47D7-12F6-45C9-B3D2-FD5B1616360D}"/>
              </a:ext>
            </a:extLst>
          </p:cNvPr>
          <p:cNvSpPr/>
          <p:nvPr/>
        </p:nvSpPr>
        <p:spPr>
          <a:xfrm>
            <a:off x="4858664" y="720055"/>
            <a:ext cx="2982285" cy="115768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OF MOUTH</a:t>
            </a:r>
          </a:p>
        </p:txBody>
      </p:sp>
      <p:sp>
        <p:nvSpPr>
          <p:cNvPr id="18" name="Obdélník: s odříznutými rohy na opačné straně 17">
            <a:extLst>
              <a:ext uri="{FF2B5EF4-FFF2-40B4-BE49-F238E27FC236}">
                <a16:creationId xmlns:a16="http://schemas.microsoft.com/office/drawing/2014/main" xmlns="" id="{83358CEC-62B0-428F-BF0E-5B07D753F327}"/>
              </a:ext>
            </a:extLst>
          </p:cNvPr>
          <p:cNvSpPr/>
          <p:nvPr/>
        </p:nvSpPr>
        <p:spPr>
          <a:xfrm>
            <a:off x="3020027" y="705213"/>
            <a:ext cx="1428926" cy="1157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BUY</a:t>
            </a:r>
          </a:p>
        </p:txBody>
      </p:sp>
      <p:sp>
        <p:nvSpPr>
          <p:cNvPr id="19" name="Obdélník: s odříznutými rohy na opačné straně 18">
            <a:extLst>
              <a:ext uri="{FF2B5EF4-FFF2-40B4-BE49-F238E27FC236}">
                <a16:creationId xmlns:a16="http://schemas.microsoft.com/office/drawing/2014/main" xmlns="" id="{BF83D4AB-87BF-4BD5-85F7-C7BB879E252B}"/>
              </a:ext>
            </a:extLst>
          </p:cNvPr>
          <p:cNvSpPr/>
          <p:nvPr/>
        </p:nvSpPr>
        <p:spPr>
          <a:xfrm>
            <a:off x="3623024" y="2066389"/>
            <a:ext cx="1929467" cy="1157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WORD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894114" y="3827421"/>
            <a:ext cx="85822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LcParenR"/>
            </a:pPr>
            <a:r>
              <a:rPr lang="cs-CZ" sz="3200"/>
              <a:t>get opinions from customers</a:t>
            </a:r>
          </a:p>
          <a:p>
            <a:pPr marL="342900" indent="-342900" algn="ctr">
              <a:buAutoNum type="alphaLcParenR"/>
            </a:pPr>
            <a:r>
              <a:rPr lang="cs-CZ" sz="3200"/>
              <a:t>increase understanding about the product</a:t>
            </a:r>
          </a:p>
          <a:p>
            <a:pPr marL="342900" indent="-342900" algn="ctr">
              <a:buAutoNum type="alphaLcParenR"/>
            </a:pPr>
            <a:r>
              <a:rPr lang="cs-CZ" sz="3200"/>
              <a:t>one person tells another</a:t>
            </a:r>
          </a:p>
          <a:p>
            <a:pPr marL="342900" indent="-342900" algn="ctr">
              <a:buAutoNum type="alphaLcParenR"/>
            </a:pPr>
            <a:r>
              <a:rPr lang="cs-CZ" sz="3200"/>
              <a:t>pay for a place to advertise</a:t>
            </a:r>
          </a:p>
          <a:p>
            <a:pPr marL="342900" indent="-342900" algn="ctr">
              <a:buAutoNum type="alphaLcParenR"/>
            </a:pPr>
            <a:endParaRPr lang="cs-CZ" sz="3200"/>
          </a:p>
        </p:txBody>
      </p:sp>
      <p:sp>
        <p:nvSpPr>
          <p:cNvPr id="16" name="TextovéPole 15"/>
          <p:cNvSpPr txBox="1"/>
          <p:nvPr/>
        </p:nvSpPr>
        <p:spPr>
          <a:xfrm>
            <a:off x="10310192" y="159026"/>
            <a:ext cx="116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mtClean="0"/>
              <a:t>p. 25/2.2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07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: s odříznutými rohy na opačné straně 3">
            <a:extLst>
              <a:ext uri="{FF2B5EF4-FFF2-40B4-BE49-F238E27FC236}">
                <a16:creationId xmlns:a16="http://schemas.microsoft.com/office/drawing/2014/main" xmlns="" id="{86AB1FBA-0484-4A23-9E0D-76B1BECDD293}"/>
              </a:ext>
            </a:extLst>
          </p:cNvPr>
          <p:cNvSpPr/>
          <p:nvPr/>
        </p:nvSpPr>
        <p:spPr>
          <a:xfrm>
            <a:off x="1065399" y="798433"/>
            <a:ext cx="2642532" cy="1157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INCREASE</a:t>
            </a:r>
          </a:p>
        </p:txBody>
      </p:sp>
      <p:sp>
        <p:nvSpPr>
          <p:cNvPr id="6" name="Obdélník: s odříznutými rohy na opačné straně 5">
            <a:extLst>
              <a:ext uri="{FF2B5EF4-FFF2-40B4-BE49-F238E27FC236}">
                <a16:creationId xmlns:a16="http://schemas.microsoft.com/office/drawing/2014/main" xmlns="" id="{5B38EFA2-6B7A-4D1A-872A-6448FF144C77}"/>
              </a:ext>
            </a:extLst>
          </p:cNvPr>
          <p:cNvSpPr/>
          <p:nvPr/>
        </p:nvSpPr>
        <p:spPr>
          <a:xfrm>
            <a:off x="3801080" y="814437"/>
            <a:ext cx="1929467" cy="1157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ENTER</a:t>
            </a:r>
          </a:p>
        </p:txBody>
      </p:sp>
      <p:sp>
        <p:nvSpPr>
          <p:cNvPr id="7" name="Obdélník: s odříznutými rohy na opačné straně 6">
            <a:extLst>
              <a:ext uri="{FF2B5EF4-FFF2-40B4-BE49-F238E27FC236}">
                <a16:creationId xmlns:a16="http://schemas.microsoft.com/office/drawing/2014/main" xmlns="" id="{CB5A284F-87A6-429E-8423-5CBA8F3C3AA0}"/>
              </a:ext>
            </a:extLst>
          </p:cNvPr>
          <p:cNvSpPr/>
          <p:nvPr/>
        </p:nvSpPr>
        <p:spPr>
          <a:xfrm>
            <a:off x="3803161" y="2103439"/>
            <a:ext cx="1428925" cy="1157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RUN</a:t>
            </a:r>
          </a:p>
        </p:txBody>
      </p:sp>
      <p:sp>
        <p:nvSpPr>
          <p:cNvPr id="8" name="Obdélník: s odříznutými rohy na opačné straně 7">
            <a:extLst>
              <a:ext uri="{FF2B5EF4-FFF2-40B4-BE49-F238E27FC236}">
                <a16:creationId xmlns:a16="http://schemas.microsoft.com/office/drawing/2014/main" xmlns="" id="{FA84F4C7-8026-4B54-8729-F9B23D04629A}"/>
              </a:ext>
            </a:extLst>
          </p:cNvPr>
          <p:cNvSpPr/>
          <p:nvPr/>
        </p:nvSpPr>
        <p:spPr>
          <a:xfrm>
            <a:off x="5808616" y="2104719"/>
            <a:ext cx="3238151" cy="115768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A CAMPAIGN</a:t>
            </a:r>
          </a:p>
        </p:txBody>
      </p:sp>
      <p:sp>
        <p:nvSpPr>
          <p:cNvPr id="9" name="Obdélník: s odříznutými rohy na opačné straně 8">
            <a:extLst>
              <a:ext uri="{FF2B5EF4-FFF2-40B4-BE49-F238E27FC236}">
                <a16:creationId xmlns:a16="http://schemas.microsoft.com/office/drawing/2014/main" xmlns="" id="{12D12D46-B261-40EB-ADAB-58CE6FEB43FE}"/>
              </a:ext>
            </a:extLst>
          </p:cNvPr>
          <p:cNvSpPr/>
          <p:nvPr/>
        </p:nvSpPr>
        <p:spPr>
          <a:xfrm>
            <a:off x="9157062" y="2120117"/>
            <a:ext cx="2598231" cy="115768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A </a:t>
            </a:r>
            <a:r>
              <a:rPr lang="cs-CZ" sz="3200" b="1"/>
              <a:t>NEW </a:t>
            </a:r>
          </a:p>
          <a:p>
            <a:pPr algn="ctr"/>
            <a:r>
              <a:rPr lang="cs-CZ" sz="3200" b="1"/>
              <a:t>MARKET</a:t>
            </a:r>
            <a:endParaRPr lang="cs-CZ" sz="3200" b="1" dirty="0"/>
          </a:p>
        </p:txBody>
      </p:sp>
      <p:sp>
        <p:nvSpPr>
          <p:cNvPr id="10" name="Obdélník: s odříznutými rohy na opačné straně 9">
            <a:extLst>
              <a:ext uri="{FF2B5EF4-FFF2-40B4-BE49-F238E27FC236}">
                <a16:creationId xmlns:a16="http://schemas.microsoft.com/office/drawing/2014/main" xmlns="" id="{9E49B7D6-CC2E-4599-88A3-5DF88C0762F4}"/>
              </a:ext>
            </a:extLst>
          </p:cNvPr>
          <p:cNvSpPr/>
          <p:nvPr/>
        </p:nvSpPr>
        <p:spPr>
          <a:xfrm>
            <a:off x="7210698" y="831629"/>
            <a:ext cx="2272938" cy="115768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/>
              <a:t>MARKET </a:t>
            </a:r>
          </a:p>
          <a:p>
            <a:pPr algn="ctr"/>
            <a:r>
              <a:rPr lang="cs-CZ" sz="2800" b="1"/>
              <a:t>SHARE</a:t>
            </a:r>
            <a:endParaRPr lang="cs-CZ" sz="2800" b="1" dirty="0"/>
          </a:p>
        </p:txBody>
      </p:sp>
      <p:sp>
        <p:nvSpPr>
          <p:cNvPr id="16" name="Obdélník: s odříznutými rohy na opačné straně 15">
            <a:extLst>
              <a:ext uri="{FF2B5EF4-FFF2-40B4-BE49-F238E27FC236}">
                <a16:creationId xmlns:a16="http://schemas.microsoft.com/office/drawing/2014/main" xmlns="" id="{6E431D73-A0F2-4F4F-B355-F4AF9E794E9A}"/>
              </a:ext>
            </a:extLst>
          </p:cNvPr>
          <p:cNvSpPr/>
          <p:nvPr/>
        </p:nvSpPr>
        <p:spPr>
          <a:xfrm>
            <a:off x="9606201" y="832886"/>
            <a:ext cx="2080470" cy="115768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A NEW PRODUCT</a:t>
            </a:r>
          </a:p>
        </p:txBody>
      </p:sp>
      <p:sp>
        <p:nvSpPr>
          <p:cNvPr id="17" name="Obdélník: s odříznutými rohy na opačné straně 16">
            <a:extLst>
              <a:ext uri="{FF2B5EF4-FFF2-40B4-BE49-F238E27FC236}">
                <a16:creationId xmlns:a16="http://schemas.microsoft.com/office/drawing/2014/main" xmlns="" id="{6EEB79DE-F835-4A80-A943-E2F3826C89E7}"/>
              </a:ext>
            </a:extLst>
          </p:cNvPr>
          <p:cNvSpPr/>
          <p:nvPr/>
        </p:nvSpPr>
        <p:spPr>
          <a:xfrm>
            <a:off x="1352785" y="2099804"/>
            <a:ext cx="2330042" cy="11576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LAUNCH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946365" y="3882556"/>
            <a:ext cx="85822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AutoNum type="alphaLcParenR"/>
            </a:pPr>
            <a:r>
              <a:rPr lang="cs-CZ" sz="3200"/>
              <a:t>publish a series of ads</a:t>
            </a:r>
          </a:p>
          <a:p>
            <a:pPr marL="342900" indent="-342900" algn="ctr">
              <a:buAutoNum type="alphaLcParenR"/>
            </a:pPr>
            <a:r>
              <a:rPr lang="cs-CZ" sz="3200"/>
              <a:t>make a larger amount of total sales</a:t>
            </a:r>
          </a:p>
          <a:p>
            <a:pPr marL="342900" indent="-342900" algn="ctr">
              <a:buAutoNum type="alphaLcParenR"/>
            </a:pPr>
            <a:r>
              <a:rPr lang="cs-CZ" sz="3200"/>
              <a:t>start selling to a different category</a:t>
            </a:r>
          </a:p>
          <a:p>
            <a:pPr marL="342900" indent="-342900" algn="ctr">
              <a:buAutoNum type="alphaLcParenR"/>
            </a:pPr>
            <a:r>
              <a:rPr lang="cs-CZ" sz="3200"/>
              <a:t>bring a new item to market</a:t>
            </a:r>
          </a:p>
          <a:p>
            <a:pPr marL="342900" indent="-342900" algn="ctr">
              <a:buAutoNum type="alphaLcParenR"/>
            </a:pPr>
            <a:endParaRPr lang="cs-CZ" sz="3200"/>
          </a:p>
        </p:txBody>
      </p:sp>
      <p:sp>
        <p:nvSpPr>
          <p:cNvPr id="11" name="TextovéPole 10"/>
          <p:cNvSpPr txBox="1"/>
          <p:nvPr/>
        </p:nvSpPr>
        <p:spPr>
          <a:xfrm>
            <a:off x="10310192" y="159026"/>
            <a:ext cx="116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mtClean="0"/>
              <a:t>p. 25/2.2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07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5975" y="1244851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700">
                <a:solidFill>
                  <a:schemeClr val="accent1"/>
                </a:solidFill>
              </a:rPr>
              <a:t>COUNTABLE </a:t>
            </a:r>
            <a:r>
              <a:rPr lang="cs-CZ" sz="6700" smtClean="0">
                <a:solidFill>
                  <a:schemeClr val="accent1"/>
                </a:solidFill>
              </a:rPr>
              <a:t/>
            </a:r>
            <a:br>
              <a:rPr lang="cs-CZ" sz="6700" smtClean="0">
                <a:solidFill>
                  <a:schemeClr val="accent1"/>
                </a:solidFill>
              </a:rPr>
            </a:br>
            <a:r>
              <a:rPr lang="cs-CZ" sz="6700" smtClean="0">
                <a:solidFill>
                  <a:schemeClr val="accent1"/>
                </a:solidFill>
              </a:rPr>
              <a:t>AND </a:t>
            </a:r>
            <a:br>
              <a:rPr lang="cs-CZ" sz="6700" smtClean="0">
                <a:solidFill>
                  <a:schemeClr val="accent1"/>
                </a:solidFill>
              </a:rPr>
            </a:br>
            <a:r>
              <a:rPr lang="cs-CZ" sz="6700" smtClean="0">
                <a:solidFill>
                  <a:schemeClr val="accent1"/>
                </a:solidFill>
              </a:rPr>
              <a:t>UNCOUNTABLE </a:t>
            </a:r>
            <a:br>
              <a:rPr lang="cs-CZ" sz="6700" smtClean="0">
                <a:solidFill>
                  <a:schemeClr val="accent1"/>
                </a:solidFill>
              </a:rPr>
            </a:br>
            <a:r>
              <a:rPr lang="cs-CZ" sz="6700" smtClean="0">
                <a:solidFill>
                  <a:schemeClr val="accent1"/>
                </a:solidFill>
              </a:rPr>
              <a:t>NOUNS</a:t>
            </a:r>
            <a:r>
              <a:rPr lang="cs-CZ" smtClean="0">
                <a:solidFill>
                  <a:schemeClr val="accent1"/>
                </a:solidFill>
              </a:rPr>
              <a:t/>
            </a:r>
            <a:br>
              <a:rPr lang="cs-CZ" smtClean="0">
                <a:solidFill>
                  <a:schemeClr val="accent1"/>
                </a:solidFill>
              </a:rPr>
            </a:br>
            <a:r>
              <a:rPr lang="cs-CZ" smtClean="0">
                <a:solidFill>
                  <a:schemeClr val="accent1"/>
                </a:solidFill>
              </a:rPr>
              <a:t/>
            </a:r>
            <a:br>
              <a:rPr lang="cs-CZ" smtClean="0">
                <a:solidFill>
                  <a:schemeClr val="accent1"/>
                </a:solidFill>
              </a:rPr>
            </a:br>
            <a:r>
              <a:rPr lang="cs-CZ" sz="3100" smtClean="0">
                <a:solidFill>
                  <a:schemeClr val="tx1"/>
                </a:solidFill>
              </a:rPr>
              <a:t>GRAMMAR</a:t>
            </a:r>
            <a:r>
              <a:rPr lang="cs-CZ">
                <a:solidFill>
                  <a:schemeClr val="accent1"/>
                </a:solidFill>
              </a:rPr>
              <a:t/>
            </a:r>
            <a:br>
              <a:rPr lang="cs-CZ">
                <a:solidFill>
                  <a:schemeClr val="accent1"/>
                </a:solidFill>
              </a:rPr>
            </a:br>
            <a:endParaRPr lang="cs-CZ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dstatná jména, členy a množné číslo v angličtině"/>
          <p:cNvPicPr>
            <a:picLocks noChangeAspect="1" noChangeArrowheads="1"/>
          </p:cNvPicPr>
          <p:nvPr/>
        </p:nvPicPr>
        <p:blipFill rotWithShape="1">
          <a:blip r:embed="rId2" cstate="print"/>
          <a:srcRect l="818" t="14500" r="51770" b="6750"/>
          <a:stretch/>
        </p:blipFill>
        <p:spPr bwMode="auto">
          <a:xfrm>
            <a:off x="3463295" y="125091"/>
            <a:ext cx="5484763" cy="64422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436915" y="1746069"/>
            <a:ext cx="100714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arenR"/>
            </a:pPr>
            <a:r>
              <a:rPr lang="cs-CZ" sz="3200"/>
              <a:t>How many customers does Amazon have?</a:t>
            </a:r>
          </a:p>
          <a:p>
            <a:pPr marL="514350" indent="-514350" algn="just"/>
            <a:endParaRPr lang="cs-CZ" sz="3200"/>
          </a:p>
          <a:p>
            <a:pPr algn="just"/>
            <a:r>
              <a:rPr lang="cs-CZ" sz="3200"/>
              <a:t>2) I stayed just a few days in my job but I found out I didn´t </a:t>
            </a:r>
            <a:br>
              <a:rPr lang="cs-CZ" sz="3200"/>
            </a:br>
            <a:r>
              <a:rPr lang="cs-CZ" sz="3200"/>
              <a:t>    like it.</a:t>
            </a:r>
          </a:p>
          <a:p>
            <a:pPr algn="just"/>
            <a:endParaRPr lang="cs-CZ" sz="3200"/>
          </a:p>
          <a:p>
            <a:pPr algn="just"/>
            <a:r>
              <a:rPr lang="cs-CZ" sz="3200"/>
              <a:t>3a)  You should pay 30 crowns per one kilometer. </a:t>
            </a:r>
          </a:p>
          <a:p>
            <a:pPr algn="just"/>
            <a:r>
              <a:rPr lang="cs-CZ" sz="3200"/>
              <a:t>3b) It is only about five kilometres to get to the center </a:t>
            </a:r>
            <a:br>
              <a:rPr lang="cs-CZ" sz="3200"/>
            </a:br>
            <a:r>
              <a:rPr lang="cs-CZ" sz="3200"/>
              <a:t>       of the city.  </a:t>
            </a:r>
          </a:p>
          <a:p>
            <a:pPr algn="just"/>
            <a:endParaRPr lang="cs-CZ" sz="320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xmlns="" id="{7002B161-BF36-4578-8741-F88502345A19}"/>
              </a:ext>
            </a:extLst>
          </p:cNvPr>
          <p:cNvSpPr txBox="1">
            <a:spLocks/>
          </p:cNvSpPr>
          <p:nvPr/>
        </p:nvSpPr>
        <p:spPr>
          <a:xfrm>
            <a:off x="1376824" y="55909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>
                <a:solidFill>
                  <a:srgbClr val="00B050"/>
                </a:solidFill>
              </a:rPr>
              <a:t>countable nouns - rules</a:t>
            </a:r>
            <a:r>
              <a:rPr lang="cs-CZ" sz="5400">
                <a:solidFill>
                  <a:srgbClr val="330033"/>
                </a:solidFill>
                <a:latin typeface="Times New Roman" pitchFamily="16" charset="0"/>
              </a:rPr>
              <a:t/>
            </a:r>
            <a:br>
              <a:rPr lang="cs-CZ" sz="5400">
                <a:solidFill>
                  <a:srgbClr val="330033"/>
                </a:solidFill>
                <a:latin typeface="Times New Roman" pitchFamily="16" charset="0"/>
              </a:rPr>
            </a:b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Odznáček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Odznáček</Template>
  <TotalTime>2180</TotalTime>
  <Words>521</Words>
  <Application>Microsoft Office PowerPoint</Application>
  <PresentationFormat>Vlastní</PresentationFormat>
  <Paragraphs>136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Odznáček</vt:lpstr>
      <vt:lpstr>MARKETINg SELLING  ADVERTISING  PERSUADING</vt:lpstr>
      <vt:lpstr>Snímek 2</vt:lpstr>
      <vt:lpstr> ADVERTISING  </vt:lpstr>
      <vt:lpstr>Snímek 4</vt:lpstr>
      <vt:lpstr>Snímek 5</vt:lpstr>
      <vt:lpstr>Snímek 6</vt:lpstr>
      <vt:lpstr>COUNTABLE  AND  UNCOUNTABLE  NOUNS  GRAMMAR 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 persuading  </vt:lpstr>
      <vt:lpstr>Snímek 26</vt:lpstr>
      <vt:lpstr>Snímek 27</vt:lpstr>
      <vt:lpstr> selling  changes  p. 28/2.4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SELLING  ADVERTISING  PERSUADING</dc:title>
  <dc:creator>Eva Gawlasová</dc:creator>
  <cp:lastModifiedBy>User</cp:lastModifiedBy>
  <cp:revision>36</cp:revision>
  <dcterms:created xsi:type="dcterms:W3CDTF">2021-09-21T10:29:16Z</dcterms:created>
  <dcterms:modified xsi:type="dcterms:W3CDTF">2021-09-29T21:14:14Z</dcterms:modified>
</cp:coreProperties>
</file>