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302" r:id="rId4"/>
    <p:sldId id="332" r:id="rId5"/>
    <p:sldId id="303" r:id="rId6"/>
    <p:sldId id="304" r:id="rId7"/>
    <p:sldId id="342" r:id="rId8"/>
    <p:sldId id="305" r:id="rId9"/>
    <p:sldId id="306" r:id="rId10"/>
    <p:sldId id="307" r:id="rId11"/>
    <p:sldId id="333" r:id="rId12"/>
    <p:sldId id="308" r:id="rId13"/>
    <p:sldId id="311" r:id="rId14"/>
    <p:sldId id="338" r:id="rId15"/>
    <p:sldId id="334" r:id="rId16"/>
    <p:sldId id="313" r:id="rId17"/>
    <p:sldId id="335" r:id="rId18"/>
    <p:sldId id="339" r:id="rId19"/>
    <p:sldId id="340" r:id="rId20"/>
    <p:sldId id="341" r:id="rId21"/>
    <p:sldId id="336" r:id="rId22"/>
    <p:sldId id="360" r:id="rId23"/>
    <p:sldId id="346" r:id="rId24"/>
    <p:sldId id="347" r:id="rId25"/>
    <p:sldId id="348" r:id="rId26"/>
    <p:sldId id="356" r:id="rId27"/>
    <p:sldId id="358" r:id="rId28"/>
    <p:sldId id="359" r:id="rId29"/>
    <p:sldId id="354" r:id="rId30"/>
    <p:sldId id="361" r:id="rId31"/>
    <p:sldId id="362" r:id="rId32"/>
    <p:sldId id="363" r:id="rId33"/>
    <p:sldId id="364" r:id="rId34"/>
    <p:sldId id="365" r:id="rId35"/>
    <p:sldId id="366" r:id="rId36"/>
    <p:sldId id="367" r:id="rId37"/>
    <p:sldId id="26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3" d="100"/>
          <a:sy n="53" d="100"/>
        </p:scale>
        <p:origin x="68"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pPr/>
              <a:t>05.10.2020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pPr/>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402080"/>
            <a:ext cx="4297080" cy="2376544"/>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4000" b="1" dirty="0">
                <a:solidFill>
                  <a:schemeClr val="bg1"/>
                </a:solidFill>
                <a:latin typeface="Times New Roman" pitchFamily="18" charset="0"/>
                <a:cs typeface="Times New Roman" pitchFamily="18" charset="0"/>
              </a:rPr>
              <a:t>Podnikání a podpora podnikání v cestovním ruchu</a:t>
            </a: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884104" y="4095751"/>
            <a:ext cx="5509018" cy="2385261"/>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2400" b="1" dirty="0">
              <a:solidFill>
                <a:srgbClr val="002060"/>
              </a:solidFill>
              <a:latin typeface="Arial" panose="020B0604020202020204" pitchFamily="34" charset="0"/>
              <a:cs typeface="Arial" panose="020B0604020202020204" pitchFamily="34" charset="0"/>
            </a:endParaRPr>
          </a:p>
          <a:p>
            <a:pPr marL="0" indent="0" algn="r">
              <a:buNone/>
            </a:pPr>
            <a:r>
              <a:rPr lang="cs-CZ" sz="2400" b="1" dirty="0">
                <a:solidFill>
                  <a:srgbClr val="002060"/>
                </a:solidFill>
                <a:latin typeface="Arial" panose="020B0604020202020204" pitchFamily="34" charset="0"/>
                <a:cs typeface="Arial" panose="020B0604020202020204" pitchFamily="34" charset="0"/>
              </a:rPr>
              <a:t>doc. Ing. Pavlína Pellešová, Ph.D.</a:t>
            </a:r>
          </a:p>
          <a:p>
            <a:pPr marL="0" indent="0" algn="r">
              <a:buNone/>
            </a:pPr>
            <a:r>
              <a:rPr lang="cs-CZ" sz="2400" b="1" dirty="0">
                <a:solidFill>
                  <a:srgbClr val="002060"/>
                </a:solidFill>
                <a:latin typeface="Arial" panose="020B0604020202020204" pitchFamily="34" charset="0"/>
                <a:cs typeface="Arial" panose="020B0604020202020204" pitchFamily="34" charset="0"/>
              </a:rPr>
              <a:t>Katedra cestovního ruchu a volnočasových aktivit</a:t>
            </a:r>
          </a:p>
        </p:txBody>
      </p:sp>
      <p:sp>
        <p:nvSpPr>
          <p:cNvPr id="3" name="TextovéPole 2"/>
          <p:cNvSpPr txBox="1"/>
          <p:nvPr/>
        </p:nvSpPr>
        <p:spPr>
          <a:xfrm>
            <a:off x="860612" y="4437386"/>
            <a:ext cx="3603812" cy="584775"/>
          </a:xfrm>
          <a:prstGeom prst="rect">
            <a:avLst/>
          </a:prstGeom>
          <a:noFill/>
        </p:spPr>
        <p:txBody>
          <a:bodyPr wrap="square" rtlCol="0">
            <a:spAutoFit/>
          </a:bodyPr>
          <a:lstStyle/>
          <a:p>
            <a:r>
              <a:rPr lang="cs-CZ" sz="3200" dirty="0">
                <a:solidFill>
                  <a:schemeClr val="bg1"/>
                </a:solidFill>
                <a:latin typeface="Times New Roman" panose="02020603050405020304" pitchFamily="18" charset="0"/>
                <a:cs typeface="Times New Roman" panose="02020603050405020304" pitchFamily="18" charset="0"/>
              </a:rPr>
              <a:t>Obsah přednášky</a:t>
            </a:r>
          </a:p>
        </p:txBody>
      </p:sp>
    </p:spTree>
    <p:extLst>
      <p:ext uri="{BB962C8B-B14F-4D97-AF65-F5344CB8AC3E}">
        <p14:creationId xmlns:p14="http://schemas.microsoft.com/office/powerpoint/2010/main" val="1923737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Podnikatel</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384871" y="1164853"/>
            <a:ext cx="9921180" cy="4965462"/>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Podnikatel - </a:t>
            </a:r>
            <a:r>
              <a:rPr lang="cs-CZ" sz="2800" dirty="0">
                <a:solidFill>
                  <a:srgbClr val="002060"/>
                </a:solidFill>
                <a:latin typeface="Times New Roman" pitchFamily="18" charset="0"/>
                <a:cs typeface="Times New Roman" pitchFamily="18" charset="0"/>
              </a:rPr>
              <a:t>zákon</a:t>
            </a:r>
            <a:r>
              <a:rPr lang="cs-CZ" sz="2800" b="1" dirty="0">
                <a:solidFill>
                  <a:srgbClr val="002060"/>
                </a:solidFill>
                <a:latin typeface="Times New Roman" pitchFamily="18" charset="0"/>
                <a:cs typeface="Times New Roman" pitchFamily="18" charset="0"/>
              </a:rPr>
              <a:t> </a:t>
            </a:r>
            <a:r>
              <a:rPr lang="cs-CZ" sz="2800" dirty="0">
                <a:solidFill>
                  <a:srgbClr val="002060"/>
                </a:solidFill>
                <a:latin typeface="Times New Roman" pitchFamily="18" charset="0"/>
                <a:cs typeface="Times New Roman" pitchFamily="18" charset="0"/>
              </a:rPr>
              <a:t>č. 90/2012 Sb., občanský zákoník, platný od 1. 1. 2014) , je ten, kdo samostatně vykonává na vlastní účet a odpovědnost výdělečnou činnost živnostenským nebo obdobným způsobem se záměrem činit tak soustavně za účelem dosažení zisku, je považován se zřetelem k této činnosti za podnikatele. </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Pro účely ochrany spotřebitele a pro účely § 1963 se za podnikatele považuje také každá osoba, která uzavírá smlouvy související s vlastní obchodní, výrobní nebo obdobnou činností či při samostatném výkonu svého povolání, popřípadě osoba, která jedná jménem nebo na účet podnikatele.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Podnikatel</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1" y="1402080"/>
            <a:ext cx="9883080" cy="4927759"/>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Podnikatel</a:t>
            </a:r>
            <a:r>
              <a:rPr lang="cs-CZ" sz="2800" dirty="0">
                <a:solidFill>
                  <a:srgbClr val="002060"/>
                </a:solidFill>
                <a:latin typeface="Times New Roman" pitchFamily="18" charset="0"/>
                <a:cs typeface="Times New Roman" pitchFamily="18" charset="0"/>
              </a:rPr>
              <a:t>, který nemá obchodní firmu, právně jedná při svém podnikání pod vlastním jménem; připojí-li k němu dodatky charakterizující blíže jeho osobu nebo </a:t>
            </a:r>
            <a:r>
              <a:rPr lang="cs-CZ" sz="2800" b="1" dirty="0">
                <a:solidFill>
                  <a:srgbClr val="002060"/>
                </a:solidFill>
                <a:latin typeface="Times New Roman" pitchFamily="18" charset="0"/>
                <a:cs typeface="Times New Roman" pitchFamily="18" charset="0"/>
              </a:rPr>
              <a:t>obchodní závod</a:t>
            </a:r>
            <a:r>
              <a:rPr lang="cs-CZ" sz="2800" dirty="0">
                <a:solidFill>
                  <a:srgbClr val="002060"/>
                </a:solidFill>
                <a:latin typeface="Times New Roman" pitchFamily="18" charset="0"/>
                <a:cs typeface="Times New Roman" pitchFamily="18" charset="0"/>
              </a:rPr>
              <a:t>, nesmí být klamavé.</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 sám rozhoduje o době a místě výkonu činnosti, organizaci práce a musí finančně sám zajišťovat chod podniku. </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 provádí svoji činnost pod vlastním jménem a je-li zapsán do obchodního rejstříku, pod názvem firmy. </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 (fyzická osoba) ručí za všechny závazky plynoucí z podnikání celým svým majetkem. </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95274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Rysy podnikatele</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359804" y="1976918"/>
            <a:ext cx="10260107" cy="3953133"/>
          </a:xfrm>
          <a:prstGeom prst="rect">
            <a:avLst/>
          </a:prstGeom>
          <a:solidFill>
            <a:schemeClr val="accent6">
              <a:lumMod val="40000"/>
              <a:lumOff val="60000"/>
            </a:schemeClr>
          </a:solidFill>
        </p:spPr>
        <p:txBody>
          <a:bodyPr wrap="square" rtlCol="0">
            <a:spAutoFit/>
          </a:bodyPr>
          <a:lstStyle/>
          <a:p>
            <a:pPr>
              <a:lnSpc>
                <a:spcPts val="3800"/>
              </a:lnSpc>
            </a:pPr>
            <a:r>
              <a:rPr lang="cs-CZ" sz="2800" b="1" dirty="0">
                <a:solidFill>
                  <a:srgbClr val="002060"/>
                </a:solidFill>
                <a:latin typeface="Times New Roman" pitchFamily="18" charset="0"/>
                <a:cs typeface="Times New Roman" pitchFamily="18" charset="0"/>
              </a:rPr>
              <a:t>Obecné rysy podnikatele: </a:t>
            </a:r>
            <a:r>
              <a:rPr lang="cs-CZ" sz="2800" dirty="0">
                <a:solidFill>
                  <a:srgbClr val="002060"/>
                </a:solidFill>
                <a:latin typeface="Times New Roman" pitchFamily="18" charset="0"/>
                <a:cs typeface="Times New Roman" pitchFamily="18" charset="0"/>
              </a:rPr>
              <a:t>aspekt dlouhodobosti, podnikavost, motivaci, inovaci a atraktivitu, podstupování rizika a dobrý zdravotní stav. </a:t>
            </a:r>
          </a:p>
          <a:p>
            <a:pPr>
              <a:lnSpc>
                <a:spcPts val="3800"/>
              </a:lnSpc>
            </a:pPr>
            <a:endParaRPr lang="cs-CZ" sz="2800" dirty="0">
              <a:solidFill>
                <a:srgbClr val="002060"/>
              </a:solidFill>
              <a:latin typeface="Times New Roman" pitchFamily="18" charset="0"/>
              <a:cs typeface="Times New Roman" pitchFamily="18" charset="0"/>
            </a:endParaRPr>
          </a:p>
          <a:p>
            <a:pPr>
              <a:lnSpc>
                <a:spcPts val="3800"/>
              </a:lnSpc>
            </a:pPr>
            <a:r>
              <a:rPr lang="cs-CZ" sz="2800" b="1" dirty="0">
                <a:solidFill>
                  <a:srgbClr val="002060"/>
                </a:solidFill>
                <a:latin typeface="Times New Roman" pitchFamily="18" charset="0"/>
                <a:cs typeface="Times New Roman" pitchFamily="18" charset="0"/>
              </a:rPr>
              <a:t>Rysy úspěšného podnikatele: </a:t>
            </a:r>
            <a:r>
              <a:rPr lang="cs-CZ" sz="2800" dirty="0">
                <a:solidFill>
                  <a:srgbClr val="002060"/>
                </a:solidFill>
                <a:latin typeface="Times New Roman" pitchFamily="18" charset="0"/>
                <a:cs typeface="Times New Roman" pitchFamily="18" charset="0"/>
              </a:rPr>
              <a:t>vytrvalost, sebedůvěru, odpovědnost, informovanost, iniciativu, monitoring a využití příležitostí a svých silných stránek, koncepce cena – kvalita –flexibilita, úsilí o úspěch, racionální chování, respektování okolní reality.</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Obchodní závod x podnik</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652065"/>
            <a:ext cx="10260107" cy="4965462"/>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 se v občanském zákoníku nepoužívá, </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obchodní závod nebo provozovna, společnost, obchodní firma - v občanském zákoníku,</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Obchodní závod (závod dle § 502 občanského zákoníku) je organizovaný soubor jmění, který podnikatel vytvořil a který z jeho vůle slouží k provozování jeho činnosti. Má se za to, že závod tvoří vše, co zpravidla slouží k jeho provozu. </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zákon č. 90/2012 Sb., o obchodních společnostech a družstvech (zákon o obchodních korporacích) používá pojem společnost, obchodní korporace komanditní společnost. </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637309" y="484190"/>
            <a:ext cx="7488527"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Společnost x obchodní firma</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600436" y="2097233"/>
            <a:ext cx="10260107" cy="3503523"/>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Společnost</a:t>
            </a:r>
            <a:r>
              <a:rPr lang="cs-CZ" sz="2800" dirty="0">
                <a:solidFill>
                  <a:srgbClr val="002060"/>
                </a:solidFill>
                <a:latin typeface="Times New Roman" pitchFamily="18" charset="0"/>
                <a:cs typeface="Times New Roman" pitchFamily="18" charset="0"/>
              </a:rPr>
              <a:t> - § 2716 občanského zákoníku vzniká, zaváže-li se smlouvou několik osob sdružit jako společníci za společným účelem činnosti nebo věc,</a:t>
            </a:r>
          </a:p>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Obchodní firma </a:t>
            </a:r>
            <a:r>
              <a:rPr lang="cs-CZ" sz="2800" dirty="0">
                <a:solidFill>
                  <a:srgbClr val="002060"/>
                </a:solidFill>
                <a:latin typeface="Times New Roman" pitchFamily="18" charset="0"/>
                <a:cs typeface="Times New Roman" pitchFamily="18" charset="0"/>
              </a:rPr>
              <a:t>- dle § 423 občanského zákoníku jméno, pod kterým je podnikatel zapsán do obchodního rejstříku,</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 nesmí mít víc obchodních firem,</a:t>
            </a:r>
          </a:p>
          <a:p>
            <a:pPr marL="457200" indent="-457200">
              <a:lnSpc>
                <a:spcPts val="3800"/>
              </a:lnSpc>
              <a:buFont typeface="Wingdings" panose="05000000000000000000" pitchFamily="2" charset="2"/>
              <a:buChar char="ü"/>
            </a:pPr>
            <a:endParaRPr lang="cs-CZ" sz="2800"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597890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Sídlo podnikatele</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411457" y="2071165"/>
            <a:ext cx="9940230" cy="2528897"/>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 429 občanského zákoníku -  se určí adresou zapsanou ve veřejném rejstříku,</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nezapisuje-li se fyzická osoba jako podnikatel do veřejného rejstříku, je jeho sídlem místo, kde má hlavní obchodní závod, popřípadě kde má bydliště.</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800566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Podnikání</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807334"/>
            <a:ext cx="9921180" cy="3770263"/>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občanský zákoník §421,</a:t>
            </a:r>
          </a:p>
          <a:p>
            <a:pPr marL="457200"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je ve vymezení pojmu podnikatel vymezeno i podnikání,</a:t>
            </a:r>
          </a:p>
          <a:p>
            <a:pPr marL="457200"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podnikatelem je osoba, která má k podnikání živnostenské nebo jiné oprávnění podle jiného zákona. </a:t>
            </a:r>
          </a:p>
          <a:p>
            <a:pPr marL="457200"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Podnikatel, který nemá obchodní firmu, právně jedná při svém podnikání pod vlastním jménem; připojí-li k němu dodatky charakterizující blíže jeho osobu nebo obchodní závod, nesmí být klamavé.</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Podnikání</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426334"/>
            <a:ext cx="10260107" cy="5262979"/>
          </a:xfrm>
          <a:prstGeom prst="rect">
            <a:avLst/>
          </a:prstGeom>
          <a:solidFill>
            <a:schemeClr val="accent6">
              <a:lumMod val="40000"/>
              <a:lumOff val="60000"/>
            </a:schemeClr>
          </a:solidFill>
        </p:spPr>
        <p:txBody>
          <a:bodyPr wrap="square" rtlCol="0">
            <a:spAutoFit/>
          </a:bodyPr>
          <a:lstStyle/>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soustavná nepřetržitá činnost, vykonávaná s vidinou, že bude vykonávána i nadále,</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nejedná se o činnost náhodnou, nahodilou nebo příležitostnou,</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soustavná - činnost vykonávanou ve volném čase nebo pouze v určitém ročním období, nebo několikrát do roka se záměrem ji opakovat,</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samostatnost - osoba, která činnost provozuje, může sama rozhodovat o době a místě výkonu činnosti a organizaci práce podle své vlastní svobodné úvahy a volby. Osoba provozující samostatnou činnost ji musí finančně sama zajišťovat, sama čerpat a sama rozhodovat o použití zisku z činnosti. Hlavním cílem podnikání je dosažení zisku. </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31289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217339"/>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Podnikání - rysy</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347733"/>
            <a:ext cx="10073579" cy="4770537"/>
          </a:xfrm>
          <a:prstGeom prst="rect">
            <a:avLst/>
          </a:prstGeom>
          <a:solidFill>
            <a:schemeClr val="accent6">
              <a:lumMod val="40000"/>
              <a:lumOff val="60000"/>
            </a:schemeClr>
          </a:solidFill>
        </p:spPr>
        <p:txBody>
          <a:bodyPr wrap="square" rtlCol="0">
            <a:spAutoFit/>
          </a:bodyPr>
          <a:lstStyle/>
          <a:p>
            <a:pPr>
              <a:spcBef>
                <a:spcPts val="600"/>
              </a:spcBef>
            </a:pPr>
            <a:r>
              <a:rPr lang="cs-CZ" sz="2400" dirty="0">
                <a:solidFill>
                  <a:srgbClr val="002060"/>
                </a:solidFill>
                <a:latin typeface="Times New Roman" pitchFamily="18" charset="0"/>
                <a:cs typeface="Times New Roman" pitchFamily="18" charset="0"/>
              </a:rPr>
              <a:t>Synek, Kislingerová a kol., 2010, s. 3, 4)</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základním motivem je snaha o zhodnocení vloženého kapitálu, což znamená dosažení zisku,</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zisk se dociluje uspokojováním potřeb zákazníků, kdy v centru pozornosti jsou je-jich zájmy, požadavky, potřeby, preference, …,</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potřeby zákazníků uspokojuje podnikatel svým zbožím a službami prostřednictvím trhu - musí čelit riziku,</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snahou podnikatele je sledovat takovou strategii a politiku, která by snížila riziko na přijatelnou úroveň, což závisí na konkrétních okolnostech, předmětu podnikání, okolí i na osobním založení podnikatele,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633418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Podnikání - rysy</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554331" y="1426334"/>
            <a:ext cx="9953161" cy="4832092"/>
          </a:xfrm>
          <a:prstGeom prst="rect">
            <a:avLst/>
          </a:prstGeom>
          <a:solidFill>
            <a:schemeClr val="accent6">
              <a:lumMod val="40000"/>
              <a:lumOff val="60000"/>
            </a:schemeClr>
          </a:solidFill>
        </p:spPr>
        <p:txBody>
          <a:bodyPr wrap="square" rtlCol="0">
            <a:spAutoFit/>
          </a:bodyPr>
          <a:lstStyle/>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obecná tendence - snaha většiny podnikatelských subjektů o minimalizaci rizika, </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pro podnikání je charakteristické, že podnikatel vkládá na počátku do svého podnikání kapitál, a to vlastní nebo vypůjčený. Velikost kapitálu je diferencovaná a závisí na předmětu i rozsahu podnikání, cílem je zhodnocení zejména vlastního kapitálu a zvyšování hodnoty firmy. Pokud by se kapitál nezhodnocoval, popřel by se tím vlastní smysl podnikání,</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zisková orientace podniku by však neměla zamlžovat společenské poslání podniku, jímž je služba zákazníkovi a všem ostatním, kteří jsou s vývojem podniku spjatí (okolí podniku).</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99375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652065"/>
            <a:ext cx="10260107" cy="4616648"/>
          </a:xfrm>
          <a:prstGeom prst="rect">
            <a:avLst/>
          </a:prstGeom>
          <a:solidFill>
            <a:schemeClr val="accent6">
              <a:lumMod val="40000"/>
              <a:lumOff val="60000"/>
            </a:schemeClr>
          </a:solidFill>
        </p:spPr>
        <p:txBody>
          <a:bodyPr wrap="square" rtlCol="0">
            <a:spAutoFit/>
          </a:bodyPr>
          <a:lstStyle/>
          <a:p>
            <a:pPr marL="457200" indent="-457200">
              <a:lnSpc>
                <a:spcPct val="1500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 -</a:t>
            </a:r>
            <a:r>
              <a:rPr lang="cs-CZ" sz="2800" dirty="0">
                <a:solidFill>
                  <a:srgbClr val="002060"/>
                </a:solidFill>
                <a:latin typeface="Times New Roman" pitchFamily="18" charset="0"/>
                <a:cs typeface="Times New Roman" pitchFamily="18" charset="0"/>
              </a:rPr>
              <a:t> každý subjekt vykonávající hospodářskou činnost, bez ohledu na jeho právní formu </a:t>
            </a:r>
            <a:r>
              <a:rPr lang="pl-PL" sz="2800" dirty="0">
                <a:solidFill>
                  <a:srgbClr val="002060"/>
                </a:solidFill>
                <a:latin typeface="Times New Roman" pitchFamily="18" charset="0"/>
                <a:cs typeface="Times New Roman" pitchFamily="18" charset="0"/>
              </a:rPr>
              <a:t>(Vochozka, Mulač a kol, 2012), </a:t>
            </a:r>
            <a:r>
              <a:rPr lang="cs-CZ" sz="2800" dirty="0">
                <a:solidFill>
                  <a:srgbClr val="002060"/>
                </a:solidFill>
                <a:latin typeface="Times New Roman" pitchFamily="18" charset="0"/>
                <a:cs typeface="Times New Roman" pitchFamily="18" charset="0"/>
              </a:rPr>
              <a:t>je základním prvkem národního hospodářství a tvoří jej:</a:t>
            </a:r>
          </a:p>
          <a:p>
            <a:pPr marL="914400" lvl="1" indent="-457200">
              <a:lnSpc>
                <a:spcPct val="1500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hmotné složky podnikání (movitý a nemovitý majetek),</a:t>
            </a:r>
          </a:p>
          <a:p>
            <a:pPr marL="914400" lvl="1" indent="-457200">
              <a:lnSpc>
                <a:spcPct val="1500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osobní složky podnikání (zaměstnanci a zaměstnavatelé),</a:t>
            </a:r>
          </a:p>
          <a:p>
            <a:pPr marL="914400" lvl="1" indent="-457200">
              <a:lnSpc>
                <a:spcPct val="1500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nehmotné složky podnikání (obchodní jméno, patenty, licence, ochranné známky, know-how atd.).</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Podnikání v CR</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554332" y="1616834"/>
            <a:ext cx="9654480" cy="4832092"/>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400" dirty="0">
                <a:solidFill>
                  <a:srgbClr val="002060"/>
                </a:solidFill>
                <a:latin typeface="Times New Roman" pitchFamily="18" charset="0"/>
                <a:cs typeface="Times New Roman" pitchFamily="18" charset="0"/>
              </a:rPr>
              <a:t>Smetana a Krátká (2009) podnikání v hotelnictví a gastronomii mnohé znaky shodné s podnikáním v ostatních činnostech, ale v některých oblastech má svá specifika,</a:t>
            </a:r>
          </a:p>
          <a:p>
            <a:pPr marL="457200" indent="-457200">
              <a:spcBef>
                <a:spcPts val="600"/>
              </a:spcBef>
              <a:buFont typeface="Wingdings" panose="05000000000000000000" pitchFamily="2" charset="2"/>
              <a:buChar char="ü"/>
            </a:pPr>
            <a:r>
              <a:rPr lang="cs-CZ" sz="2400" dirty="0">
                <a:solidFill>
                  <a:srgbClr val="002060"/>
                </a:solidFill>
                <a:latin typeface="Times New Roman" pitchFamily="18" charset="0"/>
                <a:cs typeface="Times New Roman" pitchFamily="18" charset="0"/>
              </a:rPr>
              <a:t>základní shodný znak - podnikatel na sebe bere určitou míru rizika za vložený kapitál. </a:t>
            </a:r>
          </a:p>
          <a:p>
            <a:pPr marL="457200" indent="-457200">
              <a:spcBef>
                <a:spcPts val="600"/>
              </a:spcBef>
              <a:buFont typeface="Wingdings" panose="05000000000000000000" pitchFamily="2" charset="2"/>
              <a:buChar char="ü"/>
            </a:pPr>
            <a:r>
              <a:rPr lang="cs-CZ" sz="2400" dirty="0">
                <a:solidFill>
                  <a:srgbClr val="002060"/>
                </a:solidFill>
                <a:latin typeface="Times New Roman" pitchFamily="18" charset="0"/>
                <a:cs typeface="Times New Roman" pitchFamily="18" charset="0"/>
              </a:rPr>
              <a:t>podnikání v hotelnictví a gastronomii je náročné na finanční kapitál a jeho návratnost je delší,</a:t>
            </a:r>
          </a:p>
          <a:p>
            <a:pPr marL="457200" indent="-457200">
              <a:spcBef>
                <a:spcPts val="600"/>
              </a:spcBef>
              <a:buFont typeface="Wingdings" panose="05000000000000000000" pitchFamily="2" charset="2"/>
              <a:buChar char="ü"/>
            </a:pPr>
            <a:r>
              <a:rPr lang="cs-CZ" sz="2400" dirty="0">
                <a:solidFill>
                  <a:srgbClr val="002060"/>
                </a:solidFill>
                <a:latin typeface="Times New Roman" pitchFamily="18" charset="0"/>
                <a:cs typeface="Times New Roman" pitchFamily="18" charset="0"/>
              </a:rPr>
              <a:t>velký počet malých provozních jednotek vyvolává vyšší potřebu pracovníků a je příčinou vyšších nákladů na zabezpečení provozu. </a:t>
            </a:r>
          </a:p>
          <a:p>
            <a:pPr marL="457200" indent="-457200">
              <a:spcBef>
                <a:spcPts val="600"/>
              </a:spcBef>
              <a:buFont typeface="Wingdings" panose="05000000000000000000" pitchFamily="2" charset="2"/>
              <a:buChar char="ü"/>
            </a:pPr>
            <a:r>
              <a:rPr lang="cs-CZ" sz="2400" dirty="0">
                <a:solidFill>
                  <a:srgbClr val="002060"/>
                </a:solidFill>
                <a:latin typeface="Times New Roman" pitchFamily="18" charset="0"/>
                <a:cs typeface="Times New Roman" pitchFamily="18" charset="0"/>
              </a:rPr>
              <a:t>podnikání v hotelnictví a stravování zahrnuje: stravovací služby, společensko-zábavní služby, ubytovací a hotelové služby, cateringové služby.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772221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Podnikavost</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426334"/>
            <a:ext cx="10260107" cy="5262979"/>
          </a:xfrm>
          <a:prstGeom prst="rect">
            <a:avLst/>
          </a:prstGeom>
          <a:solidFill>
            <a:schemeClr val="accent6">
              <a:lumMod val="40000"/>
              <a:lumOff val="60000"/>
            </a:schemeClr>
          </a:solidFill>
        </p:spPr>
        <p:txBody>
          <a:bodyPr wrap="square" rtlCol="0">
            <a:spAutoFit/>
          </a:bodyPr>
          <a:lstStyle/>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schopnost vidět příležitost a schopnost tuto příležitost využít a chápeme ji jako dovednost (talent), která je užitečná a nepochybně i žádaná také u zaměstnanců,</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obecně je podnikavý člověk ten, kdo má smysl pro iniciativu a podnikavost,</a:t>
            </a:r>
          </a:p>
          <a:p>
            <a:pPr marL="45720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doporučení Evropského parlamentu a Rady o klíčových schopnostech pro celoživotní učení z roku 2006 nalezneme kompetenci nazvanou smysl pro iniciativu a podnikavost = schopnost převádět myšlenky do praxe, která předpokládá tvořivost, schopnost zavádět novinky, nést rizika, plánovat a řídit projekty s cílem dosáhnout určitých cílů. (Marešová, Rudolf a Hladík, 2014).</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435900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Podnikatelská činnost</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426334"/>
            <a:ext cx="10260107" cy="5262979"/>
          </a:xfrm>
          <a:prstGeom prst="rect">
            <a:avLst/>
          </a:prstGeom>
          <a:solidFill>
            <a:schemeClr val="accent6">
              <a:lumMod val="40000"/>
              <a:lumOff val="60000"/>
            </a:schemeClr>
          </a:solidFill>
        </p:spPr>
        <p:txBody>
          <a:bodyPr wrap="square" rtlCol="0">
            <a:spAutoFit/>
          </a:bodyPr>
          <a:lstStyle/>
          <a:p>
            <a:r>
              <a:rPr lang="cs-CZ" sz="2800" dirty="0">
                <a:solidFill>
                  <a:srgbClr val="002060"/>
                </a:solidFill>
                <a:latin typeface="Times New Roman" panose="02020603050405020304" pitchFamily="18" charset="0"/>
                <a:cs typeface="Times New Roman" panose="02020603050405020304" pitchFamily="18" charset="0"/>
              </a:rPr>
              <a:t>Na území České republiky lze uskutečňovat podnikatelskou činnost dvěma způsoby:</a:t>
            </a:r>
          </a:p>
          <a:p>
            <a:endParaRPr lang="cs-CZ" sz="2800" dirty="0">
              <a:solidFill>
                <a:srgbClr val="002060"/>
              </a:solidFill>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cs-CZ" sz="2800" b="1" dirty="0">
                <a:solidFill>
                  <a:srgbClr val="002060"/>
                </a:solidFill>
                <a:latin typeface="Times New Roman" panose="02020603050405020304" pitchFamily="18" charset="0"/>
                <a:cs typeface="Times New Roman" panose="02020603050405020304" pitchFamily="18" charset="0"/>
              </a:rPr>
              <a:t>fyzická osoba </a:t>
            </a:r>
            <a:r>
              <a:rPr lang="cs-CZ" sz="2800" dirty="0">
                <a:solidFill>
                  <a:srgbClr val="002060"/>
                </a:solidFill>
                <a:latin typeface="Times New Roman" panose="02020603050405020304" pitchFamily="18" charset="0"/>
                <a:cs typeface="Times New Roman" panose="02020603050405020304" pitchFamily="18" charset="0"/>
              </a:rPr>
              <a:t>- dle živnostenského zákona,</a:t>
            </a:r>
          </a:p>
          <a:p>
            <a:pPr marL="457200" indent="-457200">
              <a:buFont typeface="Arial" panose="020B0604020202020204" pitchFamily="34" charset="0"/>
              <a:buChar char="•"/>
            </a:pPr>
            <a:r>
              <a:rPr lang="cs-CZ" sz="2800" b="1" dirty="0">
                <a:solidFill>
                  <a:srgbClr val="002060"/>
                </a:solidFill>
                <a:latin typeface="Times New Roman" panose="02020603050405020304" pitchFamily="18" charset="0"/>
                <a:cs typeface="Times New Roman" panose="02020603050405020304" pitchFamily="18" charset="0"/>
              </a:rPr>
              <a:t>právnická osoba </a:t>
            </a:r>
            <a:r>
              <a:rPr lang="cs-CZ" sz="2800" dirty="0">
                <a:solidFill>
                  <a:srgbClr val="002060"/>
                </a:solidFill>
                <a:latin typeface="Times New Roman" panose="02020603050405020304" pitchFamily="18" charset="0"/>
                <a:cs typeface="Times New Roman" panose="02020603050405020304" pitchFamily="18" charset="0"/>
              </a:rPr>
              <a:t>– ve formách daných občanským zákoníkem (např. akciová společnost, společnost s ručením omezeným, nadace, apod.). </a:t>
            </a:r>
          </a:p>
          <a:p>
            <a:pPr marL="457200" indent="-457200">
              <a:buFont typeface="Arial" panose="020B0604020202020204" pitchFamily="34" charset="0"/>
              <a:buChar char="•"/>
            </a:pPr>
            <a:endParaRPr lang="cs-CZ" sz="2800" b="1" dirty="0">
              <a:solidFill>
                <a:srgbClr val="002060"/>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OSVČ - podle zákona č. 155/1995 Sb., o důchodovém pojištění, ve znění pozdějších předpisů, považuje osoba, která vykonává samostatnou výdělečnou činnost, nebo spolupracuje při výkonu samostatné výdělečné činnosti.</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450295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406770" y="363182"/>
            <a:ext cx="8018584" cy="707886"/>
          </a:xfrm>
          <a:prstGeom prst="rect">
            <a:avLst/>
          </a:prstGeom>
        </p:spPr>
        <p:txBody>
          <a:bodyPr wrap="square">
            <a:spAutoFit/>
          </a:bodyPr>
          <a:lstStyle/>
          <a:p>
            <a:pPr lvl="0" algn="ctr">
              <a:defRPr/>
            </a:pPr>
            <a:r>
              <a:rPr lang="cs-CZ" sz="4000" b="1" kern="0" dirty="0">
                <a:solidFill>
                  <a:srgbClr val="008080"/>
                </a:solidFill>
                <a:latin typeface="Times New Roman" panose="02020603050405020304" pitchFamily="18" charset="0"/>
                <a:cs typeface="Times New Roman" panose="02020603050405020304" pitchFamily="18" charset="0"/>
              </a:rPr>
              <a:t>Členění podniků</a:t>
            </a:r>
          </a:p>
        </p:txBody>
      </p:sp>
      <p:sp>
        <p:nvSpPr>
          <p:cNvPr id="2" name="TextovéPole 1"/>
          <p:cNvSpPr txBox="1"/>
          <p:nvPr/>
        </p:nvSpPr>
        <p:spPr>
          <a:xfrm>
            <a:off x="251520" y="1652065"/>
            <a:ext cx="10260107" cy="4626908"/>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Budeme používat pojem podnik, i když občanský zákoník takové označení již nepoužívá,</a:t>
            </a: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obecně lze podniky kategorizovat podle celé řady hledisek, </a:t>
            </a:r>
          </a:p>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podniky podle právní formy:</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podniky jednotlivce,</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osobní společnosti,</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kapitálové společnosti,</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družstva,</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Evropské společnosti a sdružení,</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veřejné (státní) podniky, neziskové organizace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47669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406770" y="363182"/>
            <a:ext cx="8018584" cy="707886"/>
          </a:xfrm>
          <a:prstGeom prst="rect">
            <a:avLst/>
          </a:prstGeom>
        </p:spPr>
        <p:txBody>
          <a:bodyPr wrap="square">
            <a:spAutoFit/>
          </a:bodyPr>
          <a:lstStyle/>
          <a:p>
            <a:pPr lvl="0" algn="ctr">
              <a:defRPr/>
            </a:pPr>
            <a:r>
              <a:rPr lang="cs-CZ" sz="4000" b="1" kern="0" dirty="0">
                <a:solidFill>
                  <a:srgbClr val="008080"/>
                </a:solidFill>
                <a:latin typeface="Times New Roman" panose="02020603050405020304" pitchFamily="18" charset="0"/>
                <a:cs typeface="Times New Roman" panose="02020603050405020304" pitchFamily="18" charset="0"/>
              </a:rPr>
              <a:t>Členění podniků</a:t>
            </a:r>
          </a:p>
        </p:txBody>
      </p:sp>
      <p:sp>
        <p:nvSpPr>
          <p:cNvPr id="2" name="TextovéPole 1"/>
          <p:cNvSpPr txBox="1"/>
          <p:nvPr/>
        </p:nvSpPr>
        <p:spPr>
          <a:xfrm>
            <a:off x="1026972" y="1402080"/>
            <a:ext cx="8778180" cy="5293757"/>
          </a:xfrm>
          <a:prstGeom prst="rect">
            <a:avLst/>
          </a:prstGeom>
          <a:solidFill>
            <a:schemeClr val="accent6">
              <a:lumMod val="40000"/>
              <a:lumOff val="60000"/>
            </a:schemeClr>
          </a:solidFill>
        </p:spPr>
        <p:txBody>
          <a:bodyPr wrap="square" rtlCol="0">
            <a:spAutoFit/>
          </a:bodyPr>
          <a:lstStyle/>
          <a:p>
            <a:pPr marL="457200" lvl="0" indent="-457200">
              <a:buFont typeface="Wingdings" panose="05000000000000000000" pitchFamily="2" charset="2"/>
              <a:buChar char="ü"/>
            </a:pPr>
            <a:r>
              <a:rPr lang="cs-CZ" sz="2600" b="1" dirty="0">
                <a:solidFill>
                  <a:srgbClr val="002060"/>
                </a:solidFill>
                <a:latin typeface="Times New Roman" pitchFamily="18" charset="0"/>
                <a:cs typeface="Times New Roman" pitchFamily="18" charset="0"/>
              </a:rPr>
              <a:t>podle typů výroby rozlišují:</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hromadnou výrobu,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vázanou výrobu,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druhovou výrobu,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sériovou výrobu,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plynulou výrobu,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kusovou výrobu.</a:t>
            </a:r>
          </a:p>
          <a:p>
            <a:pPr marL="457200" lvl="0" indent="-457200">
              <a:buFont typeface="Wingdings" panose="05000000000000000000" pitchFamily="2" charset="2"/>
              <a:buChar char="ü"/>
            </a:pPr>
            <a:r>
              <a:rPr lang="cs-CZ" sz="2600" b="1" dirty="0">
                <a:solidFill>
                  <a:srgbClr val="002060"/>
                </a:solidFill>
                <a:latin typeface="Times New Roman" pitchFamily="18" charset="0"/>
                <a:cs typeface="Times New Roman" pitchFamily="18" charset="0"/>
              </a:rPr>
              <a:t>z hlediska rozsahu působnosti: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místní,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regionální,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republikové,</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mezinárodní, </a:t>
            </a:r>
          </a:p>
          <a:p>
            <a:pPr marL="914400" lvl="1" indent="-457200">
              <a:buFont typeface="Arial" panose="020B0604020202020204" pitchFamily="34" charset="0"/>
              <a:buChar char="•"/>
            </a:pPr>
            <a:r>
              <a:rPr lang="cs-CZ" sz="2600" dirty="0">
                <a:solidFill>
                  <a:srgbClr val="002060"/>
                </a:solidFill>
                <a:latin typeface="Times New Roman" pitchFamily="18" charset="0"/>
                <a:cs typeface="Times New Roman" pitchFamily="18" charset="0"/>
              </a:rPr>
              <a:t>státní. </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406001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 y="363182"/>
            <a:ext cx="10245968" cy="707886"/>
          </a:xfrm>
          <a:prstGeom prst="rect">
            <a:avLst/>
          </a:prstGeom>
        </p:spPr>
        <p:txBody>
          <a:bodyPr wrap="square">
            <a:spAutoFit/>
          </a:bodyPr>
          <a:lstStyle/>
          <a:p>
            <a:pPr lvl="0" algn="ctr">
              <a:defRPr/>
            </a:pPr>
            <a:r>
              <a:rPr lang="cs-CZ" sz="4000" b="1" kern="0" dirty="0">
                <a:solidFill>
                  <a:srgbClr val="008080"/>
                </a:solidFill>
                <a:latin typeface="Times New Roman" panose="02020603050405020304" pitchFamily="18" charset="0"/>
                <a:cs typeface="Times New Roman" panose="02020603050405020304" pitchFamily="18" charset="0"/>
              </a:rPr>
              <a:t>Členění podniků</a:t>
            </a:r>
          </a:p>
        </p:txBody>
      </p:sp>
      <p:sp>
        <p:nvSpPr>
          <p:cNvPr id="2" name="TextovéPole 1"/>
          <p:cNvSpPr txBox="1"/>
          <p:nvPr/>
        </p:nvSpPr>
        <p:spPr>
          <a:xfrm>
            <a:off x="590549" y="1402080"/>
            <a:ext cx="9505951" cy="5262979"/>
          </a:xfrm>
          <a:prstGeom prst="rect">
            <a:avLst/>
          </a:prstGeom>
          <a:solidFill>
            <a:schemeClr val="accent6">
              <a:lumMod val="40000"/>
              <a:lumOff val="60000"/>
            </a:schemeClr>
          </a:solidFill>
        </p:spPr>
        <p:txBody>
          <a:bodyPr wrap="square" rtlCol="0">
            <a:spAutoFit/>
          </a:bodyPr>
          <a:lstStyle/>
          <a:p>
            <a:pPr marL="342900" indent="-342900">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podniky vztahující se k objektu</a:t>
            </a:r>
            <a:r>
              <a:rPr lang="cs-CZ" sz="2800" dirty="0">
                <a:solidFill>
                  <a:srgbClr val="002060"/>
                </a:solidFill>
                <a:latin typeface="Times New Roman" pitchFamily="18" charset="0"/>
                <a:cs typeface="Times New Roman" pitchFamily="18" charset="0"/>
              </a:rPr>
              <a:t>:</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podniky poskytující ubytovací a stravovací služby: hotel, motel, penzion, turistická ubytovna,</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podniky poskytující ubytovací služby: chalupy, chaty, ubytování v soukromí, campingy, chatové osady, apod.,</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podniky poskytující stravovací služby: restaurace, specializované restaurace, vinárny, čajovny, kavárny, cukrárny, bary, apod.,</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lázeňsko-léčebné podniky: lázeňský dům, lázeňská léčebna, lázeňsko-léčebné procedury,</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vzdělávací instituce: společensko-zábavní a kulturní podniky,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797020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 y="363182"/>
            <a:ext cx="10245968" cy="707886"/>
          </a:xfrm>
          <a:prstGeom prst="rect">
            <a:avLst/>
          </a:prstGeom>
        </p:spPr>
        <p:txBody>
          <a:bodyPr wrap="square">
            <a:spAutoFit/>
          </a:bodyPr>
          <a:lstStyle/>
          <a:p>
            <a:pPr lvl="0" algn="ctr">
              <a:defRPr/>
            </a:pPr>
            <a:r>
              <a:rPr lang="cs-CZ" sz="4000" b="1" kern="0" dirty="0">
                <a:solidFill>
                  <a:srgbClr val="008080"/>
                </a:solidFill>
                <a:latin typeface="Times New Roman" panose="02020603050405020304" pitchFamily="18" charset="0"/>
                <a:cs typeface="Times New Roman" panose="02020603050405020304" pitchFamily="18" charset="0"/>
              </a:rPr>
              <a:t>Členění podniků</a:t>
            </a:r>
          </a:p>
        </p:txBody>
      </p:sp>
      <p:sp>
        <p:nvSpPr>
          <p:cNvPr id="2" name="TextovéPole 1"/>
          <p:cNvSpPr txBox="1"/>
          <p:nvPr/>
        </p:nvSpPr>
        <p:spPr>
          <a:xfrm>
            <a:off x="552450" y="1402079"/>
            <a:ext cx="9707657" cy="5262979"/>
          </a:xfrm>
          <a:prstGeom prst="rect">
            <a:avLst/>
          </a:prstGeom>
          <a:solidFill>
            <a:schemeClr val="accent6">
              <a:lumMod val="40000"/>
              <a:lumOff val="60000"/>
            </a:schemeClr>
          </a:solidFill>
        </p:spPr>
        <p:txBody>
          <a:bodyPr wrap="square" rtlCol="0">
            <a:spAutoFit/>
          </a:bodyPr>
          <a:lstStyle/>
          <a:p>
            <a:pPr marL="342900" indent="-342900">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podniky vztahující se k objektu</a:t>
            </a:r>
            <a:r>
              <a:rPr lang="cs-CZ" sz="2800" dirty="0">
                <a:solidFill>
                  <a:srgbClr val="002060"/>
                </a:solidFill>
                <a:latin typeface="Times New Roman" pitchFamily="18" charset="0"/>
                <a:cs typeface="Times New Roman" pitchFamily="18" charset="0"/>
              </a:rPr>
              <a:t>:</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sportovně rekreační zařízení: umělá ledová dráha, koupaliště, plovárna, tenisové kurty, golfové hřiště, minigolf, apod.,</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sportovní školy: lyžování, tenisu, plavání, potápění, závěsného létání, apod.,</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dopravní podniky cestovního ruchu: speciální dopravní prostředky jako např. osobní horské dopravní zařízení, koňské spřežení, úzkokolejná železnice, historická železnice apod.,</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výrobní, obchodní podniky a podniky služeb orientující se na cestovní ruch.</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79154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 y="363182"/>
            <a:ext cx="10245968" cy="707886"/>
          </a:xfrm>
          <a:prstGeom prst="rect">
            <a:avLst/>
          </a:prstGeom>
        </p:spPr>
        <p:txBody>
          <a:bodyPr wrap="square">
            <a:spAutoFit/>
          </a:bodyPr>
          <a:lstStyle/>
          <a:p>
            <a:pPr algn="ctr">
              <a:defRPr/>
            </a:pPr>
            <a:r>
              <a:rPr lang="cs-CZ" sz="4000" b="1" kern="0" dirty="0">
                <a:solidFill>
                  <a:srgbClr val="008080"/>
                </a:solidFill>
                <a:latin typeface="Times New Roman" panose="02020603050405020304" pitchFamily="18" charset="0"/>
                <a:cs typeface="Times New Roman" panose="02020603050405020304" pitchFamily="18" charset="0"/>
              </a:rPr>
              <a:t>Výhody a nevýhody podniků CR</a:t>
            </a:r>
          </a:p>
        </p:txBody>
      </p:sp>
      <p:sp>
        <p:nvSpPr>
          <p:cNvPr id="2" name="TextovéPole 1"/>
          <p:cNvSpPr txBox="1"/>
          <p:nvPr/>
        </p:nvSpPr>
        <p:spPr>
          <a:xfrm>
            <a:off x="533400" y="1562156"/>
            <a:ext cx="11144250" cy="5262979"/>
          </a:xfrm>
          <a:prstGeom prst="rect">
            <a:avLst/>
          </a:prstGeom>
          <a:solidFill>
            <a:schemeClr val="accent6">
              <a:lumMod val="40000"/>
              <a:lumOff val="60000"/>
            </a:schemeClr>
          </a:solidFill>
        </p:spPr>
        <p:txBody>
          <a:bodyPr wrap="square" rtlCol="0">
            <a:spAutoFit/>
          </a:bodyPr>
          <a:lstStyle/>
          <a:p>
            <a:r>
              <a:rPr lang="cs-CZ" sz="2800" dirty="0">
                <a:solidFill>
                  <a:srgbClr val="002060"/>
                </a:solidFill>
                <a:latin typeface="Times New Roman" pitchFamily="18" charset="0"/>
                <a:cs typeface="Times New Roman" pitchFamily="18" charset="0"/>
              </a:rPr>
              <a:t>Výhody:</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jednotná podnikatelská strategie</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vytvořený image</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společný profesionální marketing</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automatizované systémy řízení a rezervování</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vstup do mezinárodních systémů rezervování a hotelových řetězců (sítí)</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lepší přístup ke kapitálu</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přitažlivost pro profesionály</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špičkový management</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vysoká úroveň standardizace</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efektivní využívání technologií podpůrných provozních činností </a:t>
            </a:r>
          </a:p>
          <a:p>
            <a:pPr marL="342900" indent="-3429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rozdělení podnikatelského rizika</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99428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1" y="363182"/>
            <a:ext cx="10245968" cy="707886"/>
          </a:xfrm>
          <a:prstGeom prst="rect">
            <a:avLst/>
          </a:prstGeom>
        </p:spPr>
        <p:txBody>
          <a:bodyPr wrap="square">
            <a:spAutoFit/>
          </a:bodyPr>
          <a:lstStyle/>
          <a:p>
            <a:pPr algn="ctr">
              <a:defRPr/>
            </a:pPr>
            <a:r>
              <a:rPr lang="cs-CZ" sz="4000" b="1" kern="0" dirty="0">
                <a:solidFill>
                  <a:srgbClr val="008080"/>
                </a:solidFill>
                <a:latin typeface="Times New Roman" panose="02020603050405020304" pitchFamily="18" charset="0"/>
                <a:cs typeface="Times New Roman" panose="02020603050405020304" pitchFamily="18" charset="0"/>
              </a:rPr>
              <a:t>Výhody a nevýhody podniků CR</a:t>
            </a:r>
          </a:p>
        </p:txBody>
      </p:sp>
      <p:sp>
        <p:nvSpPr>
          <p:cNvPr id="2" name="TextovéPole 1"/>
          <p:cNvSpPr txBox="1"/>
          <p:nvPr/>
        </p:nvSpPr>
        <p:spPr>
          <a:xfrm>
            <a:off x="552450" y="1402079"/>
            <a:ext cx="9707657" cy="4539191"/>
          </a:xfrm>
          <a:prstGeom prst="rect">
            <a:avLst/>
          </a:prstGeom>
          <a:solidFill>
            <a:schemeClr val="accent6">
              <a:lumMod val="40000"/>
              <a:lumOff val="60000"/>
            </a:schemeClr>
          </a:solidFill>
        </p:spPr>
        <p:txBody>
          <a:bodyPr wrap="square" rtlCol="0">
            <a:spAutoFit/>
          </a:bodyPr>
          <a:lstStyle/>
          <a:p>
            <a:pPr>
              <a:lnSpc>
                <a:spcPct val="150000"/>
              </a:lnSpc>
            </a:pPr>
            <a:r>
              <a:rPr lang="cs-CZ" sz="2800" dirty="0">
                <a:solidFill>
                  <a:srgbClr val="002060"/>
                </a:solidFill>
                <a:latin typeface="Times New Roman" pitchFamily="18" charset="0"/>
                <a:cs typeface="Times New Roman" pitchFamily="18" charset="0"/>
              </a:rPr>
              <a:t>Nevýhody:</a:t>
            </a:r>
          </a:p>
          <a:p>
            <a:pPr marL="342900" indent="-342900">
              <a:lnSpc>
                <a:spcPct val="150000"/>
              </a:lnSpc>
              <a:buFont typeface="Wingdings" panose="05000000000000000000" pitchFamily="2" charset="2"/>
              <a:buChar char="ü"/>
            </a:pPr>
            <a:endParaRPr lang="cs-CZ" sz="2800" dirty="0">
              <a:solidFill>
                <a:srgbClr val="002060"/>
              </a:solidFill>
              <a:latin typeface="Times New Roman" pitchFamily="18" charset="0"/>
              <a:cs typeface="Times New Roman" pitchFamily="18" charset="0"/>
            </a:endParaRPr>
          </a:p>
          <a:p>
            <a:pPr marL="342900" indent="-3429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menší flexibilita ve vztahu ke změnám v poptávce</a:t>
            </a:r>
          </a:p>
          <a:p>
            <a:pPr marL="342900" indent="-3429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závislost na nejslabším článku řetězce</a:t>
            </a:r>
          </a:p>
          <a:p>
            <a:pPr marL="342900" indent="-3429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potřeba zohlednit regionální rozdíly na trhu cestovního ruchu</a:t>
            </a:r>
          </a:p>
          <a:p>
            <a:pPr marL="342900" indent="-3429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nižší operativnost v řízení</a:t>
            </a:r>
          </a:p>
          <a:p>
            <a:pPr marL="342900" indent="-3429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nebezpečí růstu byrokracie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885728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Cíle podniku</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652065"/>
            <a:ext cx="10260107" cy="5293757"/>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stavy, které chce podnik dosáhnout, a určují chování podniku, obsahují zejména hodnotovou orientaci: majetek, zisk, rentabilita, likvidita, součástí jsou i cíle etické, které vyjadřují podnikatelskou etiku, kterou se řídí vlastníci a vrcholový management (Kučerová, </a:t>
            </a:r>
            <a:r>
              <a:rPr lang="cs-CZ" sz="2800" dirty="0" err="1">
                <a:solidFill>
                  <a:srgbClr val="002060"/>
                </a:solidFill>
                <a:latin typeface="Times New Roman" pitchFamily="18" charset="0"/>
                <a:cs typeface="Times New Roman" pitchFamily="18" charset="0"/>
              </a:rPr>
              <a:t>Strašík</a:t>
            </a:r>
            <a:r>
              <a:rPr lang="cs-CZ" sz="2800" dirty="0">
                <a:solidFill>
                  <a:srgbClr val="002060"/>
                </a:solidFill>
                <a:latin typeface="Times New Roman" pitchFamily="18" charset="0"/>
                <a:cs typeface="Times New Roman" pitchFamily="18" charset="0"/>
              </a:rPr>
              <a:t> a Šebová, 2010, s. 31),</a:t>
            </a:r>
          </a:p>
          <a:p>
            <a:pPr marL="457200" indent="-4572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Cíle mají být</a:t>
            </a:r>
            <a:r>
              <a:rPr lang="cs-CZ" sz="2800" dirty="0">
                <a:solidFill>
                  <a:srgbClr val="002060"/>
                </a:solidFill>
                <a:latin typeface="Times New Roman" pitchFamily="18" charset="0"/>
                <a:cs typeface="Times New Roman" pitchFamily="18" charset="0"/>
              </a:rPr>
              <a:t>:</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konkrétní,</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měřitelné a hodnotitelné,</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časově ohraničené,</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musí být stanovena zodpovědnost za splnění cíle.</a:t>
            </a:r>
          </a:p>
          <a:p>
            <a:pPr marL="457200" indent="-457200">
              <a:spcBef>
                <a:spcPts val="600"/>
              </a:spcBef>
              <a:buFont typeface="Wingdings" panose="05000000000000000000" pitchFamily="2" charset="2"/>
              <a:buChar char="ü"/>
            </a:pPr>
            <a:endParaRPr lang="cs-CZ" sz="2800"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04391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403921" y="1804465"/>
            <a:ext cx="9616380" cy="3970318"/>
          </a:xfrm>
          <a:prstGeom prst="rect">
            <a:avLst/>
          </a:prstGeom>
          <a:solidFill>
            <a:schemeClr val="accent6">
              <a:lumMod val="40000"/>
              <a:lumOff val="60000"/>
            </a:schemeClr>
          </a:solidFill>
        </p:spPr>
        <p:txBody>
          <a:bodyPr wrap="square" rtlCol="0">
            <a:spAutoFit/>
          </a:bodyPr>
          <a:lstStyle/>
          <a:p>
            <a:pPr marL="457200" indent="-4572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 obecné označení ekonomicko-právního subjektu, </a:t>
            </a:r>
          </a:p>
          <a:p>
            <a:pPr marL="457200" indent="-4572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jedná se o základní formu institucionálního uspořádání ekonomiky,</a:t>
            </a:r>
          </a:p>
          <a:p>
            <a:pPr marL="457200" indent="-457200">
              <a:lnSpc>
                <a:spcPct val="1500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základní znaky podniku: </a:t>
            </a:r>
          </a:p>
          <a:p>
            <a:pPr marL="914400" lvl="1" indent="-457200">
              <a:lnSpc>
                <a:spcPct val="1500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ekonomická samostatnost, </a:t>
            </a:r>
          </a:p>
          <a:p>
            <a:pPr marL="914400" lvl="1" indent="-457200">
              <a:lnSpc>
                <a:spcPct val="1500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právní subjektivita. </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Cíle podniku</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2033065"/>
            <a:ext cx="10260107" cy="3185487"/>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800" dirty="0" err="1">
                <a:solidFill>
                  <a:srgbClr val="002060"/>
                </a:solidFill>
                <a:latin typeface="Times New Roman" pitchFamily="18" charset="0"/>
                <a:cs typeface="Times New Roman" pitchFamily="18" charset="0"/>
              </a:rPr>
              <a:t>Nečadová</a:t>
            </a:r>
            <a:r>
              <a:rPr lang="cs-CZ" sz="2800" dirty="0">
                <a:solidFill>
                  <a:srgbClr val="002060"/>
                </a:solidFill>
                <a:latin typeface="Times New Roman" pitchFamily="18" charset="0"/>
                <a:cs typeface="Times New Roman" pitchFamily="18" charset="0"/>
              </a:rPr>
              <a:t> (2008) - obecně možno konstatovat, že cíle firmy rozhodně závisí na účelu, pro který byl podnik založen; malé firmy jsou odlišné od velkých firem, často převládají jiné cíle, jako je potřeba „být svým pánem“, mít trvalou a zajímavou práci a to mnohdy nejen pro sebe, ale i pro členy své rodiny, někdy si podnikatel realizuje své sny a přání, případně chce udržet rodinnou tradici apod. </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219881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Cíle podniku - členění</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47386" y="1663561"/>
            <a:ext cx="10260107" cy="4431983"/>
          </a:xfrm>
          <a:prstGeom prst="rect">
            <a:avLst/>
          </a:prstGeom>
          <a:solidFill>
            <a:schemeClr val="accent6">
              <a:lumMod val="40000"/>
              <a:lumOff val="60000"/>
            </a:schemeClr>
          </a:solidFill>
        </p:spPr>
        <p:txBody>
          <a:bodyPr wrap="square" rtlCol="0">
            <a:spAutoFit/>
          </a:bodyPr>
          <a:lstStyle/>
          <a:p>
            <a:pPr>
              <a:spcBef>
                <a:spcPts val="600"/>
              </a:spcBef>
            </a:pPr>
            <a:r>
              <a:rPr lang="cs-CZ" sz="2800" dirty="0">
                <a:solidFill>
                  <a:srgbClr val="002060"/>
                </a:solidFill>
                <a:latin typeface="Times New Roman" pitchFamily="18" charset="0"/>
                <a:cs typeface="Times New Roman" pitchFamily="18" charset="0"/>
              </a:rPr>
              <a:t>kritéria členění (Kučerová, </a:t>
            </a:r>
            <a:r>
              <a:rPr lang="cs-CZ" sz="2800" dirty="0" err="1">
                <a:solidFill>
                  <a:srgbClr val="002060"/>
                </a:solidFill>
                <a:latin typeface="Times New Roman" pitchFamily="18" charset="0"/>
                <a:cs typeface="Times New Roman" pitchFamily="18" charset="0"/>
              </a:rPr>
              <a:t>Strašík</a:t>
            </a:r>
            <a:r>
              <a:rPr lang="cs-CZ" sz="2800" dirty="0">
                <a:solidFill>
                  <a:srgbClr val="002060"/>
                </a:solidFill>
                <a:latin typeface="Times New Roman" pitchFamily="18" charset="0"/>
                <a:cs typeface="Times New Roman" pitchFamily="18" charset="0"/>
              </a:rPr>
              <a:t> a Šebová,2010, s. 33-40):</a:t>
            </a:r>
          </a:p>
          <a:p>
            <a:pPr marL="457200" indent="-4572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obsah cílů</a:t>
            </a:r>
            <a:r>
              <a:rPr lang="cs-CZ" sz="2800" dirty="0">
                <a:solidFill>
                  <a:srgbClr val="002060"/>
                </a:solidFill>
                <a:latin typeface="Times New Roman" pitchFamily="18" charset="0"/>
                <a:cs typeface="Times New Roman" pitchFamily="18" charset="0"/>
              </a:rPr>
              <a:t>: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cíle ekonomické,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ekologické,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technické a technologické,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sociální,</a:t>
            </a:r>
          </a:p>
          <a:p>
            <a:pPr marL="457200" indent="-4572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hierarchii cílů</a:t>
            </a:r>
            <a:r>
              <a:rPr lang="cs-CZ" sz="2800" dirty="0">
                <a:solidFill>
                  <a:srgbClr val="002060"/>
                </a:solidFill>
                <a:latin typeface="Times New Roman" pitchFamily="18" charset="0"/>
                <a:cs typeface="Times New Roman" pitchFamily="18" charset="0"/>
              </a:rPr>
              <a:t>: podniky cestovního ruchu mají ojediněle jeden cíl, zpravidla mají více cílů, hierarchicky uspořádaných s vazbami, rozlišují hlavní cíle, mezicíle, dílčí cíle,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09708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Cíle podniku - členění</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47386" y="1663561"/>
            <a:ext cx="10260107" cy="4832092"/>
          </a:xfrm>
          <a:prstGeom prst="rect">
            <a:avLst/>
          </a:prstGeom>
          <a:solidFill>
            <a:schemeClr val="accent6">
              <a:lumMod val="40000"/>
              <a:lumOff val="60000"/>
            </a:schemeClr>
          </a:solidFill>
        </p:spPr>
        <p:txBody>
          <a:bodyPr wrap="square" rtlCol="0">
            <a:spAutoFit/>
          </a:bodyPr>
          <a:lstStyle/>
          <a:p>
            <a:pPr marL="457200" indent="-457200">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časové hledisko</a:t>
            </a:r>
            <a:r>
              <a:rPr lang="cs-CZ" sz="2800" dirty="0">
                <a:solidFill>
                  <a:srgbClr val="002060"/>
                </a:solidFill>
                <a:latin typeface="Times New Roman" pitchFamily="18" charset="0"/>
                <a:cs typeface="Times New Roman" pitchFamily="18" charset="0"/>
              </a:rPr>
              <a:t>: rozlišujeme dlouhodobé (jsou na vyšší úrovni hierarchie) a krátkodobé (do 3 let,), nejdůležitější dlouhodobé cíle tvoří základnu podnikové strategie a nazýváme strategické:</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strategické cíle pro zabezpečení existence podniku,</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strategické cíle růstu,</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strategické ekonomické cíle,</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strategické cíle pro vytvoření image podniku, </a:t>
            </a:r>
          </a:p>
          <a:p>
            <a:pPr marL="457200" indent="-457200">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rozsah (velikost) cílů</a:t>
            </a:r>
            <a:r>
              <a:rPr lang="cs-CZ" sz="2800" dirty="0">
                <a:solidFill>
                  <a:srgbClr val="002060"/>
                </a:solidFill>
                <a:latin typeface="Times New Roman" pitchFamily="18" charset="0"/>
                <a:cs typeface="Times New Roman" pitchFamily="18" charset="0"/>
              </a:rPr>
              <a:t>: člení cíle na:</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ohraničení – jde o dosažení konkrétních </a:t>
            </a:r>
            <a:r>
              <a:rPr lang="cs-CZ" sz="2800" dirty="0" err="1">
                <a:solidFill>
                  <a:srgbClr val="002060"/>
                </a:solidFill>
                <a:latin typeface="Times New Roman" pitchFamily="18" charset="0"/>
                <a:cs typeface="Times New Roman" pitchFamily="18" charset="0"/>
              </a:rPr>
              <a:t>kvantifikov</a:t>
            </a:r>
            <a:r>
              <a:rPr lang="cs-CZ" sz="2800" dirty="0">
                <a:solidFill>
                  <a:srgbClr val="002060"/>
                </a:solidFill>
                <a:latin typeface="Times New Roman" pitchFamily="18" charset="0"/>
                <a:cs typeface="Times New Roman" pitchFamily="18" charset="0"/>
              </a:rPr>
              <a:t>. hodnot,</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neohraničené – formulují nejvyšší cílové hodnoty (maximalizaci nebo minimalizaci), </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492117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Cíle podniku - členění</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47386" y="1663561"/>
            <a:ext cx="10260107" cy="4201150"/>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vztahy mezi cíli</a:t>
            </a:r>
            <a:r>
              <a:rPr lang="cs-CZ" sz="2800" dirty="0">
                <a:solidFill>
                  <a:srgbClr val="002060"/>
                </a:solidFill>
                <a:latin typeface="Times New Roman" pitchFamily="18" charset="0"/>
                <a:cs typeface="Times New Roman" pitchFamily="18" charset="0"/>
              </a:rPr>
              <a:t>: zejména vztah k vrcholovému cíli umožňuje dělení na:</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komplementární – vzájemně se podporují, např. pokles nákladů a zvyšování zisku,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konkurenční – protichůdně svými účinky ovlivňují hlavní cíl, např. minimalizace nákladů a rozšiřování nabídky služeb, </a:t>
            </a:r>
          </a:p>
          <a:p>
            <a:pPr marL="914400" lvl="1" indent="-457200">
              <a:spcBef>
                <a:spcPts val="600"/>
              </a:spcBef>
              <a:buFont typeface="Arial" panose="020B0604020202020204" pitchFamily="34" charset="0"/>
              <a:buChar char="•"/>
            </a:pPr>
            <a:r>
              <a:rPr lang="cs-CZ" sz="2800" dirty="0">
                <a:solidFill>
                  <a:srgbClr val="002060"/>
                </a:solidFill>
                <a:latin typeface="Times New Roman" pitchFamily="18" charset="0"/>
                <a:cs typeface="Times New Roman" pitchFamily="18" charset="0"/>
              </a:rPr>
              <a:t>indiferentní – nezávislé cíle, např. snižovat biologický odpad při výrobě jídel a přijmout vysoce kvalifikovaného pracovníka pro marketing.</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50849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033225" y="456967"/>
            <a:ext cx="6688427"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Základní funkce podniku CR </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402080"/>
            <a:ext cx="10260107" cy="4955203"/>
          </a:xfrm>
          <a:prstGeom prst="rect">
            <a:avLst/>
          </a:prstGeom>
          <a:solidFill>
            <a:schemeClr val="accent6">
              <a:lumMod val="40000"/>
              <a:lumOff val="60000"/>
            </a:schemeClr>
          </a:solidFill>
        </p:spPr>
        <p:txBody>
          <a:bodyPr wrap="square" rtlCol="0">
            <a:spAutoFit/>
          </a:bodyPr>
          <a:lstStyle/>
          <a:p>
            <a:pPr>
              <a:spcBef>
                <a:spcPts val="600"/>
              </a:spcBef>
            </a:pPr>
            <a:r>
              <a:rPr lang="cs-CZ" sz="2600" dirty="0">
                <a:solidFill>
                  <a:srgbClr val="002060"/>
                </a:solidFill>
                <a:latin typeface="Times New Roman" pitchFamily="18" charset="0"/>
                <a:cs typeface="Times New Roman" pitchFamily="18" charset="0"/>
              </a:rPr>
              <a:t>Kučerová a Šmardová (2016, s. 15):</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podnikatelskou</a:t>
            </a:r>
            <a:r>
              <a:rPr lang="cs-CZ" sz="2600" dirty="0">
                <a:solidFill>
                  <a:srgbClr val="002060"/>
                </a:solidFill>
                <a:latin typeface="Times New Roman" pitchFamily="18" charset="0"/>
                <a:cs typeface="Times New Roman" pitchFamily="18" charset="0"/>
              </a:rPr>
              <a:t> –  podnikatelské příležitosti na trhu,</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ekonomickou </a:t>
            </a:r>
            <a:r>
              <a:rPr lang="cs-CZ" sz="2600" dirty="0">
                <a:solidFill>
                  <a:srgbClr val="002060"/>
                </a:solidFill>
                <a:latin typeface="Times New Roman" pitchFamily="18" charset="0"/>
                <a:cs typeface="Times New Roman" pitchFamily="18" charset="0"/>
              </a:rPr>
              <a:t>– činnosti spojené se zásobováním, výrobou, odbytem, poskytováním služeb a finančním zabezpečením,</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organizační </a:t>
            </a:r>
            <a:r>
              <a:rPr lang="cs-CZ" sz="2600" dirty="0">
                <a:solidFill>
                  <a:srgbClr val="002060"/>
                </a:solidFill>
                <a:latin typeface="Times New Roman" pitchFamily="18" charset="0"/>
                <a:cs typeface="Times New Roman" pitchFamily="18" charset="0"/>
              </a:rPr>
              <a:t>– vnitřní uspořádání výrobních faktorů a vztahů mezi nimi,</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environmentální </a:t>
            </a:r>
            <a:r>
              <a:rPr lang="cs-CZ" sz="2600" dirty="0">
                <a:solidFill>
                  <a:srgbClr val="002060"/>
                </a:solidFill>
                <a:latin typeface="Times New Roman" pitchFamily="18" charset="0"/>
                <a:cs typeface="Times New Roman" pitchFamily="18" charset="0"/>
              </a:rPr>
              <a:t>– postavení  a činnosti podniku a jejich vliv na kvalitu a ochranu ŽP,</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technickou</a:t>
            </a:r>
            <a:r>
              <a:rPr lang="cs-CZ" sz="2600" dirty="0">
                <a:solidFill>
                  <a:srgbClr val="002060"/>
                </a:solidFill>
                <a:latin typeface="Times New Roman" pitchFamily="18" charset="0"/>
                <a:cs typeface="Times New Roman" pitchFamily="18" charset="0"/>
              </a:rPr>
              <a:t> – vybavenost základními výrobními faktory a vytváření </a:t>
            </a:r>
            <a:r>
              <a:rPr lang="cs-CZ" sz="2600" dirty="0" err="1">
                <a:solidFill>
                  <a:srgbClr val="002060"/>
                </a:solidFill>
                <a:latin typeface="Times New Roman" pitchFamily="18" charset="0"/>
                <a:cs typeface="Times New Roman" pitchFamily="18" charset="0"/>
              </a:rPr>
              <a:t>technicko-technologických</a:t>
            </a:r>
            <a:r>
              <a:rPr lang="cs-CZ" sz="2600" dirty="0">
                <a:solidFill>
                  <a:srgbClr val="002060"/>
                </a:solidFill>
                <a:latin typeface="Times New Roman" pitchFamily="18" charset="0"/>
                <a:cs typeface="Times New Roman" pitchFamily="18" charset="0"/>
              </a:rPr>
              <a:t> podmínek pro činnost,</a:t>
            </a:r>
          </a:p>
          <a:p>
            <a:pPr marL="514350" indent="-514350">
              <a:spcBef>
                <a:spcPts val="600"/>
              </a:spcBef>
              <a:buFont typeface="+mj-lt"/>
              <a:buAutoNum type="arabicPeriod"/>
            </a:pPr>
            <a:r>
              <a:rPr lang="cs-CZ" sz="2600" b="1" dirty="0">
                <a:solidFill>
                  <a:srgbClr val="002060"/>
                </a:solidFill>
                <a:latin typeface="Times New Roman" pitchFamily="18" charset="0"/>
                <a:cs typeface="Times New Roman" pitchFamily="18" charset="0"/>
              </a:rPr>
              <a:t>sociální</a:t>
            </a:r>
            <a:r>
              <a:rPr lang="cs-CZ" sz="2600" dirty="0">
                <a:solidFill>
                  <a:srgbClr val="002060"/>
                </a:solidFill>
                <a:latin typeface="Times New Roman" pitchFamily="18" charset="0"/>
                <a:cs typeface="Times New Roman" pitchFamily="18" charset="0"/>
              </a:rPr>
              <a:t> – péče o zaměstnance a vztahy mezi nimi, vliv na ekonomický a sociální rozvoj obcí, měst a regionů.</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787728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033225" y="456967"/>
            <a:ext cx="6688427"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Činnosti podniku CR </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47384" y="1663561"/>
            <a:ext cx="10260107" cy="4508927"/>
          </a:xfrm>
          <a:prstGeom prst="rect">
            <a:avLst/>
          </a:prstGeom>
          <a:solidFill>
            <a:schemeClr val="accent6">
              <a:lumMod val="40000"/>
              <a:lumOff val="60000"/>
            </a:schemeClr>
          </a:solidFill>
        </p:spPr>
        <p:txBody>
          <a:bodyPr wrap="square" rtlCol="0">
            <a:spAutoFit/>
          </a:bodyPr>
          <a:lstStyle/>
          <a:p>
            <a:pPr>
              <a:spcBef>
                <a:spcPts val="600"/>
              </a:spcBef>
            </a:pPr>
            <a:r>
              <a:rPr lang="cs-CZ" sz="2800" dirty="0">
                <a:solidFill>
                  <a:srgbClr val="002060"/>
                </a:solidFill>
                <a:latin typeface="Times New Roman" pitchFamily="18" charset="0"/>
                <a:cs typeface="Times New Roman" pitchFamily="18" charset="0"/>
              </a:rPr>
              <a:t>Veškeré činnosti vedoucích pracovníků na ubytovacím úseku lze shrnout pod funkce (Křížek a </a:t>
            </a:r>
            <a:r>
              <a:rPr lang="cs-CZ" sz="2800" dirty="0" err="1">
                <a:solidFill>
                  <a:srgbClr val="002060"/>
                </a:solidFill>
                <a:latin typeface="Times New Roman" pitchFamily="18" charset="0"/>
                <a:cs typeface="Times New Roman" pitchFamily="18" charset="0"/>
              </a:rPr>
              <a:t>Neufus</a:t>
            </a:r>
            <a:r>
              <a:rPr lang="cs-CZ" sz="2800" dirty="0">
                <a:solidFill>
                  <a:srgbClr val="002060"/>
                </a:solidFill>
                <a:latin typeface="Times New Roman" pitchFamily="18" charset="0"/>
                <a:cs typeface="Times New Roman" pitchFamily="18" charset="0"/>
              </a:rPr>
              <a:t>, 2014): </a:t>
            </a:r>
          </a:p>
          <a:p>
            <a:pPr>
              <a:spcBef>
                <a:spcPts val="600"/>
              </a:spcBef>
            </a:pPr>
            <a:endParaRPr lang="cs-CZ" sz="2800" dirty="0">
              <a:solidFill>
                <a:srgbClr val="002060"/>
              </a:solidFill>
              <a:latin typeface="Times New Roman" pitchFamily="18" charset="0"/>
              <a:cs typeface="Times New Roman" pitchFamily="18" charset="0"/>
            </a:endParaRP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plánovací, </a:t>
            </a: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rozhodovací, </a:t>
            </a: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vůdčí a organizační, </a:t>
            </a: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kontrolní, </a:t>
            </a: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komunikativní a </a:t>
            </a:r>
          </a:p>
          <a:p>
            <a:pPr marL="3657600" lvl="7" indent="-457200">
              <a:spcBef>
                <a:spcPts val="600"/>
              </a:spcBef>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reprezentativní.</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103212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953621" y="326226"/>
            <a:ext cx="6688427" cy="707886"/>
          </a:xfrm>
          <a:prstGeom prst="rect">
            <a:avLst/>
          </a:prstGeom>
        </p:spPr>
        <p:txBody>
          <a:bodyPr wrap="square">
            <a:spAutoFit/>
          </a:bodyPr>
          <a:lstStyle/>
          <a:p>
            <a:pPr lvl="0" algn="ctr">
              <a:defRPr/>
            </a:pPr>
            <a:r>
              <a:rPr kumimoji="0" lang="cs-CZ"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rPr>
              <a:t>Činnosti podniku CR </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23941" y="1622052"/>
            <a:ext cx="10092629" cy="4970591"/>
          </a:xfrm>
          <a:prstGeom prst="rect">
            <a:avLst/>
          </a:prstGeom>
          <a:solidFill>
            <a:schemeClr val="accent6">
              <a:lumMod val="40000"/>
              <a:lumOff val="60000"/>
            </a:schemeClr>
          </a:solidFill>
        </p:spPr>
        <p:txBody>
          <a:bodyPr wrap="square" rtlCol="0">
            <a:spAutoFit/>
          </a:bodyPr>
          <a:lstStyle/>
          <a:p>
            <a:pPr marL="457200" indent="-457200">
              <a:spcBef>
                <a:spcPts val="600"/>
              </a:spcBef>
              <a:buFont typeface="Wingdings" panose="05000000000000000000" pitchFamily="2" charset="2"/>
              <a:buChar char="ü"/>
            </a:pPr>
            <a:r>
              <a:rPr lang="cs-CZ" sz="2600" b="1" dirty="0">
                <a:solidFill>
                  <a:srgbClr val="002060"/>
                </a:solidFill>
                <a:latin typeface="Times New Roman" pitchFamily="18" charset="0"/>
                <a:cs typeface="Times New Roman" pitchFamily="18" charset="0"/>
              </a:rPr>
              <a:t>hlavní okruhy činností v subsystému stravování </a:t>
            </a:r>
            <a:r>
              <a:rPr lang="cs-CZ" sz="2600" dirty="0">
                <a:solidFill>
                  <a:srgbClr val="002060"/>
                </a:solidFill>
                <a:latin typeface="Times New Roman" pitchFamily="18" charset="0"/>
                <a:cs typeface="Times New Roman" pitchFamily="18" charset="0"/>
              </a:rPr>
              <a:t>(</a:t>
            </a:r>
            <a:r>
              <a:rPr lang="cs-CZ" sz="2600" dirty="0" err="1">
                <a:solidFill>
                  <a:srgbClr val="002060"/>
                </a:solidFill>
                <a:latin typeface="Times New Roman" pitchFamily="18" charset="0"/>
                <a:cs typeface="Times New Roman" pitchFamily="18" charset="0"/>
              </a:rPr>
              <a:t>Novacká</a:t>
            </a:r>
            <a:r>
              <a:rPr lang="cs-CZ" sz="2600" dirty="0">
                <a:solidFill>
                  <a:srgbClr val="002060"/>
                </a:solidFill>
                <a:latin typeface="Times New Roman" pitchFamily="18" charset="0"/>
                <a:cs typeface="Times New Roman" pitchFamily="18" charset="0"/>
              </a:rPr>
              <a:t>, 1994): plánování výroby, tvorba operativního výrobního plánu, organizace výroby, organizace práce ve výrobě, realizace výroby formou prodeje a organizace spotřeby, poskytování informací pro marketing,</a:t>
            </a:r>
          </a:p>
          <a:p>
            <a:pPr marL="457200" indent="-457200">
              <a:spcBef>
                <a:spcPts val="600"/>
              </a:spcBef>
              <a:buFont typeface="Wingdings" panose="05000000000000000000" pitchFamily="2" charset="2"/>
              <a:buChar char="ü"/>
            </a:pPr>
            <a:r>
              <a:rPr lang="cs-CZ" sz="2600" b="1" dirty="0">
                <a:solidFill>
                  <a:srgbClr val="002060"/>
                </a:solidFill>
                <a:latin typeface="Times New Roman" pitchFamily="18" charset="0"/>
                <a:cs typeface="Times New Roman" pitchFamily="18" charset="0"/>
              </a:rPr>
              <a:t>činnosti stravovacího úseku zahrnují</a:t>
            </a:r>
            <a:r>
              <a:rPr lang="cs-CZ" sz="2600" dirty="0">
                <a:solidFill>
                  <a:srgbClr val="002060"/>
                </a:solidFill>
                <a:latin typeface="Times New Roman" pitchFamily="18" charset="0"/>
                <a:cs typeface="Times New Roman" pitchFamily="18" charset="0"/>
              </a:rPr>
              <a:t>: sestavení výrobního a prodejního programu, analýza konkurence (produkt, výkony, služby, prodejní metody), plánování a sestavení nabídky jídel, včetně digitálních nabídkových lístků (možnost využití tabletů), vytvoření kalkulace prodejní ceny, podpora prodeje (doplňkové jídelní lístky, produkt packaging, výstavka, vizuální prezentace, sugestivní prodej, aj.), druhy obsluhy (talířový systém, zakládací systém, francouzský servis, anglický servis, ruský způsob obsluhy).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414561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3224638" y="1684421"/>
            <a:ext cx="4731868" cy="703189"/>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cs-CZ" b="1" dirty="0">
                <a:solidFill>
                  <a:srgbClr val="002060"/>
                </a:solidFill>
                <a:latin typeface="Times New Roman" panose="02020603050405020304" pitchFamily="18" charset="0"/>
                <a:cs typeface="Times New Roman" panose="02020603050405020304" pitchFamily="18" charset="0"/>
              </a:rPr>
              <a:t>Děkuji za pozornost</a:t>
            </a:r>
            <a:endParaRPr lang="cs-CZ" b="1" dirty="0">
              <a:solidFill>
                <a:srgbClr val="002060"/>
              </a:solidFill>
            </a:endParaRPr>
          </a:p>
        </p:txBody>
      </p:sp>
      <p:pic>
        <p:nvPicPr>
          <p:cNvPr id="6" name="Picture 9" descr="MCj009038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95583" y="3572395"/>
            <a:ext cx="1989978" cy="1841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914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1419725" y="2266678"/>
            <a:ext cx="8714875" cy="2600199"/>
          </a:xfrm>
          <a:prstGeom prst="rect">
            <a:avLst/>
          </a:prstGeom>
          <a:solidFill>
            <a:schemeClr val="accent6">
              <a:lumMod val="40000"/>
              <a:lumOff val="60000"/>
            </a:schemeClr>
          </a:solidFill>
        </p:spPr>
        <p:txBody>
          <a:bodyPr wrap="square" rtlCol="0">
            <a:spAutoFit/>
          </a:bodyPr>
          <a:lstStyle/>
          <a:p>
            <a:pPr>
              <a:lnSpc>
                <a:spcPct val="150000"/>
              </a:lnSpc>
            </a:pPr>
            <a:r>
              <a:rPr lang="cs-CZ" sz="2800" dirty="0">
                <a:solidFill>
                  <a:srgbClr val="002060"/>
                </a:solidFill>
                <a:latin typeface="Times New Roman" pitchFamily="18" charset="0"/>
                <a:cs typeface="Times New Roman" pitchFamily="18" charset="0"/>
              </a:rPr>
              <a:t>z ekonomického hlediska je podnik - firma označována jako subjekt, kde dochází k přeměně vstupů (výrobních faktorů, inputů) na výstupy (outputy, statky, produkty), tj. zboží a služby. </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717889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456967"/>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Podniky cestovního ruchu</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1" y="1652065"/>
            <a:ext cx="9959280" cy="4593565"/>
          </a:xfrm>
          <a:prstGeom prst="rect">
            <a:avLst/>
          </a:prstGeom>
          <a:solidFill>
            <a:schemeClr val="accent6">
              <a:lumMod val="40000"/>
              <a:lumOff val="60000"/>
            </a:schemeClr>
          </a:solidFill>
        </p:spPr>
        <p:txBody>
          <a:bodyPr wrap="square" rtlCol="0">
            <a:spAutoFit/>
          </a:bodyPr>
          <a:lstStyle/>
          <a:p>
            <a:pPr marL="457200" indent="-457200">
              <a:lnSpc>
                <a:spcPts val="39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podniky služeb zaměřené na uspokojování potřeb konečných spotřebitelů se specifiky ve sféře výroby a ve sféře oběhu</a:t>
            </a:r>
          </a:p>
          <a:p>
            <a:pPr marL="457200" indent="-457200">
              <a:lnSpc>
                <a:spcPts val="3900"/>
              </a:lnSpc>
              <a:buFont typeface="Wingdings" panose="05000000000000000000" pitchFamily="2" charset="2"/>
              <a:buChar char="ü"/>
            </a:pPr>
            <a:endParaRPr lang="cs-CZ" sz="2800" dirty="0">
              <a:solidFill>
                <a:srgbClr val="002060"/>
              </a:solidFill>
              <a:latin typeface="Times New Roman" pitchFamily="18" charset="0"/>
              <a:cs typeface="Times New Roman" pitchFamily="18" charset="0"/>
            </a:endParaRPr>
          </a:p>
          <a:p>
            <a:pPr marL="457200" indent="-457200">
              <a:lnSpc>
                <a:spcPts val="39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charakteristiky podniku CR:</a:t>
            </a:r>
          </a:p>
          <a:p>
            <a:pPr marL="914400" lvl="1" indent="-457200">
              <a:lnSpc>
                <a:spcPts val="39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poskytují relativně široký sortiment služeb (osobních, věcných, obchodních, apod.) v podmínkách často se měnící poptávky,</a:t>
            </a:r>
          </a:p>
          <a:p>
            <a:pPr marL="914400" lvl="1" indent="-457200">
              <a:lnSpc>
                <a:spcPts val="3900"/>
              </a:lnSpc>
              <a:buFont typeface="Arial" panose="020B0604020202020204" pitchFamily="34" charset="0"/>
              <a:buChar char="•"/>
            </a:pPr>
            <a:r>
              <a:rPr lang="cs-CZ" sz="2800" dirty="0">
                <a:solidFill>
                  <a:srgbClr val="002060"/>
                </a:solidFill>
                <a:latin typeface="Times New Roman" pitchFamily="18" charset="0"/>
                <a:cs typeface="Times New Roman" pitchFamily="18" charset="0"/>
              </a:rPr>
              <a:t>intenzita poptávky po jejich službách se často mění v závislosti na jejich lokalizaci a sezóně;</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573356"/>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Podniky cestovního ruchu</a:t>
            </a:r>
            <a:endParaRPr lang="en-GB" sz="4000" b="1" kern="0" dirty="0">
              <a:solidFill>
                <a:srgbClr val="008080"/>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652065"/>
            <a:ext cx="10260107" cy="4832092"/>
          </a:xfrm>
          <a:prstGeom prst="rect">
            <a:avLst/>
          </a:prstGeom>
          <a:solidFill>
            <a:schemeClr val="accent6">
              <a:lumMod val="40000"/>
              <a:lumOff val="60000"/>
            </a:schemeClr>
          </a:solidFill>
        </p:spPr>
        <p:txBody>
          <a:bodyPr wrap="square" rtlCol="0">
            <a:spAutoFit/>
          </a:bodyPr>
          <a:lstStyle/>
          <a:p>
            <a:pPr lvl="0"/>
            <a:r>
              <a:rPr lang="cs-CZ" sz="2800" dirty="0">
                <a:solidFill>
                  <a:srgbClr val="002060"/>
                </a:solidFill>
                <a:latin typeface="Times New Roman" pitchFamily="18" charset="0"/>
                <a:cs typeface="Times New Roman" pitchFamily="18" charset="0"/>
              </a:rPr>
              <a:t>Charakteristiky (Kučerová, </a:t>
            </a:r>
            <a:r>
              <a:rPr lang="cs-CZ" sz="2800" dirty="0" err="1">
                <a:solidFill>
                  <a:srgbClr val="002060"/>
                </a:solidFill>
                <a:latin typeface="Times New Roman" pitchFamily="18" charset="0"/>
                <a:cs typeface="Times New Roman" pitchFamily="18" charset="0"/>
              </a:rPr>
              <a:t>Strašík</a:t>
            </a:r>
            <a:r>
              <a:rPr lang="cs-CZ" sz="2800" dirty="0">
                <a:solidFill>
                  <a:srgbClr val="002060"/>
                </a:solidFill>
                <a:latin typeface="Times New Roman" pitchFamily="18" charset="0"/>
                <a:cs typeface="Times New Roman" pitchFamily="18" charset="0"/>
              </a:rPr>
              <a:t> a Šebová, 2010):</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kapacita, standard a komplexnost poskytovaných služeb ovlivňuje i lokalizaci (charakter rekreačního prostoru),</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mají vysoké nároky na lidské zdroje, poskytují pracovní místa i pro nekvalifikované pracovníky, </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osobní náklady tvoří vysoký podíl na jejich celkových nákladech,</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při poskytování služeb jsou omezené možnosti substituce lidské práce,</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mnohé z nich vyžadují vysoký podnikatelský kapitál a </a:t>
            </a:r>
          </a:p>
          <a:p>
            <a:pPr marL="457200" lvl="0"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mají vysoký podíl dlouhodobého hmotného majetku (hotely, restaurace, lázně, ….</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2379268" y="573356"/>
            <a:ext cx="6004609"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Podniky cestovního ruchu</a:t>
            </a:r>
            <a:endParaRPr lang="en-GB" sz="4000" b="1" kern="0" dirty="0">
              <a:solidFill>
                <a:srgbClr val="008080"/>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1652065"/>
            <a:ext cx="10260107" cy="4401205"/>
          </a:xfrm>
          <a:prstGeom prst="rect">
            <a:avLst/>
          </a:prstGeom>
          <a:solidFill>
            <a:schemeClr val="accent6">
              <a:lumMod val="40000"/>
              <a:lumOff val="60000"/>
            </a:schemeClr>
          </a:solidFill>
        </p:spPr>
        <p:txBody>
          <a:bodyPr wrap="square" rtlCol="0">
            <a:spAutoFit/>
          </a:bodyPr>
          <a:lstStyle/>
          <a:p>
            <a:pPr lvl="0"/>
            <a:r>
              <a:rPr lang="cs-CZ" sz="2800" dirty="0">
                <a:solidFill>
                  <a:srgbClr val="002060"/>
                </a:solidFill>
                <a:latin typeface="Times New Roman" pitchFamily="18" charset="0"/>
                <a:cs typeface="Times New Roman" pitchFamily="18" charset="0"/>
              </a:rPr>
              <a:t>Předmět činnosti podniků cestovního ruchu se liší podle oblasti podnikání:</a:t>
            </a:r>
          </a:p>
          <a:p>
            <a:pPr lvl="0"/>
            <a:endParaRPr lang="cs-CZ" sz="2800" dirty="0">
              <a:solidFill>
                <a:srgbClr val="002060"/>
              </a:solidFill>
              <a:latin typeface="Times New Roman" pitchFamily="18" charset="0"/>
              <a:cs typeface="Times New Roman" pitchFamily="18" charset="0"/>
            </a:endParaRPr>
          </a:p>
          <a:p>
            <a:pPr marL="457200" lvl="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poskytování ubytovacích služeb,</a:t>
            </a:r>
          </a:p>
          <a:p>
            <a:pPr marL="457200" lvl="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poskytování stravovacích služeb,</a:t>
            </a:r>
          </a:p>
          <a:p>
            <a:pPr marL="457200" lvl="0" indent="-457200">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služby cestovních kanceláří:</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doprava, </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ubytování a </a:t>
            </a:r>
          </a:p>
          <a:p>
            <a:pPr marL="914400" lvl="1" indent="-457200">
              <a:buFont typeface="Arial" panose="020B0604020202020204" pitchFamily="34" charset="0"/>
              <a:buChar char="•"/>
            </a:pPr>
            <a:r>
              <a:rPr lang="cs-CZ" sz="2800" dirty="0">
                <a:solidFill>
                  <a:srgbClr val="002060"/>
                </a:solidFill>
                <a:latin typeface="Times New Roman" pitchFamily="18" charset="0"/>
                <a:cs typeface="Times New Roman" pitchFamily="18" charset="0"/>
              </a:rPr>
              <a:t>další služby, například, stravování, zajištění průvodce, kulturní program, sportovní program, rekreační program, apod.</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419478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856383" y="651430"/>
            <a:ext cx="7050377"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 a zainteresované strany </a:t>
            </a:r>
            <a:endParaRPr kumimoji="0" lang="en-GB" sz="4000" b="1" i="0" u="none" strike="noStrike" kern="0" cap="none" spc="0" normalizeH="0" baseline="0" dirty="0">
              <a:ln>
                <a:noFill/>
              </a:ln>
              <a:solidFill>
                <a:srgbClr val="008080"/>
              </a:solidFill>
              <a:effectLst/>
              <a:uLnTx/>
              <a:uFillTx/>
              <a:latin typeface="Times New Roman" panose="02020603050405020304" pitchFamily="18" charset="0"/>
              <a:cs typeface="Times New Roman" panose="02020603050405020304" pitchFamily="18" charset="0"/>
            </a:endParaRPr>
          </a:p>
        </p:txBody>
      </p:sp>
      <p:sp>
        <p:nvSpPr>
          <p:cNvPr id="2" name="TextovéPole 1"/>
          <p:cNvSpPr txBox="1"/>
          <p:nvPr/>
        </p:nvSpPr>
        <p:spPr>
          <a:xfrm>
            <a:off x="459082" y="2261665"/>
            <a:ext cx="9844980" cy="3016210"/>
          </a:xfrm>
          <a:prstGeom prst="rect">
            <a:avLst/>
          </a:prstGeom>
          <a:solidFill>
            <a:schemeClr val="accent6">
              <a:lumMod val="40000"/>
              <a:lumOff val="60000"/>
            </a:schemeClr>
          </a:solidFill>
        </p:spPr>
        <p:txBody>
          <a:bodyPr wrap="square" rtlCol="0">
            <a:spAutoFit/>
          </a:bodyPr>
          <a:lstStyle/>
          <a:p>
            <a:pPr marL="457200" indent="-457200">
              <a:lnSpc>
                <a:spcPts val="3800"/>
              </a:lnSpc>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Podnik jako koalice zainteresovaných stran</a:t>
            </a:r>
            <a:r>
              <a:rPr lang="cs-CZ" sz="2800" dirty="0">
                <a:solidFill>
                  <a:srgbClr val="002060"/>
                </a:solidFill>
                <a:latin typeface="Times New Roman" pitchFamily="18" charset="0"/>
                <a:cs typeface="Times New Roman" pitchFamily="18" charset="0"/>
              </a:rPr>
              <a:t> (tzv. </a:t>
            </a:r>
            <a:r>
              <a:rPr lang="cs-CZ" sz="2800" dirty="0" err="1">
                <a:solidFill>
                  <a:srgbClr val="002060"/>
                </a:solidFill>
                <a:latin typeface="Times New Roman" pitchFamily="18" charset="0"/>
                <a:cs typeface="Times New Roman" pitchFamily="18" charset="0"/>
              </a:rPr>
              <a:t>stakeholders</a:t>
            </a:r>
            <a:r>
              <a:rPr lang="cs-CZ" sz="2800" dirty="0">
                <a:solidFill>
                  <a:srgbClr val="002060"/>
                </a:solidFill>
                <a:latin typeface="Times New Roman" pitchFamily="18" charset="0"/>
                <a:cs typeface="Times New Roman" pitchFamily="18" charset="0"/>
              </a:rPr>
              <a:t>), kdy se jedná o skupiny či osoby, které ovlivňují daný podnik nebo jsou jednáním podniku samy dotčeny,</a:t>
            </a:r>
          </a:p>
          <a:p>
            <a:pPr marL="457200" indent="-457200">
              <a:lnSpc>
                <a:spcPts val="3800"/>
              </a:lnSpc>
              <a:buFont typeface="Wingdings" panose="05000000000000000000" pitchFamily="2" charset="2"/>
              <a:buChar char="ü"/>
            </a:pPr>
            <a:endParaRPr lang="cs-CZ" sz="2800" dirty="0">
              <a:solidFill>
                <a:srgbClr val="002060"/>
              </a:solidFill>
              <a:latin typeface="Times New Roman" pitchFamily="18" charset="0"/>
              <a:cs typeface="Times New Roman" pitchFamily="18" charset="0"/>
            </a:endParaRPr>
          </a:p>
          <a:p>
            <a:pPr marL="457200" indent="-457200">
              <a:lnSpc>
                <a:spcPts val="3800"/>
              </a:lnSpc>
              <a:buFont typeface="Wingdings" panose="05000000000000000000" pitchFamily="2" charset="2"/>
              <a:buChar char="ü"/>
            </a:pPr>
            <a:r>
              <a:rPr lang="cs-CZ" sz="2800" dirty="0">
                <a:solidFill>
                  <a:srgbClr val="002060"/>
                </a:solidFill>
                <a:latin typeface="Times New Roman" pitchFamily="18" charset="0"/>
                <a:cs typeface="Times New Roman" pitchFamily="18" charset="0"/>
              </a:rPr>
              <a:t>zainteresované strany - vlastní cíle a mají obvykle společný zájem, aby podnik dlouhodobě prosperoval. </a:t>
            </a:r>
            <a:endParaRPr lang="cs-CZ" sz="2800" b="1" dirty="0">
              <a:solidFill>
                <a:srgbClr val="002060"/>
              </a:solidFill>
              <a:latin typeface="Times New Roman" pitchFamily="18" charset="0"/>
              <a:cs typeface="Times New Roman"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9693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400" dirty="0"/>
          </a:p>
        </p:txBody>
      </p:sp>
      <p:sp>
        <p:nvSpPr>
          <p:cNvPr id="5" name="Obdélník 4"/>
          <p:cNvSpPr/>
          <p:nvPr/>
        </p:nvSpPr>
        <p:spPr>
          <a:xfrm>
            <a:off x="1466850" y="326226"/>
            <a:ext cx="7640927" cy="707886"/>
          </a:xfrm>
          <a:prstGeom prst="rect">
            <a:avLst/>
          </a:prstGeom>
        </p:spPr>
        <p:txBody>
          <a:bodyPr wrap="square">
            <a:spAutoFit/>
          </a:bodyPr>
          <a:lstStyle/>
          <a:p>
            <a:pPr lvl="0" algn="ctr">
              <a:defRPr/>
            </a:pPr>
            <a:r>
              <a:rPr lang="cs-CZ" sz="4000" b="1" dirty="0">
                <a:solidFill>
                  <a:srgbClr val="008080"/>
                </a:solidFill>
                <a:latin typeface="Times New Roman" panose="02020603050405020304" pitchFamily="18" charset="0"/>
                <a:cs typeface="Times New Roman" panose="02020603050405020304" pitchFamily="18" charset="0"/>
              </a:rPr>
              <a:t>Podnik a zainteresované strany </a:t>
            </a:r>
            <a:endParaRPr lang="en-GB" sz="4000" b="1" kern="0" dirty="0">
              <a:solidFill>
                <a:srgbClr val="008080"/>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491109" y="1451610"/>
            <a:ext cx="9592408" cy="4508927"/>
          </a:xfrm>
          <a:prstGeom prst="rect">
            <a:avLst/>
          </a:prstGeom>
          <a:solidFill>
            <a:schemeClr val="accent6">
              <a:lumMod val="40000"/>
              <a:lumOff val="60000"/>
            </a:schemeClr>
          </a:solidFill>
        </p:spPr>
        <p:txBody>
          <a:bodyPr wrap="square" rtlCol="0">
            <a:spAutoFit/>
          </a:bodyPr>
          <a:lstStyle/>
          <a:p>
            <a:pPr>
              <a:spcBef>
                <a:spcPts val="600"/>
              </a:spcBef>
            </a:pPr>
            <a:r>
              <a:rPr lang="cs-CZ" sz="2800" dirty="0">
                <a:solidFill>
                  <a:srgbClr val="002060"/>
                </a:solidFill>
                <a:latin typeface="Times New Roman" pitchFamily="18" charset="0"/>
                <a:cs typeface="Times New Roman" pitchFamily="18" charset="0"/>
              </a:rPr>
              <a:t>kromě vlastníků: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zákazníc</a:t>
            </a:r>
            <a:r>
              <a:rPr lang="cs-CZ" sz="2800" dirty="0">
                <a:solidFill>
                  <a:srgbClr val="002060"/>
                </a:solidFill>
                <a:latin typeface="Times New Roman" pitchFamily="18" charset="0"/>
                <a:cs typeface="Times New Roman" pitchFamily="18" charset="0"/>
              </a:rPr>
              <a:t>i - tvorba hodnoty pro zákazníka,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zaměstnanci</a:t>
            </a:r>
            <a:r>
              <a:rPr lang="cs-CZ" sz="2800" dirty="0">
                <a:solidFill>
                  <a:srgbClr val="002060"/>
                </a:solidFill>
                <a:latin typeface="Times New Roman" pitchFamily="18" charset="0"/>
                <a:cs typeface="Times New Roman" pitchFamily="18" charset="0"/>
              </a:rPr>
              <a:t> - podnik musí tvořit také hodnotu pro zaměstnance,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věřitelé</a:t>
            </a:r>
            <a:r>
              <a:rPr lang="cs-CZ" sz="2800" dirty="0">
                <a:solidFill>
                  <a:srgbClr val="002060"/>
                </a:solidFill>
                <a:latin typeface="Times New Roman" pitchFamily="18" charset="0"/>
                <a:cs typeface="Times New Roman" pitchFamily="18" charset="0"/>
              </a:rPr>
              <a:t> - očekávají, že kapitál přinese odpovídající výnos,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management,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dodavatele,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stát, </a:t>
            </a:r>
          </a:p>
          <a:p>
            <a:pPr marL="342900" lvl="0" indent="-342900">
              <a:spcBef>
                <a:spcPts val="600"/>
              </a:spcBef>
              <a:buFont typeface="Wingdings" panose="05000000000000000000" pitchFamily="2" charset="2"/>
              <a:buChar char="ü"/>
            </a:pPr>
            <a:r>
              <a:rPr lang="cs-CZ" sz="2800" b="1" dirty="0">
                <a:solidFill>
                  <a:srgbClr val="002060"/>
                </a:solidFill>
                <a:latin typeface="Times New Roman" pitchFamily="18" charset="0"/>
                <a:cs typeface="Times New Roman" pitchFamily="18" charset="0"/>
              </a:rPr>
              <a:t>místní a regionální správu</a:t>
            </a:r>
            <a:r>
              <a:rPr lang="cs-CZ" sz="2800" dirty="0">
                <a:solidFill>
                  <a:srgbClr val="002060"/>
                </a:solidFill>
                <a:latin typeface="Times New Roman" pitchFamily="18" charset="0"/>
                <a:cs typeface="Times New Roman" pitchFamily="18" charset="0"/>
              </a:rPr>
              <a:t>.</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86196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TotalTime>
  <Words>2549</Words>
  <Application>Microsoft Office PowerPoint</Application>
  <PresentationFormat>Širokoúhlá obrazovka</PresentationFormat>
  <Paragraphs>227</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Calibri Light</vt:lpstr>
      <vt:lpstr>Times New Roman</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Pavlína Pellešová</cp:lastModifiedBy>
  <cp:revision>120</cp:revision>
  <dcterms:created xsi:type="dcterms:W3CDTF">2016-11-25T20:36:16Z</dcterms:created>
  <dcterms:modified xsi:type="dcterms:W3CDTF">2020-10-05T13:37:49Z</dcterms:modified>
</cp:coreProperties>
</file>